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73" r:id="rId10"/>
    <p:sldId id="344" r:id="rId11"/>
    <p:sldId id="320" r:id="rId12"/>
    <p:sldId id="274" r:id="rId13"/>
    <p:sldId id="324" r:id="rId14"/>
    <p:sldId id="271" r:id="rId15"/>
    <p:sldId id="267" r:id="rId16"/>
    <p:sldId id="272" r:id="rId17"/>
    <p:sldId id="322" r:id="rId18"/>
    <p:sldId id="323" r:id="rId19"/>
    <p:sldId id="345" r:id="rId20"/>
    <p:sldId id="348" r:id="rId21"/>
    <p:sldId id="365" r:id="rId22"/>
    <p:sldId id="351" r:id="rId23"/>
    <p:sldId id="327" r:id="rId24"/>
    <p:sldId id="328" r:id="rId25"/>
    <p:sldId id="329" r:id="rId26"/>
    <p:sldId id="330" r:id="rId27"/>
    <p:sldId id="331" r:id="rId28"/>
    <p:sldId id="335" r:id="rId29"/>
    <p:sldId id="337" r:id="rId30"/>
    <p:sldId id="338" r:id="rId31"/>
    <p:sldId id="339" r:id="rId32"/>
    <p:sldId id="340" r:id="rId33"/>
    <p:sldId id="341" r:id="rId34"/>
    <p:sldId id="342" r:id="rId35"/>
    <p:sldId id="367" r:id="rId36"/>
    <p:sldId id="368" r:id="rId37"/>
    <p:sldId id="369" r:id="rId38"/>
    <p:sldId id="373" r:id="rId39"/>
    <p:sldId id="370" r:id="rId40"/>
    <p:sldId id="371" r:id="rId41"/>
    <p:sldId id="372" r:id="rId42"/>
    <p:sldId id="355" r:id="rId43"/>
    <p:sldId id="374" r:id="rId44"/>
    <p:sldId id="375" r:id="rId45"/>
    <p:sldId id="358" r:id="rId46"/>
    <p:sldId id="354" r:id="rId47"/>
    <p:sldId id="361" r:id="rId48"/>
    <p:sldId id="362" r:id="rId49"/>
    <p:sldId id="363" r:id="rId50"/>
    <p:sldId id="376" r:id="rId51"/>
    <p:sldId id="360" r:id="rId52"/>
    <p:sldId id="377" r:id="rId53"/>
    <p:sldId id="378" r:id="rId54"/>
    <p:sldId id="379" r:id="rId55"/>
    <p:sldId id="380" r:id="rId56"/>
    <p:sldId id="382" r:id="rId57"/>
    <p:sldId id="381" r:id="rId58"/>
    <p:sldId id="385" r:id="rId59"/>
    <p:sldId id="386" r:id="rId60"/>
    <p:sldId id="388" r:id="rId61"/>
    <p:sldId id="359" r:id="rId62"/>
    <p:sldId id="366" r:id="rId63"/>
    <p:sldId id="31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6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drew:Desktop:SDH:breakdown_day_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uller:Projects:SD-DR:sdh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breakdown_day_graphs.csv!$A$40</c:f>
              <c:strCache>
                <c:ptCount val="1"/>
                <c:pt idx="0">
                  <c:v>Lights &amp; Plugs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breakdown_day_graphs.csv!$B$40</c:f>
              <c:numCache>
                <c:formatCode>0.0</c:formatCode>
                <c:ptCount val="1"/>
                <c:pt idx="0">
                  <c:v>60.867054699999997</c:v>
                </c:pt>
              </c:numCache>
            </c:numRef>
          </c:val>
        </c:ser>
        <c:ser>
          <c:idx val="1"/>
          <c:order val="1"/>
          <c:tx>
            <c:strRef>
              <c:f>breakdown_day_graphs.csv!$A$41</c:f>
              <c:strCache>
                <c:ptCount val="1"/>
                <c:pt idx="0">
                  <c:v>Servers &amp; Cooling</c:v>
                </c:pt>
              </c:strCache>
            </c:strRef>
          </c:tx>
          <c:spPr>
            <a:effectLst/>
          </c:spPr>
          <c:invertIfNegative val="0"/>
          <c:val>
            <c:numRef>
              <c:f>breakdown_day_graphs.csv!$B$41</c:f>
              <c:numCache>
                <c:formatCode>0.0</c:formatCode>
                <c:ptCount val="1"/>
                <c:pt idx="0">
                  <c:v>67.545195299999975</c:v>
                </c:pt>
              </c:numCache>
            </c:numRef>
          </c:val>
        </c:ser>
        <c:ser>
          <c:idx val="2"/>
          <c:order val="2"/>
          <c:tx>
            <c:strRef>
              <c:f>breakdown_day_graphs.csv!$A$42</c:f>
              <c:strCache>
                <c:ptCount val="1"/>
                <c:pt idx="0">
                  <c:v>Nano Fab</c:v>
                </c:pt>
              </c:strCache>
            </c:strRef>
          </c:tx>
          <c:spPr>
            <a:solidFill>
              <a:srgbClr val="990000"/>
            </a:solidFill>
            <a:effectLst/>
          </c:spPr>
          <c:invertIfNegative val="0"/>
          <c:val>
            <c:numRef>
              <c:f>breakdown_day_graphs.csv!$B$42</c:f>
              <c:numCache>
                <c:formatCode>0.0</c:formatCode>
                <c:ptCount val="1"/>
                <c:pt idx="0">
                  <c:v>370.10910940000002</c:v>
                </c:pt>
              </c:numCache>
            </c:numRef>
          </c:val>
        </c:ser>
        <c:ser>
          <c:idx val="3"/>
          <c:order val="3"/>
          <c:tx>
            <c:strRef>
              <c:f>breakdown_day_graphs.csv!$A$43</c:f>
              <c:strCache>
                <c:ptCount val="1"/>
                <c:pt idx="0">
                  <c:v>HVAC</c:v>
                </c:pt>
              </c:strCache>
            </c:strRef>
          </c:tx>
          <c:spPr>
            <a:effectLst/>
          </c:spPr>
          <c:invertIfNegative val="0"/>
          <c:val>
            <c:numRef>
              <c:f>breakdown_day_graphs.csv!$B$43</c:f>
              <c:numCache>
                <c:formatCode>0.0</c:formatCode>
                <c:ptCount val="1"/>
                <c:pt idx="0">
                  <c:v>232.9175645</c:v>
                </c:pt>
              </c:numCache>
            </c:numRef>
          </c:val>
        </c:ser>
        <c:ser>
          <c:idx val="4"/>
          <c:order val="4"/>
          <c:tx>
            <c:strRef>
              <c:f>breakdown_day_graphs.csv!$A$44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CCFFCC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breakdown_day_graphs.csv!$B$44</c:f>
              <c:numCache>
                <c:formatCode>0.0</c:formatCode>
                <c:ptCount val="1"/>
                <c:pt idx="0">
                  <c:v>85.562976099999673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795264"/>
        <c:axId val="116796800"/>
      </c:barChart>
      <c:catAx>
        <c:axId val="116795264"/>
        <c:scaling>
          <c:orientation val="minMax"/>
        </c:scaling>
        <c:delete val="1"/>
        <c:axPos val="b"/>
        <c:majorTickMark val="out"/>
        <c:minorTickMark val="none"/>
        <c:tickLblPos val="nextTo"/>
        <c:crossAx val="116796800"/>
        <c:crosses val="autoZero"/>
        <c:auto val="1"/>
        <c:lblAlgn val="ctr"/>
        <c:lblOffset val="100"/>
        <c:noMultiLvlLbl val="0"/>
      </c:catAx>
      <c:valAx>
        <c:axId val="116796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Power (kW)</a:t>
                </a:r>
              </a:p>
            </c:rich>
          </c:tx>
          <c:layout>
            <c:manualLayout>
              <c:xMode val="edge"/>
              <c:yMode val="edge"/>
              <c:x val="2.6228603551972499E-2"/>
              <c:y val="0.3567573390317860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116795264"/>
        <c:crosses val="autoZero"/>
        <c:crossBetween val="between"/>
      </c:valAx>
      <c:spPr>
        <a:effectLst/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SDH 4th Floor Lighting Energy Usage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428759952492001"/>
          <c:y val="0.115244479929519"/>
          <c:w val="0.72685017375621297"/>
          <c:h val="0.71631903529541296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'sdh4.txt'!$D$1</c:f>
              <c:strCache>
                <c:ptCount val="1"/>
                <c:pt idx="0">
                  <c:v>Colab Savings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'sdh4.txt'!$A$2:$A$13</c:f>
              <c:strCache>
                <c:ptCount val="12"/>
                <c:pt idx="0">
                  <c:v> </c:v>
                </c:pt>
                <c:pt idx="1">
                  <c:v>Before</c:v>
                </c:pt>
                <c:pt idx="2">
                  <c:v>13-May</c:v>
                </c:pt>
                <c:pt idx="3">
                  <c:v>20-May</c:v>
                </c:pt>
                <c:pt idx="4">
                  <c:v>27-May</c:v>
                </c:pt>
                <c:pt idx="5">
                  <c:v>3-Jun</c:v>
                </c:pt>
                <c:pt idx="6">
                  <c:v>10-Jun</c:v>
                </c:pt>
                <c:pt idx="7">
                  <c:v>17-Jun</c:v>
                </c:pt>
                <c:pt idx="8">
                  <c:v>24-Jun</c:v>
                </c:pt>
                <c:pt idx="9">
                  <c:v>1-Jul</c:v>
                </c:pt>
                <c:pt idx="10">
                  <c:v>8-Jul</c:v>
                </c:pt>
                <c:pt idx="11">
                  <c:v>15-Jul</c:v>
                </c:pt>
              </c:strCache>
            </c:strRef>
          </c:cat>
          <c:val>
            <c:numRef>
              <c:f>'sdh4.txt'!$D$2:$D$13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 formatCode="0%">
                  <c:v>0.57999999999999996</c:v>
                </c:pt>
                <c:pt idx="3" formatCode="0%">
                  <c:v>0.68</c:v>
                </c:pt>
                <c:pt idx="4" formatCode="0%">
                  <c:v>0.69</c:v>
                </c:pt>
                <c:pt idx="5" formatCode="0%">
                  <c:v>0.63</c:v>
                </c:pt>
                <c:pt idx="6" formatCode="0%">
                  <c:v>0.53</c:v>
                </c:pt>
                <c:pt idx="7" formatCode="0%">
                  <c:v>0.65</c:v>
                </c:pt>
                <c:pt idx="8" formatCode="0%">
                  <c:v>0.68</c:v>
                </c:pt>
                <c:pt idx="9" formatCode="0%">
                  <c:v>0.75</c:v>
                </c:pt>
                <c:pt idx="10" formatCode="0%">
                  <c:v>0.71</c:v>
                </c:pt>
                <c:pt idx="11" formatCode="0%">
                  <c:v>0.61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729152"/>
        <c:axId val="115723264"/>
      </c:barChart>
      <c:lineChart>
        <c:grouping val="standard"/>
        <c:varyColors val="0"/>
        <c:ser>
          <c:idx val="0"/>
          <c:order val="0"/>
          <c:tx>
            <c:strRef>
              <c:f>'sdh4.txt'!$B$1</c:f>
              <c:strCache>
                <c:ptCount val="1"/>
                <c:pt idx="0">
                  <c:v>Floor kW</c:v>
                </c:pt>
              </c:strCache>
            </c:strRef>
          </c:tx>
          <c:cat>
            <c:strRef>
              <c:f>'sdh4.txt'!$A$2:$A$13</c:f>
              <c:strCache>
                <c:ptCount val="12"/>
                <c:pt idx="0">
                  <c:v> </c:v>
                </c:pt>
                <c:pt idx="1">
                  <c:v>Before</c:v>
                </c:pt>
                <c:pt idx="2">
                  <c:v>13-May</c:v>
                </c:pt>
                <c:pt idx="3">
                  <c:v>20-May</c:v>
                </c:pt>
                <c:pt idx="4">
                  <c:v>27-May</c:v>
                </c:pt>
                <c:pt idx="5">
                  <c:v>3-Jun</c:v>
                </c:pt>
                <c:pt idx="6">
                  <c:v>10-Jun</c:v>
                </c:pt>
                <c:pt idx="7">
                  <c:v>17-Jun</c:v>
                </c:pt>
                <c:pt idx="8">
                  <c:v>24-Jun</c:v>
                </c:pt>
                <c:pt idx="9">
                  <c:v>1-Jul</c:v>
                </c:pt>
                <c:pt idx="10">
                  <c:v>8-Jul</c:v>
                </c:pt>
                <c:pt idx="11">
                  <c:v>15-Jul</c:v>
                </c:pt>
              </c:strCache>
            </c:strRef>
          </c:cat>
          <c:val>
            <c:numRef>
              <c:f>'sdh4.txt'!$B$2:$B$13</c:f>
              <c:numCache>
                <c:formatCode>General</c:formatCode>
                <c:ptCount val="12"/>
                <c:pt idx="0">
                  <c:v>3.47</c:v>
                </c:pt>
                <c:pt idx="1">
                  <c:v>3.47</c:v>
                </c:pt>
                <c:pt idx="2">
                  <c:v>1.83</c:v>
                </c:pt>
                <c:pt idx="3">
                  <c:v>1.47</c:v>
                </c:pt>
                <c:pt idx="4">
                  <c:v>1.44</c:v>
                </c:pt>
                <c:pt idx="5">
                  <c:v>1.86</c:v>
                </c:pt>
                <c:pt idx="6">
                  <c:v>1.97</c:v>
                </c:pt>
                <c:pt idx="7">
                  <c:v>1.64</c:v>
                </c:pt>
                <c:pt idx="8">
                  <c:v>1.65</c:v>
                </c:pt>
                <c:pt idx="9">
                  <c:v>1.2</c:v>
                </c:pt>
                <c:pt idx="10">
                  <c:v>1.37</c:v>
                </c:pt>
                <c:pt idx="11">
                  <c:v>1.78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'sdh4.txt'!$C$1</c:f>
              <c:strCache>
                <c:ptCount val="1"/>
                <c:pt idx="0">
                  <c:v>Collab kW</c:v>
                </c:pt>
              </c:strCache>
            </c:strRef>
          </c:tx>
          <c:cat>
            <c:strRef>
              <c:f>'sdh4.txt'!$A$2:$A$13</c:f>
              <c:strCache>
                <c:ptCount val="12"/>
                <c:pt idx="0">
                  <c:v> </c:v>
                </c:pt>
                <c:pt idx="1">
                  <c:v>Before</c:v>
                </c:pt>
                <c:pt idx="2">
                  <c:v>13-May</c:v>
                </c:pt>
                <c:pt idx="3">
                  <c:v>20-May</c:v>
                </c:pt>
                <c:pt idx="4">
                  <c:v>27-May</c:v>
                </c:pt>
                <c:pt idx="5">
                  <c:v>3-Jun</c:v>
                </c:pt>
                <c:pt idx="6">
                  <c:v>10-Jun</c:v>
                </c:pt>
                <c:pt idx="7">
                  <c:v>17-Jun</c:v>
                </c:pt>
                <c:pt idx="8">
                  <c:v>24-Jun</c:v>
                </c:pt>
                <c:pt idx="9">
                  <c:v>1-Jul</c:v>
                </c:pt>
                <c:pt idx="10">
                  <c:v>8-Jul</c:v>
                </c:pt>
                <c:pt idx="11">
                  <c:v>15-Jul</c:v>
                </c:pt>
              </c:strCache>
            </c:strRef>
          </c:cat>
          <c:val>
            <c:numRef>
              <c:f>'sdh4.txt'!$C$2:$C$13</c:f>
              <c:numCache>
                <c:formatCode>General</c:formatCode>
                <c:ptCount val="12"/>
                <c:pt idx="0">
                  <c:v>2.84</c:v>
                </c:pt>
                <c:pt idx="1">
                  <c:v>2.84</c:v>
                </c:pt>
                <c:pt idx="2">
                  <c:v>1.19</c:v>
                </c:pt>
                <c:pt idx="3">
                  <c:v>0.9</c:v>
                </c:pt>
                <c:pt idx="4">
                  <c:v>0.87</c:v>
                </c:pt>
                <c:pt idx="5">
                  <c:v>1.04</c:v>
                </c:pt>
                <c:pt idx="6">
                  <c:v>1.34</c:v>
                </c:pt>
                <c:pt idx="7">
                  <c:v>1</c:v>
                </c:pt>
                <c:pt idx="8">
                  <c:v>0.9</c:v>
                </c:pt>
                <c:pt idx="9">
                  <c:v>0.71</c:v>
                </c:pt>
                <c:pt idx="10">
                  <c:v>0.84</c:v>
                </c:pt>
                <c:pt idx="11">
                  <c:v>1.0900000000000001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711360"/>
        <c:axId val="115721344"/>
      </c:lineChart>
      <c:catAx>
        <c:axId val="115711360"/>
        <c:scaling>
          <c:orientation val="minMax"/>
        </c:scaling>
        <c:delete val="0"/>
        <c:axPos val="b"/>
        <c:majorTickMark val="out"/>
        <c:minorTickMark val="none"/>
        <c:tickLblPos val="nextTo"/>
        <c:crossAx val="115721344"/>
        <c:crosses val="autoZero"/>
        <c:auto val="1"/>
        <c:lblAlgn val="ctr"/>
        <c:lblOffset val="100"/>
        <c:noMultiLvlLbl val="0"/>
      </c:catAx>
      <c:valAx>
        <c:axId val="1157213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KW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5711360"/>
        <c:crosses val="autoZero"/>
        <c:crossBetween val="between"/>
      </c:valAx>
      <c:valAx>
        <c:axId val="115723264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crossAx val="115729152"/>
        <c:crosses val="max"/>
        <c:crossBetween val="between"/>
      </c:valAx>
      <c:catAx>
        <c:axId val="115729152"/>
        <c:scaling>
          <c:orientation val="minMax"/>
        </c:scaling>
        <c:delete val="1"/>
        <c:axPos val="b"/>
        <c:majorTickMark val="out"/>
        <c:minorTickMark val="none"/>
        <c:tickLblPos val="nextTo"/>
        <c:crossAx val="11572326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6.1254563849909803E-4"/>
          <c:y val="0.60375722702494405"/>
          <c:w val="0.22843773369111001"/>
          <c:h val="0.176960519795165"/>
        </c:manualLayout>
      </c:layout>
      <c:overlay val="0"/>
      <c:spPr>
        <a:solidFill>
          <a:srgbClr val="000090"/>
        </a:solidFill>
      </c:spPr>
    </c:legend>
    <c:plotVisOnly val="1"/>
    <c:dispBlanksAs val="gap"/>
    <c:showDLblsOverMax val="0"/>
  </c:chart>
  <c:txPr>
    <a:bodyPr/>
    <a:lstStyle/>
    <a:p>
      <a:pPr>
        <a:defRPr sz="9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8134B-D62F-794F-9794-A0A584E5D9AA}" type="datetimeFigureOut">
              <a:rPr lang="en-US" smtClean="0"/>
              <a:pPr/>
              <a:t>7/28/2015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F7A02-200E-9942-9CAD-A6547705F0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72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FACB9-0216-DA4D-83A3-44D349A41352}" type="datetimeFigureOut">
              <a:rPr lang="en-US" smtClean="0"/>
              <a:pPr/>
              <a:t>7/28/2015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95834-1956-9A45-82E4-E8DAC307A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979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5DBB4A-6DD3-1748-B92E-8FF525049B0F}" type="slidenum">
              <a:rPr lang="en-US"/>
              <a:pPr/>
              <a:t>2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9824F-57DC-C849-A10B-C7DECAD59896}" type="slidenum">
              <a:rPr lang="en-US"/>
              <a:pPr/>
              <a:t>12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44FEC-C672-9B42-B477-5B0E8A5FE7E6}" type="slidenum">
              <a:rPr lang="en-US"/>
              <a:pPr/>
              <a:t>13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EFD082-4E44-3E42-8A0F-AC5A76A9284C}" type="slidenum">
              <a:rPr lang="en-US"/>
              <a:pPr/>
              <a:t>14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085"/>
            <a:ext cx="5028370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8CF77-CD08-3746-8375-44EC1FA9EC08}" type="slidenum">
              <a:rPr lang="en-US"/>
              <a:pPr/>
              <a:t>15</a:t>
            </a:fld>
            <a:endParaRPr lang="en-US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085"/>
            <a:ext cx="5028370" cy="411574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5D84C8-BEAF-3949-9FB6-593DA34029EE}" type="slidenum">
              <a:rPr lang="en-US"/>
              <a:pPr/>
              <a:t>16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60" y="4343085"/>
            <a:ext cx="5031482" cy="4114169"/>
          </a:xfrm>
        </p:spPr>
        <p:txBody>
          <a:bodyPr/>
          <a:lstStyle/>
          <a:p>
            <a:r>
              <a:rPr lang="en-US"/>
              <a:t>Now that we’ve set the  context, here’s a picture of the rest of the presentation </a:t>
            </a:r>
          </a:p>
          <a:p>
            <a:endParaRPr lang="en-US"/>
          </a:p>
          <a:p>
            <a:r>
              <a:rPr lang="en-US"/>
              <a:t>I do</a:t>
            </a:r>
          </a:p>
          <a:p>
            <a:endParaRPr lang="en-US"/>
          </a:p>
          <a:p>
            <a:r>
              <a:rPr lang="en-US"/>
              <a:t>Kris does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5D609-5E9C-C24C-992D-A64DCD4E0E13}" type="slidenum">
              <a:rPr lang="en-US"/>
              <a:pPr/>
              <a:t>17</a:t>
            </a:fld>
            <a:endParaRPr lang="en-US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F27CA6-74F2-8044-85F5-6224CA36B119}" type="slidenum">
              <a:rPr lang="en-US"/>
              <a:pPr/>
              <a:t>18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BF66AC-81BD-9F40-B493-F174A2FCB1C9}" type="slidenum">
              <a:rPr lang="en-US"/>
              <a:pPr/>
              <a:t>19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610" y="4342191"/>
            <a:ext cx="5488781" cy="411540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EC8DF-9F95-DA47-BF21-A6714509DB5D}" type="slidenum">
              <a:rPr lang="en-US"/>
              <a:pPr/>
              <a:t>20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610" y="4343704"/>
            <a:ext cx="5488781" cy="411389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23A07-E035-3240-B7B2-3DDDB2EF7BE3}" type="slidenum">
              <a:rPr lang="en-US"/>
              <a:pPr/>
              <a:t>21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610" y="4342191"/>
            <a:ext cx="5488781" cy="411540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6F7F4-2A68-6646-993A-A723F13FC9E4}" type="slidenum">
              <a:rPr lang="en-US"/>
              <a:pPr/>
              <a:t>3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C795F-7E07-704F-99D7-43118E133765}" type="slidenum">
              <a:rPr lang="en-US"/>
              <a:pPr/>
              <a:t>23</a:t>
            </a:fld>
            <a:endParaRPr lang="en-US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3703"/>
            <a:ext cx="5033367" cy="411540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07769-EBC5-574C-9916-4314525D8C5C}" type="slidenum">
              <a:rPr lang="en-US"/>
              <a:pPr/>
              <a:t>24</a:t>
            </a:fld>
            <a:endParaRPr lang="en-US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B99A8-B4AF-E847-9B16-90BEC4F6538C}" type="slidenum">
              <a:rPr lang="en-US"/>
              <a:pPr/>
              <a:t>25</a:t>
            </a:fld>
            <a:endParaRPr 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DA5292-2C0B-5E41-A434-7BA99CE793A4}" type="slidenum">
              <a:rPr lang="en-US"/>
              <a:pPr/>
              <a:t>26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133A9-F0C0-5547-8498-2D2C9BA25CCD}" type="slidenum">
              <a:rPr lang="en-US"/>
              <a:pPr/>
              <a:t>27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A27D1-6B3D-3543-B9F6-E27338B65970}" type="slidenum">
              <a:rPr lang="en-US"/>
              <a:pPr/>
              <a:t>28</a:t>
            </a:fld>
            <a:endParaRPr lang="en-US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B1A7D-9A40-464B-AD02-E9A4295267E2}" type="slidenum">
              <a:rPr lang="en-US"/>
              <a:pPr/>
              <a:t>29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ED4BA6-0A79-8C4E-B40E-9913A53D62DF}" type="slidenum">
              <a:rPr lang="en-US"/>
              <a:pPr/>
              <a:t>30</a:t>
            </a:fld>
            <a:endParaRPr 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C8A71-29DD-4549-9C0F-7375BBC1E2E5}" type="slidenum">
              <a:rPr lang="en-US"/>
              <a:pPr/>
              <a:t>31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F43F3-D7A7-4341-8977-2B980EA93649}" type="slidenum">
              <a:rPr lang="en-US"/>
              <a:pPr/>
              <a:t>32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19B7F-39A2-154F-AB7F-7F170931E563}" type="slidenum">
              <a:rPr lang="en-US"/>
              <a:pPr/>
              <a:t>4</a:t>
            </a:fld>
            <a:endParaRPr lang="en-US"/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D7FB5-A628-5A4A-A4B8-0B8D354BCBFE}" type="slidenum">
              <a:rPr lang="en-US"/>
              <a:pPr/>
              <a:t>33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35402-7744-8342-8AD2-92DA0E4C777D}" type="slidenum">
              <a:rPr lang="en-US"/>
              <a:pPr/>
              <a:t>34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837A0-19A9-164C-9F97-B691288CC6AF}" type="slidenum">
              <a:rPr lang="en-US"/>
              <a:pPr/>
              <a:t>46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F6A4F-7B6A-F648-8AEA-95E6BA2337E1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Proxies</a:t>
            </a:r>
            <a:r>
              <a:rPr lang="en-US" baseline="0" dirty="0" smtClean="0"/>
              <a:t> can translate compressed JSON/HTTP to standard form,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002DE-0DB1-CF4A-B354-9A1E8E71357C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sMAP</a:t>
            </a:r>
            <a:r>
              <a:rPr lang="en-US" baseline="0" dirty="0" smtClean="0"/>
              <a:t> – homogeneous interface, higher level JSON encoding, extensible schema, human &amp; machine readable</a:t>
            </a:r>
          </a:p>
          <a:p>
            <a:endParaRPr lang="en-US" dirty="0" smtClean="0"/>
          </a:p>
          <a:p>
            <a:r>
              <a:rPr lang="en-US" dirty="0" err="1" smtClean="0"/>
              <a:t>BACnet</a:t>
            </a:r>
            <a:r>
              <a:rPr lang="en-US" dirty="0" smtClean="0"/>
              <a:t> – fixed</a:t>
            </a:r>
            <a:r>
              <a:rPr lang="en-US" baseline="0" dirty="0" smtClean="0"/>
              <a:t> format, binary encoding, tunneled over IP low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08918-5831-6446-950B-E5312955651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3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5C4894-1311-2B45-92D1-3BA817D90A69}" type="slidenum">
              <a:rPr lang="en-US"/>
              <a:pPr/>
              <a:t>5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3"/>
            <a:ext cx="5027414" cy="411540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 of </a:t>
            </a:r>
            <a:r>
              <a:rPr lang="en-US" dirty="0" err="1" smtClean="0"/>
              <a:t>smap</a:t>
            </a:r>
            <a:r>
              <a:rPr lang="en-US" dirty="0" smtClean="0"/>
              <a:t> stack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08918-5831-6446-950B-E5312955651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873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38D1E-85E1-0640-83A5-606810C07CDB}" type="slidenum">
              <a:rPr lang="en-US"/>
              <a:pPr/>
              <a:t>63</a:t>
            </a:fld>
            <a:endParaRPr lang="en-US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F947B-5FF3-A94E-BBFE-9DB094F91E04}" type="slidenum">
              <a:rPr lang="en-US"/>
              <a:pPr/>
              <a:t>6</a:t>
            </a:fld>
            <a:endParaRPr 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952785-527A-FE42-B15E-1E3212B71889}" type="slidenum">
              <a:rPr lang="en-US"/>
              <a:pPr/>
              <a:t>7</a:t>
            </a:fld>
            <a:endParaRPr 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1E4519-0B8A-E447-B725-45E2C7424490}" type="slidenum">
              <a:rPr lang="en-US"/>
              <a:pPr/>
              <a:t>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0175" y="877888"/>
            <a:ext cx="4059238" cy="304482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07003E-749B-1344-A00C-4C01C268C5C0}" type="slidenum">
              <a:rPr lang="en-US"/>
              <a:pPr/>
              <a:t>9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8ACAB-4BEC-2F48-B4E7-EDC848F901FF}" type="slidenum">
              <a:rPr lang="en-US"/>
              <a:pPr/>
              <a:t>11</a:t>
            </a:fld>
            <a:endParaRPr lang="en-US"/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3363" y="169863"/>
            <a:ext cx="64357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313" y="1447800"/>
            <a:ext cx="40386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05313" y="1447800"/>
            <a:ext cx="40386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14313" y="3844925"/>
            <a:ext cx="4038600" cy="2246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5313" y="3844925"/>
            <a:ext cx="4038600" cy="2246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102350" y="6626225"/>
            <a:ext cx="2895600" cy="2095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70913" y="6143625"/>
            <a:ext cx="382587" cy="331788"/>
          </a:xfrm>
        </p:spPr>
        <p:txBody>
          <a:bodyPr/>
          <a:lstStyle>
            <a:lvl1pPr>
              <a:defRPr smtClean="0"/>
            </a:lvl1pPr>
          </a:lstStyle>
          <a:p>
            <a:fld id="{AF5465B4-324E-4344-BF01-500B631CDA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60375" marR="0" indent="-460375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lvl1pPr>
            <a:lvl2pPr marL="855663" marR="0" indent="-39528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855663" marR="0" lvl="1" indent="-39528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9/26/2011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8716E-6379-43C9-BB00-D74AC4E6A2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4" descr="front"/>
          <p:cNvPicPr>
            <a:picLocks noChangeAspect="1" noChangeArrowheads="1"/>
          </p:cNvPicPr>
          <p:nvPr userDrawn="1"/>
        </p:nvPicPr>
        <p:blipFill>
          <a:blip r:embed="rId15"/>
          <a:srcRect b="22223"/>
          <a:stretch>
            <a:fillRect/>
          </a:stretch>
        </p:blipFill>
        <p:spPr bwMode="auto">
          <a:xfrm>
            <a:off x="8074025" y="0"/>
            <a:ext cx="1069975" cy="900113"/>
          </a:xfrm>
          <a:prstGeom prst="rect">
            <a:avLst/>
          </a:prstGeom>
          <a:noFill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gi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hyperlink" Target="http://bwrc.eecs.berkeley.edu/" TargetMode="External"/><Relationship Id="rId26" Type="http://schemas.openxmlformats.org/officeDocument/2006/relationships/image" Target="../media/image134.png"/><Relationship Id="rId39" Type="http://schemas.openxmlformats.org/officeDocument/2006/relationships/image" Target="../media/image64.png"/><Relationship Id="rId3" Type="http://schemas.openxmlformats.org/officeDocument/2006/relationships/image" Target="../media/image117.jpeg"/><Relationship Id="rId21" Type="http://schemas.openxmlformats.org/officeDocument/2006/relationships/image" Target="../media/image132.png"/><Relationship Id="rId34" Type="http://schemas.openxmlformats.org/officeDocument/2006/relationships/image" Target="../media/image137.png"/><Relationship Id="rId42" Type="http://schemas.openxmlformats.org/officeDocument/2006/relationships/image" Target="../media/image76.png"/><Relationship Id="rId47" Type="http://schemas.openxmlformats.org/officeDocument/2006/relationships/image" Target="../media/image70.png"/><Relationship Id="rId50" Type="http://schemas.openxmlformats.org/officeDocument/2006/relationships/image" Target="../media/image140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32.png"/><Relationship Id="rId25" Type="http://schemas.openxmlformats.org/officeDocument/2006/relationships/hyperlink" Target="http://www.millennial.net/index.cfm" TargetMode="External"/><Relationship Id="rId33" Type="http://schemas.openxmlformats.org/officeDocument/2006/relationships/image" Target="../media/image79.jpeg"/><Relationship Id="rId38" Type="http://schemas.openxmlformats.org/officeDocument/2006/relationships/image" Target="../media/image75.jpeg"/><Relationship Id="rId46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0.png"/><Relationship Id="rId20" Type="http://schemas.openxmlformats.org/officeDocument/2006/relationships/image" Target="../media/image115.jpeg"/><Relationship Id="rId29" Type="http://schemas.openxmlformats.org/officeDocument/2006/relationships/image" Target="../media/image54.png"/><Relationship Id="rId41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74.png"/><Relationship Id="rId32" Type="http://schemas.openxmlformats.org/officeDocument/2006/relationships/image" Target="../media/image81.png"/><Relationship Id="rId37" Type="http://schemas.openxmlformats.org/officeDocument/2006/relationships/image" Target="../media/image67.png"/><Relationship Id="rId40" Type="http://schemas.openxmlformats.org/officeDocument/2006/relationships/image" Target="../media/image73.jpeg"/><Relationship Id="rId45" Type="http://schemas.openxmlformats.org/officeDocument/2006/relationships/image" Target="../media/image69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hyperlink" Target="http://www.zigbee.org/about/profile.asp?memberID=1365&amp;logo=/images/member_logos/dust.gif" TargetMode="External"/><Relationship Id="rId28" Type="http://schemas.openxmlformats.org/officeDocument/2006/relationships/image" Target="../media/image80.png"/><Relationship Id="rId36" Type="http://schemas.openxmlformats.org/officeDocument/2006/relationships/image" Target="../media/image66.png"/><Relationship Id="rId49" Type="http://schemas.openxmlformats.org/officeDocument/2006/relationships/image" Target="../media/image72.png"/><Relationship Id="rId10" Type="http://schemas.openxmlformats.org/officeDocument/2006/relationships/image" Target="../media/image124.png"/><Relationship Id="rId19" Type="http://schemas.openxmlformats.org/officeDocument/2006/relationships/image" Target="../media/image131.png"/><Relationship Id="rId31" Type="http://schemas.openxmlformats.org/officeDocument/2006/relationships/image" Target="../media/image136.png"/><Relationship Id="rId44" Type="http://schemas.openxmlformats.org/officeDocument/2006/relationships/image" Target="../media/image139.png"/><Relationship Id="rId52" Type="http://schemas.openxmlformats.org/officeDocument/2006/relationships/image" Target="../media/image142.pn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Relationship Id="rId14" Type="http://schemas.openxmlformats.org/officeDocument/2006/relationships/image" Target="../media/image128.png"/><Relationship Id="rId22" Type="http://schemas.openxmlformats.org/officeDocument/2006/relationships/image" Target="../media/image133.png"/><Relationship Id="rId27" Type="http://schemas.openxmlformats.org/officeDocument/2006/relationships/hyperlink" Target="http://www.sensicast.com/" TargetMode="External"/><Relationship Id="rId30" Type="http://schemas.openxmlformats.org/officeDocument/2006/relationships/image" Target="../media/image135.png"/><Relationship Id="rId35" Type="http://schemas.openxmlformats.org/officeDocument/2006/relationships/image" Target="../media/image138.png"/><Relationship Id="rId43" Type="http://schemas.openxmlformats.org/officeDocument/2006/relationships/image" Target="../media/image77.png"/><Relationship Id="rId48" Type="http://schemas.openxmlformats.org/officeDocument/2006/relationships/image" Target="../media/image71.png"/><Relationship Id="rId8" Type="http://schemas.openxmlformats.org/officeDocument/2006/relationships/image" Target="../media/image122.png"/><Relationship Id="rId51" Type="http://schemas.openxmlformats.org/officeDocument/2006/relationships/image" Target="../media/image1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3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3.jpeg"/><Relationship Id="rId11" Type="http://schemas.openxmlformats.org/officeDocument/2006/relationships/image" Target="../media/image21.jpeg"/><Relationship Id="rId5" Type="http://schemas.openxmlformats.org/officeDocument/2006/relationships/image" Target="../media/image114.png"/><Relationship Id="rId10" Type="http://schemas.openxmlformats.org/officeDocument/2006/relationships/image" Target="../media/image19.jpeg"/><Relationship Id="rId4" Type="http://schemas.openxmlformats.org/officeDocument/2006/relationships/image" Target="../media/image3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tatic.howstuffworks.com/gif/cell-phone-nokia.jpg&amp;imgrefurl=http://electronics.howstuffworks.com/cell-phone.htm&amp;h=200&amp;w=200&amp;sz=22&amp;tbnid=ftqjm3_El-gJ:&amp;tbnh=99&amp;tbnw=99&amp;start=7&amp;prev=/images?q=cell+phone&amp;hl=en&amp;lr=&amp;ie=UTF-8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9.jpeg"/><Relationship Id="rId7" Type="http://schemas.openxmlformats.org/officeDocument/2006/relationships/hyperlink" Target="http://images.google.com/imgres?imgurl=http://static.howstuffworks.com/gif/cell-phone-nokia.jpg&amp;imgrefurl=http://electronics.howstuffworks.com/cell-phone.htm&amp;h=200&amp;w=200&amp;sz=22&amp;tbnid=ftqjm3_El-gJ:&amp;tbnh=99&amp;tbnw=99&amp;start=7&amp;prev=/images?q=cell+phone&amp;hl=en&amp;lr=&amp;ie=UTF-8" TargetMode="External"/><Relationship Id="rId12" Type="http://schemas.openxmlformats.org/officeDocument/2006/relationships/image" Target="../media/image12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29" Type="http://schemas.openxmlformats.org/officeDocument/2006/relationships/image" Target="../media/image2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5" Type="http://schemas.openxmlformats.org/officeDocument/2006/relationships/image" Target="../media/image5.jpeg"/><Relationship Id="rId15" Type="http://schemas.openxmlformats.org/officeDocument/2006/relationships/image" Target="../media/image8.pn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10" Type="http://schemas.openxmlformats.org/officeDocument/2006/relationships/image" Target="../media/image10.pn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jpeg"/><Relationship Id="rId18" Type="http://schemas.openxmlformats.org/officeDocument/2006/relationships/image" Target="../media/image21.jpe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0.jpe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31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jpeg"/><Relationship Id="rId20" Type="http://schemas.openxmlformats.org/officeDocument/2006/relationships/image" Target="../media/image23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2.jpeg"/><Relationship Id="rId18" Type="http://schemas.openxmlformats.org/officeDocument/2006/relationships/image" Target="../media/image177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Relationship Id="rId17" Type="http://schemas.openxmlformats.org/officeDocument/2006/relationships/image" Target="../media/image176.png"/><Relationship Id="rId2" Type="http://schemas.openxmlformats.org/officeDocument/2006/relationships/image" Target="../media/image163.png"/><Relationship Id="rId16" Type="http://schemas.openxmlformats.org/officeDocument/2006/relationships/image" Target="../media/image175.png"/><Relationship Id="rId20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71.jpeg"/><Relationship Id="rId5" Type="http://schemas.openxmlformats.org/officeDocument/2006/relationships/image" Target="../media/image166.png"/><Relationship Id="rId15" Type="http://schemas.openxmlformats.org/officeDocument/2006/relationships/image" Target="../media/image174.png"/><Relationship Id="rId10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19" Type="http://schemas.openxmlformats.org/officeDocument/2006/relationships/image" Target="../media/image178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Relationship Id="rId18" Type="http://schemas.openxmlformats.org/officeDocument/2006/relationships/image" Target="../media/image183.png"/><Relationship Id="rId26" Type="http://schemas.openxmlformats.org/officeDocument/2006/relationships/image" Target="../media/image174.png"/><Relationship Id="rId3" Type="http://schemas.openxmlformats.org/officeDocument/2006/relationships/image" Target="../media/image163.png"/><Relationship Id="rId21" Type="http://schemas.openxmlformats.org/officeDocument/2006/relationships/image" Target="../media/image186.jpeg"/><Relationship Id="rId7" Type="http://schemas.openxmlformats.org/officeDocument/2006/relationships/image" Target="../media/image167.png"/><Relationship Id="rId12" Type="http://schemas.openxmlformats.org/officeDocument/2006/relationships/image" Target="../media/image171.jpeg"/><Relationship Id="rId17" Type="http://schemas.openxmlformats.org/officeDocument/2006/relationships/image" Target="../media/image182.png"/><Relationship Id="rId25" Type="http://schemas.openxmlformats.org/officeDocument/2006/relationships/image" Target="../media/image173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24" Type="http://schemas.openxmlformats.org/officeDocument/2006/relationships/image" Target="../media/image189.png"/><Relationship Id="rId5" Type="http://schemas.openxmlformats.org/officeDocument/2006/relationships/image" Target="../media/image165.png"/><Relationship Id="rId15" Type="http://schemas.openxmlformats.org/officeDocument/2006/relationships/image" Target="../media/image180.jpeg"/><Relationship Id="rId23" Type="http://schemas.openxmlformats.org/officeDocument/2006/relationships/image" Target="../media/image188.png"/><Relationship Id="rId10" Type="http://schemas.openxmlformats.org/officeDocument/2006/relationships/image" Target="../media/image170.png"/><Relationship Id="rId19" Type="http://schemas.openxmlformats.org/officeDocument/2006/relationships/image" Target="../media/image184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2.jpeg"/><Relationship Id="rId22" Type="http://schemas.openxmlformats.org/officeDocument/2006/relationships/image" Target="../media/image18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cartoonsolutions.com/store/files/images/detailed/Off_Build_det.jpg&amp;imgrefurl=http://www.cartoonsolutions.com/store/catalog/Office-Building-Flash-p-16914.html&amp;usg=__90qtiHgNFnmR5INyL5I1f69OtGc=&amp;h=413&amp;w=550&amp;sz=49&amp;hl=en&amp;start=1&amp;tbnid=oSjF-PWI1-VHvM:&amp;tbnh=100&amp;tbnw=133&amp;prev=/images?q=cartoon+office+building&amp;gbv=2&amp;hl=en&amp;sa=G" TargetMode="External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image" Target="../media/image172.jpeg"/><Relationship Id="rId5" Type="http://schemas.openxmlformats.org/officeDocument/2006/relationships/image" Target="../media/image192.png"/><Relationship Id="rId10" Type="http://schemas.openxmlformats.org/officeDocument/2006/relationships/hyperlink" Target="http://images.google.com/imgres?imgurl=http://www.bradfitzpatrick.com/stock_illustration/images-new/household/cartoon-factory-clipart.gif&amp;imgrefurl=http://www.bradfitzpatrick.com/stock_illustration/cartoon-household-clipart/cartoon-factory-clipart.htm&amp;usg=__S3dayhCvHCtadevAMK-w2scJlm8=&amp;h=180&amp;w=240&amp;sz=11&amp;hl=en&amp;start=1&amp;tbnid=AJE4VkPsz3O1WM:&amp;tbnh=83&amp;tbnw=110&amp;prev=/images?q=cartoon+factory&amp;gbv=2&amp;hl=en&amp;sa=G" TargetMode="External"/><Relationship Id="rId4" Type="http://schemas.openxmlformats.org/officeDocument/2006/relationships/image" Target="../media/image191.png"/><Relationship Id="rId9" Type="http://schemas.openxmlformats.org/officeDocument/2006/relationships/image" Target="../media/image17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01.jpeg"/><Relationship Id="rId2" Type="http://schemas.openxmlformats.org/officeDocument/2006/relationships/video" Target="file:///\\localhost\C\\culler\movies\sonoma-interior-may1.avi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7.png"/><Relationship Id="rId11" Type="http://schemas.openxmlformats.org/officeDocument/2006/relationships/image" Target="../media/image200.png"/><Relationship Id="rId5" Type="http://schemas.openxmlformats.org/officeDocument/2006/relationships/image" Target="../media/image196.png"/><Relationship Id="rId10" Type="http://schemas.openxmlformats.org/officeDocument/2006/relationships/image" Target="../media/image199.jpe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0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20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Relationship Id="rId14" Type="http://schemas.openxmlformats.org/officeDocument/2006/relationships/image" Target="../media/image2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Relationship Id="rId22" Type="http://schemas.openxmlformats.org/officeDocument/2006/relationships/image" Target="../media/image5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1.png"/><Relationship Id="rId18" Type="http://schemas.openxmlformats.org/officeDocument/2006/relationships/image" Target="../media/image236.png"/><Relationship Id="rId3" Type="http://schemas.openxmlformats.org/officeDocument/2006/relationships/image" Target="../media/image223.png"/><Relationship Id="rId21" Type="http://schemas.openxmlformats.org/officeDocument/2006/relationships/image" Target="../media/image239.png"/><Relationship Id="rId7" Type="http://schemas.openxmlformats.org/officeDocument/2006/relationships/image" Target="../media/image227.png"/><Relationship Id="rId12" Type="http://schemas.openxmlformats.org/officeDocument/2006/relationships/image" Target="../media/image231.pdf"/><Relationship Id="rId17" Type="http://schemas.openxmlformats.org/officeDocument/2006/relationships/image" Target="../media/image23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234.png"/><Relationship Id="rId20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0.jpeg"/><Relationship Id="rId5" Type="http://schemas.openxmlformats.org/officeDocument/2006/relationships/image" Target="../media/image225.png"/><Relationship Id="rId15" Type="http://schemas.openxmlformats.org/officeDocument/2006/relationships/image" Target="../media/image233.png"/><Relationship Id="rId10" Type="http://schemas.openxmlformats.org/officeDocument/2006/relationships/image" Target="../media/image208.png"/><Relationship Id="rId19" Type="http://schemas.openxmlformats.org/officeDocument/2006/relationships/image" Target="../media/image237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1.jpeg"/><Relationship Id="rId7" Type="http://schemas.openxmlformats.org/officeDocument/2006/relationships/image" Target="../media/image245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emf"/><Relationship Id="rId11" Type="http://schemas.openxmlformats.org/officeDocument/2006/relationships/image" Target="../media/image247.png"/><Relationship Id="rId5" Type="http://schemas.openxmlformats.org/officeDocument/2006/relationships/image" Target="../media/image251.png"/><Relationship Id="rId10" Type="http://schemas.openxmlformats.org/officeDocument/2006/relationships/image" Target="../media/image256.emf"/><Relationship Id="rId4" Type="http://schemas.openxmlformats.org/officeDocument/2006/relationships/image" Target="../media/image250.png"/><Relationship Id="rId9" Type="http://schemas.openxmlformats.org/officeDocument/2006/relationships/image" Target="../media/image2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7.jpe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263.png"/><Relationship Id="rId5" Type="http://schemas.openxmlformats.org/officeDocument/2006/relationships/image" Target="../media/image258.png"/><Relationship Id="rId10" Type="http://schemas.openxmlformats.org/officeDocument/2006/relationships/image" Target="../media/image262.png"/><Relationship Id="rId4" Type="http://schemas.microsoft.com/office/2007/relationships/hdphoto" Target="../media/hdphoto1.wdp"/><Relationship Id="rId9" Type="http://schemas.openxmlformats.org/officeDocument/2006/relationships/image" Target="../media/image2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6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df"/><Relationship Id="rId5" Type="http://schemas.openxmlformats.org/officeDocument/2006/relationships/image" Target="../media/image268.png"/><Relationship Id="rId4" Type="http://schemas.openxmlformats.org/officeDocument/2006/relationships/image" Target="../media/image2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emf"/><Relationship Id="rId2" Type="http://schemas.openxmlformats.org/officeDocument/2006/relationships/image" Target="../media/image27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emf"/><Relationship Id="rId7" Type="http://schemas.openxmlformats.org/officeDocument/2006/relationships/image" Target="../media/image276.png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df"/><Relationship Id="rId5" Type="http://schemas.openxmlformats.org/officeDocument/2006/relationships/image" Target="../media/image275.emf"/><Relationship Id="rId4" Type="http://schemas.openxmlformats.org/officeDocument/2006/relationships/image" Target="../media/image27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26" Type="http://schemas.openxmlformats.org/officeDocument/2006/relationships/hyperlink" Target="http://www.zigbee.org/about/profile.asp?memberID=1365&amp;logo=/images/member_logos/dust.gif" TargetMode="External"/><Relationship Id="rId39" Type="http://schemas.openxmlformats.org/officeDocument/2006/relationships/image" Target="../media/image84.wmf"/><Relationship Id="rId3" Type="http://schemas.openxmlformats.org/officeDocument/2006/relationships/image" Target="../media/image52.jpeg"/><Relationship Id="rId21" Type="http://schemas.openxmlformats.org/officeDocument/2006/relationships/image" Target="../media/image69.png"/><Relationship Id="rId34" Type="http://schemas.openxmlformats.org/officeDocument/2006/relationships/image" Target="../media/image80.pn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17" Type="http://schemas.openxmlformats.org/officeDocument/2006/relationships/image" Target="../media/image65.png"/><Relationship Id="rId25" Type="http://schemas.openxmlformats.org/officeDocument/2006/relationships/image" Target="../media/image73.jpeg"/><Relationship Id="rId33" Type="http://schemas.openxmlformats.org/officeDocument/2006/relationships/hyperlink" Target="http://www.sensicast.com/" TargetMode="External"/><Relationship Id="rId38" Type="http://schemas.openxmlformats.org/officeDocument/2006/relationships/image" Target="../media/image83.w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6.png"/><Relationship Id="rId41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59.jpeg"/><Relationship Id="rId24" Type="http://schemas.openxmlformats.org/officeDocument/2006/relationships/image" Target="../media/image72.png"/><Relationship Id="rId32" Type="http://schemas.openxmlformats.org/officeDocument/2006/relationships/image" Target="../media/image79.jpeg"/><Relationship Id="rId37" Type="http://schemas.openxmlformats.org/officeDocument/2006/relationships/image" Target="../media/image82.png"/><Relationship Id="rId40" Type="http://schemas.openxmlformats.org/officeDocument/2006/relationships/image" Target="../media/image85.wmf"/><Relationship Id="rId5" Type="http://schemas.openxmlformats.org/officeDocument/2006/relationships/image" Target="../media/image54.png"/><Relationship Id="rId15" Type="http://schemas.openxmlformats.org/officeDocument/2006/relationships/image" Target="../media/image63.jpeg"/><Relationship Id="rId23" Type="http://schemas.openxmlformats.org/officeDocument/2006/relationships/image" Target="../media/image71.png"/><Relationship Id="rId28" Type="http://schemas.openxmlformats.org/officeDocument/2006/relationships/image" Target="../media/image75.jpeg"/><Relationship Id="rId36" Type="http://schemas.openxmlformats.org/officeDocument/2006/relationships/hyperlink" Target="http://www.sensinode.com/" TargetMode="External"/><Relationship Id="rId10" Type="http://schemas.openxmlformats.org/officeDocument/2006/relationships/image" Target="../media/image26.jpeg"/><Relationship Id="rId19" Type="http://schemas.openxmlformats.org/officeDocument/2006/relationships/image" Target="../media/image67.png"/><Relationship Id="rId31" Type="http://schemas.openxmlformats.org/officeDocument/2006/relationships/image" Target="../media/image78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1066800"/>
            <a:ext cx="7416824" cy="150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zh-CN" sz="4600" b="1" dirty="0" smtClean="0">
                <a:solidFill>
                  <a:srgbClr val="FFFF00"/>
                </a:solidFill>
                <a:latin typeface="+mj-lt"/>
                <a:ea typeface="+mj-ea"/>
                <a:cs typeface="Arial" pitchFamily="34" charset="0"/>
              </a:rPr>
              <a:t>The Internet of Every Thing - steps toward sustainability</a:t>
            </a:r>
            <a:endParaRPr lang="en-US" altLang="zh-CN" sz="4600" b="1" dirty="0">
              <a:solidFill>
                <a:srgbClr val="FFFF00"/>
              </a:solidFill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520" y="3413760"/>
            <a:ext cx="4949825" cy="24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5B20"/>
              </a:buClr>
              <a:buSzPct val="110000"/>
              <a:buFontTx/>
              <a:buNone/>
              <a:tabLst/>
              <a:defRPr/>
            </a:pPr>
            <a:r>
              <a:rPr lang="en-US" altLang="zh-CN" sz="2600" kern="0" dirty="0" smtClean="0">
                <a:solidFill>
                  <a:srgbClr val="CCFFCC"/>
                </a:solidFill>
                <a:latin typeface="+mj-lt"/>
                <a:ea typeface="黑体" pitchFamily="2" charset="-122"/>
                <a:cs typeface="Arial" pitchFamily="34" charset="0"/>
              </a:rPr>
              <a:t>David E. Culler</a:t>
            </a:r>
            <a:endParaRPr kumimoji="0" lang="en-US" altLang="zh-CN" sz="2600" b="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j-lt"/>
              <a:ea typeface="黑体" pitchFamily="2" charset="-122"/>
              <a:cs typeface="Aria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5B20"/>
              </a:buClr>
              <a:buSzPct val="110000"/>
              <a:buFontTx/>
              <a:buNone/>
              <a:tabLst/>
              <a:defRPr/>
            </a:pPr>
            <a:r>
              <a:rPr lang="en-US" altLang="zh-CN" sz="2600" kern="0" dirty="0" smtClean="0">
                <a:solidFill>
                  <a:srgbClr val="CCFFCC"/>
                </a:solidFill>
                <a:latin typeface="+mj-lt"/>
                <a:ea typeface="黑体" pitchFamily="2" charset="-122"/>
                <a:cs typeface="Arial" pitchFamily="34" charset="0"/>
              </a:rPr>
              <a:t>Professor, Computer Science Chair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5B20"/>
              </a:buClr>
              <a:buSzPct val="110000"/>
              <a:buFontTx/>
              <a:buNone/>
              <a:tabLst/>
              <a:defRPr/>
            </a:pPr>
            <a:r>
              <a:rPr kumimoji="0" lang="en-US" altLang="zh-CN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j-lt"/>
                <a:ea typeface="黑体" pitchFamily="2" charset="-122"/>
                <a:cs typeface="Arial" pitchFamily="34" charset="0"/>
              </a:rPr>
              <a:t>University</a:t>
            </a:r>
            <a:r>
              <a:rPr kumimoji="0" lang="en-US" altLang="zh-CN" sz="2600" b="0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j-lt"/>
                <a:ea typeface="黑体" pitchFamily="2" charset="-122"/>
                <a:cs typeface="Arial" pitchFamily="34" charset="0"/>
              </a:rPr>
              <a:t> of California, Berkeley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5B20"/>
              </a:buClr>
              <a:buSzPct val="110000"/>
              <a:buFontTx/>
              <a:buNone/>
              <a:tabLst/>
              <a:defRPr/>
            </a:pPr>
            <a:endParaRPr lang="en-US" altLang="zh-CN" sz="2600" kern="0" baseline="0" dirty="0" smtClean="0">
              <a:solidFill>
                <a:srgbClr val="CCFFCC"/>
              </a:solidFill>
              <a:latin typeface="+mj-lt"/>
              <a:ea typeface="黑体" pitchFamily="2" charset="-122"/>
              <a:cs typeface="Aria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A5B20"/>
              </a:buClr>
              <a:buSzPct val="110000"/>
              <a:buFontTx/>
              <a:buNone/>
              <a:tabLst/>
              <a:defRPr/>
            </a:pPr>
            <a:r>
              <a:rPr kumimoji="0" lang="en-US" altLang="zh-CN" sz="2600" b="0" i="0" u="none" strike="noStrike" kern="0" cap="none" spc="0" normalizeH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j-lt"/>
                <a:ea typeface="黑体" pitchFamily="2" charset="-122"/>
                <a:cs typeface="Arial" pitchFamily="34" charset="0"/>
              </a:rPr>
              <a:t>CWSN Keynote, Sept. 26 2011</a:t>
            </a:r>
            <a:endParaRPr kumimoji="0" lang="zh-CN" altLang="en-US" sz="26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j-lt"/>
              <a:ea typeface="黑体" pitchFamily="2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66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Internet of Every Thing – </a:t>
            </a:r>
            <a:r>
              <a:rPr lang="en-US" sz="3200" dirty="0" smtClean="0"/>
              <a:t>standardized 2010</a:t>
            </a:r>
            <a:endParaRPr lang="en-US" dirty="0"/>
          </a:p>
        </p:txBody>
      </p:sp>
      <p:pic>
        <p:nvPicPr>
          <p:cNvPr id="5" name="Picture 4" descr="Screen shot 2010-10-10 at 8.19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95400"/>
            <a:ext cx="6172200" cy="463173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0-10-10 at 8.04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57400"/>
            <a:ext cx="3962400" cy="214544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Picture 6" descr="Screen shot 2010-10-10 at 8.21.5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191000"/>
            <a:ext cx="2057400" cy="101592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Screen shot 2010-10-10 at 8.22.34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906628"/>
            <a:ext cx="6477000" cy="798972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log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5334000"/>
            <a:ext cx="2060575" cy="63515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Picture 9" descr="Screen shot 2010-10-10 at 8.51.57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6019800"/>
            <a:ext cx="927100" cy="612959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7302FB-0E77-4747-A39B-507839D6B574}" type="slidenum">
              <a:rPr lang="en-US"/>
              <a:pPr/>
              <a:t>11</a:t>
            </a:fld>
            <a:endParaRPr lang="en-US"/>
          </a:p>
        </p:txBody>
      </p:sp>
      <p:pic>
        <p:nvPicPr>
          <p:cNvPr id="48640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5438" y="4506913"/>
            <a:ext cx="2500312" cy="1919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86403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0938" y="1598613"/>
            <a:ext cx="1749425" cy="257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6404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2513" y="5018088"/>
            <a:ext cx="2384425" cy="159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6405" name="Picture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7850" y="1597025"/>
            <a:ext cx="2419350" cy="191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86406" name="Picture 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63" y="2033588"/>
            <a:ext cx="2347912" cy="168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86407" name="Rectangle 7"/>
          <p:cNvSpPr>
            <a:spLocks noGrp="1" noChangeArrowheads="1"/>
          </p:cNvSpPr>
          <p:nvPr>
            <p:ph type="title"/>
          </p:nvPr>
        </p:nvSpPr>
        <p:spPr>
          <a:xfrm>
            <a:off x="233362" y="169863"/>
            <a:ext cx="7691437" cy="809625"/>
          </a:xfrm>
          <a:noFill/>
          <a:ln/>
        </p:spPr>
        <p:txBody>
          <a:bodyPr rIns="35717">
            <a:normAutofit/>
          </a:bodyPr>
          <a:lstStyle/>
          <a:p>
            <a:r>
              <a:rPr lang="en-US" dirty="0"/>
              <a:t>Networking in the Physical World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16388" y="1246188"/>
            <a:ext cx="4867275" cy="5264150"/>
            <a:chOff x="0" y="0"/>
            <a:chExt cx="4232" cy="440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936" y="0"/>
              <a:ext cx="3296" cy="4400"/>
              <a:chOff x="0" y="0"/>
              <a:chExt cx="3296" cy="4400"/>
            </a:xfrm>
          </p:grpSpPr>
          <p:sp>
            <p:nvSpPr>
              <p:cNvPr id="486410" name="AutoShape 10"/>
              <p:cNvSpPr>
                <a:spLocks/>
              </p:cNvSpPr>
              <p:nvPr/>
            </p:nvSpPr>
            <p:spPr bwMode="auto">
              <a:xfrm>
                <a:off x="0" y="0"/>
                <a:ext cx="3296" cy="4400"/>
              </a:xfrm>
              <a:prstGeom prst="roundRect">
                <a:avLst>
                  <a:gd name="adj" fmla="val 3639"/>
                </a:avLst>
              </a:prstGeom>
              <a:solidFill>
                <a:srgbClr val="CCCCCC"/>
              </a:solidFill>
              <a:ln w="25400">
                <a:noFill/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defTabSz="642938"/>
                <a:r>
                  <a:rPr lang="en-US" sz="3400">
                    <a:solidFill>
                      <a:srgbClr val="19191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rPr>
                  <a:t>Networking Challenges</a:t>
                </a:r>
              </a:p>
            </p:txBody>
          </p:sp>
          <p:sp>
            <p:nvSpPr>
              <p:cNvPr id="486411" name="Rectangle 11"/>
              <p:cNvSpPr>
                <a:spLocks/>
              </p:cNvSpPr>
              <p:nvPr/>
            </p:nvSpPr>
            <p:spPr bwMode="auto">
              <a:xfrm>
                <a:off x="48" y="1032"/>
                <a:ext cx="3192" cy="31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defTabSz="642938">
                  <a:buClr>
                    <a:srgbClr val="191919"/>
                  </a:buClr>
                  <a:buSzPct val="125000"/>
                  <a:buFont typeface="Gill Sans" charset="0"/>
                  <a:buChar char="•"/>
                </a:pPr>
                <a:r>
                  <a:rPr lang="en-US" sz="21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Variable communication</a:t>
                </a:r>
              </a:p>
              <a:p>
                <a:pPr marL="320675" lvl="1" defTabSz="642938">
                  <a:buClr>
                    <a:srgbClr val="191919"/>
                  </a:buClr>
                  <a:buSzPct val="125000"/>
                  <a:buFont typeface="Gill Sans" charset="0"/>
                  <a:buNone/>
                </a:pPr>
                <a:r>
                  <a:rPr lang="en-US" sz="17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Unknown obstacles</a:t>
                </a:r>
              </a:p>
              <a:p>
                <a:pPr marL="320675" lvl="1" defTabSz="642938">
                  <a:buClr>
                    <a:srgbClr val="191919"/>
                  </a:buClr>
                  <a:buSzPct val="125000"/>
                  <a:buFont typeface="Gill Sans" charset="0"/>
                  <a:buNone/>
                </a:pPr>
                <a:r>
                  <a:rPr lang="en-US" sz="17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Variable density and loss</a:t>
                </a:r>
              </a:p>
              <a:p>
                <a:pPr defTabSz="642938">
                  <a:buClr>
                    <a:srgbClr val="191919"/>
                  </a:buClr>
                  <a:buSzPct val="125000"/>
                  <a:buFont typeface="Gill Sans" charset="0"/>
                  <a:buChar char="•"/>
                </a:pPr>
                <a:endParaRPr lang="en-US" sz="1700">
                  <a:solidFill>
                    <a:srgbClr val="191919"/>
                  </a:solidFill>
                  <a:latin typeface="Gill Sans" charset="0"/>
                  <a:sym typeface="Gill Sans" charset="0"/>
                </a:endParaRPr>
              </a:p>
              <a:p>
                <a:pPr defTabSz="642938">
                  <a:buClr>
                    <a:srgbClr val="191919"/>
                  </a:buClr>
                  <a:buSzPct val="125000"/>
                  <a:buFont typeface="Gill Sans" charset="0"/>
                  <a:buChar char="•"/>
                </a:pPr>
                <a:r>
                  <a:rPr lang="en-US" sz="21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Constrained resources</a:t>
                </a:r>
                <a:endParaRPr lang="en-US" sz="1700">
                  <a:solidFill>
                    <a:srgbClr val="191919"/>
                  </a:solidFill>
                  <a:latin typeface="Gill Sans" charset="0"/>
                  <a:sym typeface="Gill Sans" charset="0"/>
                </a:endParaRPr>
              </a:p>
              <a:p>
                <a:pPr marL="320675" lvl="1" defTabSz="642938">
                  <a:buClr>
                    <a:srgbClr val="191919"/>
                  </a:buClr>
                  <a:buSzPct val="125000"/>
                  <a:buFont typeface="Gill Sans" charset="0"/>
                  <a:buNone/>
                </a:pPr>
                <a:r>
                  <a:rPr lang="en-US" sz="17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Limited routing state</a:t>
                </a:r>
              </a:p>
              <a:p>
                <a:pPr marL="320675" lvl="1" defTabSz="642938">
                  <a:buClr>
                    <a:srgbClr val="191919"/>
                  </a:buClr>
                  <a:buSzPct val="125000"/>
                  <a:buFont typeface="Gill Sans" charset="0"/>
                  <a:buNone/>
                </a:pPr>
                <a:r>
                  <a:rPr lang="en-US" sz="17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Limited throughput</a:t>
                </a:r>
              </a:p>
              <a:p>
                <a:pPr marL="320675" lvl="1" defTabSz="642938">
                  <a:buClr>
                    <a:srgbClr val="191919"/>
                  </a:buClr>
                  <a:buSzPct val="125000"/>
                  <a:buFont typeface="Gill Sans" charset="0"/>
                  <a:buNone/>
                </a:pPr>
                <a:r>
                  <a:rPr lang="en-US" sz="17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Limited buffering</a:t>
                </a:r>
                <a:endPara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endParaRPr>
              </a:p>
              <a:p>
                <a:pPr defTabSz="642938">
                  <a:buClr>
                    <a:srgbClr val="191919"/>
                  </a:buClr>
                  <a:buSzPct val="125000"/>
                  <a:buFont typeface="Gill Sans" charset="0"/>
                  <a:buChar char="•"/>
                </a:pPr>
                <a:endParaRPr lang="en-US" sz="1700">
                  <a:solidFill>
                    <a:srgbClr val="191919"/>
                  </a:solidFill>
                  <a:latin typeface="Gill Sans" charset="0"/>
                  <a:sym typeface="Gill Sans" charset="0"/>
                </a:endParaRPr>
              </a:p>
              <a:p>
                <a:pPr defTabSz="642938">
                  <a:buClr>
                    <a:srgbClr val="191919"/>
                  </a:buClr>
                  <a:buSzPct val="125000"/>
                  <a:buFont typeface="Gill Sans" charset="0"/>
                  <a:buChar char="•"/>
                </a:pPr>
                <a:r>
                  <a:rPr lang="en-US" sz="21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Low power wireless</a:t>
                </a:r>
              </a:p>
              <a:p>
                <a:pPr marL="320675" lvl="1" defTabSz="642938">
                  <a:buClr>
                    <a:srgbClr val="191919"/>
                  </a:buClr>
                  <a:buSzPct val="125000"/>
                  <a:buFont typeface="Gill Sans" charset="0"/>
                  <a:buNone/>
                </a:pPr>
                <a:r>
                  <a:rPr lang="en-US" sz="17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Multihop </a:t>
                </a:r>
              </a:p>
              <a:p>
                <a:pPr marL="320675" lvl="1" defTabSz="642938">
                  <a:buClr>
                    <a:srgbClr val="191919"/>
                  </a:buClr>
                  <a:buSzPct val="125000"/>
                  <a:buFont typeface="Gill Sans" charset="0"/>
                  <a:buNone/>
                </a:pPr>
                <a:r>
                  <a:rPr lang="en-US" sz="17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Low SNR</a:t>
                </a:r>
              </a:p>
              <a:p>
                <a:pPr marL="320675" lvl="1" defTabSz="642938">
                  <a:buClr>
                    <a:srgbClr val="191919"/>
                  </a:buClr>
                  <a:buSzPct val="125000"/>
                  <a:buFont typeface="Gill Sans" charset="0"/>
                  <a:buNone/>
                </a:pPr>
                <a:r>
                  <a:rPr lang="en-US" sz="1700">
                    <a:solidFill>
                      <a:srgbClr val="191919"/>
                    </a:solidFill>
                    <a:latin typeface="Gill Sans" charset="0"/>
                    <a:sym typeface="Gill Sans" charset="0"/>
                  </a:rPr>
                  <a:t>Small MTU</a:t>
                </a:r>
              </a:p>
            </p:txBody>
          </p:sp>
        </p:grpSp>
        <p:sp>
          <p:nvSpPr>
            <p:cNvPr id="486412" name="AutoShape 12"/>
            <p:cNvSpPr>
              <a:spLocks/>
            </p:cNvSpPr>
            <p:nvPr/>
          </p:nvSpPr>
          <p:spPr bwMode="auto">
            <a:xfrm>
              <a:off x="0" y="1712"/>
              <a:ext cx="800" cy="800"/>
            </a:xfrm>
            <a:prstGeom prst="rightArrow">
              <a:avLst>
                <a:gd name="adj1" fmla="val 32000"/>
                <a:gd name="adj2" fmla="val 44000"/>
              </a:avLst>
            </a:prstGeom>
            <a:blipFill dpi="0" rotWithShape="0">
              <a:blip r:embed="rId8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86413" name="Picture 13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463" y="4367213"/>
            <a:ext cx="2062162" cy="157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1817688"/>
            <a:ext cx="4040188" cy="3211512"/>
            <a:chOff x="0" y="0"/>
            <a:chExt cx="3296" cy="2152"/>
          </a:xfrm>
        </p:grpSpPr>
        <p:sp>
          <p:nvSpPr>
            <p:cNvPr id="486415" name="AutoShape 15"/>
            <p:cNvSpPr>
              <a:spLocks/>
            </p:cNvSpPr>
            <p:nvPr/>
          </p:nvSpPr>
          <p:spPr bwMode="auto">
            <a:xfrm>
              <a:off x="0" y="0"/>
              <a:ext cx="3296" cy="2152"/>
            </a:xfrm>
            <a:prstGeom prst="roundRect">
              <a:avLst>
                <a:gd name="adj" fmla="val 5574"/>
              </a:avLst>
            </a:prstGeom>
            <a:solidFill>
              <a:srgbClr val="CCCCCC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3400">
                  <a:solidFill>
                    <a:srgbClr val="19191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rPr>
                <a:t>Application Requirements</a:t>
              </a:r>
            </a:p>
          </p:txBody>
        </p:sp>
        <p:sp>
          <p:nvSpPr>
            <p:cNvPr id="486416" name="Rectangle 16"/>
            <p:cNvSpPr>
              <a:spLocks/>
            </p:cNvSpPr>
            <p:nvPr/>
          </p:nvSpPr>
          <p:spPr bwMode="auto">
            <a:xfrm>
              <a:off x="112" y="968"/>
              <a:ext cx="3064" cy="10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defTabSz="642938">
                <a:spcBef>
                  <a:spcPts val="838"/>
                </a:spcBef>
                <a:buClr>
                  <a:srgbClr val="191919"/>
                </a:buClr>
                <a:buSzPct val="125000"/>
                <a:buFont typeface="Gill Sans" charset="0"/>
                <a:buChar char="•"/>
              </a:pPr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 Embedding in physical space</a:t>
              </a:r>
            </a:p>
            <a:p>
              <a:pPr defTabSz="642938">
                <a:spcBef>
                  <a:spcPts val="838"/>
                </a:spcBef>
                <a:buClr>
                  <a:srgbClr val="191919"/>
                </a:buClr>
                <a:buSzPct val="125000"/>
                <a:buFont typeface="Gill Sans" charset="0"/>
                <a:buChar char="•"/>
              </a:pPr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 Large numbers of nodes</a:t>
              </a:r>
            </a:p>
            <a:p>
              <a:pPr defTabSz="642938">
                <a:spcBef>
                  <a:spcPts val="838"/>
                </a:spcBef>
                <a:buClr>
                  <a:srgbClr val="191919"/>
                </a:buClr>
                <a:buSzPct val="125000"/>
                <a:buFont typeface="Gill Sans" charset="0"/>
                <a:buChar char="•"/>
              </a:pPr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 Low total cost of ownership</a:t>
              </a:r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40AF95-A891-9141-9861-AA18D8A9CC43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102600" cy="1049337"/>
          </a:xfrm>
          <a:noFill/>
          <a:ln/>
        </p:spPr>
        <p:txBody>
          <a:bodyPr rIns="35717">
            <a:normAutofit fontScale="90000"/>
          </a:bodyPr>
          <a:lstStyle/>
          <a:p>
            <a:r>
              <a:rPr lang="en-US" dirty="0"/>
              <a:t>Confluence</a:t>
            </a:r>
            <a:r>
              <a:rPr lang="en-US" dirty="0" smtClean="0"/>
              <a:t> Research, Industry, and Standards</a:t>
            </a:r>
            <a:endParaRPr lang="en-US" dirty="0"/>
          </a:p>
        </p:txBody>
      </p:sp>
      <p:pic>
        <p:nvPicPr>
          <p:cNvPr id="488451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9525" y="2358460"/>
            <a:ext cx="4249738" cy="3508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88452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8" y="3157539"/>
            <a:ext cx="1147762" cy="728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8453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1585347"/>
            <a:ext cx="1123950" cy="862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8454" name="Picture 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5715000"/>
            <a:ext cx="1704975" cy="133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8455" name="Picture 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9425" y="1464697"/>
            <a:ext cx="909638" cy="133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8456" name="Picture 8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6053137"/>
            <a:ext cx="1214437" cy="804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8457" name="Picture 9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3588772"/>
            <a:ext cx="1238250" cy="968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8460" name="Picture 12"/>
          <p:cNvPicPr>
            <a:picLocks noChangeArrowheads="1"/>
          </p:cNvPicPr>
          <p:nvPr/>
        </p:nvPicPr>
        <p:blipFill>
          <a:blip r:embed="rId10">
            <a:alphaModFix amt="75000"/>
          </a:blip>
          <a:srcRect/>
          <a:stretch>
            <a:fillRect/>
          </a:stretch>
        </p:blipFill>
        <p:spPr bwMode="auto">
          <a:xfrm>
            <a:off x="762000" y="5029200"/>
            <a:ext cx="1981200" cy="11578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88461" name="Picture 13"/>
          <p:cNvPicPr>
            <a:picLocks noChangeArrowheads="1"/>
          </p:cNvPicPr>
          <p:nvPr/>
        </p:nvPicPr>
        <p:blipFill>
          <a:blip r:embed="rId11">
            <a:alphaModFix amt="75000"/>
          </a:blip>
          <a:srcRect/>
          <a:stretch>
            <a:fillRect/>
          </a:stretch>
        </p:blipFill>
        <p:spPr bwMode="auto">
          <a:xfrm>
            <a:off x="6400800" y="4953000"/>
            <a:ext cx="2258517" cy="886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88462" name="AutoShape 14"/>
          <p:cNvSpPr>
            <a:spLocks/>
          </p:cNvSpPr>
          <p:nvPr/>
        </p:nvSpPr>
        <p:spPr bwMode="auto">
          <a:xfrm rot="20400000">
            <a:off x="2667912" y="4747339"/>
            <a:ext cx="680390" cy="570893"/>
          </a:xfrm>
          <a:prstGeom prst="rightArrow">
            <a:avLst>
              <a:gd name="adj1" fmla="val 39685"/>
              <a:gd name="adj2" fmla="val 46863"/>
            </a:avLst>
          </a:prstGeom>
          <a:solidFill>
            <a:srgbClr val="C0504D"/>
          </a:solidFill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463" name="AutoShape 15"/>
          <p:cNvSpPr>
            <a:spLocks/>
          </p:cNvSpPr>
          <p:nvPr/>
        </p:nvSpPr>
        <p:spPr bwMode="auto">
          <a:xfrm rot="12000000">
            <a:off x="5715912" y="4747339"/>
            <a:ext cx="680390" cy="570893"/>
          </a:xfrm>
          <a:prstGeom prst="rightArrow">
            <a:avLst>
              <a:gd name="adj1" fmla="val 39685"/>
              <a:gd name="adj2" fmla="val 46863"/>
            </a:avLst>
          </a:prstGeom>
          <a:solidFill>
            <a:srgbClr val="C0504D"/>
          </a:solidFill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464" name="AutoShape 16"/>
          <p:cNvSpPr>
            <a:spLocks/>
          </p:cNvSpPr>
          <p:nvPr/>
        </p:nvSpPr>
        <p:spPr bwMode="auto">
          <a:xfrm rot="5400000">
            <a:off x="4240993" y="3059354"/>
            <a:ext cx="734005" cy="529192"/>
          </a:xfrm>
          <a:prstGeom prst="rightArrow">
            <a:avLst>
              <a:gd name="adj1" fmla="val 39685"/>
              <a:gd name="adj2" fmla="val 46863"/>
            </a:avLst>
          </a:prstGeom>
          <a:solidFill>
            <a:srgbClr val="C0504D"/>
          </a:solidFill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255585" y="4467867"/>
            <a:ext cx="548092" cy="591282"/>
            <a:chOff x="0" y="0"/>
            <a:chExt cx="464" cy="464"/>
          </a:xfrm>
        </p:grpSpPr>
        <p:sp>
          <p:nvSpPr>
            <p:cNvPr id="488466" name="Oval 18"/>
            <p:cNvSpPr>
              <a:spLocks/>
            </p:cNvSpPr>
            <p:nvPr/>
          </p:nvSpPr>
          <p:spPr bwMode="auto">
            <a:xfrm>
              <a:off x="0" y="0"/>
              <a:ext cx="464" cy="464"/>
            </a:xfrm>
            <a:prstGeom prst="ellipse">
              <a:avLst/>
            </a:prstGeom>
            <a:solidFill>
              <a:srgbClr val="B3B3B3">
                <a:alpha val="30000"/>
              </a:srgbClr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8467" name="Picture 19"/>
            <p:cNvPicPr>
              <a:picLocks noChangeArrowheads="1"/>
            </p:cNvPicPr>
            <p:nvPr/>
          </p:nvPicPr>
          <p:blipFill>
            <a:blip r:embed="rId12">
              <a:alphaModFix amt="30000"/>
            </a:blip>
            <a:srcRect/>
            <a:stretch>
              <a:fillRect/>
            </a:stretch>
          </p:blipFill>
          <p:spPr bwMode="auto">
            <a:xfrm>
              <a:off x="60" y="32"/>
              <a:ext cx="336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</p:grpSp>
      <p:pic>
        <p:nvPicPr>
          <p:cNvPr id="488468" name="Picture 20"/>
          <p:cNvPicPr>
            <a:picLocks noChangeAspect="1" noChangeArrowheads="1"/>
          </p:cNvPicPr>
          <p:nvPr/>
        </p:nvPicPr>
        <p:blipFill>
          <a:blip r:embed="rId13">
            <a:alphaModFix amt="89000"/>
          </a:blip>
          <a:srcRect/>
          <a:stretch>
            <a:fillRect/>
          </a:stretch>
        </p:blipFill>
        <p:spPr bwMode="auto">
          <a:xfrm>
            <a:off x="3505200" y="1509147"/>
            <a:ext cx="2141575" cy="14272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948097" y="1509147"/>
            <a:ext cx="1646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Research</a:t>
            </a:r>
          </a:p>
          <a:p>
            <a:pPr algn="ctr"/>
            <a:r>
              <a:rPr lang="en-US" sz="2400" dirty="0" smtClean="0"/>
              <a:t>Community</a:t>
            </a:r>
            <a:endParaRPr lang="en-US" sz="2400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6B3C5A-D1E7-F343-A7B5-4D9744A15FB9}" type="slidenum">
              <a:rPr lang="en-US"/>
              <a:pPr/>
              <a:t>13</a:t>
            </a:fld>
            <a:endParaRPr lang="en-US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35725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Research Developments</a:t>
            </a:r>
            <a:endParaRPr lang="en-US" dirty="0"/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Event-Driven Component-Base Operating System</a:t>
            </a:r>
          </a:p>
          <a:p>
            <a:pPr lvl="1"/>
            <a:r>
              <a:rPr lang="en-US" dirty="0" smtClean="0"/>
              <a:t>Framework for building System &amp; Network abstractions</a:t>
            </a:r>
          </a:p>
          <a:p>
            <a:pPr lvl="1"/>
            <a:r>
              <a:rPr lang="en-US" dirty="0" smtClean="0"/>
              <a:t>Low-Power Protocols</a:t>
            </a:r>
          </a:p>
          <a:p>
            <a:pPr lvl="1"/>
            <a:r>
              <a:rPr lang="en-US" dirty="0" smtClean="0"/>
              <a:t>Hardware and Application Specific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Idle </a:t>
            </a:r>
            <a:r>
              <a:rPr lang="en-US" dirty="0">
                <a:solidFill>
                  <a:srgbClr val="FFFF00"/>
                </a:solidFill>
              </a:rPr>
              <a:t>listening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All the energy is consumed by listening for a packet to receive</a:t>
            </a:r>
          </a:p>
          <a:p>
            <a:pPr lvl="1">
              <a:buFontTx/>
              <a:buNone/>
            </a:pPr>
            <a:r>
              <a:rPr lang="en-US" dirty="0" smtClean="0"/>
              <a:t>=</a:t>
            </a:r>
            <a:r>
              <a:rPr lang="en-US" dirty="0"/>
              <a:t>&gt; Turn radio on only when there is something to hear</a:t>
            </a:r>
          </a:p>
          <a:p>
            <a:r>
              <a:rPr lang="en-US" dirty="0">
                <a:solidFill>
                  <a:srgbClr val="FFFF00"/>
                </a:solidFill>
              </a:rPr>
              <a:t>Reliable routing on Low-Power &amp; </a:t>
            </a:r>
            <a:r>
              <a:rPr lang="en-US" dirty="0" err="1">
                <a:solidFill>
                  <a:srgbClr val="FFFF00"/>
                </a:solidFill>
              </a:rPr>
              <a:t>Lossy</a:t>
            </a:r>
            <a:r>
              <a:rPr lang="en-US" dirty="0">
                <a:solidFill>
                  <a:srgbClr val="FFFF00"/>
                </a:solidFill>
              </a:rPr>
              <a:t> Links</a:t>
            </a:r>
          </a:p>
          <a:p>
            <a:pPr lvl="1"/>
            <a:r>
              <a:rPr lang="en-US" dirty="0"/>
              <a:t>Power, Range, Obstructions =&gt; multi-hop</a:t>
            </a:r>
          </a:p>
          <a:p>
            <a:pPr lvl="1"/>
            <a:r>
              <a:rPr lang="en-US" dirty="0"/>
              <a:t>Always at edge of SNR</a:t>
            </a:r>
            <a:r>
              <a:rPr lang="en-US" dirty="0" smtClean="0"/>
              <a:t>          =</a:t>
            </a:r>
            <a:r>
              <a:rPr lang="en-US" dirty="0"/>
              <a:t>&gt; loss</a:t>
            </a:r>
            <a:r>
              <a:rPr lang="en-US" dirty="0" smtClean="0"/>
              <a:t> is common</a:t>
            </a:r>
          </a:p>
          <a:p>
            <a:pPr lvl="1">
              <a:buFontTx/>
              <a:buNone/>
            </a:pPr>
            <a:r>
              <a:rPr lang="en-US" dirty="0"/>
              <a:t>=&gt; monitoring, retransmission, and local rerouting</a:t>
            </a:r>
          </a:p>
          <a:p>
            <a:r>
              <a:rPr lang="en-US" dirty="0">
                <a:solidFill>
                  <a:srgbClr val="FFFF00"/>
                </a:solidFill>
              </a:rPr>
              <a:t>Trickle – don’t flood  </a:t>
            </a:r>
            <a:r>
              <a:rPr lang="en-US" dirty="0"/>
              <a:t>(</a:t>
            </a:r>
            <a:r>
              <a:rPr lang="en-US" dirty="0" err="1"/>
              <a:t>tx</a:t>
            </a:r>
            <a:r>
              <a:rPr lang="en-US" dirty="0"/>
              <a:t> rate &lt; 1/density, and &lt; info change)</a:t>
            </a:r>
          </a:p>
          <a:p>
            <a:pPr lvl="1"/>
            <a:r>
              <a:rPr lang="en-US" dirty="0"/>
              <a:t>Connectivity is determined by physical points of interest, not network designer.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never naively respond to a broadcast</a:t>
            </a:r>
          </a:p>
          <a:p>
            <a:pPr lvl="1"/>
            <a:r>
              <a:rPr lang="en-US" dirty="0"/>
              <a:t>re-broadcast very very </a:t>
            </a:r>
            <a:r>
              <a:rPr lang="en-US" dirty="0" smtClean="0"/>
              <a:t>politely</a:t>
            </a:r>
            <a:endParaRPr lang="en-US" dirty="0"/>
          </a:p>
        </p:txBody>
      </p:sp>
      <p:pic>
        <p:nvPicPr>
          <p:cNvPr id="4761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13" y="0"/>
            <a:ext cx="203358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7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7E96-0D67-0E47-83A8-461459349F98}" type="slidenum">
              <a:rPr lang="en-US"/>
              <a:pPr/>
              <a:t>14</a:t>
            </a:fld>
            <a:endParaRPr lang="en-US" b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24200" y="4648200"/>
            <a:ext cx="1524000" cy="533400"/>
            <a:chOff x="3168" y="3072"/>
            <a:chExt cx="960" cy="336"/>
          </a:xfrm>
        </p:grpSpPr>
        <p:sp>
          <p:nvSpPr>
            <p:cNvPr id="737283" name="AutoShape 3"/>
            <p:cNvSpPr>
              <a:spLocks noChangeArrowheads="1"/>
            </p:cNvSpPr>
            <p:nvPr/>
          </p:nvSpPr>
          <p:spPr bwMode="auto">
            <a:xfrm>
              <a:off x="3168" y="3072"/>
              <a:ext cx="960" cy="336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284" name="Text Box 4"/>
            <p:cNvSpPr txBox="1">
              <a:spLocks noChangeArrowheads="1"/>
            </p:cNvSpPr>
            <p:nvPr/>
          </p:nvSpPr>
          <p:spPr bwMode="auto">
            <a:xfrm>
              <a:off x="3216" y="3120"/>
              <a:ext cx="7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Storage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724400" y="4648200"/>
            <a:ext cx="1693863" cy="609600"/>
            <a:chOff x="2016" y="2976"/>
            <a:chExt cx="1067" cy="384"/>
          </a:xfrm>
        </p:grpSpPr>
        <p:sp>
          <p:nvSpPr>
            <p:cNvPr id="737286" name="AutoShape 6"/>
            <p:cNvSpPr>
              <a:spLocks noChangeArrowheads="1"/>
            </p:cNvSpPr>
            <p:nvPr/>
          </p:nvSpPr>
          <p:spPr bwMode="auto">
            <a:xfrm>
              <a:off x="2016" y="2976"/>
              <a:ext cx="1056" cy="384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287" name="Text Box 7"/>
            <p:cNvSpPr txBox="1">
              <a:spLocks noChangeArrowheads="1"/>
            </p:cNvSpPr>
            <p:nvPr/>
          </p:nvSpPr>
          <p:spPr bwMode="auto">
            <a:xfrm>
              <a:off x="2016" y="3072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Processing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430338" y="4648200"/>
            <a:ext cx="1600200" cy="609600"/>
            <a:chOff x="901" y="2928"/>
            <a:chExt cx="1008" cy="384"/>
          </a:xfrm>
        </p:grpSpPr>
        <p:sp>
          <p:nvSpPr>
            <p:cNvPr id="737289" name="AutoShape 9"/>
            <p:cNvSpPr>
              <a:spLocks noChangeArrowheads="1"/>
            </p:cNvSpPr>
            <p:nvPr/>
          </p:nvSpPr>
          <p:spPr bwMode="auto">
            <a:xfrm>
              <a:off x="901" y="2928"/>
              <a:ext cx="1008" cy="384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290" name="Text Box 10"/>
            <p:cNvSpPr txBox="1">
              <a:spLocks noChangeArrowheads="1"/>
            </p:cNvSpPr>
            <p:nvPr/>
          </p:nvSpPr>
          <p:spPr bwMode="auto">
            <a:xfrm>
              <a:off x="960" y="3024"/>
              <a:ext cx="8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Wireless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629400" y="4648200"/>
            <a:ext cx="1524000" cy="533400"/>
            <a:chOff x="4176" y="2928"/>
            <a:chExt cx="960" cy="336"/>
          </a:xfrm>
        </p:grpSpPr>
        <p:sp>
          <p:nvSpPr>
            <p:cNvPr id="737292" name="AutoShape 12"/>
            <p:cNvSpPr>
              <a:spLocks noChangeArrowheads="1"/>
            </p:cNvSpPr>
            <p:nvPr/>
          </p:nvSpPr>
          <p:spPr bwMode="auto">
            <a:xfrm>
              <a:off x="4176" y="2928"/>
              <a:ext cx="960" cy="336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293" name="Text Box 13"/>
            <p:cNvSpPr txBox="1">
              <a:spLocks noChangeArrowheads="1"/>
            </p:cNvSpPr>
            <p:nvPr/>
          </p:nvSpPr>
          <p:spPr bwMode="auto">
            <a:xfrm>
              <a:off x="4176" y="2976"/>
              <a:ext cx="8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Sensors</a:t>
              </a:r>
            </a:p>
          </p:txBody>
        </p:sp>
      </p:grpSp>
      <p:sp>
        <p:nvSpPr>
          <p:cNvPr id="737294" name="AutoShape 14"/>
          <p:cNvSpPr>
            <a:spLocks noChangeArrowheads="1"/>
          </p:cNvSpPr>
          <p:nvPr/>
        </p:nvSpPr>
        <p:spPr bwMode="auto">
          <a:xfrm>
            <a:off x="1381125" y="3902075"/>
            <a:ext cx="7391400" cy="898525"/>
          </a:xfrm>
          <a:prstGeom prst="cube">
            <a:avLst>
              <a:gd name="adj" fmla="val 70662"/>
            </a:avLst>
          </a:prstGeom>
          <a:solidFill>
            <a:srgbClr val="B0EE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37295" name="AutoShape 15" descr="ucb_logo"/>
          <p:cNvSpPr>
            <a:spLocks noChangeArrowheads="1"/>
          </p:cNvSpPr>
          <p:nvPr/>
        </p:nvSpPr>
        <p:spPr bwMode="auto">
          <a:xfrm>
            <a:off x="1371600" y="3810000"/>
            <a:ext cx="7467600" cy="749300"/>
          </a:xfrm>
          <a:prstGeom prst="parallelogram">
            <a:avLst>
              <a:gd name="adj" fmla="val 9910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37296" name="Text Box 16"/>
          <p:cNvSpPr txBox="1">
            <a:spLocks noChangeArrowheads="1"/>
          </p:cNvSpPr>
          <p:nvPr/>
        </p:nvSpPr>
        <p:spPr bwMode="auto">
          <a:xfrm>
            <a:off x="3200401" y="4468813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Dotum" pitchFamily="34" charset="-127"/>
                <a:ea typeface="ＭＳ Ｐゴシック" charset="-128"/>
                <a:cs typeface="ＭＳ Ｐゴシック" charset="-128"/>
              </a:rPr>
              <a:t>WSN mote platform</a:t>
            </a:r>
          </a:p>
        </p:txBody>
      </p:sp>
      <p:pic>
        <p:nvPicPr>
          <p:cNvPr id="737297" name="Picture 17" descr="The image “http://www.tinyos.net/scoop/images/tos-jwall.jpg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500188"/>
            <a:ext cx="7010400" cy="2921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37298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305800" cy="762000"/>
          </a:xfrm>
          <a:ln/>
        </p:spPr>
        <p:txBody>
          <a:bodyPr>
            <a:normAutofit/>
          </a:bodyPr>
          <a:lstStyle/>
          <a:p>
            <a:r>
              <a:rPr lang="en-US" dirty="0" err="1" smtClean="0"/>
              <a:t>TinyOS</a:t>
            </a:r>
            <a:r>
              <a:rPr lang="en-US" dirty="0" smtClean="0"/>
              <a:t> – Framework for Innovation</a:t>
            </a:r>
            <a:endParaRPr lang="en-US" dirty="0"/>
          </a:p>
        </p:txBody>
      </p:sp>
      <p:pic>
        <p:nvPicPr>
          <p:cNvPr id="737299" name="Picture 19" descr="Fiber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5257800"/>
            <a:ext cx="152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524000" y="1600200"/>
            <a:ext cx="6629400" cy="2835275"/>
            <a:chOff x="960" y="1008"/>
            <a:chExt cx="4176" cy="1786"/>
          </a:xfrm>
        </p:grpSpPr>
        <p:sp>
          <p:nvSpPr>
            <p:cNvPr id="737301" name="Rectangle 21"/>
            <p:cNvSpPr>
              <a:spLocks noChangeArrowheads="1"/>
            </p:cNvSpPr>
            <p:nvPr/>
          </p:nvSpPr>
          <p:spPr bwMode="auto">
            <a:xfrm>
              <a:off x="960" y="1008"/>
              <a:ext cx="4176" cy="528"/>
            </a:xfrm>
            <a:prstGeom prst="rect">
              <a:avLst/>
            </a:prstGeom>
            <a:solidFill>
              <a:srgbClr val="7ABCD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solidFill>
                  <a:schemeClr val="bg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7302" name="AutoShape 22" descr="The image “http://www.sensirion.com/images/favicon.ico” cannot be displayed, because it contains errors."/>
            <p:cNvSpPr>
              <a:spLocks noChangeAspect="1" noChangeArrowheads="1"/>
            </p:cNvSpPr>
            <p:nvPr/>
          </p:nvSpPr>
          <p:spPr bwMode="auto">
            <a:xfrm>
              <a:off x="4237" y="2390"/>
              <a:ext cx="192" cy="192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960" y="2352"/>
              <a:ext cx="960" cy="432"/>
              <a:chOff x="960" y="2352"/>
              <a:chExt cx="960" cy="432"/>
            </a:xfrm>
          </p:grpSpPr>
          <p:sp>
            <p:nvSpPr>
              <p:cNvPr id="737304" name="Rectangle 24"/>
              <p:cNvSpPr>
                <a:spLocks noChangeArrowheads="1"/>
              </p:cNvSpPr>
              <p:nvPr/>
            </p:nvSpPr>
            <p:spPr bwMode="auto">
              <a:xfrm>
                <a:off x="960" y="2352"/>
                <a:ext cx="960" cy="432"/>
              </a:xfrm>
              <a:prstGeom prst="rect">
                <a:avLst/>
              </a:prstGeom>
              <a:solidFill>
                <a:srgbClr val="B1C8E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7305" name="Text Box 25"/>
              <p:cNvSpPr txBox="1">
                <a:spLocks noChangeArrowheads="1"/>
              </p:cNvSpPr>
              <p:nvPr/>
            </p:nvSpPr>
            <p:spPr bwMode="auto">
              <a:xfrm>
                <a:off x="1008" y="2352"/>
                <a:ext cx="91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ea typeface="ＭＳ Ｐゴシック" charset="-128"/>
                    <a:cs typeface="ＭＳ Ｐゴシック" charset="-128"/>
                  </a:rPr>
                  <a:t>Radio Serial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968" y="2352"/>
              <a:ext cx="960" cy="432"/>
              <a:chOff x="1968" y="2352"/>
              <a:chExt cx="960" cy="432"/>
            </a:xfrm>
          </p:grpSpPr>
          <p:sp>
            <p:nvSpPr>
              <p:cNvPr id="737307" name="Rectangle 27"/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960" cy="432"/>
              </a:xfrm>
              <a:prstGeom prst="rect">
                <a:avLst/>
              </a:prstGeom>
              <a:solidFill>
                <a:srgbClr val="B1C8E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7308" name="Text Box 28"/>
              <p:cNvSpPr txBox="1">
                <a:spLocks noChangeArrowheads="1"/>
              </p:cNvSpPr>
              <p:nvPr/>
            </p:nvSpPr>
            <p:spPr bwMode="auto">
              <a:xfrm>
                <a:off x="1968" y="2352"/>
                <a:ext cx="96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ea typeface="ＭＳ Ｐゴシック" charset="-128"/>
                    <a:cs typeface="ＭＳ Ｐゴシック" charset="-128"/>
                  </a:rPr>
                  <a:t>Flash</a:t>
                </a:r>
              </a:p>
            </p:txBody>
          </p:sp>
        </p:grpSp>
        <p:sp>
          <p:nvSpPr>
            <p:cNvPr id="737309" name="Rectangle 29"/>
            <p:cNvSpPr>
              <a:spLocks noChangeArrowheads="1"/>
            </p:cNvSpPr>
            <p:nvPr/>
          </p:nvSpPr>
          <p:spPr bwMode="auto">
            <a:xfrm>
              <a:off x="4176" y="2352"/>
              <a:ext cx="960" cy="432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10" name="Text Box 30"/>
            <p:cNvSpPr txBox="1">
              <a:spLocks noChangeArrowheads="1"/>
            </p:cNvSpPr>
            <p:nvPr/>
          </p:nvSpPr>
          <p:spPr bwMode="auto">
            <a:xfrm>
              <a:off x="4176" y="2352"/>
              <a:ext cx="91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ADC, Sensor I/F</a:t>
              </a:r>
            </a:p>
          </p:txBody>
        </p: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3024" y="2352"/>
              <a:ext cx="1104" cy="442"/>
              <a:chOff x="2016" y="2352"/>
              <a:chExt cx="1104" cy="442"/>
            </a:xfrm>
          </p:grpSpPr>
          <p:sp>
            <p:nvSpPr>
              <p:cNvPr id="737312" name="Rectangle 32"/>
              <p:cNvSpPr>
                <a:spLocks noChangeArrowheads="1"/>
              </p:cNvSpPr>
              <p:nvPr/>
            </p:nvSpPr>
            <p:spPr bwMode="auto">
              <a:xfrm>
                <a:off x="2016" y="2352"/>
                <a:ext cx="1056" cy="432"/>
              </a:xfrm>
              <a:prstGeom prst="rect">
                <a:avLst/>
              </a:prstGeom>
              <a:solidFill>
                <a:srgbClr val="B1C8E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7313" name="Text Box 33"/>
              <p:cNvSpPr txBox="1">
                <a:spLocks noChangeArrowheads="1"/>
              </p:cNvSpPr>
              <p:nvPr/>
            </p:nvSpPr>
            <p:spPr bwMode="auto">
              <a:xfrm>
                <a:off x="2016" y="2352"/>
                <a:ext cx="1104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  <a:ea typeface="ＭＳ Ｐゴシック" charset="-128"/>
                    <a:cs typeface="ＭＳ Ｐゴシック" charset="-128"/>
                  </a:rPr>
                  <a:t>MCU, Timers, Bus,…</a:t>
                </a:r>
              </a:p>
            </p:txBody>
          </p:sp>
        </p:grpSp>
        <p:sp>
          <p:nvSpPr>
            <p:cNvPr id="737314" name="Rectangle 34"/>
            <p:cNvSpPr>
              <a:spLocks noChangeArrowheads="1"/>
            </p:cNvSpPr>
            <p:nvPr/>
          </p:nvSpPr>
          <p:spPr bwMode="auto">
            <a:xfrm>
              <a:off x="960" y="2112"/>
              <a:ext cx="960" cy="240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15" name="Text Box 35"/>
            <p:cNvSpPr txBox="1">
              <a:spLocks noChangeArrowheads="1"/>
            </p:cNvSpPr>
            <p:nvPr/>
          </p:nvSpPr>
          <p:spPr bwMode="auto">
            <a:xfrm>
              <a:off x="960" y="2064"/>
              <a:ext cx="9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Link</a:t>
              </a:r>
            </a:p>
          </p:txBody>
        </p:sp>
        <p:sp>
          <p:nvSpPr>
            <p:cNvPr id="737316" name="Rectangle 36"/>
            <p:cNvSpPr>
              <a:spLocks noChangeArrowheads="1"/>
            </p:cNvSpPr>
            <p:nvPr/>
          </p:nvSpPr>
          <p:spPr bwMode="auto">
            <a:xfrm>
              <a:off x="960" y="1536"/>
              <a:ext cx="960" cy="576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17" name="Text Box 37"/>
            <p:cNvSpPr txBox="1">
              <a:spLocks noChangeArrowheads="1"/>
            </p:cNvSpPr>
            <p:nvPr/>
          </p:nvSpPr>
          <p:spPr bwMode="auto">
            <a:xfrm>
              <a:off x="993" y="1536"/>
              <a:ext cx="85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Network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Protocols</a:t>
              </a:r>
            </a:p>
          </p:txBody>
        </p:sp>
        <p:sp>
          <p:nvSpPr>
            <p:cNvPr id="737318" name="Rectangle 38"/>
            <p:cNvSpPr>
              <a:spLocks noChangeArrowheads="1"/>
            </p:cNvSpPr>
            <p:nvPr/>
          </p:nvSpPr>
          <p:spPr bwMode="auto">
            <a:xfrm>
              <a:off x="1968" y="1536"/>
              <a:ext cx="960" cy="816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19" name="Text Box 39"/>
            <p:cNvSpPr txBox="1">
              <a:spLocks noChangeArrowheads="1"/>
            </p:cNvSpPr>
            <p:nvPr/>
          </p:nvSpPr>
          <p:spPr bwMode="auto">
            <a:xfrm>
              <a:off x="1958" y="1776"/>
              <a:ext cx="92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Blocks, Logs, Files</a:t>
              </a:r>
            </a:p>
          </p:txBody>
        </p:sp>
        <p:sp>
          <p:nvSpPr>
            <p:cNvPr id="737320" name="Rectangle 40"/>
            <p:cNvSpPr>
              <a:spLocks noChangeArrowheads="1"/>
            </p:cNvSpPr>
            <p:nvPr/>
          </p:nvSpPr>
          <p:spPr bwMode="auto">
            <a:xfrm>
              <a:off x="3024" y="1536"/>
              <a:ext cx="1056" cy="816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21" name="Text Box 41"/>
            <p:cNvSpPr txBox="1">
              <a:spLocks noChangeArrowheads="1"/>
            </p:cNvSpPr>
            <p:nvPr/>
          </p:nvSpPr>
          <p:spPr bwMode="auto">
            <a:xfrm>
              <a:off x="3024" y="1795"/>
              <a:ext cx="97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Scheduling, Management</a:t>
              </a:r>
            </a:p>
          </p:txBody>
        </p:sp>
        <p:sp>
          <p:nvSpPr>
            <p:cNvPr id="737322" name="Rectangle 42"/>
            <p:cNvSpPr>
              <a:spLocks noChangeArrowheads="1"/>
            </p:cNvSpPr>
            <p:nvPr/>
          </p:nvSpPr>
          <p:spPr bwMode="auto">
            <a:xfrm>
              <a:off x="4176" y="1536"/>
              <a:ext cx="960" cy="816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23" name="Text Box 43"/>
            <p:cNvSpPr txBox="1">
              <a:spLocks noChangeArrowheads="1"/>
            </p:cNvSpPr>
            <p:nvPr/>
          </p:nvSpPr>
          <p:spPr bwMode="auto">
            <a:xfrm>
              <a:off x="4176" y="1776"/>
              <a:ext cx="92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Streaming drivers</a:t>
              </a:r>
            </a:p>
          </p:txBody>
        </p:sp>
        <p:sp>
          <p:nvSpPr>
            <p:cNvPr id="737324" name="Text Box 44"/>
            <p:cNvSpPr txBox="1">
              <a:spLocks noChangeArrowheads="1"/>
            </p:cNvSpPr>
            <p:nvPr/>
          </p:nvSpPr>
          <p:spPr bwMode="auto">
            <a:xfrm>
              <a:off x="1525" y="1200"/>
              <a:ext cx="913" cy="407"/>
            </a:xfrm>
            <a:prstGeom prst="rect">
              <a:avLst/>
            </a:prstGeom>
            <a:solidFill>
              <a:srgbClr val="B1C8ED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Over-the-air 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Programming</a:t>
              </a:r>
            </a:p>
          </p:txBody>
        </p:sp>
        <p:sp>
          <p:nvSpPr>
            <p:cNvPr id="737325" name="Text Box 45"/>
            <p:cNvSpPr txBox="1">
              <a:spLocks noChangeArrowheads="1"/>
            </p:cNvSpPr>
            <p:nvPr/>
          </p:nvSpPr>
          <p:spPr bwMode="auto">
            <a:xfrm>
              <a:off x="2496" y="1056"/>
              <a:ext cx="210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Applications and Services</a:t>
              </a:r>
            </a:p>
          </p:txBody>
        </p:sp>
      </p:grpSp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6019800" y="2133600"/>
            <a:ext cx="1219200" cy="3276600"/>
            <a:chOff x="3792" y="1344"/>
            <a:chExt cx="768" cy="2064"/>
          </a:xfrm>
        </p:grpSpPr>
        <p:sp>
          <p:nvSpPr>
            <p:cNvPr id="737327" name="Arc 47"/>
            <p:cNvSpPr>
              <a:spLocks/>
            </p:cNvSpPr>
            <p:nvPr/>
          </p:nvSpPr>
          <p:spPr bwMode="auto">
            <a:xfrm>
              <a:off x="4176" y="1344"/>
              <a:ext cx="384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28" name="Arc 48"/>
            <p:cNvSpPr>
              <a:spLocks/>
            </p:cNvSpPr>
            <p:nvPr/>
          </p:nvSpPr>
          <p:spPr bwMode="auto">
            <a:xfrm rot="-5400000">
              <a:off x="3792" y="1344"/>
              <a:ext cx="384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29" name="Line 49"/>
            <p:cNvSpPr>
              <a:spLocks noChangeShapeType="1"/>
            </p:cNvSpPr>
            <p:nvPr/>
          </p:nvSpPr>
          <p:spPr bwMode="auto">
            <a:xfrm>
              <a:off x="4560" y="1728"/>
              <a:ext cx="0" cy="1680"/>
            </a:xfrm>
            <a:prstGeom prst="line">
              <a:avLst/>
            </a:prstGeom>
            <a:noFill/>
            <a:ln w="57150">
              <a:solidFill>
                <a:srgbClr val="FC1C1C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 flipV="1">
            <a:off x="5029200" y="2819400"/>
            <a:ext cx="914400" cy="495300"/>
            <a:chOff x="3216" y="1872"/>
            <a:chExt cx="768" cy="384"/>
          </a:xfrm>
        </p:grpSpPr>
        <p:sp>
          <p:nvSpPr>
            <p:cNvPr id="737331" name="Arc 51"/>
            <p:cNvSpPr>
              <a:spLocks/>
            </p:cNvSpPr>
            <p:nvPr/>
          </p:nvSpPr>
          <p:spPr bwMode="auto">
            <a:xfrm>
              <a:off x="3600" y="1872"/>
              <a:ext cx="384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32" name="Arc 52"/>
            <p:cNvSpPr>
              <a:spLocks/>
            </p:cNvSpPr>
            <p:nvPr/>
          </p:nvSpPr>
          <p:spPr bwMode="auto">
            <a:xfrm rot="-5400000">
              <a:off x="3216" y="1872"/>
              <a:ext cx="384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37333" name="Rectangle 53" descr="Light horizontal"/>
          <p:cNvSpPr>
            <a:spLocks noChangeArrowheads="1"/>
          </p:cNvSpPr>
          <p:nvPr/>
        </p:nvSpPr>
        <p:spPr bwMode="auto">
          <a:xfrm>
            <a:off x="7010400" y="5181600"/>
            <a:ext cx="381000" cy="228600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34" name="Rectangle 54"/>
          <p:cNvSpPr>
            <a:spLocks noChangeArrowheads="1"/>
          </p:cNvSpPr>
          <p:nvPr/>
        </p:nvSpPr>
        <p:spPr bwMode="auto">
          <a:xfrm>
            <a:off x="5715000" y="2667000"/>
            <a:ext cx="381000" cy="228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4038600" y="2286000"/>
            <a:ext cx="914400" cy="1676400"/>
            <a:chOff x="2544" y="1536"/>
            <a:chExt cx="576" cy="1056"/>
          </a:xfrm>
        </p:grpSpPr>
        <p:grpSp>
          <p:nvGrpSpPr>
            <p:cNvPr id="13" name="Group 56"/>
            <p:cNvGrpSpPr>
              <a:grpSpLocks/>
            </p:cNvGrpSpPr>
            <p:nvPr/>
          </p:nvGrpSpPr>
          <p:grpSpPr bwMode="auto">
            <a:xfrm>
              <a:off x="2688" y="1536"/>
              <a:ext cx="432" cy="240"/>
              <a:chOff x="2400" y="1392"/>
              <a:chExt cx="720" cy="384"/>
            </a:xfrm>
          </p:grpSpPr>
          <p:sp>
            <p:nvSpPr>
              <p:cNvPr id="737337" name="Arc 57"/>
              <p:cNvSpPr>
                <a:spLocks/>
              </p:cNvSpPr>
              <p:nvPr/>
            </p:nvSpPr>
            <p:spPr bwMode="auto">
              <a:xfrm>
                <a:off x="2736" y="1392"/>
                <a:ext cx="384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C1C1C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37338" name="Arc 58"/>
              <p:cNvSpPr>
                <a:spLocks/>
              </p:cNvSpPr>
              <p:nvPr/>
            </p:nvSpPr>
            <p:spPr bwMode="auto">
              <a:xfrm rot="-5400000">
                <a:off x="2400" y="1392"/>
                <a:ext cx="384" cy="38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C1C1C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37339" name="Rectangle 59"/>
            <p:cNvSpPr>
              <a:spLocks noChangeArrowheads="1"/>
            </p:cNvSpPr>
            <p:nvPr/>
          </p:nvSpPr>
          <p:spPr bwMode="auto">
            <a:xfrm>
              <a:off x="2544" y="1776"/>
              <a:ext cx="336" cy="816"/>
            </a:xfrm>
            <a:prstGeom prst="rect">
              <a:avLst/>
            </a:prstGeom>
            <a:noFill/>
            <a:ln w="9525">
              <a:solidFill>
                <a:srgbClr val="FC1C1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37340" name="Rectangle 60"/>
          <p:cNvSpPr>
            <a:spLocks noChangeArrowheads="1"/>
          </p:cNvSpPr>
          <p:nvPr/>
        </p:nvSpPr>
        <p:spPr bwMode="auto">
          <a:xfrm>
            <a:off x="4038600" y="3048000"/>
            <a:ext cx="533400" cy="1066800"/>
          </a:xfrm>
          <a:prstGeom prst="rect">
            <a:avLst/>
          </a:prstGeom>
          <a:gradFill rotWithShape="1">
            <a:gsLst>
              <a:gs pos="0">
                <a:schemeClr val="accent2">
                  <a:alpha val="83000"/>
                </a:schemeClr>
              </a:gs>
              <a:gs pos="100000">
                <a:schemeClr val="accent2">
                  <a:gamma/>
                  <a:tint val="31765"/>
                  <a:invGamma/>
                  <a:alpha val="3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2286000" y="1676400"/>
            <a:ext cx="2667000" cy="838200"/>
            <a:chOff x="1440" y="1056"/>
            <a:chExt cx="1680" cy="528"/>
          </a:xfrm>
        </p:grpSpPr>
        <p:sp>
          <p:nvSpPr>
            <p:cNvPr id="737342" name="Arc 62"/>
            <p:cNvSpPr>
              <a:spLocks/>
            </p:cNvSpPr>
            <p:nvPr/>
          </p:nvSpPr>
          <p:spPr bwMode="auto">
            <a:xfrm>
              <a:off x="2224" y="1056"/>
              <a:ext cx="896" cy="52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37343" name="Arc 63"/>
            <p:cNvSpPr>
              <a:spLocks/>
            </p:cNvSpPr>
            <p:nvPr/>
          </p:nvSpPr>
          <p:spPr bwMode="auto">
            <a:xfrm rot="-5400000">
              <a:off x="1624" y="872"/>
              <a:ext cx="528" cy="8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C1C1C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37344" name="Arc 64"/>
          <p:cNvSpPr>
            <a:spLocks/>
          </p:cNvSpPr>
          <p:nvPr/>
        </p:nvSpPr>
        <p:spPr bwMode="auto">
          <a:xfrm flipV="1">
            <a:off x="914400" y="2743200"/>
            <a:ext cx="1295400" cy="2667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C1C1C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5" name="Arc 65"/>
          <p:cNvSpPr>
            <a:spLocks/>
          </p:cNvSpPr>
          <p:nvPr/>
        </p:nvSpPr>
        <p:spPr bwMode="auto">
          <a:xfrm flipH="1" flipV="1">
            <a:off x="2362200" y="2819400"/>
            <a:ext cx="1066800" cy="2971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C1C1C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6" name="Rectangle 66"/>
          <p:cNvSpPr>
            <a:spLocks noChangeArrowheads="1"/>
          </p:cNvSpPr>
          <p:nvPr/>
        </p:nvSpPr>
        <p:spPr bwMode="auto">
          <a:xfrm>
            <a:off x="4800600" y="2514600"/>
            <a:ext cx="381000" cy="228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37347" name="AutoShape 67"/>
          <p:cNvSpPr>
            <a:spLocks noChangeArrowheads="1"/>
          </p:cNvSpPr>
          <p:nvPr/>
        </p:nvSpPr>
        <p:spPr bwMode="auto">
          <a:xfrm>
            <a:off x="3352800" y="5715000"/>
            <a:ext cx="381000" cy="228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>
                  <a:alpha val="78999"/>
                </a:schemeClr>
              </a:gs>
              <a:gs pos="100000">
                <a:schemeClr val="hlink">
                  <a:gamma/>
                  <a:tint val="38039"/>
                  <a:invGamma/>
                  <a:alpha val="37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8" name="Text Box 68"/>
          <p:cNvSpPr txBox="1">
            <a:spLocks noChangeArrowheads="1"/>
          </p:cNvSpPr>
          <p:nvPr/>
        </p:nvSpPr>
        <p:spPr bwMode="auto">
          <a:xfrm>
            <a:off x="2362200" y="5661025"/>
            <a:ext cx="3783013" cy="1196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ea typeface="ＭＳ Ｐゴシック" charset="-128"/>
                <a:cs typeface="ＭＳ Ｐゴシック" charset="-128"/>
              </a:rPr>
              <a:t>Communication Centric</a:t>
            </a:r>
          </a:p>
          <a:p>
            <a:r>
              <a:rPr lang="en-US" sz="2400" b="1" i="1">
                <a:ea typeface="ＭＳ Ｐゴシック" charset="-128"/>
                <a:cs typeface="ＭＳ Ｐゴシック" charset="-128"/>
              </a:rPr>
              <a:t>Resource-Constrained</a:t>
            </a:r>
          </a:p>
          <a:p>
            <a:r>
              <a:rPr lang="en-US" sz="2400" b="1" i="1">
                <a:ea typeface="ＭＳ Ｐゴシック" charset="-128"/>
                <a:cs typeface="ＭＳ Ｐゴシック" charset="-128"/>
              </a:rPr>
              <a:t>Event-driven Execution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7495E-6 L 0.00243 -0.3752 L -0.0092 -0.42424 L -0.04253 -0.4564 L -0.06666 -0.46102 L -0.1033 -0.44553 L -0.12639 -0.418 L -0.13663 -0.37659 " pathEditMode="relative" ptsTypes="AAAAAAAA">
                                      <p:cBhvr>
                                        <p:cTn id="19" dur="2000" fill="hold"/>
                                        <p:tgtEl>
                                          <p:spTgt spid="737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86838E-6 L -0.01042 0.05066 L -0.04705 0.07865 L -0.0816 0.06361 L -0.09879 0.01897 L -0.1 -0.02059 " pathEditMode="relative" rAng="0" ptsTypes="AAAAAA">
                                      <p:cBhvr>
                                        <p:cTn id="31" dur="2000" fill="hold"/>
                                        <p:tgtEl>
                                          <p:spTgt spid="737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0"/>
                                        <p:tgtEl>
                                          <p:spTgt spid="73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0" presetClass="path" presetSubtype="0" repeatCount="indefinite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2.26232E-6 L -0.00677 -0.03817 L -0.06424 -0.11173 L -0.13785 -0.13926 L -0.23559 -0.11335 L -0.29184 -0.03215 L -0.30573 0.10571 L -0.33906 0.30025 L -0.40677 0.40296 L -0.49306 0.41661 " pathEditMode="relative" ptsTypes="AAAAAAAAAA">
                                      <p:cBhvr>
                                        <p:cTn id="57" dur="2000" fill="hold"/>
                                        <p:tgtEl>
                                          <p:spTgt spid="737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8758E-6 L -0.04948 -0.02591 L -0.08628 -0.09947 L -0.12413 -0.30927 L -0.13333 -0.39209 L -0.12639 -0.45639 L -0.11389 -0.46865 " pathEditMode="relative" ptsTypes="AAAAAAA">
                                      <p:cBhvr>
                                        <p:cTn id="66" dur="2000" fill="hold"/>
                                        <p:tgtEl>
                                          <p:spTgt spid="737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3" grpId="0" animBg="1"/>
      <p:bldP spid="737333" grpId="1" animBg="1"/>
      <p:bldP spid="737334" grpId="0" animBg="1"/>
      <p:bldP spid="737334" grpId="1" animBg="1"/>
      <p:bldP spid="737340" grpId="0" animBg="1"/>
      <p:bldP spid="737344" grpId="0" animBg="1"/>
      <p:bldP spid="737345" grpId="0" animBg="1"/>
      <p:bldP spid="737346" grpId="0" animBg="1"/>
      <p:bldP spid="737346" grpId="1" animBg="1"/>
      <p:bldP spid="737347" grpId="0" animBg="1"/>
      <p:bldP spid="737347" grpId="1" animBg="1"/>
      <p:bldP spid="7373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8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8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4AFB-EE4E-F242-AD72-5A1E4AF147E9}" type="slidenum">
              <a:rPr lang="en-US"/>
              <a:pPr/>
              <a:t>15</a:t>
            </a:fld>
            <a:endParaRPr lang="en-US" b="0"/>
          </a:p>
        </p:txBody>
      </p:sp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 worldwide community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52800" y="5105400"/>
            <a:ext cx="838200" cy="715963"/>
            <a:chOff x="2064" y="2688"/>
            <a:chExt cx="576" cy="547"/>
          </a:xfrm>
        </p:grpSpPr>
        <p:sp>
          <p:nvSpPr>
            <p:cNvPr id="739332" name="AutoShape 4"/>
            <p:cNvSpPr>
              <a:spLocks noChangeArrowheads="1"/>
            </p:cNvSpPr>
            <p:nvPr/>
          </p:nvSpPr>
          <p:spPr bwMode="auto">
            <a:xfrm>
              <a:off x="2064" y="2688"/>
              <a:ext cx="576" cy="547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39333" name="Picture 5" descr="The image “http://www.sst.com/images/header_left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93" y="2870"/>
              <a:ext cx="192" cy="162"/>
            </a:xfrm>
            <a:prstGeom prst="rect">
              <a:avLst/>
            </a:prstGeom>
            <a:noFill/>
          </p:spPr>
        </p:pic>
        <p:pic>
          <p:nvPicPr>
            <p:cNvPr id="739334" name="Picture 6" descr="intel-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81" y="2939"/>
              <a:ext cx="230" cy="132"/>
            </a:xfrm>
            <a:prstGeom prst="rect">
              <a:avLst/>
            </a:prstGeom>
            <a:noFill/>
          </p:spPr>
        </p:pic>
        <p:pic>
          <p:nvPicPr>
            <p:cNvPr id="739335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94" y="2833"/>
              <a:ext cx="231" cy="114"/>
            </a:xfrm>
            <a:prstGeom prst="rect">
              <a:avLst/>
            </a:prstGeom>
            <a:noFill/>
          </p:spPr>
        </p:pic>
        <p:pic>
          <p:nvPicPr>
            <p:cNvPr id="739336" name="Picture 8" descr="The image “http://www.atmel.com/images/homepage/logo_atmel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79" y="3029"/>
              <a:ext cx="288" cy="94"/>
            </a:xfrm>
            <a:prstGeom prst="rect">
              <a:avLst/>
            </a:prstGeom>
            <a:noFill/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057400" y="5105400"/>
            <a:ext cx="4876800" cy="1463675"/>
            <a:chOff x="1296" y="3216"/>
            <a:chExt cx="3072" cy="922"/>
          </a:xfrm>
        </p:grpSpPr>
        <p:sp>
          <p:nvSpPr>
            <p:cNvPr id="739338" name="Text Box 10"/>
            <p:cNvSpPr txBox="1">
              <a:spLocks noChangeArrowheads="1"/>
            </p:cNvSpPr>
            <p:nvPr/>
          </p:nvSpPr>
          <p:spPr bwMode="auto">
            <a:xfrm>
              <a:off x="2064" y="3696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Storage</a:t>
              </a:r>
            </a:p>
          </p:txBody>
        </p:sp>
        <p:sp>
          <p:nvSpPr>
            <p:cNvPr id="739339" name="Text Box 11"/>
            <p:cNvSpPr txBox="1">
              <a:spLocks noChangeArrowheads="1"/>
            </p:cNvSpPr>
            <p:nvPr/>
          </p:nvSpPr>
          <p:spPr bwMode="auto">
            <a:xfrm>
              <a:off x="1296" y="3840"/>
              <a:ext cx="7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Wireless</a:t>
              </a:r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40" y="3360"/>
              <a:ext cx="550" cy="469"/>
              <a:chOff x="1248" y="2688"/>
              <a:chExt cx="550" cy="469"/>
            </a:xfrm>
          </p:grpSpPr>
          <p:sp>
            <p:nvSpPr>
              <p:cNvPr id="739341" name="AutoShape 13"/>
              <p:cNvSpPr>
                <a:spLocks noChangeArrowheads="1"/>
              </p:cNvSpPr>
              <p:nvPr/>
            </p:nvSpPr>
            <p:spPr bwMode="auto">
              <a:xfrm>
                <a:off x="1248" y="2688"/>
                <a:ext cx="550" cy="469"/>
              </a:xfrm>
              <a:prstGeom prst="can">
                <a:avLst>
                  <a:gd name="adj" fmla="val 25000"/>
                </a:avLst>
              </a:prstGeom>
              <a:solidFill>
                <a:srgbClr val="CBD3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739342" name="Picture 14" descr="The image “http://www.ember.com/images/logo1.gif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248" y="2832"/>
                <a:ext cx="289" cy="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9343" name="Picture 15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510" y="2951"/>
                <a:ext cx="259" cy="60"/>
              </a:xfrm>
              <a:prstGeom prst="rect">
                <a:avLst/>
              </a:prstGeom>
              <a:noFill/>
            </p:spPr>
          </p:pic>
          <p:pic>
            <p:nvPicPr>
              <p:cNvPr id="739344" name="Picture 16" descr="IFX-logo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536" y="2853"/>
                <a:ext cx="241" cy="81"/>
              </a:xfrm>
              <a:prstGeom prst="rect">
                <a:avLst/>
              </a:prstGeom>
              <a:noFill/>
            </p:spPr>
          </p:pic>
          <p:pic>
            <p:nvPicPr>
              <p:cNvPr id="739345" name="Picture 17" descr="chipcon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300" y="3021"/>
                <a:ext cx="420" cy="99"/>
              </a:xfrm>
              <a:prstGeom prst="rect">
                <a:avLst/>
              </a:prstGeom>
              <a:noFill/>
            </p:spPr>
          </p:pic>
          <p:pic>
            <p:nvPicPr>
              <p:cNvPr id="739346" name="Picture 18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274" y="2912"/>
                <a:ext cx="305" cy="78"/>
              </a:xfrm>
              <a:prstGeom prst="rect">
                <a:avLst/>
              </a:prstGeom>
              <a:noFill/>
            </p:spPr>
          </p:pic>
        </p:grpSp>
        <p:sp>
          <p:nvSpPr>
            <p:cNvPr id="739347" name="Text Box 19"/>
            <p:cNvSpPr txBox="1">
              <a:spLocks noChangeArrowheads="1"/>
            </p:cNvSpPr>
            <p:nvPr/>
          </p:nvSpPr>
          <p:spPr bwMode="auto">
            <a:xfrm>
              <a:off x="2640" y="3888"/>
              <a:ext cx="9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Processing</a:t>
              </a:r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2784" y="3408"/>
              <a:ext cx="544" cy="480"/>
              <a:chOff x="2714" y="3216"/>
              <a:chExt cx="544" cy="432"/>
            </a:xfrm>
          </p:grpSpPr>
          <p:sp>
            <p:nvSpPr>
              <p:cNvPr id="739349" name="AutoShape 21"/>
              <p:cNvSpPr>
                <a:spLocks noChangeArrowheads="1"/>
              </p:cNvSpPr>
              <p:nvPr/>
            </p:nvSpPr>
            <p:spPr bwMode="auto">
              <a:xfrm>
                <a:off x="2714" y="3216"/>
                <a:ext cx="544" cy="432"/>
              </a:xfrm>
              <a:prstGeom prst="can">
                <a:avLst>
                  <a:gd name="adj" fmla="val 25000"/>
                </a:avLst>
              </a:prstGeom>
              <a:solidFill>
                <a:srgbClr val="CBD3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739350" name="Picture 22" descr="The image “http://www.atmel.com/images/homepage/logo_atmel.gif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40" y="3342"/>
                <a:ext cx="321" cy="91"/>
              </a:xfrm>
              <a:prstGeom prst="rect">
                <a:avLst/>
              </a:prstGeom>
              <a:noFill/>
            </p:spPr>
          </p:pic>
          <p:pic>
            <p:nvPicPr>
              <p:cNvPr id="739351" name="Picture 23" descr="intel-logo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21" y="3414"/>
                <a:ext cx="208" cy="104"/>
              </a:xfrm>
              <a:prstGeom prst="rect">
                <a:avLst/>
              </a:prstGeom>
              <a:noFill/>
            </p:spPr>
          </p:pic>
          <p:pic>
            <p:nvPicPr>
              <p:cNvPr id="739352" name="Picture 2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072" y="3312"/>
                <a:ext cx="118" cy="88"/>
              </a:xfrm>
              <a:prstGeom prst="rect">
                <a:avLst/>
              </a:prstGeom>
              <a:noFill/>
            </p:spPr>
          </p:pic>
        </p:grpSp>
        <p:sp>
          <p:nvSpPr>
            <p:cNvPr id="739353" name="Text Box 25"/>
            <p:cNvSpPr txBox="1">
              <a:spLocks noChangeArrowheads="1"/>
            </p:cNvSpPr>
            <p:nvPr/>
          </p:nvSpPr>
          <p:spPr bwMode="auto">
            <a:xfrm>
              <a:off x="3456" y="3648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rPr>
                <a:t>Sensors</a:t>
              </a:r>
            </a:p>
          </p:txBody>
        </p: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3504" y="3216"/>
              <a:ext cx="480" cy="480"/>
              <a:chOff x="3600" y="2736"/>
              <a:chExt cx="480" cy="528"/>
            </a:xfrm>
          </p:grpSpPr>
          <p:sp>
            <p:nvSpPr>
              <p:cNvPr id="739355" name="AutoShape 27"/>
              <p:cNvSpPr>
                <a:spLocks noChangeArrowheads="1"/>
              </p:cNvSpPr>
              <p:nvPr/>
            </p:nvSpPr>
            <p:spPr bwMode="auto">
              <a:xfrm>
                <a:off x="3600" y="2736"/>
                <a:ext cx="480" cy="528"/>
              </a:xfrm>
              <a:prstGeom prst="can">
                <a:avLst>
                  <a:gd name="adj" fmla="val 27500"/>
                </a:avLst>
              </a:prstGeom>
              <a:solidFill>
                <a:srgbClr val="CBD3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739356" name="Picture 28" descr="The image “http://www.usa.hamamatsu.com/assets/img/hama_icon.ico” cannot be displayed, because it contains errors.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912" y="3088"/>
                <a:ext cx="48" cy="44"/>
              </a:xfrm>
              <a:prstGeom prst="rect">
                <a:avLst/>
              </a:prstGeom>
              <a:noFill/>
            </p:spPr>
          </p:pic>
          <p:sp>
            <p:nvSpPr>
              <p:cNvPr id="739357" name="AutoShape 29" descr="The image “http://www.sensirion.com/images/favicon.ico” cannot be displayed, because it contains errors."/>
              <p:cNvSpPr>
                <a:spLocks noChangeAspect="1" noChangeArrowheads="1"/>
              </p:cNvSpPr>
              <p:nvPr/>
            </p:nvSpPr>
            <p:spPr bwMode="auto">
              <a:xfrm>
                <a:off x="3936" y="3066"/>
                <a:ext cx="96" cy="88"/>
              </a:xfrm>
              <a:prstGeom prst="rect">
                <a:avLst/>
              </a:prstGeom>
              <a:noFill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358" name="AutoShape 30" descr="The image “http://www.sensirion.com/images/favicon.ico” cannot be displayed, because it contains errors."/>
              <p:cNvSpPr>
                <a:spLocks noChangeAspect="1" noChangeArrowheads="1"/>
              </p:cNvSpPr>
              <p:nvPr/>
            </p:nvSpPr>
            <p:spPr bwMode="auto">
              <a:xfrm>
                <a:off x="3631" y="2863"/>
                <a:ext cx="96" cy="88"/>
              </a:xfrm>
              <a:prstGeom prst="rect">
                <a:avLst/>
              </a:prstGeom>
              <a:noFill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739359" name="Picture 31" descr="logo_honeywell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648" y="2976"/>
                <a:ext cx="384" cy="63"/>
              </a:xfrm>
              <a:prstGeom prst="rect">
                <a:avLst/>
              </a:prstGeom>
              <a:noFill/>
            </p:spPr>
          </p:pic>
          <p:pic>
            <p:nvPicPr>
              <p:cNvPr id="739360" name="Picture 32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624" y="2868"/>
                <a:ext cx="288" cy="88"/>
              </a:xfrm>
              <a:prstGeom prst="rect">
                <a:avLst/>
              </a:prstGeom>
              <a:noFill/>
            </p:spPr>
          </p:pic>
          <p:pic>
            <p:nvPicPr>
              <p:cNvPr id="739361" name="Picture 33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3648" y="3066"/>
                <a:ext cx="216" cy="6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739362" name="Oval 34" descr="chip2"/>
          <p:cNvSpPr>
            <a:spLocks noChangeArrowheads="1"/>
          </p:cNvSpPr>
          <p:nvPr/>
        </p:nvSpPr>
        <p:spPr bwMode="auto">
          <a:xfrm>
            <a:off x="1905000" y="4800600"/>
            <a:ext cx="5257800" cy="838200"/>
          </a:xfrm>
          <a:prstGeom prst="ellipse">
            <a:avLst/>
          </a:prstGeom>
          <a:blipFill dpi="0" rotWithShape="1">
            <a:blip r:embed="rId17">
              <a:alphaModFix amt="49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438400" y="4495800"/>
            <a:ext cx="914400" cy="773113"/>
            <a:chOff x="1344" y="1872"/>
            <a:chExt cx="576" cy="487"/>
          </a:xfrm>
        </p:grpSpPr>
        <p:sp>
          <p:nvSpPr>
            <p:cNvPr id="739364" name="AutoShape 36"/>
            <p:cNvSpPr>
              <a:spLocks noChangeArrowheads="1"/>
            </p:cNvSpPr>
            <p:nvPr/>
          </p:nvSpPr>
          <p:spPr bwMode="auto">
            <a:xfrm>
              <a:off x="1344" y="1872"/>
              <a:ext cx="576" cy="487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739365" name="Picture 37" descr="plai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392" y="2016"/>
              <a:ext cx="446" cy="295"/>
            </a:xfrm>
            <a:prstGeom prst="rect">
              <a:avLst/>
            </a:prstGeom>
            <a:noFill/>
          </p:spPr>
        </p:pic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4343400" y="4419600"/>
            <a:ext cx="920750" cy="773113"/>
            <a:chOff x="2496" y="1968"/>
            <a:chExt cx="580" cy="487"/>
          </a:xfrm>
        </p:grpSpPr>
        <p:sp>
          <p:nvSpPr>
            <p:cNvPr id="739367" name="AutoShape 39"/>
            <p:cNvSpPr>
              <a:spLocks noChangeArrowheads="1"/>
            </p:cNvSpPr>
            <p:nvPr/>
          </p:nvSpPr>
          <p:spPr bwMode="auto">
            <a:xfrm>
              <a:off x="2496" y="1968"/>
              <a:ext cx="576" cy="487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9368" name="Text Box 40"/>
            <p:cNvSpPr txBox="1">
              <a:spLocks noChangeArrowheads="1"/>
            </p:cNvSpPr>
            <p:nvPr/>
          </p:nvSpPr>
          <p:spPr bwMode="auto">
            <a:xfrm>
              <a:off x="2496" y="2160"/>
              <a:ext cx="5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latin typeface="Arial Narrow" charset="0"/>
                  <a:ea typeface="ＭＳ Ｐゴシック" charset="-128"/>
                  <a:cs typeface="ＭＳ Ｐゴシック" charset="-128"/>
                </a:rPr>
                <a:t>SmartDust</a:t>
              </a: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3276600" y="4724400"/>
            <a:ext cx="1143000" cy="838200"/>
            <a:chOff x="2640" y="2112"/>
            <a:chExt cx="720" cy="528"/>
          </a:xfrm>
        </p:grpSpPr>
        <p:sp>
          <p:nvSpPr>
            <p:cNvPr id="739370" name="AutoShape 42"/>
            <p:cNvSpPr>
              <a:spLocks noChangeArrowheads="1"/>
            </p:cNvSpPr>
            <p:nvPr/>
          </p:nvSpPr>
          <p:spPr bwMode="auto">
            <a:xfrm>
              <a:off x="2640" y="2112"/>
              <a:ext cx="720" cy="528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739371" name="Picture 43" descr="The image “http://www.tinyos.net/scoop/images/tos-jwal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88" y="2304"/>
              <a:ext cx="624" cy="23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</p:grpSp>
      <p:grpSp>
        <p:nvGrpSpPr>
          <p:cNvPr id="10" name="Group 44"/>
          <p:cNvGrpSpPr>
            <a:grpSpLocks/>
          </p:cNvGrpSpPr>
          <p:nvPr/>
        </p:nvGrpSpPr>
        <p:grpSpPr bwMode="auto">
          <a:xfrm>
            <a:off x="6019800" y="4495800"/>
            <a:ext cx="914400" cy="773113"/>
            <a:chOff x="4176" y="1968"/>
            <a:chExt cx="576" cy="487"/>
          </a:xfrm>
        </p:grpSpPr>
        <p:sp>
          <p:nvSpPr>
            <p:cNvPr id="739373" name="AutoShape 45"/>
            <p:cNvSpPr>
              <a:spLocks noChangeArrowheads="1"/>
            </p:cNvSpPr>
            <p:nvPr/>
          </p:nvSpPr>
          <p:spPr bwMode="auto">
            <a:xfrm>
              <a:off x="4176" y="1968"/>
              <a:ext cx="576" cy="487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739374" name="Picture 46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224" y="2229"/>
              <a:ext cx="516" cy="123"/>
            </a:xfrm>
            <a:prstGeom prst="rect">
              <a:avLst/>
            </a:prstGeom>
            <a:noFill/>
          </p:spPr>
        </p:pic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5181600" y="4648200"/>
            <a:ext cx="914400" cy="773113"/>
            <a:chOff x="3312" y="1968"/>
            <a:chExt cx="576" cy="487"/>
          </a:xfrm>
        </p:grpSpPr>
        <p:sp>
          <p:nvSpPr>
            <p:cNvPr id="739376" name="AutoShape 48"/>
            <p:cNvSpPr>
              <a:spLocks noChangeArrowheads="1"/>
            </p:cNvSpPr>
            <p:nvPr/>
          </p:nvSpPr>
          <p:spPr bwMode="auto">
            <a:xfrm>
              <a:off x="3312" y="1968"/>
              <a:ext cx="576" cy="487"/>
            </a:xfrm>
            <a:prstGeom prst="can">
              <a:avLst>
                <a:gd name="adj" fmla="val 25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9377" name="Text Box 49"/>
            <p:cNvSpPr txBox="1">
              <a:spLocks noChangeArrowheads="1"/>
            </p:cNvSpPr>
            <p:nvPr/>
          </p:nvSpPr>
          <p:spPr bwMode="auto">
            <a:xfrm>
              <a:off x="3408" y="2128"/>
              <a:ext cx="4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Arial Narrow" charset="0"/>
                  <a:ea typeface="ＭＳ Ｐゴシック" charset="-128"/>
                  <a:cs typeface="ＭＳ Ｐゴシック" charset="-128"/>
                </a:rPr>
                <a:t>NEST</a:t>
              </a:r>
            </a:p>
          </p:txBody>
        </p:sp>
      </p:grp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1676400" y="3862388"/>
            <a:ext cx="5715000" cy="1090612"/>
            <a:chOff x="1056" y="2496"/>
            <a:chExt cx="3600" cy="624"/>
          </a:xfrm>
        </p:grpSpPr>
        <p:sp>
          <p:nvSpPr>
            <p:cNvPr id="739379" name="AutoShape 51"/>
            <p:cNvSpPr>
              <a:spLocks noChangeArrowheads="1"/>
            </p:cNvSpPr>
            <p:nvPr/>
          </p:nvSpPr>
          <p:spPr bwMode="auto">
            <a:xfrm>
              <a:off x="1056" y="2496"/>
              <a:ext cx="3600" cy="624"/>
            </a:xfrm>
            <a:prstGeom prst="can">
              <a:avLst>
                <a:gd name="adj" fmla="val 43231"/>
              </a:avLst>
            </a:prstGeom>
            <a:solidFill>
              <a:schemeClr val="accent1">
                <a:alpha val="84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380" name="Text Box 52"/>
            <p:cNvSpPr txBox="1">
              <a:spLocks noChangeArrowheads="1"/>
            </p:cNvSpPr>
            <p:nvPr/>
          </p:nvSpPr>
          <p:spPr bwMode="auto">
            <a:xfrm>
              <a:off x="1584" y="2784"/>
              <a:ext cx="2367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ea typeface="ＭＳ Ｐゴシック" charset="-128"/>
                  <a:cs typeface="ＭＳ Ｐゴシック" charset="-128"/>
                </a:rPr>
                <a:t>Wireless Sensor Networks</a:t>
              </a:r>
            </a:p>
          </p:txBody>
        </p:sp>
      </p:grpSp>
      <p:pic>
        <p:nvPicPr>
          <p:cNvPr id="739381" name="Picture 53" descr="Ember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212013" y="3883025"/>
            <a:ext cx="9144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39382" name="Picture 54" descr="dust">
            <a:hlinkClick r:id="rId23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018213" y="3527425"/>
            <a:ext cx="1335087" cy="307975"/>
          </a:xfrm>
          <a:prstGeom prst="rect">
            <a:avLst/>
          </a:prstGeom>
          <a:solidFill>
            <a:schemeClr val="accent2"/>
          </a:solidFill>
          <a:ln w="12700">
            <a:solidFill>
              <a:srgbClr val="FFE94B"/>
            </a:solidFill>
            <a:miter lim="800000"/>
            <a:headEnd/>
            <a:tailEnd/>
          </a:ln>
        </p:spPr>
      </p:pic>
      <p:pic>
        <p:nvPicPr>
          <p:cNvPr id="739383" name="Picture 55" descr="Millennial Net - Wireless Sensor Networking Anywhere">
            <a:hlinkClick r:id="rId25"/>
          </p:cNvPr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391400" y="3505200"/>
            <a:ext cx="914400" cy="2809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39384" name="Picture 56" descr="Sensicast Logo">
            <a:hlinkClick r:id="rId27"/>
          </p:cNvPr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8229600" y="3657600"/>
            <a:ext cx="838200" cy="2968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39385" name="Picture 57" descr="The image “http://www.moteiv.com/images/2004/header-logo.gif” cannot be displayed, because it contains errors.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2170113" y="3630613"/>
            <a:ext cx="595312" cy="466725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</p:spPr>
      </p:pic>
      <p:pic>
        <p:nvPicPr>
          <p:cNvPr id="739386" name="Picture 58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221288" y="3309938"/>
            <a:ext cx="639762" cy="449262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</p:spPr>
      </p:pic>
      <p:pic>
        <p:nvPicPr>
          <p:cNvPr id="739387" name="Picture 59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171950" y="3289300"/>
            <a:ext cx="561975" cy="469900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</p:spPr>
      </p:pic>
      <p:pic>
        <p:nvPicPr>
          <p:cNvPr id="739388" name="Picture 60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259263" y="3770313"/>
            <a:ext cx="1235075" cy="323850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</p:spPr>
      </p:pic>
      <p:pic>
        <p:nvPicPr>
          <p:cNvPr id="739389" name="Picture 61" descr="archrock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2784475" y="3770313"/>
            <a:ext cx="1339850" cy="444500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</p:spPr>
      </p:pic>
      <p:pic>
        <p:nvPicPr>
          <p:cNvPr id="739390" name="Picture 62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5291138" y="3917950"/>
            <a:ext cx="1830387" cy="255588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</p:spPr>
      </p:pic>
      <p:pic>
        <p:nvPicPr>
          <p:cNvPr id="739391" name="Picture 63"/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3068638" y="3524250"/>
            <a:ext cx="1020762" cy="193675"/>
          </a:xfrm>
          <a:prstGeom prst="rect">
            <a:avLst/>
          </a:prstGeom>
          <a:noFill/>
          <a:ln w="12700">
            <a:solidFill>
              <a:srgbClr val="FFE94B"/>
            </a:solidFill>
            <a:miter lim="800000"/>
            <a:headEnd/>
            <a:tailEnd/>
          </a:ln>
        </p:spPr>
      </p:pic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149225" y="2881313"/>
            <a:ext cx="2725738" cy="1535112"/>
            <a:chOff x="94" y="1815"/>
            <a:chExt cx="1717" cy="967"/>
          </a:xfrm>
        </p:grpSpPr>
        <p:pic>
          <p:nvPicPr>
            <p:cNvPr id="739393" name="Picture 65" descr="The image “http://www.keti.re.kr/ketimain/images/n_logo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553" y="2093"/>
              <a:ext cx="537" cy="178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739394" name="Picture 66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437" y="2593"/>
              <a:ext cx="618" cy="189"/>
            </a:xfrm>
            <a:prstGeom prst="rect">
              <a:avLst/>
            </a:prstGeom>
            <a:noFill/>
          </p:spPr>
        </p:pic>
        <p:pic>
          <p:nvPicPr>
            <p:cNvPr id="739395" name="Picture 67" descr="LuxoftLabsLogo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432" y="1968"/>
              <a:ext cx="677" cy="136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739396" name="Picture 68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349" y="2287"/>
              <a:ext cx="496" cy="216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739397" name="Picture 69" descr="xbow-logo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1294" y="2056"/>
              <a:ext cx="517" cy="200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739398" name="Picture 70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850" y="2268"/>
              <a:ext cx="453" cy="292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  <a:effectLst/>
          </p:spPr>
        </p:pic>
        <p:pic>
          <p:nvPicPr>
            <p:cNvPr id="739399" name="Picture 71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864" y="1824"/>
              <a:ext cx="450" cy="136"/>
            </a:xfrm>
            <a:prstGeom prst="rect">
              <a:avLst/>
            </a:prstGeom>
            <a:noFill/>
          </p:spPr>
        </p:pic>
        <p:pic>
          <p:nvPicPr>
            <p:cNvPr id="739400" name="Picture 72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1152" y="1932"/>
              <a:ext cx="528" cy="128"/>
            </a:xfrm>
            <a:prstGeom prst="rect">
              <a:avLst/>
            </a:prstGeom>
            <a:noFill/>
          </p:spPr>
        </p:pic>
        <p:pic>
          <p:nvPicPr>
            <p:cNvPr id="739401" name="Picture 73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344" y="1815"/>
              <a:ext cx="528" cy="114"/>
            </a:xfrm>
            <a:prstGeom prst="rect">
              <a:avLst/>
            </a:prstGeom>
            <a:noFill/>
          </p:spPr>
        </p:pic>
        <p:pic>
          <p:nvPicPr>
            <p:cNvPr id="739402" name="Picture 74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149" y="2025"/>
              <a:ext cx="294" cy="242"/>
            </a:xfrm>
            <a:prstGeom prst="rect">
              <a:avLst/>
            </a:prstGeom>
            <a:noFill/>
          </p:spPr>
        </p:pic>
        <p:pic>
          <p:nvPicPr>
            <p:cNvPr id="739403" name="Picture 75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94" y="2459"/>
              <a:ext cx="444" cy="241"/>
            </a:xfrm>
            <a:prstGeom prst="rect">
              <a:avLst/>
            </a:prstGeom>
            <a:noFill/>
          </p:spPr>
        </p:pic>
      </p:grpSp>
      <p:grpSp>
        <p:nvGrpSpPr>
          <p:cNvPr id="14" name="Group 76"/>
          <p:cNvGrpSpPr>
            <a:grpSpLocks/>
          </p:cNvGrpSpPr>
          <p:nvPr/>
        </p:nvGrpSpPr>
        <p:grpSpPr bwMode="auto">
          <a:xfrm>
            <a:off x="276225" y="4000500"/>
            <a:ext cx="1816100" cy="695325"/>
            <a:chOff x="174" y="2520"/>
            <a:chExt cx="1144" cy="438"/>
          </a:xfrm>
        </p:grpSpPr>
        <p:pic>
          <p:nvPicPr>
            <p:cNvPr id="739405" name="Picture 77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1038" y="2520"/>
              <a:ext cx="28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9406" name="Picture 78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663" y="2792"/>
              <a:ext cx="458" cy="166"/>
            </a:xfrm>
            <a:prstGeom prst="rect">
              <a:avLst/>
            </a:prstGeom>
            <a:noFill/>
          </p:spPr>
        </p:pic>
        <p:pic>
          <p:nvPicPr>
            <p:cNvPr id="739407" name="Picture 79"/>
            <p:cNvPicPr>
              <a:picLocks noChangeAspect="1" noChangeArrowheads="1"/>
            </p:cNvPicPr>
            <p:nvPr/>
          </p:nvPicPr>
          <p:blipFill>
            <a:blip r:embed="rId49"/>
            <a:srcRect/>
            <a:stretch>
              <a:fillRect/>
            </a:stretch>
          </p:blipFill>
          <p:spPr bwMode="auto">
            <a:xfrm>
              <a:off x="174" y="2685"/>
              <a:ext cx="312" cy="273"/>
            </a:xfrm>
            <a:prstGeom prst="rect">
              <a:avLst/>
            </a:prstGeom>
            <a:noFill/>
          </p:spPr>
        </p:pic>
      </p:grpSp>
      <p:pic>
        <p:nvPicPr>
          <p:cNvPr id="739408" name="Picture 80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5892800" y="2449401"/>
            <a:ext cx="1193800" cy="1021451"/>
          </a:xfrm>
          <a:prstGeom prst="rect">
            <a:avLst/>
          </a:prstGeom>
          <a:noFill/>
        </p:spPr>
      </p:pic>
      <p:pic>
        <p:nvPicPr>
          <p:cNvPr id="739409" name="Picture 81" descr="The image “http://www.tinyos.net/scoop/images/tos-jwall.jpg” cannot be displayed, because it contains errors.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514600" y="1577975"/>
            <a:ext cx="2736850" cy="1047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39410" name="Picture 82"/>
          <p:cNvPicPr>
            <a:picLocks noChangeAspect="1" noChangeArrowheads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5334000" y="4953000"/>
            <a:ext cx="600075" cy="409575"/>
          </a:xfrm>
          <a:prstGeom prst="rect">
            <a:avLst/>
          </a:prstGeom>
          <a:noFill/>
        </p:spPr>
      </p:pic>
      <p:pic>
        <p:nvPicPr>
          <p:cNvPr id="739411" name="Picture 83" descr="The image “http://www.cs.berkeley.edu/~kwright/stats/20060601-countries.png” cannot be displayed, because it contains errors."/>
          <p:cNvPicPr>
            <a:picLocks noChangeAspect="1" noChangeArrowheads="1"/>
          </p:cNvPicPr>
          <p:nvPr/>
        </p:nvPicPr>
        <p:blipFill>
          <a:blip r:embed="rId52"/>
          <a:srcRect/>
          <a:stretch>
            <a:fillRect/>
          </a:stretch>
        </p:blipFill>
        <p:spPr bwMode="auto">
          <a:xfrm>
            <a:off x="4724400" y="4419600"/>
            <a:ext cx="4237038" cy="18208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3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3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3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9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9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3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3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39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3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39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3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39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3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64F7F-F345-0D4C-BEC1-754DB4CE1CBD}" type="slidenum">
              <a:rPr lang="en-US"/>
              <a:pPr/>
              <a:t>16</a:t>
            </a:fld>
            <a:endParaRPr lang="en-US" b="0"/>
          </a:p>
        </p:txBody>
      </p:sp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3200" dirty="0"/>
              <a:t>Low Power Networking in the Real World</a:t>
            </a:r>
          </a:p>
        </p:txBody>
      </p:sp>
      <p:sp>
        <p:nvSpPr>
          <p:cNvPr id="815107" name="Text Box 3"/>
          <p:cNvSpPr txBox="1">
            <a:spLocks noChangeArrowheads="1"/>
          </p:cNvSpPr>
          <p:nvPr/>
        </p:nvSpPr>
        <p:spPr bwMode="auto">
          <a:xfrm>
            <a:off x="6934200" y="1295400"/>
            <a:ext cx="20113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ea typeface="ＭＳ Ｐゴシック" charset="-128"/>
                <a:cs typeface="Arial" charset="0"/>
              </a:rPr>
              <a:t>Applications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086600" y="3886200"/>
            <a:ext cx="1536700" cy="431800"/>
            <a:chOff x="3536" y="2480"/>
            <a:chExt cx="968" cy="272"/>
          </a:xfrm>
        </p:grpSpPr>
        <p:sp>
          <p:nvSpPr>
            <p:cNvPr id="815109" name="Text Box 5"/>
            <p:cNvSpPr txBox="1">
              <a:spLocks noChangeArrowheads="1"/>
            </p:cNvSpPr>
            <p:nvPr/>
          </p:nvSpPr>
          <p:spPr bwMode="auto">
            <a:xfrm>
              <a:off x="3748" y="2486"/>
              <a:ext cx="55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ea typeface="ＭＳ Ｐゴシック" charset="-128"/>
                  <a:cs typeface="Arial" charset="0"/>
                </a:rPr>
                <a:t>system</a:t>
              </a:r>
            </a:p>
          </p:txBody>
        </p:sp>
        <p:sp>
          <p:nvSpPr>
            <p:cNvPr id="815110" name="Rectangle 6"/>
            <p:cNvSpPr>
              <a:spLocks noChangeArrowheads="1"/>
            </p:cNvSpPr>
            <p:nvPr/>
          </p:nvSpPr>
          <p:spPr bwMode="auto">
            <a:xfrm>
              <a:off x="3536" y="2480"/>
              <a:ext cx="968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815111" name="Oval 7" descr="chip2"/>
          <p:cNvSpPr>
            <a:spLocks noChangeArrowheads="1"/>
          </p:cNvSpPr>
          <p:nvPr/>
        </p:nvSpPr>
        <p:spPr bwMode="auto">
          <a:xfrm>
            <a:off x="454025" y="5180013"/>
            <a:ext cx="6477000" cy="8715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09838" y="5253038"/>
            <a:ext cx="1244600" cy="514350"/>
            <a:chOff x="3168" y="3072"/>
            <a:chExt cx="960" cy="340"/>
          </a:xfrm>
        </p:grpSpPr>
        <p:sp>
          <p:nvSpPr>
            <p:cNvPr id="815113" name="AutoShape 9"/>
            <p:cNvSpPr>
              <a:spLocks noChangeArrowheads="1"/>
            </p:cNvSpPr>
            <p:nvPr/>
          </p:nvSpPr>
          <p:spPr bwMode="auto">
            <a:xfrm>
              <a:off x="3168" y="3072"/>
              <a:ext cx="960" cy="336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14" name="Text Box 10"/>
            <p:cNvSpPr txBox="1">
              <a:spLocks noChangeArrowheads="1"/>
            </p:cNvSpPr>
            <p:nvPr/>
          </p:nvSpPr>
          <p:spPr bwMode="auto">
            <a:xfrm>
              <a:off x="3216" y="3150"/>
              <a:ext cx="82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Storage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810000" y="5257800"/>
            <a:ext cx="1462088" cy="581025"/>
            <a:chOff x="2016" y="2976"/>
            <a:chExt cx="1067" cy="384"/>
          </a:xfrm>
        </p:grpSpPr>
        <p:sp>
          <p:nvSpPr>
            <p:cNvPr id="815116" name="AutoShape 12"/>
            <p:cNvSpPr>
              <a:spLocks noChangeArrowheads="1"/>
            </p:cNvSpPr>
            <p:nvPr/>
          </p:nvSpPr>
          <p:spPr bwMode="auto">
            <a:xfrm>
              <a:off x="2016" y="2976"/>
              <a:ext cx="1056" cy="384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17" name="Text Box 13"/>
            <p:cNvSpPr txBox="1">
              <a:spLocks noChangeArrowheads="1"/>
            </p:cNvSpPr>
            <p:nvPr/>
          </p:nvSpPr>
          <p:spPr bwMode="auto">
            <a:xfrm>
              <a:off x="2016" y="3072"/>
              <a:ext cx="106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Processing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125538" y="5253038"/>
            <a:ext cx="1306512" cy="587375"/>
            <a:chOff x="901" y="2928"/>
            <a:chExt cx="1008" cy="388"/>
          </a:xfrm>
        </p:grpSpPr>
        <p:sp>
          <p:nvSpPr>
            <p:cNvPr id="815119" name="AutoShape 15"/>
            <p:cNvSpPr>
              <a:spLocks noChangeArrowheads="1"/>
            </p:cNvSpPr>
            <p:nvPr/>
          </p:nvSpPr>
          <p:spPr bwMode="auto">
            <a:xfrm>
              <a:off x="901" y="2928"/>
              <a:ext cx="1008" cy="384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20" name="Text Box 16"/>
            <p:cNvSpPr txBox="1">
              <a:spLocks noChangeArrowheads="1"/>
            </p:cNvSpPr>
            <p:nvPr/>
          </p:nvSpPr>
          <p:spPr bwMode="auto">
            <a:xfrm>
              <a:off x="960" y="3054"/>
              <a:ext cx="894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Wireless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373688" y="5253038"/>
            <a:ext cx="1246187" cy="514350"/>
            <a:chOff x="4176" y="2928"/>
            <a:chExt cx="960" cy="340"/>
          </a:xfrm>
        </p:grpSpPr>
        <p:sp>
          <p:nvSpPr>
            <p:cNvPr id="815122" name="AutoShape 18"/>
            <p:cNvSpPr>
              <a:spLocks noChangeArrowheads="1"/>
            </p:cNvSpPr>
            <p:nvPr/>
          </p:nvSpPr>
          <p:spPr bwMode="auto">
            <a:xfrm>
              <a:off x="4176" y="2928"/>
              <a:ext cx="960" cy="336"/>
            </a:xfrm>
            <a:prstGeom prst="can">
              <a:avLst>
                <a:gd name="adj" fmla="val 25000"/>
              </a:avLst>
            </a:prstGeom>
            <a:solidFill>
              <a:srgbClr val="CBD3D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23" name="Text Box 19"/>
            <p:cNvSpPr txBox="1">
              <a:spLocks noChangeArrowheads="1"/>
            </p:cNvSpPr>
            <p:nvPr/>
          </p:nvSpPr>
          <p:spPr bwMode="auto">
            <a:xfrm>
              <a:off x="4176" y="3006"/>
              <a:ext cx="860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11117F"/>
                  </a:solidFill>
                  <a:ea typeface="ＭＳ Ｐゴシック" charset="-128"/>
                  <a:cs typeface="ＭＳ Ｐゴシック" charset="-128"/>
                </a:rPr>
                <a:t>Sensors</a:t>
              </a:r>
            </a:p>
          </p:txBody>
        </p:sp>
      </p:grpSp>
      <p:sp>
        <p:nvSpPr>
          <p:cNvPr id="815124" name="Text Box 20"/>
          <p:cNvSpPr txBox="1">
            <a:spLocks noChangeArrowheads="1"/>
          </p:cNvSpPr>
          <p:nvPr/>
        </p:nvSpPr>
        <p:spPr bwMode="auto">
          <a:xfrm>
            <a:off x="7091363" y="5019675"/>
            <a:ext cx="1892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2"/>
                </a:solidFill>
                <a:ea typeface="ＭＳ Ｐゴシック" charset="-128"/>
                <a:cs typeface="Arial" charset="0"/>
              </a:rPr>
              <a:t>Technology</a:t>
            </a:r>
          </a:p>
        </p:txBody>
      </p:sp>
      <p:sp>
        <p:nvSpPr>
          <p:cNvPr id="815125" name="AutoShape 21"/>
          <p:cNvSpPr>
            <a:spLocks noChangeArrowheads="1"/>
          </p:cNvSpPr>
          <p:nvPr/>
        </p:nvSpPr>
        <p:spPr bwMode="auto">
          <a:xfrm>
            <a:off x="7620000" y="1752600"/>
            <a:ext cx="457200" cy="1524000"/>
          </a:xfrm>
          <a:prstGeom prst="upDownArrow">
            <a:avLst>
              <a:gd name="adj1" fmla="val 53472"/>
              <a:gd name="adj2" fmla="val 42994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588963" y="4510088"/>
            <a:ext cx="6394450" cy="896937"/>
            <a:chOff x="939" y="2517"/>
            <a:chExt cx="4690" cy="593"/>
          </a:xfrm>
        </p:grpSpPr>
        <p:sp>
          <p:nvSpPr>
            <p:cNvPr id="815127" name="AutoShape 23"/>
            <p:cNvSpPr>
              <a:spLocks noChangeArrowheads="1"/>
            </p:cNvSpPr>
            <p:nvPr/>
          </p:nvSpPr>
          <p:spPr bwMode="auto">
            <a:xfrm>
              <a:off x="960" y="2544"/>
              <a:ext cx="4656" cy="566"/>
            </a:xfrm>
            <a:prstGeom prst="cube">
              <a:avLst>
                <a:gd name="adj" fmla="val 70662"/>
              </a:avLst>
            </a:prstGeom>
            <a:solidFill>
              <a:srgbClr val="B0EE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28" name="AutoShape 24" descr="ucb_logo"/>
            <p:cNvSpPr>
              <a:spLocks noChangeArrowheads="1"/>
            </p:cNvSpPr>
            <p:nvPr/>
          </p:nvSpPr>
          <p:spPr bwMode="auto">
            <a:xfrm>
              <a:off x="939" y="2517"/>
              <a:ext cx="4690" cy="451"/>
            </a:xfrm>
            <a:prstGeom prst="parallelogram">
              <a:avLst>
                <a:gd name="adj" fmla="val 96914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5129" name="Text Box 25"/>
          <p:cNvSpPr txBox="1">
            <a:spLocks noChangeArrowheads="1"/>
          </p:cNvSpPr>
          <p:nvPr/>
        </p:nvSpPr>
        <p:spPr bwMode="auto">
          <a:xfrm>
            <a:off x="7208838" y="4441825"/>
            <a:ext cx="13477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hlink"/>
                </a:solidFill>
                <a:ea typeface="ＭＳ Ｐゴシック" charset="-128"/>
                <a:cs typeface="Arial" charset="0"/>
              </a:rPr>
              <a:t>architecture</a:t>
            </a:r>
          </a:p>
        </p:txBody>
      </p:sp>
      <p:sp>
        <p:nvSpPr>
          <p:cNvPr id="815130" name="Rectangle 26"/>
          <p:cNvSpPr>
            <a:spLocks noChangeArrowheads="1"/>
          </p:cNvSpPr>
          <p:nvPr/>
        </p:nvSpPr>
        <p:spPr bwMode="auto">
          <a:xfrm>
            <a:off x="7043738" y="4432300"/>
            <a:ext cx="1651000" cy="477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5131" name="Picture 27" descr="Elizabeth_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1828800"/>
            <a:ext cx="1268413" cy="714375"/>
          </a:xfrm>
          <a:prstGeom prst="rect">
            <a:avLst/>
          </a:prstGeom>
          <a:noFill/>
        </p:spPr>
      </p:pic>
      <p:pic>
        <p:nvPicPr>
          <p:cNvPr id="815132" name="Picture 28" descr="manufactur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1524000"/>
            <a:ext cx="1066800" cy="896938"/>
          </a:xfrm>
          <a:prstGeom prst="rect">
            <a:avLst/>
          </a:prstGeom>
          <a:noFill/>
        </p:spPr>
      </p:pic>
      <p:graphicFrame>
        <p:nvGraphicFramePr>
          <p:cNvPr id="815133" name="Object 29"/>
          <p:cNvGraphicFramePr>
            <a:graphicFrameLocks noChangeAspect="1"/>
          </p:cNvGraphicFramePr>
          <p:nvPr/>
        </p:nvGraphicFramePr>
        <p:xfrm>
          <a:off x="1905000" y="160020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Bitmap Image" r:id="rId8" imgW="1238423" imgH="1238423" progId="">
                  <p:embed/>
                </p:oleObj>
              </mc:Choice>
              <mc:Fallback>
                <p:oleObj name="Bitmap Image" r:id="rId8" imgW="1238423" imgH="123842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600200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5134" name="Picture 30" descr="Figure 1. A boy pumps water from a tube well . . 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95600" y="1447800"/>
            <a:ext cx="846138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15135" name="Picture 31" descr="open%20office%20eas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" y="1371600"/>
            <a:ext cx="12192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15136" name="Picture 32" descr="che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19200" y="1752600"/>
            <a:ext cx="768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7010400" y="3378200"/>
            <a:ext cx="1676400" cy="431800"/>
            <a:chOff x="4416" y="2128"/>
            <a:chExt cx="1056" cy="272"/>
          </a:xfrm>
        </p:grpSpPr>
        <p:sp>
          <p:nvSpPr>
            <p:cNvPr id="815138" name="Text Box 34"/>
            <p:cNvSpPr txBox="1">
              <a:spLocks noChangeArrowheads="1"/>
            </p:cNvSpPr>
            <p:nvPr/>
          </p:nvSpPr>
          <p:spPr bwMode="auto">
            <a:xfrm>
              <a:off x="4628" y="2134"/>
              <a:ext cx="62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hlink"/>
                  </a:solidFill>
                  <a:ea typeface="ＭＳ Ｐゴシック" charset="-128"/>
                  <a:cs typeface="Arial" charset="0"/>
                </a:rPr>
                <a:t>Network</a:t>
              </a:r>
            </a:p>
          </p:txBody>
        </p:sp>
        <p:sp>
          <p:nvSpPr>
            <p:cNvPr id="815139" name="Rectangle 35"/>
            <p:cNvSpPr>
              <a:spLocks noChangeArrowheads="1"/>
            </p:cNvSpPr>
            <p:nvPr/>
          </p:nvSpPr>
          <p:spPr bwMode="auto">
            <a:xfrm>
              <a:off x="4416" y="2128"/>
              <a:ext cx="1056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 dirty="0"/>
          </a:p>
        </p:txBody>
      </p:sp>
      <p:sp>
        <p:nvSpPr>
          <p:cNvPr id="14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CD8AC6-1D72-6B46-B00C-B1147E3ED0A0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847725"/>
          </a:xfrm>
          <a:noFill/>
          <a:ln/>
        </p:spPr>
        <p:txBody>
          <a:bodyPr rIns="35717"/>
          <a:lstStyle/>
          <a:p>
            <a:r>
              <a:rPr lang="en-US"/>
              <a:t>A Low-Power Standard Link</a:t>
            </a:r>
            <a:endParaRPr lang="en-US" sz="1000"/>
          </a:p>
        </p:txBody>
      </p:sp>
      <p:graphicFrame>
        <p:nvGraphicFramePr>
          <p:cNvPr id="412820" name="Group 148"/>
          <p:cNvGraphicFramePr>
            <a:graphicFrameLocks noGrp="1"/>
          </p:cNvGraphicFramePr>
          <p:nvPr/>
        </p:nvGraphicFramePr>
        <p:xfrm>
          <a:off x="533402" y="1447800"/>
          <a:ext cx="8013696" cy="3503613"/>
        </p:xfrm>
        <a:graphic>
          <a:graphicData uri="http://schemas.openxmlformats.org/drawingml/2006/table">
            <a:tbl>
              <a:tblPr/>
              <a:tblGrid>
                <a:gridCol w="1600198"/>
                <a:gridCol w="1219200"/>
                <a:gridCol w="1187450"/>
                <a:gridCol w="1336194"/>
                <a:gridCol w="1334461"/>
                <a:gridCol w="1336193"/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387D"/>
                        </a:solidFill>
                        <a:effectLst/>
                        <a:latin typeface="Arial" charset="0"/>
                      </a:endParaRP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802.15.4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802.15.1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802.15.3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802.11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802.3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Class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WPAN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WPAN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WPAN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WLAN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LAN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Lifetime (days)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100-1000+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1-7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Powered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0.1-5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Powered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Net Size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65535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243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1024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BW (kbps)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20-250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720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11,000+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11,000+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100,000+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Range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1-75+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1-10+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1-100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185 (wired)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Goals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Low Power, Large Scale, Low Cost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Cable Replacement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Cable Replacement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Throughput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Throughput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</a:tbl>
          </a:graphicData>
        </a:graphic>
      </p:graphicFrame>
      <p:pic>
        <p:nvPicPr>
          <p:cNvPr id="412815" name="Picture 14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313" y="508000"/>
            <a:ext cx="2114550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12817" name="AutoShape 145"/>
          <p:cNvSpPr>
            <a:spLocks/>
          </p:cNvSpPr>
          <p:nvPr/>
        </p:nvSpPr>
        <p:spPr bwMode="auto">
          <a:xfrm rot="5400000">
            <a:off x="2423319" y="1124744"/>
            <a:ext cx="446087" cy="447675"/>
          </a:xfrm>
          <a:prstGeom prst="rightArrow">
            <a:avLst>
              <a:gd name="adj1" fmla="val 60000"/>
              <a:gd name="adj2" fmla="val 5600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2821" name="Rectangle 149"/>
          <p:cNvSpPr>
            <a:spLocks noGrp="1" noChangeArrowheads="1"/>
          </p:cNvSpPr>
          <p:nvPr>
            <p:ph type="body" idx="1"/>
          </p:nvPr>
        </p:nvSpPr>
        <p:spPr>
          <a:xfrm>
            <a:off x="395288" y="5086350"/>
            <a:ext cx="8439150" cy="1309688"/>
          </a:xfrm>
        </p:spPr>
        <p:txBody>
          <a:bodyPr/>
          <a:lstStyle/>
          <a:p>
            <a:r>
              <a:rPr lang="en-US" dirty="0"/>
              <a:t>Low Transmit power, Low </a:t>
            </a:r>
            <a:r>
              <a:rPr lang="en-US" dirty="0" smtClean="0"/>
              <a:t>Signal-to-noise Ratio (SNR), </a:t>
            </a:r>
            <a:r>
              <a:rPr lang="en-US" dirty="0"/>
              <a:t>modest BW, Little Frames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5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2CD55-FB09-F440-BA57-0E05764B74F9}" type="slidenum">
              <a:rPr lang="en-US"/>
              <a:pPr/>
              <a:t>18</a:t>
            </a:fld>
            <a:endParaRPr lang="en-US"/>
          </a:p>
        </p:txBody>
      </p:sp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8274050" cy="1143000"/>
          </a:xfrm>
          <a:ln/>
        </p:spPr>
        <p:txBody>
          <a:bodyPr rIns="35717">
            <a:normAutofit/>
          </a:bodyPr>
          <a:lstStyle/>
          <a:p>
            <a:r>
              <a:rPr lang="en-US" sz="3600" dirty="0"/>
              <a:t>Decade of Networking (sans Architecture)</a:t>
            </a:r>
            <a:endParaRPr lang="en-US" sz="800" dirty="0"/>
          </a:p>
        </p:txBody>
      </p:sp>
      <p:sp>
        <p:nvSpPr>
          <p:cNvPr id="492547" name="AutoShape 3"/>
          <p:cNvSpPr>
            <a:spLocks/>
          </p:cNvSpPr>
          <p:nvPr/>
        </p:nvSpPr>
        <p:spPr bwMode="auto">
          <a:xfrm>
            <a:off x="674688" y="4808538"/>
            <a:ext cx="7358062" cy="982662"/>
          </a:xfrm>
          <a:prstGeom prst="roundRect">
            <a:avLst>
              <a:gd name="adj" fmla="val 1363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400">
                <a:solidFill>
                  <a:srgbClr val="0000FF"/>
                </a:solidFill>
                <a:latin typeface="Gill Sans" charset="0"/>
                <a:sym typeface="Gill Sans" charset="0"/>
              </a:rPr>
              <a:t>Link</a:t>
            </a:r>
          </a:p>
        </p:txBody>
      </p:sp>
      <p:sp>
        <p:nvSpPr>
          <p:cNvPr id="492548" name="AutoShape 4"/>
          <p:cNvSpPr>
            <a:spLocks/>
          </p:cNvSpPr>
          <p:nvPr/>
        </p:nvSpPr>
        <p:spPr bwMode="auto">
          <a:xfrm>
            <a:off x="674688" y="3657600"/>
            <a:ext cx="7358062" cy="982663"/>
          </a:xfrm>
          <a:prstGeom prst="roundRect">
            <a:avLst>
              <a:gd name="adj" fmla="val 1363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400">
                <a:solidFill>
                  <a:srgbClr val="0000FF"/>
                </a:solidFill>
                <a:latin typeface="Gill Sans" charset="0"/>
                <a:sym typeface="Gill Sans" charset="0"/>
              </a:rPr>
              <a:t>Network</a:t>
            </a:r>
          </a:p>
        </p:txBody>
      </p:sp>
      <p:sp>
        <p:nvSpPr>
          <p:cNvPr id="492549" name="AutoShape 5"/>
          <p:cNvSpPr>
            <a:spLocks/>
          </p:cNvSpPr>
          <p:nvPr/>
        </p:nvSpPr>
        <p:spPr bwMode="auto">
          <a:xfrm>
            <a:off x="674688" y="2505075"/>
            <a:ext cx="7358062" cy="982663"/>
          </a:xfrm>
          <a:prstGeom prst="roundRect">
            <a:avLst>
              <a:gd name="adj" fmla="val 1363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400">
                <a:solidFill>
                  <a:srgbClr val="0000FF"/>
                </a:solidFill>
                <a:latin typeface="Gill Sans" charset="0"/>
                <a:sym typeface="Gill Sans" charset="0"/>
              </a:rPr>
              <a:t>Transport</a:t>
            </a:r>
          </a:p>
        </p:txBody>
      </p:sp>
      <p:sp>
        <p:nvSpPr>
          <p:cNvPr id="492550" name="AutoShape 6"/>
          <p:cNvSpPr>
            <a:spLocks/>
          </p:cNvSpPr>
          <p:nvPr/>
        </p:nvSpPr>
        <p:spPr bwMode="auto">
          <a:xfrm>
            <a:off x="674688" y="1354138"/>
            <a:ext cx="7358062" cy="981075"/>
          </a:xfrm>
          <a:prstGeom prst="roundRect">
            <a:avLst>
              <a:gd name="adj" fmla="val 1363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400" dirty="0">
                <a:solidFill>
                  <a:srgbClr val="0000FF"/>
                </a:solidFill>
                <a:latin typeface="Gill Sans" charset="0"/>
                <a:sym typeface="Gill Sans" charset="0"/>
              </a:rPr>
              <a:t>Application</a:t>
            </a:r>
          </a:p>
        </p:txBody>
      </p:sp>
      <p:sp>
        <p:nvSpPr>
          <p:cNvPr id="492559" name="Rectangle 15"/>
          <p:cNvSpPr>
            <a:spLocks/>
          </p:cNvSpPr>
          <p:nvPr/>
        </p:nvSpPr>
        <p:spPr bwMode="auto">
          <a:xfrm>
            <a:off x="1403325" y="5820554"/>
            <a:ext cx="333425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300" dirty="0">
                <a:solidFill>
                  <a:srgbClr val="FFFF00"/>
                </a:solidFill>
                <a:latin typeface="Gill Sans" charset="0"/>
                <a:sym typeface="Gill Sans" charset="0"/>
              </a:rPr>
              <a:t>1999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966913" y="1398588"/>
            <a:ext cx="6056312" cy="4613275"/>
            <a:chOff x="1239" y="783"/>
            <a:chExt cx="3815" cy="2906"/>
          </a:xfrm>
        </p:grpSpPr>
        <p:sp>
          <p:nvSpPr>
            <p:cNvPr id="492552" name="Rectangle 8"/>
            <p:cNvSpPr>
              <a:spLocks/>
            </p:cNvSpPr>
            <p:nvPr/>
          </p:nvSpPr>
          <p:spPr bwMode="auto">
            <a:xfrm>
              <a:off x="1977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2002</a:t>
              </a:r>
            </a:p>
          </p:txBody>
        </p:sp>
        <p:sp>
          <p:nvSpPr>
            <p:cNvPr id="492553" name="Rectangle 9"/>
            <p:cNvSpPr>
              <a:spLocks/>
            </p:cNvSpPr>
            <p:nvPr/>
          </p:nvSpPr>
          <p:spPr bwMode="auto">
            <a:xfrm>
              <a:off x="2376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2003</a:t>
              </a:r>
            </a:p>
          </p:txBody>
        </p:sp>
        <p:sp>
          <p:nvSpPr>
            <p:cNvPr id="492554" name="Rectangle 10"/>
            <p:cNvSpPr>
              <a:spLocks/>
            </p:cNvSpPr>
            <p:nvPr/>
          </p:nvSpPr>
          <p:spPr bwMode="auto">
            <a:xfrm>
              <a:off x="2900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2004</a:t>
              </a:r>
            </a:p>
          </p:txBody>
        </p:sp>
        <p:sp>
          <p:nvSpPr>
            <p:cNvPr id="492555" name="Rectangle 11"/>
            <p:cNvSpPr>
              <a:spLocks/>
            </p:cNvSpPr>
            <p:nvPr/>
          </p:nvSpPr>
          <p:spPr bwMode="auto">
            <a:xfrm>
              <a:off x="3502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2005</a:t>
              </a:r>
            </a:p>
          </p:txBody>
        </p:sp>
        <p:sp>
          <p:nvSpPr>
            <p:cNvPr id="492556" name="Rectangle 12"/>
            <p:cNvSpPr>
              <a:spLocks/>
            </p:cNvSpPr>
            <p:nvPr/>
          </p:nvSpPr>
          <p:spPr bwMode="auto">
            <a:xfrm>
              <a:off x="4098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2006</a:t>
              </a:r>
            </a:p>
          </p:txBody>
        </p:sp>
        <p:sp>
          <p:nvSpPr>
            <p:cNvPr id="492557" name="Rectangle 13"/>
            <p:cNvSpPr>
              <a:spLocks/>
            </p:cNvSpPr>
            <p:nvPr/>
          </p:nvSpPr>
          <p:spPr bwMode="auto">
            <a:xfrm>
              <a:off x="4436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2007</a:t>
              </a:r>
            </a:p>
          </p:txBody>
        </p:sp>
        <p:sp>
          <p:nvSpPr>
            <p:cNvPr id="492558" name="AutoShape 14"/>
            <p:cNvSpPr>
              <a:spLocks/>
            </p:cNvSpPr>
            <p:nvPr/>
          </p:nvSpPr>
          <p:spPr bwMode="auto">
            <a:xfrm rot="-5400000">
              <a:off x="646" y="2101"/>
              <a:ext cx="1288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SPIN</a:t>
              </a:r>
            </a:p>
          </p:txBody>
        </p:sp>
        <p:sp>
          <p:nvSpPr>
            <p:cNvPr id="492560" name="Rectangle 16"/>
            <p:cNvSpPr>
              <a:spLocks/>
            </p:cNvSpPr>
            <p:nvPr/>
          </p:nvSpPr>
          <p:spPr bwMode="auto">
            <a:xfrm>
              <a:off x="1307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2000</a:t>
              </a:r>
            </a:p>
          </p:txBody>
        </p:sp>
        <p:sp>
          <p:nvSpPr>
            <p:cNvPr id="492561" name="Rectangle 17"/>
            <p:cNvSpPr>
              <a:spLocks/>
            </p:cNvSpPr>
            <p:nvPr/>
          </p:nvSpPr>
          <p:spPr bwMode="auto">
            <a:xfrm>
              <a:off x="1623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2001</a:t>
              </a:r>
            </a:p>
          </p:txBody>
        </p:sp>
        <p:sp>
          <p:nvSpPr>
            <p:cNvPr id="492562" name="Rectangle 18"/>
            <p:cNvSpPr>
              <a:spLocks/>
            </p:cNvSpPr>
            <p:nvPr/>
          </p:nvSpPr>
          <p:spPr bwMode="auto">
            <a:xfrm>
              <a:off x="4773" y="3573"/>
              <a:ext cx="230" cy="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2008</a:t>
              </a:r>
            </a:p>
          </p:txBody>
        </p:sp>
        <p:sp>
          <p:nvSpPr>
            <p:cNvPr id="492563" name="AutoShape 19"/>
            <p:cNvSpPr>
              <a:spLocks/>
            </p:cNvSpPr>
            <p:nvPr/>
          </p:nvSpPr>
          <p:spPr bwMode="auto">
            <a:xfrm rot="-5400000">
              <a:off x="396" y="2464"/>
              <a:ext cx="201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Broadcast Storm</a:t>
              </a:r>
            </a:p>
          </p:txBody>
        </p:sp>
        <p:sp>
          <p:nvSpPr>
            <p:cNvPr id="492564" name="AutoShape 20"/>
            <p:cNvSpPr>
              <a:spLocks/>
            </p:cNvSpPr>
            <p:nvPr/>
          </p:nvSpPr>
          <p:spPr bwMode="auto">
            <a:xfrm rot="-5400000">
              <a:off x="508" y="2464"/>
              <a:ext cx="2013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TinyOS 0.6</a:t>
              </a:r>
            </a:p>
          </p:txBody>
        </p:sp>
        <p:sp>
          <p:nvSpPr>
            <p:cNvPr id="492565" name="AutoShape 21"/>
            <p:cNvSpPr>
              <a:spLocks/>
            </p:cNvSpPr>
            <p:nvPr/>
          </p:nvSpPr>
          <p:spPr bwMode="auto">
            <a:xfrm rot="-5400000">
              <a:off x="1346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WooMAC</a:t>
              </a:r>
            </a:p>
          </p:txBody>
        </p:sp>
        <p:sp>
          <p:nvSpPr>
            <p:cNvPr id="492566" name="AutoShape 22"/>
            <p:cNvSpPr>
              <a:spLocks/>
            </p:cNvSpPr>
            <p:nvPr/>
          </p:nvSpPr>
          <p:spPr bwMode="auto">
            <a:xfrm rot="-5400000">
              <a:off x="372" y="2101"/>
              <a:ext cx="273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GAF</a:t>
              </a:r>
            </a:p>
          </p:txBody>
        </p:sp>
        <p:sp>
          <p:nvSpPr>
            <p:cNvPr id="492567" name="AutoShape 23"/>
            <p:cNvSpPr>
              <a:spLocks/>
            </p:cNvSpPr>
            <p:nvPr/>
          </p:nvSpPr>
          <p:spPr bwMode="auto">
            <a:xfrm rot="-5400000">
              <a:off x="1571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S-MAC</a:t>
              </a:r>
            </a:p>
          </p:txBody>
        </p:sp>
        <p:sp>
          <p:nvSpPr>
            <p:cNvPr id="492568" name="AutoShape 24"/>
            <p:cNvSpPr>
              <a:spLocks/>
            </p:cNvSpPr>
            <p:nvPr/>
          </p:nvSpPr>
          <p:spPr bwMode="auto">
            <a:xfrm rot="-5400000">
              <a:off x="1684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Aloha PS</a:t>
              </a:r>
            </a:p>
          </p:txBody>
        </p:sp>
        <p:sp>
          <p:nvSpPr>
            <p:cNvPr id="492569" name="AutoShape 25"/>
            <p:cNvSpPr>
              <a:spLocks/>
            </p:cNvSpPr>
            <p:nvPr/>
          </p:nvSpPr>
          <p:spPr bwMode="auto">
            <a:xfrm rot="-5400000">
              <a:off x="1071" y="2464"/>
              <a:ext cx="2014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PSFQ</a:t>
              </a:r>
            </a:p>
          </p:txBody>
        </p:sp>
        <p:sp>
          <p:nvSpPr>
            <p:cNvPr id="492570" name="AutoShape 26"/>
            <p:cNvSpPr>
              <a:spLocks/>
            </p:cNvSpPr>
            <p:nvPr/>
          </p:nvSpPr>
          <p:spPr bwMode="auto">
            <a:xfrm rot="-5400000">
              <a:off x="822" y="2101"/>
              <a:ext cx="273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GDI</a:t>
              </a:r>
            </a:p>
          </p:txBody>
        </p:sp>
        <p:sp>
          <p:nvSpPr>
            <p:cNvPr id="492571" name="AutoShape 27"/>
            <p:cNvSpPr>
              <a:spLocks/>
            </p:cNvSpPr>
            <p:nvPr/>
          </p:nvSpPr>
          <p:spPr bwMode="auto">
            <a:xfrm rot="-5400000">
              <a:off x="1696" y="2464"/>
              <a:ext cx="1214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CODA</a:t>
              </a:r>
            </a:p>
          </p:txBody>
        </p:sp>
        <p:sp>
          <p:nvSpPr>
            <p:cNvPr id="492572" name="AutoShape 28"/>
            <p:cNvSpPr>
              <a:spLocks/>
            </p:cNvSpPr>
            <p:nvPr/>
          </p:nvSpPr>
          <p:spPr bwMode="auto">
            <a:xfrm rot="-5400000">
              <a:off x="1772" y="2827"/>
              <a:ext cx="12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MintRoute</a:t>
              </a:r>
            </a:p>
          </p:txBody>
        </p:sp>
        <p:sp>
          <p:nvSpPr>
            <p:cNvPr id="492573" name="AutoShape 29"/>
            <p:cNvSpPr>
              <a:spLocks/>
            </p:cNvSpPr>
            <p:nvPr/>
          </p:nvSpPr>
          <p:spPr bwMode="auto">
            <a:xfrm rot="-5400000">
              <a:off x="2246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T-MAC</a:t>
              </a:r>
            </a:p>
          </p:txBody>
        </p:sp>
        <p:sp>
          <p:nvSpPr>
            <p:cNvPr id="492574" name="AutoShape 30"/>
            <p:cNvSpPr>
              <a:spLocks/>
            </p:cNvSpPr>
            <p:nvPr/>
          </p:nvSpPr>
          <p:spPr bwMode="auto">
            <a:xfrm rot="-5400000">
              <a:off x="1634" y="2464"/>
              <a:ext cx="2014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RMST</a:t>
              </a:r>
            </a:p>
          </p:txBody>
        </p:sp>
        <p:sp>
          <p:nvSpPr>
            <p:cNvPr id="492575" name="AutoShape 31"/>
            <p:cNvSpPr>
              <a:spLocks/>
            </p:cNvSpPr>
            <p:nvPr/>
          </p:nvSpPr>
          <p:spPr bwMode="auto">
            <a:xfrm rot="-5400000">
              <a:off x="2471" y="3190"/>
              <a:ext cx="563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B-MAC</a:t>
              </a:r>
            </a:p>
          </p:txBody>
        </p:sp>
        <p:sp>
          <p:nvSpPr>
            <p:cNvPr id="492576" name="AutoShape 32"/>
            <p:cNvSpPr>
              <a:spLocks/>
            </p:cNvSpPr>
            <p:nvPr/>
          </p:nvSpPr>
          <p:spPr bwMode="auto">
            <a:xfrm rot="-5400000">
              <a:off x="2422" y="2627"/>
              <a:ext cx="8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MultihopLQI</a:t>
              </a:r>
            </a:p>
          </p:txBody>
        </p:sp>
        <p:sp>
          <p:nvSpPr>
            <p:cNvPr id="492577" name="AutoShape 33"/>
            <p:cNvSpPr>
              <a:spLocks/>
            </p:cNvSpPr>
            <p:nvPr/>
          </p:nvSpPr>
          <p:spPr bwMode="auto">
            <a:xfrm rot="-5400000">
              <a:off x="2371" y="2464"/>
              <a:ext cx="1214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Fusion</a:t>
              </a:r>
            </a:p>
          </p:txBody>
        </p:sp>
        <p:sp>
          <p:nvSpPr>
            <p:cNvPr id="492578" name="AutoShape 34"/>
            <p:cNvSpPr>
              <a:spLocks/>
            </p:cNvSpPr>
            <p:nvPr/>
          </p:nvSpPr>
          <p:spPr bwMode="auto">
            <a:xfrm rot="-5400000">
              <a:off x="2646" y="1902"/>
              <a:ext cx="88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Deluge</a:t>
              </a:r>
            </a:p>
          </p:txBody>
        </p:sp>
        <p:sp>
          <p:nvSpPr>
            <p:cNvPr id="492579" name="AutoShape 35"/>
            <p:cNvSpPr>
              <a:spLocks/>
            </p:cNvSpPr>
            <p:nvPr/>
          </p:nvSpPr>
          <p:spPr bwMode="auto">
            <a:xfrm rot="-5400000">
              <a:off x="2196" y="2464"/>
              <a:ext cx="2014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FPS</a:t>
              </a:r>
            </a:p>
          </p:txBody>
        </p:sp>
        <p:sp>
          <p:nvSpPr>
            <p:cNvPr id="492580" name="AutoShape 36"/>
            <p:cNvSpPr>
              <a:spLocks/>
            </p:cNvSpPr>
            <p:nvPr/>
          </p:nvSpPr>
          <p:spPr bwMode="auto">
            <a:xfrm rot="-5400000">
              <a:off x="3034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WiseMAC</a:t>
              </a:r>
            </a:p>
          </p:txBody>
        </p:sp>
        <p:sp>
          <p:nvSpPr>
            <p:cNvPr id="492581" name="AutoShape 37"/>
            <p:cNvSpPr>
              <a:spLocks/>
            </p:cNvSpPr>
            <p:nvPr/>
          </p:nvSpPr>
          <p:spPr bwMode="auto">
            <a:xfrm rot="-5400000">
              <a:off x="3183" y="2827"/>
              <a:ext cx="489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SP</a:t>
              </a:r>
            </a:p>
          </p:txBody>
        </p:sp>
        <p:sp>
          <p:nvSpPr>
            <p:cNvPr id="492582" name="AutoShape 38"/>
            <p:cNvSpPr>
              <a:spLocks/>
            </p:cNvSpPr>
            <p:nvPr/>
          </p:nvSpPr>
          <p:spPr bwMode="auto">
            <a:xfrm rot="-5400000">
              <a:off x="3096" y="1902"/>
              <a:ext cx="88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Drip</a:t>
              </a:r>
            </a:p>
          </p:txBody>
        </p:sp>
        <p:sp>
          <p:nvSpPr>
            <p:cNvPr id="492583" name="AutoShape 39"/>
            <p:cNvSpPr>
              <a:spLocks/>
            </p:cNvSpPr>
            <p:nvPr/>
          </p:nvSpPr>
          <p:spPr bwMode="auto">
            <a:xfrm rot="-5400000">
              <a:off x="2846" y="2264"/>
              <a:ext cx="1614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Drain</a:t>
              </a:r>
            </a:p>
          </p:txBody>
        </p:sp>
        <p:sp>
          <p:nvSpPr>
            <p:cNvPr id="492584" name="AutoShape 40"/>
            <p:cNvSpPr>
              <a:spLocks/>
            </p:cNvSpPr>
            <p:nvPr/>
          </p:nvSpPr>
          <p:spPr bwMode="auto">
            <a:xfrm rot="-5400000">
              <a:off x="3322" y="2627"/>
              <a:ext cx="8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BVR</a:t>
              </a:r>
            </a:p>
          </p:txBody>
        </p:sp>
        <p:sp>
          <p:nvSpPr>
            <p:cNvPr id="492585" name="AutoShape 41"/>
            <p:cNvSpPr>
              <a:spLocks/>
            </p:cNvSpPr>
            <p:nvPr/>
          </p:nvSpPr>
          <p:spPr bwMode="auto">
            <a:xfrm rot="-5400000">
              <a:off x="2508" y="2102"/>
              <a:ext cx="2739" cy="10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Redwoods</a:t>
              </a:r>
            </a:p>
          </p:txBody>
        </p:sp>
        <p:sp>
          <p:nvSpPr>
            <p:cNvPr id="492586" name="AutoShape 42"/>
            <p:cNvSpPr>
              <a:spLocks/>
            </p:cNvSpPr>
            <p:nvPr/>
          </p:nvSpPr>
          <p:spPr bwMode="auto">
            <a:xfrm rot="-5400000">
              <a:off x="2621" y="2102"/>
              <a:ext cx="273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North Sea</a:t>
              </a:r>
            </a:p>
          </p:txBody>
        </p:sp>
        <p:sp>
          <p:nvSpPr>
            <p:cNvPr id="492587" name="AutoShape 43"/>
            <p:cNvSpPr>
              <a:spLocks/>
            </p:cNvSpPr>
            <p:nvPr/>
          </p:nvSpPr>
          <p:spPr bwMode="auto">
            <a:xfrm rot="-5400000">
              <a:off x="3822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SCP-MAC</a:t>
              </a:r>
            </a:p>
          </p:txBody>
        </p:sp>
        <p:sp>
          <p:nvSpPr>
            <p:cNvPr id="492588" name="AutoShape 44"/>
            <p:cNvSpPr>
              <a:spLocks/>
            </p:cNvSpPr>
            <p:nvPr/>
          </p:nvSpPr>
          <p:spPr bwMode="auto">
            <a:xfrm rot="-5400000">
              <a:off x="3934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PEDAMACS</a:t>
              </a:r>
            </a:p>
          </p:txBody>
        </p:sp>
        <p:sp>
          <p:nvSpPr>
            <p:cNvPr id="492589" name="AutoShape 45"/>
            <p:cNvSpPr>
              <a:spLocks/>
            </p:cNvSpPr>
            <p:nvPr/>
          </p:nvSpPr>
          <p:spPr bwMode="auto">
            <a:xfrm rot="-5400000">
              <a:off x="4047" y="3190"/>
              <a:ext cx="563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X-MAC</a:t>
              </a:r>
            </a:p>
          </p:txBody>
        </p:sp>
        <p:sp>
          <p:nvSpPr>
            <p:cNvPr id="492590" name="AutoShape 46"/>
            <p:cNvSpPr>
              <a:spLocks/>
            </p:cNvSpPr>
            <p:nvPr/>
          </p:nvSpPr>
          <p:spPr bwMode="auto">
            <a:xfrm rot="-5400000">
              <a:off x="3071" y="2102"/>
              <a:ext cx="273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Volcano</a:t>
              </a:r>
            </a:p>
          </p:txBody>
        </p:sp>
        <p:sp>
          <p:nvSpPr>
            <p:cNvPr id="492591" name="AutoShape 47"/>
            <p:cNvSpPr>
              <a:spLocks/>
            </p:cNvSpPr>
            <p:nvPr/>
          </p:nvSpPr>
          <p:spPr bwMode="auto">
            <a:xfrm rot="-5400000">
              <a:off x="4110" y="2627"/>
              <a:ext cx="8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CTP</a:t>
              </a:r>
            </a:p>
          </p:txBody>
        </p:sp>
        <p:sp>
          <p:nvSpPr>
            <p:cNvPr id="492592" name="AutoShape 48"/>
            <p:cNvSpPr>
              <a:spLocks/>
            </p:cNvSpPr>
            <p:nvPr/>
          </p:nvSpPr>
          <p:spPr bwMode="auto">
            <a:xfrm rot="-5400000">
              <a:off x="3859" y="2264"/>
              <a:ext cx="1614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Flush</a:t>
              </a:r>
            </a:p>
          </p:txBody>
        </p:sp>
        <p:sp>
          <p:nvSpPr>
            <p:cNvPr id="492593" name="AutoShape 49"/>
            <p:cNvSpPr>
              <a:spLocks/>
            </p:cNvSpPr>
            <p:nvPr/>
          </p:nvSpPr>
          <p:spPr bwMode="auto">
            <a:xfrm rot="-5400000">
              <a:off x="3409" y="2102"/>
              <a:ext cx="273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Golden Gate Bridge</a:t>
              </a:r>
            </a:p>
          </p:txBody>
        </p:sp>
        <p:sp>
          <p:nvSpPr>
            <p:cNvPr id="492594" name="AutoShape 50"/>
            <p:cNvSpPr>
              <a:spLocks/>
            </p:cNvSpPr>
            <p:nvPr/>
          </p:nvSpPr>
          <p:spPr bwMode="auto">
            <a:xfrm rot="-5400000">
              <a:off x="4447" y="2627"/>
              <a:ext cx="888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S4</a:t>
              </a:r>
            </a:p>
          </p:txBody>
        </p:sp>
        <p:sp>
          <p:nvSpPr>
            <p:cNvPr id="492595" name="AutoShape 51"/>
            <p:cNvSpPr>
              <a:spLocks/>
            </p:cNvSpPr>
            <p:nvPr/>
          </p:nvSpPr>
          <p:spPr bwMode="auto">
            <a:xfrm rot="-5400000">
              <a:off x="4559" y="1902"/>
              <a:ext cx="889" cy="10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200" b="1">
                  <a:solidFill>
                    <a:srgbClr val="FFFF00"/>
                  </a:solidFill>
                  <a:latin typeface="Gill Sans" charset="0"/>
                  <a:sym typeface="Gill Sans" charset="0"/>
                </a:rPr>
                <a:t>Dip</a:t>
              </a:r>
            </a:p>
          </p:txBody>
        </p:sp>
      </p:grpSp>
      <p:sp>
        <p:nvSpPr>
          <p:cNvPr id="54" name="Date Placeholder 5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290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CWSN'11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14613E47-02DF-D348-9D6C-D11CAC77DF75}" type="slidenum">
              <a:rPr lang="en-US"/>
              <a:pPr algn="r"/>
              <a:t>19</a:t>
            </a:fld>
            <a:endParaRPr lang="en-US" dirty="0"/>
          </a:p>
        </p:txBody>
      </p:sp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811212"/>
          </a:xfrm>
        </p:spPr>
        <p:txBody>
          <a:bodyPr>
            <a:normAutofit fontScale="90000"/>
          </a:bodyPr>
          <a:lstStyle/>
          <a:p>
            <a:r>
              <a:rPr lang="en-US"/>
              <a:t>The “Idle Listening” Problem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43915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power consumption of “short range” (i.e., low-power) wireless </a:t>
            </a:r>
            <a:r>
              <a:rPr lang="en-US" dirty="0" smtClean="0"/>
              <a:t>communications </a:t>
            </a:r>
            <a:r>
              <a:rPr lang="en-US" dirty="0"/>
              <a:t>is roughly the same</a:t>
            </a:r>
            <a:r>
              <a:rPr lang="en-US" dirty="0" smtClean="0"/>
              <a:t> when</a:t>
            </a:r>
          </a:p>
          <a:p>
            <a:pPr lvl="1"/>
            <a:r>
              <a:rPr lang="en-US" dirty="0" smtClean="0"/>
              <a:t>transmitting</a:t>
            </a:r>
            <a:r>
              <a:rPr lang="en-US" dirty="0"/>
              <a:t>,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receiving</a:t>
            </a:r>
            <a:r>
              <a:rPr lang="en-US" dirty="0"/>
              <a:t>,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or </a:t>
            </a:r>
            <a:r>
              <a:rPr lang="en-US" dirty="0"/>
              <a:t>simply ON, “listening” for potential </a:t>
            </a:r>
            <a:r>
              <a:rPr lang="en-US" dirty="0" smtClean="0"/>
              <a:t>reception.</a:t>
            </a:r>
          </a:p>
          <a:p>
            <a:pPr lvl="1"/>
            <a:r>
              <a:rPr lang="en-US" dirty="0" smtClean="0"/>
              <a:t>IEEE </a:t>
            </a:r>
            <a:r>
              <a:rPr lang="en-US" dirty="0"/>
              <a:t>802.15.4, </a:t>
            </a:r>
            <a:r>
              <a:rPr lang="en-US" dirty="0" err="1"/>
              <a:t>Zwave</a:t>
            </a:r>
            <a:r>
              <a:rPr lang="en-US" dirty="0"/>
              <a:t>, Bluetooth,</a:t>
            </a:r>
            <a:r>
              <a:rPr lang="en-US" dirty="0" smtClean="0"/>
              <a:t> …, </a:t>
            </a:r>
            <a:r>
              <a:rPr lang="en-US" dirty="0" err="1" smtClean="0"/>
              <a:t>WiFi</a:t>
            </a:r>
            <a:endParaRPr lang="en-US" dirty="0" smtClean="0"/>
          </a:p>
          <a:p>
            <a:r>
              <a:rPr lang="en-US" dirty="0" smtClean="0"/>
              <a:t>Radio </a:t>
            </a:r>
            <a:r>
              <a:rPr lang="en-US" dirty="0"/>
              <a:t>must be ON (listening) in order receive anything.</a:t>
            </a:r>
          </a:p>
          <a:p>
            <a:pPr lvl="1"/>
            <a:r>
              <a:rPr lang="en-US" dirty="0"/>
              <a:t>Transmission is</a:t>
            </a:r>
            <a:r>
              <a:rPr lang="en-US" dirty="0" smtClean="0"/>
              <a:t> rare  </a:t>
            </a:r>
            <a:endParaRPr lang="en-US" dirty="0" smtClean="0"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ea typeface="Arial" charset="0"/>
                <a:cs typeface="Arial" charset="0"/>
              </a:rPr>
              <a:t>Listening </a:t>
            </a:r>
            <a:r>
              <a:rPr lang="en-US" dirty="0">
                <a:ea typeface="Arial" charset="0"/>
                <a:cs typeface="Arial" charset="0"/>
              </a:rPr>
              <a:t>happens all the time</a:t>
            </a:r>
            <a:endParaRPr lang="el-GR" dirty="0" smtClean="0">
              <a:ea typeface="Arial" charset="0"/>
              <a:cs typeface="Arial" charset="0"/>
            </a:endParaRPr>
          </a:p>
          <a:p>
            <a:pPr>
              <a:buFont typeface="Symbol" charset="2"/>
              <a:buChar char="Þ"/>
            </a:pPr>
            <a:r>
              <a:rPr lang="en-US" dirty="0" smtClean="0"/>
              <a:t>Energy </a:t>
            </a:r>
            <a:r>
              <a:rPr lang="en-US" dirty="0"/>
              <a:t>consumption dominated by </a:t>
            </a:r>
            <a:r>
              <a:rPr lang="en-US" i="1" dirty="0">
                <a:solidFill>
                  <a:srgbClr val="FF0000"/>
                </a:solidFill>
              </a:rPr>
              <a:t>idle </a:t>
            </a:r>
            <a:r>
              <a:rPr lang="en-US" i="1" dirty="0" smtClean="0">
                <a:solidFill>
                  <a:srgbClr val="FF0000"/>
                </a:solidFill>
              </a:rPr>
              <a:t>listening</a:t>
            </a:r>
          </a:p>
          <a:p>
            <a:pPr>
              <a:buFont typeface="Symbol" charset="2"/>
              <a:buChar char="Þ"/>
            </a:pPr>
            <a:r>
              <a:rPr lang="en-US" i="1" dirty="0" smtClean="0">
                <a:solidFill>
                  <a:srgbClr val="FFFFFF"/>
                </a:solidFill>
              </a:rPr>
              <a:t>Do Nothing Well</a:t>
            </a:r>
          </a:p>
          <a:p>
            <a:pPr lvl="1">
              <a:buFont typeface="Symbol" charset="2"/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8F8A41-E491-544F-8090-1EF511A5F439}" type="slidenum">
              <a:rPr lang="en-US"/>
              <a:pPr/>
              <a:t>2</a:t>
            </a:fld>
            <a:endParaRPr lang="en-US"/>
          </a:p>
        </p:txBody>
      </p:sp>
      <p:pic>
        <p:nvPicPr>
          <p:cNvPr id="478210" name="Picture 2" descr="isp-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838200"/>
            <a:ext cx="8235950" cy="5819775"/>
          </a:xfrm>
          <a:prstGeom prst="rect">
            <a:avLst/>
          </a:prstGeom>
          <a:noFill/>
        </p:spPr>
      </p:pic>
      <p:pic>
        <p:nvPicPr>
          <p:cNvPr id="478211" name="Picture 3" descr="The image “http://img.dell.com/images/us/segments/dhs/prodviews/4700_fp_front_66x57.jpg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105400"/>
            <a:ext cx="9286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2" name="Picture 4" descr="clust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133600"/>
            <a:ext cx="17145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3" name="Picture 5" descr="cell-phone-nokia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1447800"/>
            <a:ext cx="381000" cy="288925"/>
          </a:xfrm>
          <a:prstGeom prst="rect">
            <a:avLst/>
          </a:prstGeom>
          <a:noFill/>
        </p:spPr>
      </p:pic>
      <p:sp>
        <p:nvSpPr>
          <p:cNvPr id="47821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620000" cy="736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The Internet …  a decade ago</a:t>
            </a:r>
            <a:endParaRPr lang="en-US" sz="6400"/>
          </a:p>
        </p:txBody>
      </p:sp>
      <p:pic>
        <p:nvPicPr>
          <p:cNvPr id="9" name="Picture 5" descr="cell-phone-nokia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1676400"/>
            <a:ext cx="381000" cy="288925"/>
          </a:xfrm>
          <a:prstGeom prst="rect">
            <a:avLst/>
          </a:prstGeom>
          <a:noFill/>
        </p:spPr>
      </p:pic>
      <p:pic>
        <p:nvPicPr>
          <p:cNvPr id="10" name="Picture 5" descr="cell-phone-nokia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1447800"/>
            <a:ext cx="381000" cy="288925"/>
          </a:xfrm>
          <a:prstGeom prst="rect">
            <a:avLst/>
          </a:prstGeom>
          <a:noFill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81400" y="6492875"/>
            <a:ext cx="2133600" cy="365125"/>
          </a:xfrm>
        </p:spPr>
        <p:txBody>
          <a:bodyPr/>
          <a:lstStyle/>
          <a:p>
            <a:pPr algn="ctr"/>
            <a:r>
              <a:rPr lang="en-US" smtClean="0"/>
              <a:t>CWSN'11</a:t>
            </a:r>
            <a:endParaRPr lang="en-US"/>
          </a:p>
        </p:txBody>
      </p:sp>
      <p:sp>
        <p:nvSpPr>
          <p:cNvPr id="5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55FD67A0-0FAA-A14C-A959-C97632D5BE0F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4" y="228600"/>
            <a:ext cx="7896225" cy="800100"/>
          </a:xfrm>
        </p:spPr>
        <p:txBody>
          <a:bodyPr>
            <a:noAutofit/>
          </a:bodyPr>
          <a:lstStyle/>
          <a:p>
            <a:pPr algn="l"/>
            <a:r>
              <a:rPr lang="en-US" sz="3600" smtClean="0"/>
              <a:t>Communication Power </a:t>
            </a:r>
            <a:r>
              <a:rPr lang="en-US" sz="3200" smtClean="0"/>
              <a:t>– Passive Vigilance</a:t>
            </a:r>
            <a:endParaRPr lang="en-US" sz="3600" dirty="0"/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410200"/>
            <a:ext cx="8229600" cy="833438"/>
          </a:xfrm>
        </p:spPr>
        <p:txBody>
          <a:bodyPr/>
          <a:lstStyle/>
          <a:p>
            <a:r>
              <a:rPr lang="en-US" smtClean="0"/>
              <a:t>Listen just when there is something to hear …</a:t>
            </a:r>
            <a:endParaRPr lang="en-US" dirty="0"/>
          </a:p>
        </p:txBody>
      </p:sp>
      <p:sp>
        <p:nvSpPr>
          <p:cNvPr id="568324" name="Line 4"/>
          <p:cNvSpPr>
            <a:spLocks noChangeShapeType="1"/>
          </p:cNvSpPr>
          <p:nvPr/>
        </p:nvSpPr>
        <p:spPr bwMode="auto">
          <a:xfrm flipV="1">
            <a:off x="809625" y="2379663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57775" y="1416050"/>
            <a:ext cx="923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</a:rPr>
              <a:t>Sleep</a:t>
            </a:r>
          </a:p>
          <a:p>
            <a:pPr algn="r"/>
            <a:r>
              <a:rPr lang="en-US" sz="20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</a:rPr>
              <a:t>~10 </a:t>
            </a:r>
            <a:r>
              <a:rPr lang="en-US" sz="2000" b="1" dirty="0" err="1">
                <a:ln>
                  <a:solidFill>
                    <a:schemeClr val="tx2"/>
                  </a:solidFill>
                </a:ln>
                <a:solidFill>
                  <a:srgbClr val="FFFF00"/>
                </a:solidFill>
              </a:rPr>
              <a:t>uA</a:t>
            </a:r>
            <a:endParaRPr lang="en-US" sz="2000" b="1" dirty="0">
              <a:ln>
                <a:solidFill>
                  <a:schemeClr val="tx2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68331" name="Line 11"/>
          <p:cNvSpPr>
            <a:spLocks noChangeShapeType="1"/>
          </p:cNvSpPr>
          <p:nvPr/>
        </p:nvSpPr>
        <p:spPr bwMode="auto">
          <a:xfrm flipV="1">
            <a:off x="819150" y="3625850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819150" y="3060700"/>
            <a:ext cx="1314450" cy="1249363"/>
            <a:chOff x="819150" y="3060700"/>
            <a:chExt cx="1314450" cy="1249363"/>
          </a:xfrm>
        </p:grpSpPr>
        <p:sp>
          <p:nvSpPr>
            <p:cNvPr id="568325" name="Rectangle 5"/>
            <p:cNvSpPr>
              <a:spLocks noChangeArrowheads="1"/>
            </p:cNvSpPr>
            <p:nvPr/>
          </p:nvSpPr>
          <p:spPr bwMode="auto">
            <a:xfrm>
              <a:off x="819150" y="3060700"/>
              <a:ext cx="1285875" cy="4286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333" name="Rectangle 13"/>
            <p:cNvSpPr>
              <a:spLocks noChangeArrowheads="1"/>
            </p:cNvSpPr>
            <p:nvPr/>
          </p:nvSpPr>
          <p:spPr bwMode="auto">
            <a:xfrm>
              <a:off x="838200" y="4235450"/>
              <a:ext cx="1295400" cy="7461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981200" y="1371600"/>
            <a:ext cx="1941557" cy="3016250"/>
            <a:chOff x="1981200" y="1371600"/>
            <a:chExt cx="1941557" cy="3016250"/>
          </a:xfrm>
        </p:grpSpPr>
        <p:grpSp>
          <p:nvGrpSpPr>
            <p:cNvPr id="57" name="Group 56"/>
            <p:cNvGrpSpPr/>
            <p:nvPr/>
          </p:nvGrpSpPr>
          <p:grpSpPr>
            <a:xfrm>
              <a:off x="1981200" y="1371600"/>
              <a:ext cx="1941557" cy="3016250"/>
              <a:chOff x="1981200" y="1371600"/>
              <a:chExt cx="1941557" cy="3016250"/>
            </a:xfrm>
          </p:grpSpPr>
          <p:sp>
            <p:nvSpPr>
              <p:cNvPr id="568327" name="Text Box 7"/>
              <p:cNvSpPr txBox="1">
                <a:spLocks noChangeArrowheads="1"/>
              </p:cNvSpPr>
              <p:nvPr/>
            </p:nvSpPr>
            <p:spPr bwMode="auto">
              <a:xfrm>
                <a:off x="1981200" y="1371600"/>
                <a:ext cx="1941557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b="1" dirty="0">
                    <a:solidFill>
                      <a:srgbClr val="33FF00"/>
                    </a:solidFill>
                  </a:rPr>
                  <a:t>Transmit</a:t>
                </a:r>
              </a:p>
              <a:p>
                <a:r>
                  <a:rPr lang="en-US" sz="2000" b="1" dirty="0">
                    <a:solidFill>
                      <a:srgbClr val="33FF00"/>
                    </a:solidFill>
                  </a:rPr>
                  <a:t>~20 </a:t>
                </a:r>
                <a:r>
                  <a:rPr lang="en-US" sz="2000" b="1" dirty="0" err="1">
                    <a:solidFill>
                      <a:srgbClr val="33FF00"/>
                    </a:solidFill>
                  </a:rPr>
                  <a:t>mA</a:t>
                </a:r>
                <a:r>
                  <a:rPr lang="en-US" sz="2000" b="1" dirty="0">
                    <a:solidFill>
                      <a:srgbClr val="33FF0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33FF00"/>
                    </a:solidFill>
                  </a:rPr>
                  <a:t>x</a:t>
                </a:r>
                <a:r>
                  <a:rPr lang="en-US" sz="2000" b="1" dirty="0">
                    <a:solidFill>
                      <a:srgbClr val="33FF00"/>
                    </a:solidFill>
                  </a:rPr>
                  <a:t> 1-5 ms</a:t>
                </a:r>
              </a:p>
              <a:p>
                <a:r>
                  <a:rPr lang="en-US" sz="2000" b="1" dirty="0">
                    <a:solidFill>
                      <a:srgbClr val="33FF00"/>
                    </a:solidFill>
                    <a:ea typeface="Arial" charset="0"/>
                    <a:cs typeface="Arial" charset="0"/>
                  </a:rPr>
                  <a:t>[20 -</a:t>
                </a:r>
                <a:r>
                  <a:rPr lang="en-US" sz="2000" b="1" dirty="0">
                    <a:solidFill>
                      <a:srgbClr val="33FF00"/>
                    </a:solidFill>
                  </a:rPr>
                  <a:t> 100 </a:t>
                </a:r>
                <a:r>
                  <a:rPr lang="en-US" sz="2000" b="1" dirty="0" err="1">
                    <a:solidFill>
                      <a:srgbClr val="33FF00"/>
                    </a:solidFill>
                  </a:rPr>
                  <a:t>uAs</a:t>
                </a:r>
                <a:r>
                  <a:rPr lang="en-US" sz="2000" b="1" dirty="0">
                    <a:solidFill>
                      <a:srgbClr val="33FF00"/>
                    </a:solidFill>
                  </a:rPr>
                  <a:t>]</a:t>
                </a:r>
              </a:p>
            </p:txBody>
          </p:sp>
          <p:grpSp>
            <p:nvGrpSpPr>
              <p:cNvPr id="2" name="Group 8"/>
              <p:cNvGrpSpPr>
                <a:grpSpLocks/>
              </p:cNvGrpSpPr>
              <p:nvPr/>
            </p:nvGrpSpPr>
            <p:grpSpPr bwMode="auto">
              <a:xfrm>
                <a:off x="2066925" y="2424113"/>
                <a:ext cx="752475" cy="679450"/>
                <a:chOff x="1302" y="1300"/>
                <a:chExt cx="474" cy="428"/>
              </a:xfrm>
            </p:grpSpPr>
            <p:sp>
              <p:nvSpPr>
                <p:cNvPr id="568329" name="Rectangle 9"/>
                <p:cNvSpPr>
                  <a:spLocks noChangeArrowheads="1"/>
                </p:cNvSpPr>
                <p:nvPr/>
              </p:nvSpPr>
              <p:spPr bwMode="auto">
                <a:xfrm>
                  <a:off x="1416" y="1701"/>
                  <a:ext cx="360" cy="27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D1D6D9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330" name="Rectangle 10"/>
                <p:cNvSpPr>
                  <a:spLocks noChangeArrowheads="1"/>
                </p:cNvSpPr>
                <p:nvPr/>
              </p:nvSpPr>
              <p:spPr bwMode="auto">
                <a:xfrm>
                  <a:off x="1302" y="1300"/>
                  <a:ext cx="138" cy="428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rgbClr val="D1D6D9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68332" name="Rectangle 12"/>
              <p:cNvSpPr>
                <a:spLocks noChangeArrowheads="1"/>
              </p:cNvSpPr>
              <p:nvPr/>
            </p:nvSpPr>
            <p:spPr bwMode="auto">
              <a:xfrm>
                <a:off x="2133600" y="4235450"/>
                <a:ext cx="762000" cy="74613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34" name="Line 14"/>
              <p:cNvSpPr>
                <a:spLocks noChangeShapeType="1"/>
              </p:cNvSpPr>
              <p:nvPr/>
            </p:nvSpPr>
            <p:spPr bwMode="auto">
              <a:xfrm>
                <a:off x="2133600" y="3179763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round/>
                <a:headEnd/>
                <a:tailEnd type="arrow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" name="Group 15"/>
              <p:cNvGrpSpPr>
                <a:grpSpLocks/>
              </p:cNvGrpSpPr>
              <p:nvPr/>
            </p:nvGrpSpPr>
            <p:grpSpPr bwMode="auto">
              <a:xfrm>
                <a:off x="2057400" y="4006850"/>
                <a:ext cx="228600" cy="381000"/>
                <a:chOff x="1296" y="2304"/>
                <a:chExt cx="144" cy="240"/>
              </a:xfrm>
            </p:grpSpPr>
            <p:sp>
              <p:nvSpPr>
                <p:cNvPr id="568336" name="Line 16"/>
                <p:cNvSpPr>
                  <a:spLocks noChangeShapeType="1"/>
                </p:cNvSpPr>
                <p:nvPr/>
              </p:nvSpPr>
              <p:spPr bwMode="auto">
                <a:xfrm>
                  <a:off x="1296" y="2304"/>
                  <a:ext cx="144" cy="2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337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296" y="2304"/>
                  <a:ext cx="144" cy="24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568341" name="Rectangle 21"/>
            <p:cNvSpPr>
              <a:spLocks noChangeArrowheads="1"/>
            </p:cNvSpPr>
            <p:nvPr/>
          </p:nvSpPr>
          <p:spPr bwMode="auto">
            <a:xfrm>
              <a:off x="2857500" y="4235450"/>
              <a:ext cx="723900" cy="7461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819400" y="2424113"/>
            <a:ext cx="762000" cy="1963737"/>
            <a:chOff x="2819400" y="2424113"/>
            <a:chExt cx="762000" cy="1963737"/>
          </a:xfrm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828925" y="2424113"/>
              <a:ext cx="752475" cy="679450"/>
              <a:chOff x="1302" y="1300"/>
              <a:chExt cx="474" cy="428"/>
            </a:xfrm>
          </p:grpSpPr>
          <p:sp>
            <p:nvSpPr>
              <p:cNvPr id="568339" name="Rectangle 19"/>
              <p:cNvSpPr>
                <a:spLocks noChangeArrowheads="1"/>
              </p:cNvSpPr>
              <p:nvPr/>
            </p:nvSpPr>
            <p:spPr bwMode="auto">
              <a:xfrm>
                <a:off x="1416" y="1701"/>
                <a:ext cx="360" cy="2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40" name="Rectangle 20"/>
              <p:cNvSpPr>
                <a:spLocks noChangeArrowheads="1"/>
              </p:cNvSpPr>
              <p:nvPr/>
            </p:nvSpPr>
            <p:spPr bwMode="auto">
              <a:xfrm>
                <a:off x="1302" y="1300"/>
                <a:ext cx="138" cy="42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8342" name="Line 22"/>
            <p:cNvSpPr>
              <a:spLocks noChangeShapeType="1"/>
            </p:cNvSpPr>
            <p:nvPr/>
          </p:nvSpPr>
          <p:spPr bwMode="auto">
            <a:xfrm>
              <a:off x="2895600" y="3179763"/>
              <a:ext cx="0" cy="8382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2819400" y="4006850"/>
              <a:ext cx="228600" cy="381000"/>
              <a:chOff x="1296" y="2304"/>
              <a:chExt cx="144" cy="240"/>
            </a:xfrm>
          </p:grpSpPr>
          <p:sp>
            <p:nvSpPr>
              <p:cNvPr id="568344" name="Line 24"/>
              <p:cNvSpPr>
                <a:spLocks noChangeShapeType="1"/>
              </p:cNvSpPr>
              <p:nvPr/>
            </p:nvSpPr>
            <p:spPr bwMode="auto">
              <a:xfrm>
                <a:off x="1296" y="2304"/>
                <a:ext cx="144" cy="24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45" name="Line 25"/>
              <p:cNvSpPr>
                <a:spLocks noChangeShapeType="1"/>
              </p:cNvSpPr>
              <p:nvPr/>
            </p:nvSpPr>
            <p:spPr bwMode="auto">
              <a:xfrm flipH="1">
                <a:off x="1296" y="2304"/>
                <a:ext cx="144" cy="24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68355" name="Text Box 35"/>
          <p:cNvSpPr txBox="1">
            <a:spLocks noChangeArrowheads="1"/>
          </p:cNvSpPr>
          <p:nvPr/>
        </p:nvSpPr>
        <p:spPr bwMode="auto">
          <a:xfrm>
            <a:off x="409575" y="229076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I</a:t>
            </a:r>
          </a:p>
        </p:txBody>
      </p:sp>
      <p:sp>
        <p:nvSpPr>
          <p:cNvPr id="568356" name="Text Box 36"/>
          <p:cNvSpPr txBox="1">
            <a:spLocks noChangeArrowheads="1"/>
          </p:cNvSpPr>
          <p:nvPr/>
        </p:nvSpPr>
        <p:spPr bwMode="auto">
          <a:xfrm>
            <a:off x="381000" y="352425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I</a:t>
            </a:r>
          </a:p>
        </p:txBody>
      </p:sp>
      <p:sp>
        <p:nvSpPr>
          <p:cNvPr id="568357" name="Text Box 37"/>
          <p:cNvSpPr txBox="1">
            <a:spLocks noChangeArrowheads="1"/>
          </p:cNvSpPr>
          <p:nvPr/>
        </p:nvSpPr>
        <p:spPr bwMode="auto">
          <a:xfrm>
            <a:off x="7766050" y="286385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Time</a:t>
            </a:r>
          </a:p>
        </p:txBody>
      </p:sp>
      <p:sp>
        <p:nvSpPr>
          <p:cNvPr id="568358" name="Text Box 38"/>
          <p:cNvSpPr txBox="1">
            <a:spLocks noChangeArrowheads="1"/>
          </p:cNvSpPr>
          <p:nvPr/>
        </p:nvSpPr>
        <p:spPr bwMode="auto">
          <a:xfrm>
            <a:off x="7737475" y="409733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Time</a:t>
            </a:r>
          </a:p>
        </p:txBody>
      </p:sp>
      <p:sp>
        <p:nvSpPr>
          <p:cNvPr id="568360" name="Rectangle 40"/>
          <p:cNvSpPr>
            <a:spLocks noChangeArrowheads="1"/>
          </p:cNvSpPr>
          <p:nvPr/>
        </p:nvSpPr>
        <p:spPr bwMode="auto">
          <a:xfrm flipV="1">
            <a:off x="5029200" y="3044825"/>
            <a:ext cx="1371600" cy="47625"/>
          </a:xfrm>
          <a:prstGeom prst="rect">
            <a:avLst/>
          </a:prstGeom>
          <a:solidFill>
            <a:srgbClr val="00FF00"/>
          </a:solidFill>
          <a:ln w="9525">
            <a:solidFill>
              <a:srgbClr val="D1D6D9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361" name="Rectangle 41"/>
          <p:cNvSpPr>
            <a:spLocks noChangeArrowheads="1"/>
          </p:cNvSpPr>
          <p:nvPr/>
        </p:nvSpPr>
        <p:spPr bwMode="auto">
          <a:xfrm>
            <a:off x="6248400" y="3778250"/>
            <a:ext cx="152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D1D6D9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6400800" y="2417763"/>
            <a:ext cx="752475" cy="679450"/>
            <a:chOff x="1302" y="1300"/>
            <a:chExt cx="474" cy="428"/>
          </a:xfrm>
        </p:grpSpPr>
        <p:sp>
          <p:nvSpPr>
            <p:cNvPr id="568363" name="Rectangle 43"/>
            <p:cNvSpPr>
              <a:spLocks noChangeArrowheads="1"/>
            </p:cNvSpPr>
            <p:nvPr/>
          </p:nvSpPr>
          <p:spPr bwMode="auto">
            <a:xfrm>
              <a:off x="1416" y="1701"/>
              <a:ext cx="360" cy="2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364" name="Rectangle 44"/>
            <p:cNvSpPr>
              <a:spLocks noChangeArrowheads="1"/>
            </p:cNvSpPr>
            <p:nvPr/>
          </p:nvSpPr>
          <p:spPr bwMode="auto">
            <a:xfrm>
              <a:off x="1302" y="1300"/>
              <a:ext cx="138" cy="42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8365" name="Line 45"/>
          <p:cNvSpPr>
            <a:spLocks noChangeShapeType="1"/>
          </p:cNvSpPr>
          <p:nvPr/>
        </p:nvSpPr>
        <p:spPr bwMode="auto">
          <a:xfrm>
            <a:off x="6477000" y="3103563"/>
            <a:ext cx="0" cy="457200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 type="arrow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6400800" y="3581400"/>
            <a:ext cx="381000" cy="717550"/>
            <a:chOff x="4032" y="2256"/>
            <a:chExt cx="240" cy="452"/>
          </a:xfrm>
        </p:grpSpPr>
        <p:sp>
          <p:nvSpPr>
            <p:cNvPr id="568367" name="Rectangle 47"/>
            <p:cNvSpPr>
              <a:spLocks noChangeArrowheads="1"/>
            </p:cNvSpPr>
            <p:nvPr/>
          </p:nvSpPr>
          <p:spPr bwMode="auto">
            <a:xfrm>
              <a:off x="4032" y="2256"/>
              <a:ext cx="173" cy="45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368" name="Rectangle 48"/>
            <p:cNvSpPr>
              <a:spLocks noChangeArrowheads="1"/>
            </p:cNvSpPr>
            <p:nvPr/>
          </p:nvSpPr>
          <p:spPr bwMode="auto">
            <a:xfrm>
              <a:off x="4205" y="2356"/>
              <a:ext cx="67" cy="3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276600" y="2449513"/>
            <a:ext cx="1743075" cy="1893887"/>
            <a:chOff x="3276600" y="2417763"/>
            <a:chExt cx="1743075" cy="1893887"/>
          </a:xfrm>
        </p:grpSpPr>
        <p:sp>
          <p:nvSpPr>
            <p:cNvPr id="568346" name="Rectangle 26"/>
            <p:cNvSpPr>
              <a:spLocks noChangeArrowheads="1"/>
            </p:cNvSpPr>
            <p:nvPr/>
          </p:nvSpPr>
          <p:spPr bwMode="auto">
            <a:xfrm>
              <a:off x="3581400" y="3060700"/>
              <a:ext cx="685800" cy="4286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347" name="Rectangle 27"/>
            <p:cNvSpPr>
              <a:spLocks noChangeArrowheads="1"/>
            </p:cNvSpPr>
            <p:nvPr/>
          </p:nvSpPr>
          <p:spPr bwMode="auto">
            <a:xfrm>
              <a:off x="3276600" y="3778250"/>
              <a:ext cx="990600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D1D6D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4267200" y="2417763"/>
              <a:ext cx="752475" cy="679450"/>
              <a:chOff x="1302" y="1300"/>
              <a:chExt cx="474" cy="428"/>
            </a:xfrm>
          </p:grpSpPr>
          <p:sp>
            <p:nvSpPr>
              <p:cNvPr id="568349" name="Rectangle 29"/>
              <p:cNvSpPr>
                <a:spLocks noChangeArrowheads="1"/>
              </p:cNvSpPr>
              <p:nvPr/>
            </p:nvSpPr>
            <p:spPr bwMode="auto">
              <a:xfrm>
                <a:off x="1416" y="1701"/>
                <a:ext cx="360" cy="2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50" name="Rectangle 30"/>
              <p:cNvSpPr>
                <a:spLocks noChangeArrowheads="1"/>
              </p:cNvSpPr>
              <p:nvPr/>
            </p:nvSpPr>
            <p:spPr bwMode="auto">
              <a:xfrm>
                <a:off x="1302" y="1300"/>
                <a:ext cx="138" cy="42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8351" name="Line 31"/>
            <p:cNvSpPr>
              <a:spLocks noChangeShapeType="1"/>
            </p:cNvSpPr>
            <p:nvPr/>
          </p:nvSpPr>
          <p:spPr bwMode="auto">
            <a:xfrm>
              <a:off x="4343400" y="3103563"/>
              <a:ext cx="0" cy="4572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4267200" y="3625850"/>
              <a:ext cx="685800" cy="685800"/>
              <a:chOff x="2688" y="2016"/>
              <a:chExt cx="480" cy="432"/>
            </a:xfrm>
          </p:grpSpPr>
          <p:sp>
            <p:nvSpPr>
              <p:cNvPr id="568353" name="Rectangle 33"/>
              <p:cNvSpPr>
                <a:spLocks noChangeArrowheads="1"/>
              </p:cNvSpPr>
              <p:nvPr/>
            </p:nvSpPr>
            <p:spPr bwMode="auto">
              <a:xfrm>
                <a:off x="2688" y="2016"/>
                <a:ext cx="192" cy="4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354" name="Rectangle 34"/>
              <p:cNvSpPr>
                <a:spLocks noChangeArrowheads="1"/>
              </p:cNvSpPr>
              <p:nvPr/>
            </p:nvSpPr>
            <p:spPr bwMode="auto">
              <a:xfrm>
                <a:off x="2880" y="2112"/>
                <a:ext cx="288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D1D6D9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68359" name="Text Box 39"/>
          <p:cNvSpPr txBox="1">
            <a:spLocks noChangeArrowheads="1"/>
          </p:cNvSpPr>
          <p:nvPr/>
        </p:nvSpPr>
        <p:spPr bwMode="auto">
          <a:xfrm>
            <a:off x="2358690" y="4343400"/>
            <a:ext cx="17561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solidFill>
                  <a:srgbClr val="FFFF00"/>
                </a:solidFill>
              </a:rPr>
              <a:t>Listen</a:t>
            </a:r>
          </a:p>
          <a:p>
            <a:pPr algn="r"/>
            <a:r>
              <a:rPr lang="en-US" sz="2000" dirty="0">
                <a:solidFill>
                  <a:srgbClr val="FFFF00"/>
                </a:solidFill>
              </a:rPr>
              <a:t>~20 </a:t>
            </a:r>
            <a:r>
              <a:rPr lang="en-US" sz="2000" dirty="0" err="1" smtClean="0">
                <a:solidFill>
                  <a:srgbClr val="FFFF00"/>
                </a:solidFill>
              </a:rPr>
              <a:t>mA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x</a:t>
            </a:r>
            <a:r>
              <a:rPr lang="en-US" sz="2000" dirty="0" smtClean="0">
                <a:solidFill>
                  <a:srgbClr val="FFFF00"/>
                </a:solidFill>
              </a:rPr>
              <a:t> * ???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68369" name="Text Box 49"/>
          <p:cNvSpPr txBox="1">
            <a:spLocks noChangeArrowheads="1"/>
          </p:cNvSpPr>
          <p:nvPr/>
        </p:nvSpPr>
        <p:spPr bwMode="auto">
          <a:xfrm>
            <a:off x="4267200" y="4343400"/>
            <a:ext cx="19415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Receive</a:t>
            </a:r>
          </a:p>
          <a:p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~20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mA</a:t>
            </a:r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x</a:t>
            </a:r>
            <a:r>
              <a:rPr lang="en-US" sz="20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2-6 ms</a:t>
            </a:r>
          </a:p>
        </p:txBody>
      </p:sp>
      <p:sp>
        <p:nvSpPr>
          <p:cNvPr id="568370" name="Line 50"/>
          <p:cNvSpPr>
            <a:spLocks noChangeShapeType="1"/>
          </p:cNvSpPr>
          <p:nvPr/>
        </p:nvSpPr>
        <p:spPr bwMode="auto">
          <a:xfrm>
            <a:off x="809625" y="3103563"/>
            <a:ext cx="6953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371" name="Line 51"/>
          <p:cNvSpPr>
            <a:spLocks noChangeShapeType="1"/>
          </p:cNvSpPr>
          <p:nvPr/>
        </p:nvSpPr>
        <p:spPr bwMode="auto">
          <a:xfrm>
            <a:off x="819150" y="4311650"/>
            <a:ext cx="6953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Date Placeholder 6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300"/>
                                        <p:tgtEl>
                                          <p:spTgt spid="56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60" grpId="0" animBg="1"/>
      <p:bldP spid="568361" grpId="0" animBg="1"/>
      <p:bldP spid="5683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76600" y="6477000"/>
            <a:ext cx="2133600" cy="365125"/>
          </a:xfrm>
        </p:spPr>
        <p:txBody>
          <a:bodyPr/>
          <a:lstStyle/>
          <a:p>
            <a:pPr algn="ctr"/>
            <a:r>
              <a:rPr lang="en-US" smtClean="0"/>
              <a:t>CWSN'11</a:t>
            </a:r>
            <a:endParaRPr lang="en-US" dirty="0"/>
          </a:p>
        </p:txBody>
      </p:sp>
      <p:sp>
        <p:nvSpPr>
          <p:cNvPr id="9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C73B88B6-F4D1-C341-A13E-2C0AE25D883D}" type="slidenum">
              <a:rPr lang="en-US"/>
              <a:pPr algn="r"/>
              <a:t>21</a:t>
            </a:fld>
            <a:endParaRPr lang="en-US" dirty="0"/>
          </a:p>
        </p:txBody>
      </p:sp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827087"/>
          </a:xfrm>
        </p:spPr>
        <p:txBody>
          <a:bodyPr/>
          <a:lstStyle/>
          <a:p>
            <a:r>
              <a:rPr lang="en-US"/>
              <a:t>3 Basic Solution Techniques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1066800"/>
            <a:ext cx="6353175" cy="548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Scheduled Listening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Arrange a schedule of communication</a:t>
            </a:r>
            <a:r>
              <a:rPr lang="en-US" sz="1800" dirty="0" smtClean="0"/>
              <a:t> Time Slots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Maintain coordinated clocks and schedule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Listen during specific “slots”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Many variants: 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Aloha, Token-Ring, TDMA, Beacons, Bluetooth </a:t>
            </a:r>
            <a:r>
              <a:rPr lang="en-US" sz="1600" dirty="0" err="1"/>
              <a:t>piconets</a:t>
            </a:r>
            <a:r>
              <a:rPr lang="en-US" sz="1600" dirty="0"/>
              <a:t>, …</a:t>
            </a:r>
          </a:p>
          <a:p>
            <a:pPr lvl="2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  <a:sym typeface="Gill Sans" charset="0"/>
              </a:rPr>
              <a:t>S-MAC, T-MAC, PEDAMACS, TSMP, FPS, …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Sampled Listening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Listen for very short intervals to detect eminent transmissions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On detection, listen actively to receive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DARPA packet radio, LPL, BMAC, XMAC, …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Maintain “always on” illusion, Robust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Listen after send </a:t>
            </a:r>
            <a:r>
              <a:rPr lang="en-US" sz="2000" dirty="0"/>
              <a:t>(with powered infrastructure</a:t>
            </a:r>
            <a:r>
              <a:rPr lang="en-US" sz="20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After transmit </a:t>
            </a:r>
            <a:r>
              <a:rPr lang="en-US" sz="1800" dirty="0"/>
              <a:t>to a receptive device</a:t>
            </a:r>
            <a:r>
              <a:rPr lang="en-US" sz="1800" dirty="0" smtClean="0"/>
              <a:t>, listen </a:t>
            </a:r>
            <a:r>
              <a:rPr lang="en-US" sz="1800" dirty="0"/>
              <a:t>for </a:t>
            </a:r>
            <a:r>
              <a:rPr lang="en-US" sz="1800" dirty="0" smtClean="0"/>
              <a:t>a short time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Many variants: 802.11 AMAT, Key fobs, remote modems, …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Many </a:t>
            </a:r>
            <a:r>
              <a:rPr lang="en-US" sz="2000" dirty="0" smtClean="0"/>
              <a:t>hybrids </a:t>
            </a:r>
            <a:r>
              <a:rPr lang="en-US" sz="2000" dirty="0"/>
              <a:t>possible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6608763" y="2895600"/>
            <a:ext cx="2387600" cy="863600"/>
            <a:chOff x="1875" y="3467"/>
            <a:chExt cx="1504" cy="544"/>
          </a:xfrm>
        </p:grpSpPr>
        <p:grpSp>
          <p:nvGrpSpPr>
            <p:cNvPr id="3" name="Group 92"/>
            <p:cNvGrpSpPr>
              <a:grpSpLocks/>
            </p:cNvGrpSpPr>
            <p:nvPr/>
          </p:nvGrpSpPr>
          <p:grpSpPr bwMode="auto">
            <a:xfrm>
              <a:off x="1887" y="3467"/>
              <a:ext cx="1492" cy="542"/>
              <a:chOff x="3969" y="791"/>
              <a:chExt cx="1492" cy="542"/>
            </a:xfrm>
          </p:grpSpPr>
          <p:sp>
            <p:nvSpPr>
              <p:cNvPr id="566277" name="Rectangle 5"/>
              <p:cNvSpPr>
                <a:spLocks/>
              </p:cNvSpPr>
              <p:nvPr/>
            </p:nvSpPr>
            <p:spPr bwMode="auto">
              <a:xfrm>
                <a:off x="4715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78" name="Rectangle 6"/>
              <p:cNvSpPr>
                <a:spLocks/>
              </p:cNvSpPr>
              <p:nvPr/>
            </p:nvSpPr>
            <p:spPr bwMode="auto">
              <a:xfrm>
                <a:off x="4342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79" name="Rectangle 7"/>
              <p:cNvSpPr>
                <a:spLocks/>
              </p:cNvSpPr>
              <p:nvPr/>
            </p:nvSpPr>
            <p:spPr bwMode="auto">
              <a:xfrm>
                <a:off x="5088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0" name="Rectangle 8"/>
              <p:cNvSpPr>
                <a:spLocks/>
              </p:cNvSpPr>
              <p:nvPr/>
            </p:nvSpPr>
            <p:spPr bwMode="auto">
              <a:xfrm>
                <a:off x="4152" y="1116"/>
                <a:ext cx="26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1" name="Rectangle 9"/>
              <p:cNvSpPr>
                <a:spLocks/>
              </p:cNvSpPr>
              <p:nvPr/>
            </p:nvSpPr>
            <p:spPr bwMode="auto">
              <a:xfrm>
                <a:off x="4526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2" name="Rectangle 10"/>
              <p:cNvSpPr>
                <a:spLocks/>
              </p:cNvSpPr>
              <p:nvPr/>
            </p:nvSpPr>
            <p:spPr bwMode="auto">
              <a:xfrm>
                <a:off x="4899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3" name="Rectangle 11"/>
              <p:cNvSpPr>
                <a:spLocks/>
              </p:cNvSpPr>
              <p:nvPr/>
            </p:nvSpPr>
            <p:spPr bwMode="auto">
              <a:xfrm>
                <a:off x="5272" y="1116"/>
                <a:ext cx="25" cy="217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4" name="Rectangle 12"/>
              <p:cNvSpPr>
                <a:spLocks/>
              </p:cNvSpPr>
              <p:nvPr/>
            </p:nvSpPr>
            <p:spPr bwMode="auto">
              <a:xfrm>
                <a:off x="4039" y="791"/>
                <a:ext cx="183" cy="216"/>
              </a:xfrm>
              <a:prstGeom prst="rect">
                <a:avLst/>
              </a:prstGeom>
              <a:solidFill>
                <a:srgbClr val="FF6666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5" name="Rectangle 13"/>
              <p:cNvSpPr>
                <a:spLocks/>
              </p:cNvSpPr>
              <p:nvPr/>
            </p:nvSpPr>
            <p:spPr bwMode="auto">
              <a:xfrm>
                <a:off x="4830" y="791"/>
                <a:ext cx="184" cy="216"/>
              </a:xfrm>
              <a:prstGeom prst="rect">
                <a:avLst/>
              </a:prstGeom>
              <a:solidFill>
                <a:srgbClr val="FF6666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286" name="Line 14"/>
              <p:cNvSpPr>
                <a:spLocks noChangeShapeType="1"/>
              </p:cNvSpPr>
              <p:nvPr/>
            </p:nvSpPr>
            <p:spPr bwMode="auto">
              <a:xfrm flipH="1">
                <a:off x="3969" y="1007"/>
                <a:ext cx="14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stealth" w="med" len="med"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6287" name="Line 15"/>
            <p:cNvSpPr>
              <a:spLocks noChangeShapeType="1"/>
            </p:cNvSpPr>
            <p:nvPr/>
          </p:nvSpPr>
          <p:spPr bwMode="auto">
            <a:xfrm flipH="1">
              <a:off x="1875" y="4011"/>
              <a:ext cx="14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604000" y="1084263"/>
            <a:ext cx="2392363" cy="858837"/>
            <a:chOff x="0" y="0"/>
            <a:chExt cx="1331" cy="557"/>
          </a:xfrm>
        </p:grpSpPr>
        <p:sp>
          <p:nvSpPr>
            <p:cNvPr id="566289" name="Rectangle 17"/>
            <p:cNvSpPr>
              <a:spLocks/>
            </p:cNvSpPr>
            <p:nvPr/>
          </p:nvSpPr>
          <p:spPr bwMode="auto">
            <a:xfrm>
              <a:off x="0" y="336"/>
              <a:ext cx="66" cy="220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0" name="Rectangle 18"/>
            <p:cNvSpPr>
              <a:spLocks/>
            </p:cNvSpPr>
            <p:nvPr/>
          </p:nvSpPr>
          <p:spPr bwMode="auto">
            <a:xfrm>
              <a:off x="65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1" name="Rectangle 19"/>
            <p:cNvSpPr>
              <a:spLocks/>
            </p:cNvSpPr>
            <p:nvPr/>
          </p:nvSpPr>
          <p:spPr bwMode="auto">
            <a:xfrm>
              <a:off x="128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2" name="Rectangle 20"/>
            <p:cNvSpPr>
              <a:spLocks/>
            </p:cNvSpPr>
            <p:nvPr/>
          </p:nvSpPr>
          <p:spPr bwMode="auto">
            <a:xfrm>
              <a:off x="193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3" name="Rectangle 21"/>
            <p:cNvSpPr>
              <a:spLocks/>
            </p:cNvSpPr>
            <p:nvPr/>
          </p:nvSpPr>
          <p:spPr bwMode="auto">
            <a:xfrm>
              <a:off x="256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4" name="Rectangle 22"/>
            <p:cNvSpPr>
              <a:spLocks/>
            </p:cNvSpPr>
            <p:nvPr/>
          </p:nvSpPr>
          <p:spPr bwMode="auto">
            <a:xfrm>
              <a:off x="321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5" name="Rectangle 23"/>
            <p:cNvSpPr>
              <a:spLocks/>
            </p:cNvSpPr>
            <p:nvPr/>
          </p:nvSpPr>
          <p:spPr bwMode="auto">
            <a:xfrm>
              <a:off x="384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6" name="Rectangle 24"/>
            <p:cNvSpPr>
              <a:spLocks/>
            </p:cNvSpPr>
            <p:nvPr/>
          </p:nvSpPr>
          <p:spPr bwMode="auto">
            <a:xfrm>
              <a:off x="449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7" name="Rectangle 25"/>
            <p:cNvSpPr>
              <a:spLocks/>
            </p:cNvSpPr>
            <p:nvPr/>
          </p:nvSpPr>
          <p:spPr bwMode="auto">
            <a:xfrm>
              <a:off x="512" y="336"/>
              <a:ext cx="66" cy="220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8" name="Rectangle 26"/>
            <p:cNvSpPr>
              <a:spLocks/>
            </p:cNvSpPr>
            <p:nvPr/>
          </p:nvSpPr>
          <p:spPr bwMode="auto">
            <a:xfrm>
              <a:off x="577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299" name="Rectangle 27"/>
            <p:cNvSpPr>
              <a:spLocks/>
            </p:cNvSpPr>
            <p:nvPr/>
          </p:nvSpPr>
          <p:spPr bwMode="auto">
            <a:xfrm>
              <a:off x="640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0" name="Rectangle 28"/>
            <p:cNvSpPr>
              <a:spLocks/>
            </p:cNvSpPr>
            <p:nvPr/>
          </p:nvSpPr>
          <p:spPr bwMode="auto">
            <a:xfrm>
              <a:off x="705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1" name="Rectangle 29"/>
            <p:cNvSpPr>
              <a:spLocks/>
            </p:cNvSpPr>
            <p:nvPr/>
          </p:nvSpPr>
          <p:spPr bwMode="auto">
            <a:xfrm>
              <a:off x="768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2" name="Rectangle 30"/>
            <p:cNvSpPr>
              <a:spLocks/>
            </p:cNvSpPr>
            <p:nvPr/>
          </p:nvSpPr>
          <p:spPr bwMode="auto">
            <a:xfrm>
              <a:off x="833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3" name="Rectangle 31"/>
            <p:cNvSpPr>
              <a:spLocks/>
            </p:cNvSpPr>
            <p:nvPr/>
          </p:nvSpPr>
          <p:spPr bwMode="auto">
            <a:xfrm>
              <a:off x="896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4" name="Rectangle 32"/>
            <p:cNvSpPr>
              <a:spLocks/>
            </p:cNvSpPr>
            <p:nvPr/>
          </p:nvSpPr>
          <p:spPr bwMode="auto">
            <a:xfrm>
              <a:off x="961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5" name="Rectangle 33"/>
            <p:cNvSpPr>
              <a:spLocks/>
            </p:cNvSpPr>
            <p:nvPr/>
          </p:nvSpPr>
          <p:spPr bwMode="auto">
            <a:xfrm>
              <a:off x="1024" y="336"/>
              <a:ext cx="66" cy="220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6" name="Rectangle 34"/>
            <p:cNvSpPr>
              <a:spLocks/>
            </p:cNvSpPr>
            <p:nvPr/>
          </p:nvSpPr>
          <p:spPr bwMode="auto">
            <a:xfrm>
              <a:off x="1089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7" name="Rectangle 35"/>
            <p:cNvSpPr>
              <a:spLocks/>
            </p:cNvSpPr>
            <p:nvPr/>
          </p:nvSpPr>
          <p:spPr bwMode="auto">
            <a:xfrm>
              <a:off x="1152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8" name="Rectangle 36"/>
            <p:cNvSpPr>
              <a:spLocks/>
            </p:cNvSpPr>
            <p:nvPr/>
          </p:nvSpPr>
          <p:spPr bwMode="auto">
            <a:xfrm>
              <a:off x="1217" y="336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09" name="Rectangle 37"/>
            <p:cNvSpPr>
              <a:spLocks/>
            </p:cNvSpPr>
            <p:nvPr/>
          </p:nvSpPr>
          <p:spPr bwMode="auto">
            <a:xfrm>
              <a:off x="0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0" name="Rectangle 38"/>
            <p:cNvSpPr>
              <a:spLocks/>
            </p:cNvSpPr>
            <p:nvPr/>
          </p:nvSpPr>
          <p:spPr bwMode="auto">
            <a:xfrm>
              <a:off x="65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1" name="Rectangle 39"/>
            <p:cNvSpPr>
              <a:spLocks/>
            </p:cNvSpPr>
            <p:nvPr/>
          </p:nvSpPr>
          <p:spPr bwMode="auto">
            <a:xfrm>
              <a:off x="128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2" name="Rectangle 40"/>
            <p:cNvSpPr>
              <a:spLocks/>
            </p:cNvSpPr>
            <p:nvPr/>
          </p:nvSpPr>
          <p:spPr bwMode="auto">
            <a:xfrm>
              <a:off x="193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3" name="Rectangle 41"/>
            <p:cNvSpPr>
              <a:spLocks/>
            </p:cNvSpPr>
            <p:nvPr/>
          </p:nvSpPr>
          <p:spPr bwMode="auto">
            <a:xfrm>
              <a:off x="256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4" name="Rectangle 42"/>
            <p:cNvSpPr>
              <a:spLocks/>
            </p:cNvSpPr>
            <p:nvPr/>
          </p:nvSpPr>
          <p:spPr bwMode="auto">
            <a:xfrm>
              <a:off x="321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5" name="Rectangle 43"/>
            <p:cNvSpPr>
              <a:spLocks/>
            </p:cNvSpPr>
            <p:nvPr/>
          </p:nvSpPr>
          <p:spPr bwMode="auto">
            <a:xfrm>
              <a:off x="384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6" name="Rectangle 44"/>
            <p:cNvSpPr>
              <a:spLocks/>
            </p:cNvSpPr>
            <p:nvPr/>
          </p:nvSpPr>
          <p:spPr bwMode="auto">
            <a:xfrm>
              <a:off x="449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7" name="Rectangle 45"/>
            <p:cNvSpPr>
              <a:spLocks/>
            </p:cNvSpPr>
            <p:nvPr/>
          </p:nvSpPr>
          <p:spPr bwMode="auto">
            <a:xfrm>
              <a:off x="512" y="0"/>
              <a:ext cx="66" cy="220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8" name="Rectangle 46"/>
            <p:cNvSpPr>
              <a:spLocks/>
            </p:cNvSpPr>
            <p:nvPr/>
          </p:nvSpPr>
          <p:spPr bwMode="auto">
            <a:xfrm>
              <a:off x="577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19" name="Rectangle 47"/>
            <p:cNvSpPr>
              <a:spLocks/>
            </p:cNvSpPr>
            <p:nvPr/>
          </p:nvSpPr>
          <p:spPr bwMode="auto">
            <a:xfrm>
              <a:off x="640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0" name="Rectangle 48"/>
            <p:cNvSpPr>
              <a:spLocks/>
            </p:cNvSpPr>
            <p:nvPr/>
          </p:nvSpPr>
          <p:spPr bwMode="auto">
            <a:xfrm>
              <a:off x="705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1" name="Rectangle 49"/>
            <p:cNvSpPr>
              <a:spLocks/>
            </p:cNvSpPr>
            <p:nvPr/>
          </p:nvSpPr>
          <p:spPr bwMode="auto">
            <a:xfrm>
              <a:off x="768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2" name="Rectangle 50"/>
            <p:cNvSpPr>
              <a:spLocks/>
            </p:cNvSpPr>
            <p:nvPr/>
          </p:nvSpPr>
          <p:spPr bwMode="auto">
            <a:xfrm>
              <a:off x="833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3" name="Rectangle 51"/>
            <p:cNvSpPr>
              <a:spLocks/>
            </p:cNvSpPr>
            <p:nvPr/>
          </p:nvSpPr>
          <p:spPr bwMode="auto">
            <a:xfrm>
              <a:off x="896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4" name="Rectangle 52"/>
            <p:cNvSpPr>
              <a:spLocks/>
            </p:cNvSpPr>
            <p:nvPr/>
          </p:nvSpPr>
          <p:spPr bwMode="auto">
            <a:xfrm>
              <a:off x="961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5" name="Rectangle 53"/>
            <p:cNvSpPr>
              <a:spLocks/>
            </p:cNvSpPr>
            <p:nvPr/>
          </p:nvSpPr>
          <p:spPr bwMode="auto">
            <a:xfrm>
              <a:off x="1024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6" name="Rectangle 54"/>
            <p:cNvSpPr>
              <a:spLocks/>
            </p:cNvSpPr>
            <p:nvPr/>
          </p:nvSpPr>
          <p:spPr bwMode="auto">
            <a:xfrm>
              <a:off x="1089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7" name="Rectangle 55"/>
            <p:cNvSpPr>
              <a:spLocks/>
            </p:cNvSpPr>
            <p:nvPr/>
          </p:nvSpPr>
          <p:spPr bwMode="auto">
            <a:xfrm>
              <a:off x="1152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8" name="Rectangle 56"/>
            <p:cNvSpPr>
              <a:spLocks/>
            </p:cNvSpPr>
            <p:nvPr/>
          </p:nvSpPr>
          <p:spPr bwMode="auto">
            <a:xfrm>
              <a:off x="1217" y="0"/>
              <a:ext cx="66" cy="220"/>
            </a:xfrm>
            <a:prstGeom prst="rect">
              <a:avLst/>
            </a:prstGeom>
            <a:solidFill>
              <a:srgbClr val="B3B3B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29" name="Line 57"/>
            <p:cNvSpPr>
              <a:spLocks noChangeShapeType="1"/>
            </p:cNvSpPr>
            <p:nvPr/>
          </p:nvSpPr>
          <p:spPr bwMode="auto">
            <a:xfrm flipH="1">
              <a:off x="0" y="217"/>
              <a:ext cx="13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0" name="Line 58"/>
            <p:cNvSpPr>
              <a:spLocks noChangeShapeType="1"/>
            </p:cNvSpPr>
            <p:nvPr/>
          </p:nvSpPr>
          <p:spPr bwMode="auto">
            <a:xfrm flipH="1">
              <a:off x="0" y="557"/>
              <a:ext cx="13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6629400" y="5486400"/>
            <a:ext cx="2286000" cy="844550"/>
            <a:chOff x="0" y="0"/>
            <a:chExt cx="1322" cy="560"/>
          </a:xfrm>
        </p:grpSpPr>
        <p:sp>
          <p:nvSpPr>
            <p:cNvPr id="566332" name="Rectangle 60"/>
            <p:cNvSpPr>
              <a:spLocks/>
            </p:cNvSpPr>
            <p:nvPr/>
          </p:nvSpPr>
          <p:spPr bwMode="auto">
            <a:xfrm>
              <a:off x="0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3" name="Rectangle 61"/>
            <p:cNvSpPr>
              <a:spLocks/>
            </p:cNvSpPr>
            <p:nvPr/>
          </p:nvSpPr>
          <p:spPr bwMode="auto">
            <a:xfrm>
              <a:off x="661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4" name="Rectangle 62"/>
            <p:cNvSpPr>
              <a:spLocks/>
            </p:cNvSpPr>
            <p:nvPr/>
          </p:nvSpPr>
          <p:spPr bwMode="auto">
            <a:xfrm>
              <a:off x="330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5" name="Rectangle 63"/>
            <p:cNvSpPr>
              <a:spLocks/>
            </p:cNvSpPr>
            <p:nvPr/>
          </p:nvSpPr>
          <p:spPr bwMode="auto">
            <a:xfrm>
              <a:off x="992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6" name="Rectangle 64"/>
            <p:cNvSpPr>
              <a:spLocks/>
            </p:cNvSpPr>
            <p:nvPr/>
          </p:nvSpPr>
          <p:spPr bwMode="auto">
            <a:xfrm>
              <a:off x="163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7" name="Rectangle 65"/>
            <p:cNvSpPr>
              <a:spLocks/>
            </p:cNvSpPr>
            <p:nvPr/>
          </p:nvSpPr>
          <p:spPr bwMode="auto">
            <a:xfrm>
              <a:off x="493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8" name="Rectangle 66"/>
            <p:cNvSpPr>
              <a:spLocks/>
            </p:cNvSpPr>
            <p:nvPr/>
          </p:nvSpPr>
          <p:spPr bwMode="auto">
            <a:xfrm>
              <a:off x="824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39" name="Rectangle 67"/>
            <p:cNvSpPr>
              <a:spLocks/>
            </p:cNvSpPr>
            <p:nvPr/>
          </p:nvSpPr>
          <p:spPr bwMode="auto">
            <a:xfrm>
              <a:off x="1155" y="330"/>
              <a:ext cx="22" cy="221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0" name="Rectangle 68"/>
            <p:cNvSpPr>
              <a:spLocks/>
            </p:cNvSpPr>
            <p:nvPr/>
          </p:nvSpPr>
          <p:spPr bwMode="auto">
            <a:xfrm>
              <a:off x="330" y="0"/>
              <a:ext cx="22" cy="220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1" name="Rectangle 69"/>
            <p:cNvSpPr>
              <a:spLocks/>
            </p:cNvSpPr>
            <p:nvPr/>
          </p:nvSpPr>
          <p:spPr bwMode="auto">
            <a:xfrm>
              <a:off x="824" y="0"/>
              <a:ext cx="22" cy="220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2" name="Line 70"/>
            <p:cNvSpPr>
              <a:spLocks noChangeShapeType="1"/>
            </p:cNvSpPr>
            <p:nvPr/>
          </p:nvSpPr>
          <p:spPr bwMode="auto">
            <a:xfrm flipH="1">
              <a:off x="0" y="220"/>
              <a:ext cx="132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3" name="Line 71"/>
            <p:cNvSpPr>
              <a:spLocks noChangeShapeType="1"/>
            </p:cNvSpPr>
            <p:nvPr/>
          </p:nvSpPr>
          <p:spPr bwMode="auto">
            <a:xfrm flipH="1">
              <a:off x="0" y="559"/>
              <a:ext cx="132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6594475" y="4268788"/>
            <a:ext cx="2401888" cy="862012"/>
            <a:chOff x="0" y="0"/>
            <a:chExt cx="2400" cy="712"/>
          </a:xfrm>
        </p:grpSpPr>
        <p:sp>
          <p:nvSpPr>
            <p:cNvPr id="566345" name="Rectangle 73"/>
            <p:cNvSpPr>
              <a:spLocks/>
            </p:cNvSpPr>
            <p:nvPr/>
          </p:nvSpPr>
          <p:spPr bwMode="auto">
            <a:xfrm>
              <a:off x="0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6" name="Rectangle 74"/>
            <p:cNvSpPr>
              <a:spLocks/>
            </p:cNvSpPr>
            <p:nvPr/>
          </p:nvSpPr>
          <p:spPr bwMode="auto">
            <a:xfrm>
              <a:off x="1200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7" name="Rectangle 75"/>
            <p:cNvSpPr>
              <a:spLocks/>
            </p:cNvSpPr>
            <p:nvPr/>
          </p:nvSpPr>
          <p:spPr bwMode="auto">
            <a:xfrm>
              <a:off x="600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8" name="Rectangle 76"/>
            <p:cNvSpPr>
              <a:spLocks/>
            </p:cNvSpPr>
            <p:nvPr/>
          </p:nvSpPr>
          <p:spPr bwMode="auto">
            <a:xfrm>
              <a:off x="1800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49" name="Rectangle 77"/>
            <p:cNvSpPr>
              <a:spLocks/>
            </p:cNvSpPr>
            <p:nvPr/>
          </p:nvSpPr>
          <p:spPr bwMode="auto">
            <a:xfrm>
              <a:off x="296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0" name="Rectangle 78"/>
            <p:cNvSpPr>
              <a:spLocks/>
            </p:cNvSpPr>
            <p:nvPr/>
          </p:nvSpPr>
          <p:spPr bwMode="auto">
            <a:xfrm>
              <a:off x="896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1" name="Rectangle 79"/>
            <p:cNvSpPr>
              <a:spLocks/>
            </p:cNvSpPr>
            <p:nvPr/>
          </p:nvSpPr>
          <p:spPr bwMode="auto">
            <a:xfrm>
              <a:off x="1496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2" name="Rectangle 80"/>
            <p:cNvSpPr>
              <a:spLocks/>
            </p:cNvSpPr>
            <p:nvPr/>
          </p:nvSpPr>
          <p:spPr bwMode="auto">
            <a:xfrm>
              <a:off x="2096" y="422"/>
              <a:ext cx="40" cy="278"/>
            </a:xfrm>
            <a:prstGeom prst="rect">
              <a:avLst/>
            </a:prstGeom>
            <a:solidFill>
              <a:srgbClr val="0080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3" name="Rectangle 81"/>
            <p:cNvSpPr>
              <a:spLocks/>
            </p:cNvSpPr>
            <p:nvPr/>
          </p:nvSpPr>
          <p:spPr bwMode="auto">
            <a:xfrm>
              <a:off x="180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4" name="Rectangle 82"/>
            <p:cNvSpPr>
              <a:spLocks/>
            </p:cNvSpPr>
            <p:nvPr/>
          </p:nvSpPr>
          <p:spPr bwMode="auto">
            <a:xfrm>
              <a:off x="184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5" name="Line 83"/>
            <p:cNvSpPr>
              <a:spLocks noChangeShapeType="1"/>
            </p:cNvSpPr>
            <p:nvPr/>
          </p:nvSpPr>
          <p:spPr bwMode="auto">
            <a:xfrm flipH="1">
              <a:off x="0" y="711"/>
              <a:ext cx="2400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6" name="Rectangle 84"/>
            <p:cNvSpPr>
              <a:spLocks/>
            </p:cNvSpPr>
            <p:nvPr/>
          </p:nvSpPr>
          <p:spPr bwMode="auto">
            <a:xfrm>
              <a:off x="188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7" name="Rectangle 85"/>
            <p:cNvSpPr>
              <a:spLocks/>
            </p:cNvSpPr>
            <p:nvPr/>
          </p:nvSpPr>
          <p:spPr bwMode="auto">
            <a:xfrm>
              <a:off x="192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8" name="Rectangle 86"/>
            <p:cNvSpPr>
              <a:spLocks/>
            </p:cNvSpPr>
            <p:nvPr/>
          </p:nvSpPr>
          <p:spPr bwMode="auto">
            <a:xfrm>
              <a:off x="1960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59" name="Rectangle 87"/>
            <p:cNvSpPr>
              <a:spLocks/>
            </p:cNvSpPr>
            <p:nvPr/>
          </p:nvSpPr>
          <p:spPr bwMode="auto">
            <a:xfrm>
              <a:off x="448" y="0"/>
              <a:ext cx="296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60" name="Rectangle 88"/>
            <p:cNvSpPr>
              <a:spLocks/>
            </p:cNvSpPr>
            <p:nvPr/>
          </p:nvSpPr>
          <p:spPr bwMode="auto">
            <a:xfrm>
              <a:off x="744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61" name="Rectangle 89"/>
            <p:cNvSpPr>
              <a:spLocks/>
            </p:cNvSpPr>
            <p:nvPr/>
          </p:nvSpPr>
          <p:spPr bwMode="auto">
            <a:xfrm>
              <a:off x="784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62" name="Rectangle 90"/>
            <p:cNvSpPr>
              <a:spLocks/>
            </p:cNvSpPr>
            <p:nvPr/>
          </p:nvSpPr>
          <p:spPr bwMode="auto">
            <a:xfrm>
              <a:off x="824" y="0"/>
              <a:ext cx="40" cy="278"/>
            </a:xfrm>
            <a:prstGeom prst="rect">
              <a:avLst/>
            </a:prstGeom>
            <a:solidFill>
              <a:srgbClr val="FF66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363" name="Line 91"/>
            <p:cNvSpPr>
              <a:spLocks noChangeShapeType="1"/>
            </p:cNvSpPr>
            <p:nvPr/>
          </p:nvSpPr>
          <p:spPr bwMode="auto">
            <a:xfrm flipH="1">
              <a:off x="0" y="283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5" name="Picture 13"/>
          <p:cNvPicPr>
            <a:picLocks noChangeArrowheads="1"/>
          </p:cNvPicPr>
          <p:nvPr/>
        </p:nvPicPr>
        <p:blipFill>
          <a:blip r:embed="rId3">
            <a:alphaModFix amt="75000"/>
          </a:blip>
          <a:srcRect/>
          <a:stretch>
            <a:fillRect/>
          </a:stretch>
        </p:blipFill>
        <p:spPr bwMode="auto">
          <a:xfrm rot="18988743">
            <a:off x="3597924" y="2311419"/>
            <a:ext cx="27432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96" name="TextBox 95"/>
          <p:cNvSpPr txBox="1"/>
          <p:nvPr/>
        </p:nvSpPr>
        <p:spPr>
          <a:xfrm rot="18813712">
            <a:off x="4573462" y="3472808"/>
            <a:ext cx="1843974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802.15.3e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7" name="Date Placeholder 9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Routing in Low Power Wireless Networks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00400"/>
            <a:ext cx="8305800" cy="3429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Classic View</a:t>
            </a:r>
          </a:p>
          <a:p>
            <a:pPr lvl="1"/>
            <a:r>
              <a:rPr lang="en-US" dirty="0" smtClean="0"/>
              <a:t>Network = Graph of routers and links</a:t>
            </a:r>
          </a:p>
          <a:p>
            <a:pPr lvl="2"/>
            <a:r>
              <a:rPr lang="en-US" dirty="0" smtClean="0"/>
              <a:t>Like a street map</a:t>
            </a:r>
          </a:p>
          <a:p>
            <a:pPr lvl="1"/>
            <a:r>
              <a:rPr lang="en-US" dirty="0" smtClean="0"/>
              <a:t>Routing is a (distributed) algorithm for finding good paths in this (slowly changing) graph</a:t>
            </a:r>
          </a:p>
          <a:p>
            <a:pPr lvl="1"/>
            <a:r>
              <a:rPr lang="en-US" dirty="0" smtClean="0"/>
              <a:t>Realized (hop by hop) by tables and addressing</a:t>
            </a:r>
          </a:p>
          <a:p>
            <a:r>
              <a:rPr lang="en-US" dirty="0" smtClean="0"/>
              <a:t>But, … there is no graph</a:t>
            </a:r>
          </a:p>
          <a:p>
            <a:pPr lvl="1"/>
            <a:r>
              <a:rPr lang="en-US" dirty="0" smtClean="0"/>
              <a:t>Discover it by attempting to communicate</a:t>
            </a:r>
          </a:p>
          <a:p>
            <a:pPr lvl="1"/>
            <a:r>
              <a:rPr lang="en-US" dirty="0" smtClean="0"/>
              <a:t>Changes due to environment</a:t>
            </a:r>
            <a:endParaRPr lang="en-US" dirty="0"/>
          </a:p>
        </p:txBody>
      </p:sp>
      <p:pic>
        <p:nvPicPr>
          <p:cNvPr id="4" name="Picture 41" descr="ar_internet-cloud2L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908050"/>
            <a:ext cx="3640137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3" descr="ar_small-node_0131_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575" y="1316037"/>
            <a:ext cx="309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9"/>
          <p:cNvSpPr>
            <a:spLocks noChangeShapeType="1"/>
          </p:cNvSpPr>
          <p:nvPr/>
        </p:nvSpPr>
        <p:spPr bwMode="auto">
          <a:xfrm flipH="1" flipV="1">
            <a:off x="2206625" y="1698625"/>
            <a:ext cx="138113" cy="890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50"/>
          <p:cNvSpPr>
            <a:spLocks noChangeShapeType="1"/>
          </p:cNvSpPr>
          <p:nvPr/>
        </p:nvSpPr>
        <p:spPr bwMode="auto">
          <a:xfrm flipV="1">
            <a:off x="1581150" y="1565275"/>
            <a:ext cx="528638" cy="496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51"/>
          <p:cNvSpPr>
            <a:spLocks noChangeShapeType="1"/>
          </p:cNvSpPr>
          <p:nvPr/>
        </p:nvSpPr>
        <p:spPr bwMode="auto">
          <a:xfrm flipH="1">
            <a:off x="2608263" y="2422525"/>
            <a:ext cx="42862" cy="2349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52"/>
          <p:cNvSpPr>
            <a:spLocks noChangeShapeType="1"/>
          </p:cNvSpPr>
          <p:nvPr/>
        </p:nvSpPr>
        <p:spPr bwMode="auto">
          <a:xfrm>
            <a:off x="2851150" y="2244725"/>
            <a:ext cx="444500" cy="195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53"/>
          <p:cNvSpPr>
            <a:spLocks noChangeShapeType="1"/>
          </p:cNvSpPr>
          <p:nvPr/>
        </p:nvSpPr>
        <p:spPr bwMode="auto">
          <a:xfrm flipH="1" flipV="1">
            <a:off x="3260725" y="1762125"/>
            <a:ext cx="171450" cy="4000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54"/>
          <p:cNvSpPr>
            <a:spLocks noChangeShapeType="1"/>
          </p:cNvSpPr>
          <p:nvPr/>
        </p:nvSpPr>
        <p:spPr bwMode="auto">
          <a:xfrm flipV="1">
            <a:off x="2682875" y="2587625"/>
            <a:ext cx="652463" cy="250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55"/>
          <p:cNvSpPr>
            <a:spLocks noChangeShapeType="1"/>
          </p:cNvSpPr>
          <p:nvPr/>
        </p:nvSpPr>
        <p:spPr bwMode="auto">
          <a:xfrm flipV="1">
            <a:off x="3694113" y="2162175"/>
            <a:ext cx="452437" cy="2524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56"/>
          <p:cNvSpPr>
            <a:spLocks noChangeShapeType="1"/>
          </p:cNvSpPr>
          <p:nvPr/>
        </p:nvSpPr>
        <p:spPr bwMode="auto">
          <a:xfrm>
            <a:off x="1712913" y="2522537"/>
            <a:ext cx="552450" cy="2778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57"/>
          <p:cNvSpPr>
            <a:spLocks noChangeShapeType="1"/>
          </p:cNvSpPr>
          <p:nvPr/>
        </p:nvSpPr>
        <p:spPr bwMode="auto">
          <a:xfrm>
            <a:off x="2482850" y="1455737"/>
            <a:ext cx="506413" cy="66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58"/>
          <p:cNvSpPr>
            <a:spLocks noChangeShapeType="1"/>
          </p:cNvSpPr>
          <p:nvPr/>
        </p:nvSpPr>
        <p:spPr bwMode="auto">
          <a:xfrm>
            <a:off x="2384425" y="1704975"/>
            <a:ext cx="122238" cy="2825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61"/>
          <p:cNvSpPr txBox="1">
            <a:spLocks noChangeArrowheads="1"/>
          </p:cNvSpPr>
          <p:nvPr/>
        </p:nvSpPr>
        <p:spPr bwMode="auto">
          <a:xfrm>
            <a:off x="893763" y="1603375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PAN</a:t>
            </a:r>
          </a:p>
        </p:txBody>
      </p:sp>
      <p:sp>
        <p:nvSpPr>
          <p:cNvPr id="17" name="Line 62"/>
          <p:cNvSpPr>
            <a:spLocks noChangeShapeType="1"/>
          </p:cNvSpPr>
          <p:nvPr/>
        </p:nvSpPr>
        <p:spPr bwMode="auto">
          <a:xfrm>
            <a:off x="3433763" y="1647825"/>
            <a:ext cx="569912" cy="2079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63"/>
          <p:cNvSpPr>
            <a:spLocks noChangeShapeType="1"/>
          </p:cNvSpPr>
          <p:nvPr/>
        </p:nvSpPr>
        <p:spPr bwMode="auto">
          <a:xfrm flipV="1">
            <a:off x="2825750" y="1982787"/>
            <a:ext cx="1149350" cy="2159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9" descr="ar_small-node_0131_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1230312"/>
            <a:ext cx="3063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0" descr="ar_small-node_0131_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3975" y="2020887"/>
            <a:ext cx="304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1" descr="ar_small-node_0131_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3175" y="1839912"/>
            <a:ext cx="309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2" descr="ar_small-node_0131_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75" y="2144712"/>
            <a:ext cx="309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3" descr="ar_small-node_0131_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0775" y="2601912"/>
            <a:ext cx="309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5" descr="lbr_mal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2888" y="1393825"/>
            <a:ext cx="4222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ar_internet-clou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6888" y="1071562"/>
            <a:ext cx="25844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134"/>
          <p:cNvGrpSpPr>
            <a:grpSpLocks/>
          </p:cNvGrpSpPr>
          <p:nvPr/>
        </p:nvGrpSpPr>
        <p:grpSpPr bwMode="auto">
          <a:xfrm>
            <a:off x="6423025" y="1454150"/>
            <a:ext cx="733425" cy="385762"/>
            <a:chOff x="1442545" y="3499945"/>
            <a:chExt cx="843455" cy="472966"/>
          </a:xfrm>
        </p:grpSpPr>
        <p:sp>
          <p:nvSpPr>
            <p:cNvPr id="27" name="Can 62"/>
            <p:cNvSpPr/>
            <p:nvPr/>
          </p:nvSpPr>
          <p:spPr bwMode="auto">
            <a:xfrm>
              <a:off x="1442545" y="3499945"/>
              <a:ext cx="843455" cy="472966"/>
            </a:xfrm>
            <a:prstGeom prst="can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rgbClr val="D1D6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8" name="Isosceles Triangle 63"/>
            <p:cNvSpPr>
              <a:spLocks noChangeArrowheads="1"/>
            </p:cNvSpPr>
            <p:nvPr/>
          </p:nvSpPr>
          <p:spPr bwMode="auto">
            <a:xfrm rot="5520000">
              <a:off x="1636148" y="3441516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Isosceles Triangle 64"/>
            <p:cNvSpPr>
              <a:spLocks noChangeArrowheads="1"/>
            </p:cNvSpPr>
            <p:nvPr/>
          </p:nvSpPr>
          <p:spPr bwMode="auto">
            <a:xfrm rot="-5400000">
              <a:off x="2001280" y="3443463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30" name="Isosceles Triangle 65"/>
            <p:cNvSpPr/>
            <p:nvPr/>
          </p:nvSpPr>
          <p:spPr bwMode="auto">
            <a:xfrm rot="19680000">
              <a:off x="1856970" y="3606994"/>
              <a:ext cx="100411" cy="134300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1" name="Isosceles Triangle 66"/>
            <p:cNvSpPr>
              <a:spLocks noChangeArrowheads="1"/>
            </p:cNvSpPr>
            <p:nvPr/>
          </p:nvSpPr>
          <p:spPr bwMode="auto">
            <a:xfrm rot="9600000">
              <a:off x="1804026" y="3515516"/>
              <a:ext cx="102237" cy="134299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32" name="Group 134"/>
          <p:cNvGrpSpPr>
            <a:grpSpLocks/>
          </p:cNvGrpSpPr>
          <p:nvPr/>
        </p:nvGrpSpPr>
        <p:grpSpPr bwMode="auto">
          <a:xfrm>
            <a:off x="6107113" y="2605087"/>
            <a:ext cx="733425" cy="385763"/>
            <a:chOff x="1442545" y="3499945"/>
            <a:chExt cx="843455" cy="472966"/>
          </a:xfrm>
        </p:grpSpPr>
        <p:sp>
          <p:nvSpPr>
            <p:cNvPr id="33" name="Can 62"/>
            <p:cNvSpPr/>
            <p:nvPr/>
          </p:nvSpPr>
          <p:spPr bwMode="auto">
            <a:xfrm>
              <a:off x="1442545" y="3499945"/>
              <a:ext cx="843455" cy="472966"/>
            </a:xfrm>
            <a:prstGeom prst="can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rgbClr val="D1D6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4" name="Isosceles Triangle 63"/>
            <p:cNvSpPr>
              <a:spLocks noChangeArrowheads="1"/>
            </p:cNvSpPr>
            <p:nvPr/>
          </p:nvSpPr>
          <p:spPr bwMode="auto">
            <a:xfrm rot="5520000">
              <a:off x="1636148" y="3441516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35" name="Isosceles Triangle 64"/>
            <p:cNvSpPr>
              <a:spLocks noChangeArrowheads="1"/>
            </p:cNvSpPr>
            <p:nvPr/>
          </p:nvSpPr>
          <p:spPr bwMode="auto">
            <a:xfrm rot="-5400000">
              <a:off x="2001280" y="3443463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36" name="Isosceles Triangle 65"/>
            <p:cNvSpPr/>
            <p:nvPr/>
          </p:nvSpPr>
          <p:spPr bwMode="auto">
            <a:xfrm rot="19680000">
              <a:off x="1856969" y="3606995"/>
              <a:ext cx="100412" cy="134298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7" name="Isosceles Triangle 66"/>
            <p:cNvSpPr>
              <a:spLocks noChangeArrowheads="1"/>
            </p:cNvSpPr>
            <p:nvPr/>
          </p:nvSpPr>
          <p:spPr bwMode="auto">
            <a:xfrm rot="9600000">
              <a:off x="1804026" y="3515516"/>
              <a:ext cx="102237" cy="134299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38" name="Picture 2" descr="ar_internet-clou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4813" y="2014537"/>
            <a:ext cx="173672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134"/>
          <p:cNvGrpSpPr>
            <a:grpSpLocks/>
          </p:cNvGrpSpPr>
          <p:nvPr/>
        </p:nvGrpSpPr>
        <p:grpSpPr bwMode="auto">
          <a:xfrm>
            <a:off x="7507288" y="1919287"/>
            <a:ext cx="733425" cy="385763"/>
            <a:chOff x="1442545" y="3499945"/>
            <a:chExt cx="843455" cy="472966"/>
          </a:xfrm>
        </p:grpSpPr>
        <p:sp>
          <p:nvSpPr>
            <p:cNvPr id="40" name="Can 39"/>
            <p:cNvSpPr/>
            <p:nvPr/>
          </p:nvSpPr>
          <p:spPr bwMode="auto">
            <a:xfrm>
              <a:off x="1442545" y="3499945"/>
              <a:ext cx="843455" cy="472966"/>
            </a:xfrm>
            <a:prstGeom prst="can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rgbClr val="D1D6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41" name="Isosceles Triangle 63"/>
            <p:cNvSpPr>
              <a:spLocks noChangeArrowheads="1"/>
            </p:cNvSpPr>
            <p:nvPr/>
          </p:nvSpPr>
          <p:spPr bwMode="auto">
            <a:xfrm rot="5520000">
              <a:off x="1636148" y="3441516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42" name="Isosceles Triangle 64"/>
            <p:cNvSpPr>
              <a:spLocks noChangeArrowheads="1"/>
            </p:cNvSpPr>
            <p:nvPr/>
          </p:nvSpPr>
          <p:spPr bwMode="auto">
            <a:xfrm rot="-5400000">
              <a:off x="2001280" y="3443463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43" name="Isosceles Triangle 42"/>
            <p:cNvSpPr/>
            <p:nvPr/>
          </p:nvSpPr>
          <p:spPr bwMode="auto">
            <a:xfrm rot="19680000">
              <a:off x="1856969" y="3606995"/>
              <a:ext cx="100412" cy="134298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44" name="Isosceles Triangle 66"/>
            <p:cNvSpPr>
              <a:spLocks noChangeArrowheads="1"/>
            </p:cNvSpPr>
            <p:nvPr/>
          </p:nvSpPr>
          <p:spPr bwMode="auto">
            <a:xfrm rot="9600000">
              <a:off x="1804026" y="3515516"/>
              <a:ext cx="102237" cy="134299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0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9AA454-4F18-F74B-A91B-1F36DD1D7C0C}" type="slidenum">
              <a:rPr lang="en-US"/>
              <a:pPr/>
              <a:t>23</a:t>
            </a:fld>
            <a:endParaRPr lang="en-US"/>
          </a:p>
        </p:txBody>
      </p:sp>
      <p:sp>
        <p:nvSpPr>
          <p:cNvPr id="508930" name="Oval 2"/>
          <p:cNvSpPr>
            <a:spLocks noChangeArrowheads="1"/>
          </p:cNvSpPr>
          <p:nvPr/>
        </p:nvSpPr>
        <p:spPr bwMode="auto">
          <a:xfrm>
            <a:off x="685800" y="1219200"/>
            <a:ext cx="2362200" cy="19050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990600"/>
            <a:ext cx="3048000" cy="2667000"/>
            <a:chOff x="960" y="624"/>
            <a:chExt cx="1920" cy="1680"/>
          </a:xfrm>
        </p:grpSpPr>
        <p:sp>
          <p:nvSpPr>
            <p:cNvPr id="508932" name="Oval 4"/>
            <p:cNvSpPr>
              <a:spLocks noChangeArrowheads="1"/>
            </p:cNvSpPr>
            <p:nvPr/>
          </p:nvSpPr>
          <p:spPr bwMode="auto">
            <a:xfrm>
              <a:off x="960" y="110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33" name="Oval 5"/>
            <p:cNvSpPr>
              <a:spLocks noChangeArrowheads="1"/>
            </p:cNvSpPr>
            <p:nvPr/>
          </p:nvSpPr>
          <p:spPr bwMode="auto">
            <a:xfrm>
              <a:off x="1056" y="62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19400" y="990600"/>
            <a:ext cx="4038600" cy="2209800"/>
            <a:chOff x="1776" y="624"/>
            <a:chExt cx="2544" cy="1392"/>
          </a:xfrm>
        </p:grpSpPr>
        <p:sp>
          <p:nvSpPr>
            <p:cNvPr id="508935" name="Oval 7"/>
            <p:cNvSpPr>
              <a:spLocks noChangeArrowheads="1"/>
            </p:cNvSpPr>
            <p:nvPr/>
          </p:nvSpPr>
          <p:spPr bwMode="auto">
            <a:xfrm>
              <a:off x="2496" y="62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36" name="Oval 8"/>
            <p:cNvSpPr>
              <a:spLocks noChangeArrowheads="1"/>
            </p:cNvSpPr>
            <p:nvPr/>
          </p:nvSpPr>
          <p:spPr bwMode="auto">
            <a:xfrm>
              <a:off x="1776" y="816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495675" y="1533525"/>
            <a:ext cx="4800600" cy="2438400"/>
            <a:chOff x="2208" y="960"/>
            <a:chExt cx="3024" cy="1536"/>
          </a:xfrm>
        </p:grpSpPr>
        <p:sp>
          <p:nvSpPr>
            <p:cNvPr id="508938" name="Oval 10"/>
            <p:cNvSpPr>
              <a:spLocks noChangeArrowheads="1"/>
            </p:cNvSpPr>
            <p:nvPr/>
          </p:nvSpPr>
          <p:spPr bwMode="auto">
            <a:xfrm>
              <a:off x="2208" y="1296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39" name="Oval 11"/>
            <p:cNvSpPr>
              <a:spLocks noChangeArrowheads="1"/>
            </p:cNvSpPr>
            <p:nvPr/>
          </p:nvSpPr>
          <p:spPr bwMode="auto">
            <a:xfrm>
              <a:off x="3408" y="960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181600" y="2286000"/>
            <a:ext cx="3962400" cy="2057400"/>
            <a:chOff x="3264" y="1440"/>
            <a:chExt cx="2496" cy="1296"/>
          </a:xfrm>
        </p:grpSpPr>
        <p:sp>
          <p:nvSpPr>
            <p:cNvPr id="508941" name="Oval 13"/>
            <p:cNvSpPr>
              <a:spLocks noChangeArrowheads="1"/>
            </p:cNvSpPr>
            <p:nvPr/>
          </p:nvSpPr>
          <p:spPr bwMode="auto">
            <a:xfrm>
              <a:off x="3264" y="1440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42" name="Oval 14"/>
            <p:cNvSpPr>
              <a:spLocks noChangeArrowheads="1"/>
            </p:cNvSpPr>
            <p:nvPr/>
          </p:nvSpPr>
          <p:spPr bwMode="auto">
            <a:xfrm>
              <a:off x="3936" y="1536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0" y="2895600"/>
            <a:ext cx="8458200" cy="2362200"/>
            <a:chOff x="0" y="1824"/>
            <a:chExt cx="5328" cy="1488"/>
          </a:xfrm>
        </p:grpSpPr>
        <p:sp>
          <p:nvSpPr>
            <p:cNvPr id="508944" name="Oval 16"/>
            <p:cNvSpPr>
              <a:spLocks noChangeArrowheads="1"/>
            </p:cNvSpPr>
            <p:nvPr/>
          </p:nvSpPr>
          <p:spPr bwMode="auto">
            <a:xfrm>
              <a:off x="0" y="2112"/>
              <a:ext cx="1680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45" name="Oval 17"/>
            <p:cNvSpPr>
              <a:spLocks noChangeArrowheads="1"/>
            </p:cNvSpPr>
            <p:nvPr/>
          </p:nvSpPr>
          <p:spPr bwMode="auto">
            <a:xfrm>
              <a:off x="480" y="182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46" name="Oval 18"/>
            <p:cNvSpPr>
              <a:spLocks noChangeArrowheads="1"/>
            </p:cNvSpPr>
            <p:nvPr/>
          </p:nvSpPr>
          <p:spPr bwMode="auto">
            <a:xfrm>
              <a:off x="3504" y="1968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3657600"/>
            <a:ext cx="8305800" cy="2895600"/>
            <a:chOff x="192" y="2304"/>
            <a:chExt cx="5232" cy="1824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192" y="2304"/>
              <a:ext cx="5232" cy="1824"/>
              <a:chOff x="192" y="2304"/>
              <a:chExt cx="5232" cy="1824"/>
            </a:xfrm>
          </p:grpSpPr>
          <p:sp>
            <p:nvSpPr>
              <p:cNvPr id="508949" name="Oval 21"/>
              <p:cNvSpPr>
                <a:spLocks noChangeArrowheads="1"/>
              </p:cNvSpPr>
              <p:nvPr/>
            </p:nvSpPr>
            <p:spPr bwMode="auto">
              <a:xfrm>
                <a:off x="3600" y="2736"/>
                <a:ext cx="1824" cy="1200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50" name="Oval 22"/>
              <p:cNvSpPr>
                <a:spLocks noChangeArrowheads="1"/>
              </p:cNvSpPr>
              <p:nvPr/>
            </p:nvSpPr>
            <p:spPr bwMode="auto">
              <a:xfrm>
                <a:off x="2736" y="2304"/>
                <a:ext cx="1824" cy="1200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51" name="Oval 23"/>
              <p:cNvSpPr>
                <a:spLocks noChangeArrowheads="1"/>
              </p:cNvSpPr>
              <p:nvPr/>
            </p:nvSpPr>
            <p:spPr bwMode="auto">
              <a:xfrm>
                <a:off x="672" y="2400"/>
                <a:ext cx="1824" cy="1200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52" name="Oval 24"/>
              <p:cNvSpPr>
                <a:spLocks noChangeArrowheads="1"/>
              </p:cNvSpPr>
              <p:nvPr/>
            </p:nvSpPr>
            <p:spPr bwMode="auto">
              <a:xfrm>
                <a:off x="192" y="2928"/>
                <a:ext cx="1824" cy="1200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8953" name="Oval 25"/>
            <p:cNvSpPr>
              <a:spLocks noChangeArrowheads="1"/>
            </p:cNvSpPr>
            <p:nvPr/>
          </p:nvSpPr>
          <p:spPr bwMode="auto">
            <a:xfrm>
              <a:off x="1824" y="2304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1600200" y="4343400"/>
            <a:ext cx="5638800" cy="2209800"/>
            <a:chOff x="1056" y="2736"/>
            <a:chExt cx="3552" cy="1392"/>
          </a:xfrm>
        </p:grpSpPr>
        <p:sp>
          <p:nvSpPr>
            <p:cNvPr id="508955" name="Oval 27"/>
            <p:cNvSpPr>
              <a:spLocks noChangeArrowheads="1"/>
            </p:cNvSpPr>
            <p:nvPr/>
          </p:nvSpPr>
          <p:spPr bwMode="auto">
            <a:xfrm>
              <a:off x="2784" y="2928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56" name="Oval 28"/>
            <p:cNvSpPr>
              <a:spLocks noChangeArrowheads="1"/>
            </p:cNvSpPr>
            <p:nvPr/>
          </p:nvSpPr>
          <p:spPr bwMode="auto">
            <a:xfrm>
              <a:off x="1056" y="2736"/>
              <a:ext cx="1824" cy="120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8957" name="Rectangle 2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720725"/>
          </a:xfrm>
        </p:spPr>
        <p:txBody>
          <a:bodyPr/>
          <a:lstStyle/>
          <a:p>
            <a:r>
              <a:rPr lang="en-US" sz="3600" dirty="0"/>
              <a:t>Self-Organized Routing - nutshell</a:t>
            </a:r>
          </a:p>
        </p:txBody>
      </p:sp>
      <p:sp>
        <p:nvSpPr>
          <p:cNvPr id="508958" name="AutoShape 30"/>
          <p:cNvSpPr>
            <a:spLocks noChangeArrowheads="1"/>
          </p:cNvSpPr>
          <p:nvPr/>
        </p:nvSpPr>
        <p:spPr bwMode="auto">
          <a:xfrm>
            <a:off x="2971800" y="5181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59" name="AutoShape 31"/>
          <p:cNvSpPr>
            <a:spLocks noChangeArrowheads="1"/>
          </p:cNvSpPr>
          <p:nvPr/>
        </p:nvSpPr>
        <p:spPr bwMode="auto">
          <a:xfrm>
            <a:off x="5410200" y="54102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0" name="AutoShape 32"/>
          <p:cNvSpPr>
            <a:spLocks noChangeArrowheads="1"/>
          </p:cNvSpPr>
          <p:nvPr/>
        </p:nvSpPr>
        <p:spPr bwMode="auto">
          <a:xfrm>
            <a:off x="2133600" y="47244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1" name="AutoShape 33"/>
          <p:cNvSpPr>
            <a:spLocks noChangeArrowheads="1"/>
          </p:cNvSpPr>
          <p:nvPr/>
        </p:nvSpPr>
        <p:spPr bwMode="auto">
          <a:xfrm>
            <a:off x="1371600" y="5562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2" name="AutoShape 34"/>
          <p:cNvSpPr>
            <a:spLocks noChangeArrowheads="1"/>
          </p:cNvSpPr>
          <p:nvPr/>
        </p:nvSpPr>
        <p:spPr bwMode="auto">
          <a:xfrm>
            <a:off x="6934200" y="51054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3" name="AutoShape 35"/>
          <p:cNvSpPr>
            <a:spLocks noChangeArrowheads="1"/>
          </p:cNvSpPr>
          <p:nvPr/>
        </p:nvSpPr>
        <p:spPr bwMode="auto">
          <a:xfrm>
            <a:off x="6705600" y="3810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4" name="AutoShape 36"/>
          <p:cNvSpPr>
            <a:spLocks noChangeArrowheads="1"/>
          </p:cNvSpPr>
          <p:nvPr/>
        </p:nvSpPr>
        <p:spPr bwMode="auto">
          <a:xfrm>
            <a:off x="1828800" y="3657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5" name="AutoShape 37"/>
          <p:cNvSpPr>
            <a:spLocks noChangeArrowheads="1"/>
          </p:cNvSpPr>
          <p:nvPr/>
        </p:nvSpPr>
        <p:spPr bwMode="auto">
          <a:xfrm>
            <a:off x="838200" y="41148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6" name="AutoShape 38"/>
          <p:cNvSpPr>
            <a:spLocks noChangeArrowheads="1"/>
          </p:cNvSpPr>
          <p:nvPr/>
        </p:nvSpPr>
        <p:spPr bwMode="auto">
          <a:xfrm>
            <a:off x="1447800" y="1905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40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8967" name="AutoShape 39"/>
          <p:cNvSpPr>
            <a:spLocks noChangeArrowheads="1"/>
          </p:cNvSpPr>
          <p:nvPr/>
        </p:nvSpPr>
        <p:spPr bwMode="auto">
          <a:xfrm>
            <a:off x="6324600" y="31242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8" name="AutoShape 40"/>
          <p:cNvSpPr>
            <a:spLocks noChangeArrowheads="1"/>
          </p:cNvSpPr>
          <p:nvPr/>
        </p:nvSpPr>
        <p:spPr bwMode="auto">
          <a:xfrm>
            <a:off x="4800600" y="27432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69" name="AutoShape 41"/>
          <p:cNvSpPr>
            <a:spLocks noChangeArrowheads="1"/>
          </p:cNvSpPr>
          <p:nvPr/>
        </p:nvSpPr>
        <p:spPr bwMode="auto">
          <a:xfrm>
            <a:off x="6629400" y="2286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0" name="AutoShape 42"/>
          <p:cNvSpPr>
            <a:spLocks noChangeArrowheads="1"/>
          </p:cNvSpPr>
          <p:nvPr/>
        </p:nvSpPr>
        <p:spPr bwMode="auto">
          <a:xfrm>
            <a:off x="7543800" y="31242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1" name="AutoShape 43"/>
          <p:cNvSpPr>
            <a:spLocks noChangeArrowheads="1"/>
          </p:cNvSpPr>
          <p:nvPr/>
        </p:nvSpPr>
        <p:spPr bwMode="auto">
          <a:xfrm>
            <a:off x="2743200" y="24384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2" name="AutoShape 44"/>
          <p:cNvSpPr>
            <a:spLocks noChangeArrowheads="1"/>
          </p:cNvSpPr>
          <p:nvPr/>
        </p:nvSpPr>
        <p:spPr bwMode="auto">
          <a:xfrm>
            <a:off x="2819400" y="1524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3" name="AutoShape 45"/>
          <p:cNvSpPr>
            <a:spLocks noChangeArrowheads="1"/>
          </p:cNvSpPr>
          <p:nvPr/>
        </p:nvSpPr>
        <p:spPr bwMode="auto">
          <a:xfrm>
            <a:off x="4038600" y="2133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4" name="AutoShape 46"/>
          <p:cNvSpPr>
            <a:spLocks noChangeArrowheads="1"/>
          </p:cNvSpPr>
          <p:nvPr/>
        </p:nvSpPr>
        <p:spPr bwMode="auto">
          <a:xfrm>
            <a:off x="5181600" y="1752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5" name="Oval 47"/>
          <p:cNvSpPr>
            <a:spLocks noChangeArrowheads="1"/>
          </p:cNvSpPr>
          <p:nvPr/>
        </p:nvSpPr>
        <p:spPr bwMode="auto">
          <a:xfrm>
            <a:off x="2895600" y="4953000"/>
            <a:ext cx="2895600" cy="19050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1400" b="1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8976" name="AutoShape 48" descr="Horizontal brick"/>
          <p:cNvSpPr>
            <a:spLocks noChangeArrowheads="1"/>
          </p:cNvSpPr>
          <p:nvPr/>
        </p:nvSpPr>
        <p:spPr bwMode="auto">
          <a:xfrm>
            <a:off x="2667000" y="3276600"/>
            <a:ext cx="3048000" cy="914400"/>
          </a:xfrm>
          <a:prstGeom prst="cube">
            <a:avLst>
              <a:gd name="adj" fmla="val 18579"/>
            </a:avLst>
          </a:prstGeom>
          <a:pattFill prst="horzBrick">
            <a:fgClr>
              <a:srgbClr val="7D1F0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977" name="AutoShape 49"/>
          <p:cNvSpPr>
            <a:spLocks noChangeArrowheads="1"/>
          </p:cNvSpPr>
          <p:nvPr/>
        </p:nvSpPr>
        <p:spPr bwMode="auto">
          <a:xfrm>
            <a:off x="4114800" y="58674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0</a:t>
            </a:r>
          </a:p>
        </p:txBody>
      </p: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3200400" y="5257800"/>
            <a:ext cx="2514600" cy="685800"/>
            <a:chOff x="2016" y="3312"/>
            <a:chExt cx="1584" cy="432"/>
          </a:xfrm>
        </p:grpSpPr>
        <p:sp>
          <p:nvSpPr>
            <p:cNvPr id="508979" name="Line 51"/>
            <p:cNvSpPr>
              <a:spLocks noChangeShapeType="1"/>
            </p:cNvSpPr>
            <p:nvPr/>
          </p:nvSpPr>
          <p:spPr bwMode="auto">
            <a:xfrm flipV="1">
              <a:off x="2736" y="3456"/>
              <a:ext cx="864" cy="28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80" name="Line 52"/>
            <p:cNvSpPr>
              <a:spLocks noChangeShapeType="1"/>
            </p:cNvSpPr>
            <p:nvPr/>
          </p:nvSpPr>
          <p:spPr bwMode="auto">
            <a:xfrm flipH="1" flipV="1">
              <a:off x="2016" y="3312"/>
              <a:ext cx="720" cy="43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1143000" y="3886200"/>
            <a:ext cx="5791200" cy="914400"/>
            <a:chOff x="720" y="2448"/>
            <a:chExt cx="3648" cy="576"/>
          </a:xfrm>
        </p:grpSpPr>
        <p:grpSp>
          <p:nvGrpSpPr>
            <p:cNvPr id="12" name="Group 54"/>
            <p:cNvGrpSpPr>
              <a:grpSpLocks/>
            </p:cNvGrpSpPr>
            <p:nvPr/>
          </p:nvGrpSpPr>
          <p:grpSpPr bwMode="auto">
            <a:xfrm>
              <a:off x="720" y="2448"/>
              <a:ext cx="816" cy="576"/>
              <a:chOff x="720" y="2448"/>
              <a:chExt cx="816" cy="576"/>
            </a:xfrm>
          </p:grpSpPr>
          <p:sp>
            <p:nvSpPr>
              <p:cNvPr id="508983" name="Line 55"/>
              <p:cNvSpPr>
                <a:spLocks noChangeShapeType="1"/>
              </p:cNvSpPr>
              <p:nvPr/>
            </p:nvSpPr>
            <p:spPr bwMode="auto">
              <a:xfrm flipH="1" flipV="1">
                <a:off x="1344" y="2448"/>
                <a:ext cx="192" cy="57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84" name="Line 56"/>
              <p:cNvSpPr>
                <a:spLocks noChangeShapeType="1"/>
              </p:cNvSpPr>
              <p:nvPr/>
            </p:nvSpPr>
            <p:spPr bwMode="auto">
              <a:xfrm flipH="1" flipV="1">
                <a:off x="720" y="2688"/>
                <a:ext cx="720" cy="33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8985" name="Line 57"/>
            <p:cNvSpPr>
              <a:spLocks noChangeShapeType="1"/>
            </p:cNvSpPr>
            <p:nvPr/>
          </p:nvSpPr>
          <p:spPr bwMode="auto">
            <a:xfrm flipV="1">
              <a:off x="3840" y="2496"/>
              <a:ext cx="528" cy="43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1600200" y="4495800"/>
            <a:ext cx="5562600" cy="1219200"/>
            <a:chOff x="1008" y="2832"/>
            <a:chExt cx="3504" cy="768"/>
          </a:xfrm>
        </p:grpSpPr>
        <p:grpSp>
          <p:nvGrpSpPr>
            <p:cNvPr id="14" name="Group 59"/>
            <p:cNvGrpSpPr>
              <a:grpSpLocks/>
            </p:cNvGrpSpPr>
            <p:nvPr/>
          </p:nvGrpSpPr>
          <p:grpSpPr bwMode="auto">
            <a:xfrm>
              <a:off x="1104" y="2832"/>
              <a:ext cx="3360" cy="768"/>
              <a:chOff x="1104" y="2832"/>
              <a:chExt cx="3360" cy="768"/>
            </a:xfrm>
          </p:grpSpPr>
          <p:sp>
            <p:nvSpPr>
              <p:cNvPr id="508988" name="Line 60"/>
              <p:cNvSpPr>
                <a:spLocks noChangeShapeType="1"/>
              </p:cNvSpPr>
              <p:nvPr/>
            </p:nvSpPr>
            <p:spPr bwMode="auto">
              <a:xfrm flipH="1">
                <a:off x="1104" y="3312"/>
                <a:ext cx="864" cy="28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89" name="Line 61"/>
              <p:cNvSpPr>
                <a:spLocks noChangeShapeType="1"/>
              </p:cNvSpPr>
              <p:nvPr/>
            </p:nvSpPr>
            <p:spPr bwMode="auto">
              <a:xfrm>
                <a:off x="1632" y="3120"/>
                <a:ext cx="288" cy="144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90" name="Line 62"/>
              <p:cNvSpPr>
                <a:spLocks noChangeShapeType="1"/>
              </p:cNvSpPr>
              <p:nvPr/>
            </p:nvSpPr>
            <p:spPr bwMode="auto">
              <a:xfrm flipV="1">
                <a:off x="1968" y="2832"/>
                <a:ext cx="720" cy="48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91" name="Line 63"/>
              <p:cNvSpPr>
                <a:spLocks noChangeShapeType="1"/>
              </p:cNvSpPr>
              <p:nvPr/>
            </p:nvSpPr>
            <p:spPr bwMode="auto">
              <a:xfrm flipH="1">
                <a:off x="3552" y="3264"/>
                <a:ext cx="912" cy="192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992" name="Line 64"/>
              <p:cNvSpPr>
                <a:spLocks noChangeShapeType="1"/>
              </p:cNvSpPr>
              <p:nvPr/>
            </p:nvSpPr>
            <p:spPr bwMode="auto">
              <a:xfrm flipH="1">
                <a:off x="3648" y="2976"/>
                <a:ext cx="96" cy="48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8993" name="Line 65"/>
            <p:cNvSpPr>
              <a:spLocks noChangeShapeType="1"/>
            </p:cNvSpPr>
            <p:nvPr/>
          </p:nvSpPr>
          <p:spPr bwMode="auto">
            <a:xfrm flipH="1">
              <a:off x="1008" y="3120"/>
              <a:ext cx="48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94" name="Line 66"/>
            <p:cNvSpPr>
              <a:spLocks noChangeShapeType="1"/>
            </p:cNvSpPr>
            <p:nvPr/>
          </p:nvSpPr>
          <p:spPr bwMode="auto">
            <a:xfrm flipV="1">
              <a:off x="1584" y="2832"/>
              <a:ext cx="1056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95" name="Line 67"/>
            <p:cNvSpPr>
              <a:spLocks noChangeShapeType="1"/>
            </p:cNvSpPr>
            <p:nvPr/>
          </p:nvSpPr>
          <p:spPr bwMode="auto">
            <a:xfrm>
              <a:off x="2736" y="2832"/>
              <a:ext cx="100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96" name="Line 68"/>
            <p:cNvSpPr>
              <a:spLocks noChangeShapeType="1"/>
            </p:cNvSpPr>
            <p:nvPr/>
          </p:nvSpPr>
          <p:spPr bwMode="auto">
            <a:xfrm>
              <a:off x="3792" y="2928"/>
              <a:ext cx="72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69"/>
          <p:cNvGrpSpPr>
            <a:grpSpLocks/>
          </p:cNvGrpSpPr>
          <p:nvPr/>
        </p:nvGrpSpPr>
        <p:grpSpPr bwMode="auto">
          <a:xfrm>
            <a:off x="6629400" y="3352800"/>
            <a:ext cx="1066800" cy="533400"/>
            <a:chOff x="4176" y="2112"/>
            <a:chExt cx="672" cy="336"/>
          </a:xfrm>
        </p:grpSpPr>
        <p:sp>
          <p:nvSpPr>
            <p:cNvPr id="508998" name="Line 70"/>
            <p:cNvSpPr>
              <a:spLocks noChangeShapeType="1"/>
            </p:cNvSpPr>
            <p:nvPr/>
          </p:nvSpPr>
          <p:spPr bwMode="auto">
            <a:xfrm flipH="1" flipV="1">
              <a:off x="4176" y="2112"/>
              <a:ext cx="144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999" name="Line 71"/>
            <p:cNvSpPr>
              <a:spLocks noChangeShapeType="1"/>
            </p:cNvSpPr>
            <p:nvPr/>
          </p:nvSpPr>
          <p:spPr bwMode="auto">
            <a:xfrm flipV="1">
              <a:off x="446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72"/>
          <p:cNvGrpSpPr>
            <a:grpSpLocks/>
          </p:cNvGrpSpPr>
          <p:nvPr/>
        </p:nvGrpSpPr>
        <p:grpSpPr bwMode="auto">
          <a:xfrm>
            <a:off x="5105400" y="2438400"/>
            <a:ext cx="2590800" cy="838200"/>
            <a:chOff x="3216" y="1536"/>
            <a:chExt cx="1632" cy="528"/>
          </a:xfrm>
        </p:grpSpPr>
        <p:sp>
          <p:nvSpPr>
            <p:cNvPr id="509001" name="Line 73"/>
            <p:cNvSpPr>
              <a:spLocks noChangeShapeType="1"/>
            </p:cNvSpPr>
            <p:nvPr/>
          </p:nvSpPr>
          <p:spPr bwMode="auto">
            <a:xfrm flipH="1" flipV="1">
              <a:off x="3216" y="1824"/>
              <a:ext cx="960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02" name="Line 74"/>
            <p:cNvSpPr>
              <a:spLocks noChangeShapeType="1"/>
            </p:cNvSpPr>
            <p:nvPr/>
          </p:nvSpPr>
          <p:spPr bwMode="auto">
            <a:xfrm flipV="1">
              <a:off x="4176" y="1536"/>
              <a:ext cx="192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03" name="Line 75"/>
            <p:cNvSpPr>
              <a:spLocks noChangeShapeType="1"/>
            </p:cNvSpPr>
            <p:nvPr/>
          </p:nvSpPr>
          <p:spPr bwMode="auto">
            <a:xfrm flipH="1" flipV="1">
              <a:off x="4416" y="1584"/>
              <a:ext cx="432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76"/>
          <p:cNvGrpSpPr>
            <a:grpSpLocks/>
          </p:cNvGrpSpPr>
          <p:nvPr/>
        </p:nvGrpSpPr>
        <p:grpSpPr bwMode="auto">
          <a:xfrm>
            <a:off x="4419600" y="1905000"/>
            <a:ext cx="2438400" cy="990600"/>
            <a:chOff x="2784" y="1200"/>
            <a:chExt cx="1536" cy="624"/>
          </a:xfrm>
        </p:grpSpPr>
        <p:sp>
          <p:nvSpPr>
            <p:cNvPr id="509005" name="Line 77"/>
            <p:cNvSpPr>
              <a:spLocks noChangeShapeType="1"/>
            </p:cNvSpPr>
            <p:nvPr/>
          </p:nvSpPr>
          <p:spPr bwMode="auto">
            <a:xfrm flipH="1" flipV="1">
              <a:off x="2784" y="1488"/>
              <a:ext cx="432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06" name="Line 78"/>
            <p:cNvSpPr>
              <a:spLocks noChangeShapeType="1"/>
            </p:cNvSpPr>
            <p:nvPr/>
          </p:nvSpPr>
          <p:spPr bwMode="auto">
            <a:xfrm flipV="1">
              <a:off x="3216" y="1248"/>
              <a:ext cx="144" cy="5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07" name="Line 79"/>
            <p:cNvSpPr>
              <a:spLocks noChangeShapeType="1"/>
            </p:cNvSpPr>
            <p:nvPr/>
          </p:nvSpPr>
          <p:spPr bwMode="auto">
            <a:xfrm flipH="1" flipV="1">
              <a:off x="3456" y="1200"/>
              <a:ext cx="864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80"/>
          <p:cNvGrpSpPr>
            <a:grpSpLocks/>
          </p:cNvGrpSpPr>
          <p:nvPr/>
        </p:nvGrpSpPr>
        <p:grpSpPr bwMode="auto">
          <a:xfrm>
            <a:off x="2971800" y="1676400"/>
            <a:ext cx="2362200" cy="990600"/>
            <a:chOff x="1872" y="1056"/>
            <a:chExt cx="1488" cy="624"/>
          </a:xfrm>
        </p:grpSpPr>
        <p:sp>
          <p:nvSpPr>
            <p:cNvPr id="509009" name="Line 81"/>
            <p:cNvSpPr>
              <a:spLocks noChangeShapeType="1"/>
            </p:cNvSpPr>
            <p:nvPr/>
          </p:nvSpPr>
          <p:spPr bwMode="auto">
            <a:xfrm flipH="1">
              <a:off x="2736" y="1200"/>
              <a:ext cx="624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10" name="Line 82"/>
            <p:cNvSpPr>
              <a:spLocks noChangeShapeType="1"/>
            </p:cNvSpPr>
            <p:nvPr/>
          </p:nvSpPr>
          <p:spPr bwMode="auto">
            <a:xfrm flipH="1" flipV="1">
              <a:off x="1968" y="1056"/>
              <a:ext cx="672" cy="3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11" name="Line 83"/>
            <p:cNvSpPr>
              <a:spLocks noChangeShapeType="1"/>
            </p:cNvSpPr>
            <p:nvPr/>
          </p:nvSpPr>
          <p:spPr bwMode="auto">
            <a:xfrm flipH="1">
              <a:off x="1872" y="1488"/>
              <a:ext cx="768" cy="19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84"/>
          <p:cNvGrpSpPr>
            <a:grpSpLocks/>
          </p:cNvGrpSpPr>
          <p:nvPr/>
        </p:nvGrpSpPr>
        <p:grpSpPr bwMode="auto">
          <a:xfrm>
            <a:off x="1752600" y="1676400"/>
            <a:ext cx="1295400" cy="914400"/>
            <a:chOff x="1104" y="1056"/>
            <a:chExt cx="816" cy="576"/>
          </a:xfrm>
        </p:grpSpPr>
        <p:sp>
          <p:nvSpPr>
            <p:cNvPr id="509013" name="Line 85"/>
            <p:cNvSpPr>
              <a:spLocks noChangeShapeType="1"/>
            </p:cNvSpPr>
            <p:nvPr/>
          </p:nvSpPr>
          <p:spPr bwMode="auto">
            <a:xfrm flipH="1">
              <a:off x="1152" y="1056"/>
              <a:ext cx="768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014" name="Line 86"/>
            <p:cNvSpPr>
              <a:spLocks noChangeShapeType="1"/>
            </p:cNvSpPr>
            <p:nvPr/>
          </p:nvSpPr>
          <p:spPr bwMode="auto">
            <a:xfrm flipH="1" flipV="1">
              <a:off x="1104" y="1344"/>
              <a:ext cx="672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87"/>
          <p:cNvGrpSpPr>
            <a:grpSpLocks/>
          </p:cNvGrpSpPr>
          <p:nvPr/>
        </p:nvGrpSpPr>
        <p:grpSpPr bwMode="auto">
          <a:xfrm>
            <a:off x="2971800" y="5257800"/>
            <a:ext cx="2949575" cy="533400"/>
            <a:chOff x="1872" y="3312"/>
            <a:chExt cx="1858" cy="336"/>
          </a:xfrm>
        </p:grpSpPr>
        <p:sp>
          <p:nvSpPr>
            <p:cNvPr id="509016" name="Text Box 88"/>
            <p:cNvSpPr txBox="1">
              <a:spLocks noChangeArrowheads="1"/>
            </p:cNvSpPr>
            <p:nvPr/>
          </p:nvSpPr>
          <p:spPr bwMode="auto">
            <a:xfrm>
              <a:off x="1872" y="3312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  <p:sp>
          <p:nvSpPr>
            <p:cNvPr id="509017" name="Text Box 89"/>
            <p:cNvSpPr txBox="1">
              <a:spLocks noChangeArrowheads="1"/>
            </p:cNvSpPr>
            <p:nvPr/>
          </p:nvSpPr>
          <p:spPr bwMode="auto">
            <a:xfrm>
              <a:off x="3552" y="3456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1</a:t>
              </a:r>
            </a:p>
          </p:txBody>
        </p:sp>
      </p:grpSp>
      <p:sp>
        <p:nvSpPr>
          <p:cNvPr id="509018" name="AutoShape 90"/>
          <p:cNvSpPr>
            <a:spLocks noChangeArrowheads="1"/>
          </p:cNvSpPr>
          <p:nvPr/>
        </p:nvSpPr>
        <p:spPr bwMode="auto">
          <a:xfrm>
            <a:off x="3962400" y="44196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019" name="AutoShape 91"/>
          <p:cNvSpPr>
            <a:spLocks noChangeArrowheads="1"/>
          </p:cNvSpPr>
          <p:nvPr/>
        </p:nvSpPr>
        <p:spPr bwMode="auto">
          <a:xfrm>
            <a:off x="5715000" y="4572000"/>
            <a:ext cx="533400" cy="3048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92"/>
          <p:cNvGrpSpPr>
            <a:grpSpLocks/>
          </p:cNvGrpSpPr>
          <p:nvPr/>
        </p:nvGrpSpPr>
        <p:grpSpPr bwMode="auto">
          <a:xfrm>
            <a:off x="1524000" y="4419600"/>
            <a:ext cx="5845175" cy="1447800"/>
            <a:chOff x="960" y="2784"/>
            <a:chExt cx="3682" cy="912"/>
          </a:xfrm>
        </p:grpSpPr>
        <p:sp>
          <p:nvSpPr>
            <p:cNvPr id="509021" name="Text Box 93"/>
            <p:cNvSpPr txBox="1">
              <a:spLocks noChangeArrowheads="1"/>
            </p:cNvSpPr>
            <p:nvPr/>
          </p:nvSpPr>
          <p:spPr bwMode="auto">
            <a:xfrm>
              <a:off x="960" y="3504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509022" name="Text Box 94"/>
            <p:cNvSpPr txBox="1">
              <a:spLocks noChangeArrowheads="1"/>
            </p:cNvSpPr>
            <p:nvPr/>
          </p:nvSpPr>
          <p:spPr bwMode="auto">
            <a:xfrm>
              <a:off x="1392" y="2976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509023" name="Text Box 95"/>
            <p:cNvSpPr txBox="1">
              <a:spLocks noChangeArrowheads="1"/>
            </p:cNvSpPr>
            <p:nvPr/>
          </p:nvSpPr>
          <p:spPr bwMode="auto">
            <a:xfrm>
              <a:off x="4464" y="3216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509024" name="Text Box 96"/>
            <p:cNvSpPr txBox="1">
              <a:spLocks noChangeArrowheads="1"/>
            </p:cNvSpPr>
            <p:nvPr/>
          </p:nvSpPr>
          <p:spPr bwMode="auto">
            <a:xfrm>
              <a:off x="3696" y="2880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sp>
          <p:nvSpPr>
            <p:cNvPr id="509025" name="Text Box 97"/>
            <p:cNvSpPr txBox="1">
              <a:spLocks noChangeArrowheads="1"/>
            </p:cNvSpPr>
            <p:nvPr/>
          </p:nvSpPr>
          <p:spPr bwMode="auto">
            <a:xfrm>
              <a:off x="2592" y="2784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</p:grpSp>
      <p:sp>
        <p:nvSpPr>
          <p:cNvPr id="509026" name="Rectangle 98"/>
          <p:cNvSpPr>
            <a:spLocks noChangeArrowheads="1"/>
          </p:cNvSpPr>
          <p:nvPr/>
        </p:nvSpPr>
        <p:spPr bwMode="auto">
          <a:xfrm>
            <a:off x="5410200" y="1524000"/>
            <a:ext cx="381000" cy="381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027" name="AutoShape 99"/>
          <p:cNvSpPr>
            <a:spLocks noChangeArrowheads="1"/>
          </p:cNvSpPr>
          <p:nvPr/>
        </p:nvSpPr>
        <p:spPr bwMode="auto">
          <a:xfrm rot="-917472">
            <a:off x="5075238" y="2362200"/>
            <a:ext cx="1627187" cy="414338"/>
          </a:xfrm>
          <a:prstGeom prst="curvedUpArrow">
            <a:avLst>
              <a:gd name="adj1" fmla="val 78544"/>
              <a:gd name="adj2" fmla="val 157088"/>
              <a:gd name="adj3" fmla="val 59690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9028" name="Line 100"/>
          <p:cNvSpPr>
            <a:spLocks noChangeShapeType="1"/>
          </p:cNvSpPr>
          <p:nvPr/>
        </p:nvSpPr>
        <p:spPr bwMode="auto">
          <a:xfrm>
            <a:off x="5495925" y="1924050"/>
            <a:ext cx="1285875" cy="495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9029" name="Text Box 101"/>
          <p:cNvSpPr txBox="1">
            <a:spLocks noChangeArrowheads="1"/>
          </p:cNvSpPr>
          <p:nvPr/>
        </p:nvSpPr>
        <p:spPr bwMode="auto">
          <a:xfrm>
            <a:off x="6451600" y="1289050"/>
            <a:ext cx="20828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/>
              <a:t>Receiver diversity through dynamic rerouting</a:t>
            </a:r>
          </a:p>
        </p:txBody>
      </p:sp>
      <p:sp>
        <p:nvSpPr>
          <p:cNvPr id="509037" name="Oval 109"/>
          <p:cNvSpPr>
            <a:spLocks noChangeArrowheads="1"/>
          </p:cNvSpPr>
          <p:nvPr/>
        </p:nvSpPr>
        <p:spPr bwMode="auto">
          <a:xfrm>
            <a:off x="4429125" y="3952875"/>
            <a:ext cx="3038475" cy="1514475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9038" name="Text Box 110"/>
          <p:cNvSpPr txBox="1">
            <a:spLocks noChangeArrowheads="1"/>
          </p:cNvSpPr>
          <p:nvPr/>
        </p:nvSpPr>
        <p:spPr bwMode="auto">
          <a:xfrm>
            <a:off x="6019800" y="5108575"/>
            <a:ext cx="28956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Retrans</a:t>
            </a:r>
            <a:r>
              <a:rPr lang="en-US" dirty="0"/>
              <a:t>. rate &lt; 1/density</a:t>
            </a:r>
          </a:p>
          <a:p>
            <a:r>
              <a:rPr lang="en-US" dirty="0"/>
              <a:t>Neighbor table exceeds RAM</a:t>
            </a:r>
          </a:p>
          <a:p>
            <a:r>
              <a:rPr lang="en-US" dirty="0" err="1"/>
              <a:t>Dissem</a:t>
            </a:r>
            <a:r>
              <a:rPr lang="en-US" dirty="0"/>
              <a:t>. rate &lt; change</a:t>
            </a:r>
          </a:p>
        </p:txBody>
      </p:sp>
      <p:sp>
        <p:nvSpPr>
          <p:cNvPr id="106" name="Date Placeholder 10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08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0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5089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021 0.03863 C -0.03194 0.0458 -0.03437 0.05042 -0.03611 0.05736 C -0.03646 0.06777 -0.03628 0.07841 -0.03715 0.08882 C -0.0375 0.09206 -0.03872 0.09507 -0.03958 0.09808 C -0.04201 0.10733 -0.04306 0.11704 -0.04549 0.1263 C -0.04687 0.13139 -0.04705 0.1374 -0.04896 0.14203 C -0.05087 0.14712 -0.05347 0.15059 -0.05486 0.15614 C -0.05451 0.16354 -0.05677 0.1721 -0.05365 0.17811 C -0.05174 0.18205 -0.04635 0.17811 -0.04306 0.17973 C -0.04045 0.18089 -0.03854 0.18413 -0.03611 0.18598 C -0.03073 0.19037 -0.02448 0.19569 -0.0184 0.19847 C -0.01233 0.20448 -0.00538 0.20865 0.00156 0.21258 C 0.00712 0.21582 0.00503 0.21258 0.0099 0.21582 C 0.01476 0.21906 0.02083 0.22253 0.02639 0.22345 C 0.03507 0.22484 0.04358 0.2253 0.05226 0.22669 C 0.06024 0.23039 0.05278 0.22738 0.06875 0.22993 C 0.07604 0.23109 0.08247 0.23525 0.08993 0.23618 C 0.10503 0.23803 0.09774 0.23687 0.11215 0.23918 C 0.11389 0.25098 0.11719 0.26463 0.1217 0.27527 C 0.12257 0.27758 0.12431 0.2792 0.12517 0.28151 C 0.13073 0.29655 0.13264 0.3139 0.13802 0.3287 C 0.14358 0.34374 0.13785 0.32361 0.14167 0.33796 C 0.13403 0.34143 0.12813 0.34744 0.12049 0.35045 C 0.11667 0.35392 0.11493 0.35808 0.11111 0.36155 C 0.1026 0.37797 0.09965 0.39347 0.08403 0.40064 C 0.08056 0.40527 0.07656 0.40828 0.07344 0.41314 C 0.07257 0.41452 0.07222 0.41684 0.07101 0.41799 C 0.06997 0.41892 0.06111 0.42077 0.06042 0.421 C 0.05434 0.43395 0.06233 0.41846 0.05451 0.42887 C 0.05104 0.43349 0.04427 0.44737 0.04167 0.45246 C 0.04097 0.45385 0.03924 0.45339 0.03802 0.45408 C 0.03681 0.45477 0.03576 0.45616 0.03455 0.45709 C 0.03247 0.46541 0.03038 0.47374 0.02865 0.4823 C 0.02847 0.48346 0.02708 0.49271 0.02639 0.49479 C 0.02257 0.5052 0.01753 0.51515 0.01458 0.52602 C 0.01476 0.52648 0.01684 0.53481 0.01684 0.5355 C 0.01684 0.54638 0.0092 0.55933 0.00278 0.56534 C -0.00156 0.56951 -0.01111 0.57067 -0.01597 0.57159 C -0.0224 0.57437 -0.02743 0.58084 -0.03368 0.58408 C -0.04115 0.58801 -0.04931 0.58894 -0.05729 0.59033 C -0.06753 0.59519 -0.07934 0.59519 -0.0901 0.59657 C -0.0974 0.59912 -0.10503 0.60143 -0.1125 0.60282 C -0.11944 0.60606 -0.12656 0.60791 -0.13368 0.61068 C -0.13854 0.61508 -0.13924 0.62179 -0.14427 0.62641 C -0.14635 0.63428 -0.14861 0.64168 -0.15243 0.64839 C -0.15556 0.66019 -0.1566 0.67268 -0.15955 0.68447 C -0.16111 0.69789 -0.16076 0.69165 -0.16076 0.70321 " pathEditMode="relative" ptsTypes="ffffffffffffffffffffffffffffffffffffffffffffffA">
                                      <p:cBhvr>
                                        <p:cTn id="80" dur="2000" fill="hold"/>
                                        <p:tgtEl>
                                          <p:spTgt spid="509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0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0" grpId="0" animBg="1"/>
      <p:bldP spid="508975" grpId="0" animBg="1" autoUpdateAnimBg="0"/>
      <p:bldP spid="509026" grpId="0" animBg="1"/>
      <p:bldP spid="509026" grpId="1" animBg="1"/>
      <p:bldP spid="509027" grpId="0" animBg="1"/>
      <p:bldP spid="509028" grpId="0" animBg="1"/>
      <p:bldP spid="509029" grpId="0" animBg="1"/>
      <p:bldP spid="509037" grpId="0" animBg="1"/>
      <p:bldP spid="5090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C63FE2-7002-DC43-8D6B-27352A228EA1}" type="slidenum">
              <a:rPr lang="en-US"/>
              <a:pPr/>
              <a:t>24</a:t>
            </a:fld>
            <a:endParaRPr lang="en-US"/>
          </a:p>
        </p:txBody>
      </p:sp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914400"/>
          </a:xfrm>
        </p:spPr>
        <p:txBody>
          <a:bodyPr/>
          <a:lstStyle/>
          <a:p>
            <a:r>
              <a:rPr lang="en-US"/>
              <a:t>Key IPv6 Contributions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363" y="1095375"/>
            <a:ext cx="8229600" cy="46434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/>
              <a:t>Large simple address</a:t>
            </a:r>
          </a:p>
          <a:p>
            <a:pPr lvl="1">
              <a:lnSpc>
                <a:spcPct val="90000"/>
              </a:lnSpc>
            </a:pPr>
            <a:r>
              <a:rPr lang="en-US"/>
              <a:t>Network ID + Interface ID</a:t>
            </a:r>
          </a:p>
          <a:p>
            <a:pPr lvl="1">
              <a:lnSpc>
                <a:spcPct val="90000"/>
              </a:lnSpc>
            </a:pPr>
            <a:r>
              <a:rPr lang="en-US"/>
              <a:t>Plenty of addresses, easy to allocate and manage</a:t>
            </a:r>
          </a:p>
          <a:p>
            <a:pPr>
              <a:lnSpc>
                <a:spcPct val="90000"/>
              </a:lnSpc>
            </a:pPr>
            <a:r>
              <a:rPr lang="en-US"/>
              <a:t>Autoconfiguration and Management</a:t>
            </a:r>
          </a:p>
          <a:p>
            <a:pPr lvl="1">
              <a:lnSpc>
                <a:spcPct val="90000"/>
              </a:lnSpc>
            </a:pPr>
            <a:r>
              <a:rPr lang="en-US"/>
              <a:t>ICMPv6</a:t>
            </a:r>
          </a:p>
          <a:p>
            <a:pPr>
              <a:lnSpc>
                <a:spcPct val="90000"/>
              </a:lnSpc>
            </a:pPr>
            <a:r>
              <a:rPr lang="en-US"/>
              <a:t>Integrated bootstrap and discovery</a:t>
            </a:r>
          </a:p>
          <a:p>
            <a:pPr lvl="1">
              <a:lnSpc>
                <a:spcPct val="90000"/>
              </a:lnSpc>
            </a:pPr>
            <a:r>
              <a:rPr lang="en-US"/>
              <a:t>Neighbors, routers, DHCP</a:t>
            </a:r>
          </a:p>
          <a:p>
            <a:pPr>
              <a:lnSpc>
                <a:spcPct val="90000"/>
              </a:lnSpc>
            </a:pPr>
            <a:r>
              <a:rPr lang="en-US"/>
              <a:t>Protocol options framework</a:t>
            </a:r>
          </a:p>
          <a:p>
            <a:pPr lvl="1">
              <a:lnSpc>
                <a:spcPct val="90000"/>
              </a:lnSpc>
            </a:pPr>
            <a:r>
              <a:rPr lang="en-US"/>
              <a:t>Plan for extensibility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808080"/>
                </a:solidFill>
              </a:rPr>
              <a:t>Simplify for speed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808080"/>
                </a:solidFill>
              </a:rPr>
              <a:t>MTU discovery with min</a:t>
            </a:r>
          </a:p>
          <a:p>
            <a:pPr>
              <a:lnSpc>
                <a:spcPct val="90000"/>
              </a:lnSpc>
            </a:pPr>
            <a:r>
              <a:rPr lang="en-US"/>
              <a:t>6-to-4 translation for compatibility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385028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6113" y="498475"/>
            <a:ext cx="1704975" cy="860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53025" y="3817938"/>
            <a:ext cx="3689350" cy="2201862"/>
            <a:chOff x="0" y="27"/>
            <a:chExt cx="3032" cy="1973"/>
          </a:xfrm>
        </p:grpSpPr>
        <p:sp>
          <p:nvSpPr>
            <p:cNvPr id="385030" name="Rectangle 6"/>
            <p:cNvSpPr>
              <a:spLocks/>
            </p:cNvSpPr>
            <p:nvPr/>
          </p:nvSpPr>
          <p:spPr bwMode="auto">
            <a:xfrm>
              <a:off x="232" y="200"/>
              <a:ext cx="128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91919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Prefix</a:t>
              </a:r>
            </a:p>
          </p:txBody>
        </p:sp>
        <p:sp>
          <p:nvSpPr>
            <p:cNvPr id="385031" name="Rectangle 7"/>
            <p:cNvSpPr>
              <a:spLocks/>
            </p:cNvSpPr>
            <p:nvPr/>
          </p:nvSpPr>
          <p:spPr bwMode="auto">
            <a:xfrm>
              <a:off x="1520" y="200"/>
              <a:ext cx="128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91919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IID</a:t>
              </a:r>
            </a:p>
          </p:txBody>
        </p:sp>
        <p:sp>
          <p:nvSpPr>
            <p:cNvPr id="385032" name="AutoShape 8"/>
            <p:cNvSpPr>
              <a:spLocks/>
            </p:cNvSpPr>
            <p:nvPr/>
          </p:nvSpPr>
          <p:spPr bwMode="auto">
            <a:xfrm>
              <a:off x="1016" y="584"/>
              <a:ext cx="1000" cy="1000"/>
            </a:xfrm>
            <a:prstGeom prst="roundRect">
              <a:avLst>
                <a:gd name="adj" fmla="val 12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191919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ICMPv6</a:t>
              </a:r>
            </a:p>
          </p:txBody>
        </p:sp>
        <p:sp>
          <p:nvSpPr>
            <p:cNvPr id="385033" name="Rectangle 9"/>
            <p:cNvSpPr>
              <a:spLocks/>
            </p:cNvSpPr>
            <p:nvPr/>
          </p:nvSpPr>
          <p:spPr bwMode="auto">
            <a:xfrm>
              <a:off x="0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191919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 b="1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IPv6 Base</a:t>
              </a:r>
            </a:p>
          </p:txBody>
        </p:sp>
        <p:sp>
          <p:nvSpPr>
            <p:cNvPr id="385034" name="Rectangle 10"/>
            <p:cNvSpPr>
              <a:spLocks/>
            </p:cNvSpPr>
            <p:nvPr/>
          </p:nvSpPr>
          <p:spPr bwMode="auto">
            <a:xfrm>
              <a:off x="608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HbH Opt</a:t>
              </a:r>
            </a:p>
          </p:txBody>
        </p:sp>
        <p:sp>
          <p:nvSpPr>
            <p:cNvPr id="385035" name="Rectangle 11"/>
            <p:cNvSpPr>
              <a:spLocks/>
            </p:cNvSpPr>
            <p:nvPr/>
          </p:nvSpPr>
          <p:spPr bwMode="auto">
            <a:xfrm>
              <a:off x="1216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Routing</a:t>
              </a:r>
            </a:p>
          </p:txBody>
        </p:sp>
        <p:sp>
          <p:nvSpPr>
            <p:cNvPr id="385036" name="Rectangle 12"/>
            <p:cNvSpPr>
              <a:spLocks/>
            </p:cNvSpPr>
            <p:nvPr/>
          </p:nvSpPr>
          <p:spPr bwMode="auto">
            <a:xfrm>
              <a:off x="1824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Fragment</a:t>
              </a:r>
            </a:p>
          </p:txBody>
        </p:sp>
        <p:sp>
          <p:nvSpPr>
            <p:cNvPr id="385037" name="Rectangle 13"/>
            <p:cNvSpPr>
              <a:spLocks/>
            </p:cNvSpPr>
            <p:nvPr/>
          </p:nvSpPr>
          <p:spPr bwMode="auto">
            <a:xfrm>
              <a:off x="2432" y="1760"/>
              <a:ext cx="600" cy="2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19191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Dst Opt</a:t>
              </a:r>
            </a:p>
          </p:txBody>
        </p:sp>
        <p:sp>
          <p:nvSpPr>
            <p:cNvPr id="385038" name="Rectangle 14"/>
            <p:cNvSpPr>
              <a:spLocks/>
            </p:cNvSpPr>
            <p:nvPr/>
          </p:nvSpPr>
          <p:spPr bwMode="auto">
            <a:xfrm>
              <a:off x="1277" y="27"/>
              <a:ext cx="476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300">
                  <a:latin typeface="Gill Sans" charset="0"/>
                  <a:sym typeface="Gill Sans" charset="0"/>
                </a:rPr>
                <a:t>128 bits</a:t>
              </a:r>
            </a:p>
          </p:txBody>
        </p:sp>
        <p:sp>
          <p:nvSpPr>
            <p:cNvPr id="385039" name="Line 15"/>
            <p:cNvSpPr>
              <a:spLocks noChangeShapeType="1"/>
            </p:cNvSpPr>
            <p:nvPr/>
          </p:nvSpPr>
          <p:spPr bwMode="auto">
            <a:xfrm>
              <a:off x="1792" y="128"/>
              <a:ext cx="10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040" name="Line 16"/>
            <p:cNvSpPr>
              <a:spLocks noChangeShapeType="1"/>
            </p:cNvSpPr>
            <p:nvPr/>
          </p:nvSpPr>
          <p:spPr bwMode="auto">
            <a:xfrm>
              <a:off x="232" y="128"/>
              <a:ext cx="10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5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94DE0A-624B-A24D-BD74-C77B9E6EBA8D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387128" name="Rectangle 56"/>
          <p:cNvSpPr>
            <a:spLocks noChangeArrowheads="1"/>
          </p:cNvSpPr>
          <p:nvPr/>
        </p:nvSpPr>
        <p:spPr bwMode="auto">
          <a:xfrm>
            <a:off x="1323975" y="2809875"/>
            <a:ext cx="733425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27" name="Rectangle 55"/>
          <p:cNvSpPr>
            <a:spLocks noChangeArrowheads="1"/>
          </p:cNvSpPr>
          <p:nvPr/>
        </p:nvSpPr>
        <p:spPr bwMode="auto">
          <a:xfrm>
            <a:off x="1257300" y="2876550"/>
            <a:ext cx="733425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7539037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6LoWPAN – IPv6 over 802.15.4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038" y="4886325"/>
            <a:ext cx="8615362" cy="11096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400" dirty="0">
                <a:sym typeface="Wingdings" charset="2"/>
              </a:rPr>
              <a:t>Large IP Address &amp; </a:t>
            </a:r>
            <a:r>
              <a:rPr lang="en-US" sz="2400" dirty="0" smtClean="0">
                <a:sym typeface="Wingdings" charset="2"/>
              </a:rPr>
              <a:t>Header =</a:t>
            </a:r>
            <a:r>
              <a:rPr lang="en-US" sz="2400" dirty="0">
                <a:sym typeface="Wingdings" charset="2"/>
              </a:rPr>
              <a:t>&gt; 16 bit short address / 64 bit EUID</a:t>
            </a:r>
          </a:p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400" dirty="0">
                <a:sym typeface="Wingdings" charset="2"/>
              </a:rPr>
              <a:t>Minimum Transfer Unit</a:t>
            </a:r>
            <a:r>
              <a:rPr lang="en-US" sz="2400" dirty="0" smtClean="0">
                <a:sym typeface="Wingdings" charset="2"/>
              </a:rPr>
              <a:t>	     =</a:t>
            </a:r>
            <a:r>
              <a:rPr lang="en-US" sz="2400" dirty="0">
                <a:sym typeface="Wingdings" charset="2"/>
              </a:rPr>
              <a:t>&gt; Fragmentation</a:t>
            </a:r>
          </a:p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400" dirty="0">
                <a:sym typeface="Wingdings" charset="2"/>
              </a:rPr>
              <a:t>Short range &amp; Embedded</a:t>
            </a:r>
            <a:r>
              <a:rPr lang="en-US" sz="2400" dirty="0" smtClean="0">
                <a:sym typeface="Wingdings" charset="2"/>
              </a:rPr>
              <a:t>   =</a:t>
            </a:r>
            <a:r>
              <a:rPr lang="en-US" sz="2400" dirty="0">
                <a:sym typeface="Wingdings" charset="2"/>
              </a:rPr>
              <a:t>&gt; Multiple Hops</a:t>
            </a:r>
            <a:endParaRPr lang="en-US" sz="2400" dirty="0"/>
          </a:p>
          <a:p>
            <a:pPr>
              <a:lnSpc>
                <a:spcPct val="90000"/>
              </a:lnSpc>
              <a:tabLst>
                <a:tab pos="3429000" algn="l"/>
              </a:tabLst>
            </a:pPr>
            <a:endParaRPr lang="en-US" sz="2400" dirty="0"/>
          </a:p>
        </p:txBody>
      </p:sp>
      <p:sp>
        <p:nvSpPr>
          <p:cNvPr id="387076" name="Text Box 4"/>
          <p:cNvSpPr txBox="1">
            <a:spLocks noChangeArrowheads="1"/>
          </p:cNvSpPr>
          <p:nvPr/>
        </p:nvSpPr>
        <p:spPr bwMode="auto">
          <a:xfrm>
            <a:off x="346075" y="35988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Link frame</a:t>
            </a:r>
          </a:p>
        </p:txBody>
      </p:sp>
      <p:sp>
        <p:nvSpPr>
          <p:cNvPr id="387077" name="Rectangle 5"/>
          <p:cNvSpPr>
            <a:spLocks noChangeArrowheads="1"/>
          </p:cNvSpPr>
          <p:nvPr/>
        </p:nvSpPr>
        <p:spPr bwMode="auto">
          <a:xfrm>
            <a:off x="771525" y="4029075"/>
            <a:ext cx="788670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79" name="Text Box 7"/>
          <p:cNvSpPr txBox="1">
            <a:spLocks noChangeArrowheads="1"/>
          </p:cNvSpPr>
          <p:nvPr/>
        </p:nvSpPr>
        <p:spPr bwMode="auto">
          <a:xfrm>
            <a:off x="765175" y="3994150"/>
            <a:ext cx="455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ctrl</a:t>
            </a:r>
          </a:p>
        </p:txBody>
      </p:sp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1517650" y="3984625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src UID</a:t>
            </a:r>
          </a:p>
        </p:txBody>
      </p:sp>
      <p:sp>
        <p:nvSpPr>
          <p:cNvPr id="387082" name="Text Box 10"/>
          <p:cNvSpPr txBox="1">
            <a:spLocks noChangeArrowheads="1"/>
          </p:cNvSpPr>
          <p:nvPr/>
        </p:nvSpPr>
        <p:spPr bwMode="auto">
          <a:xfrm>
            <a:off x="1136650" y="3975100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len</a:t>
            </a:r>
          </a:p>
        </p:txBody>
      </p:sp>
      <p:sp>
        <p:nvSpPr>
          <p:cNvPr id="387083" name="Text Box 11"/>
          <p:cNvSpPr txBox="1">
            <a:spLocks noChangeArrowheads="1"/>
          </p:cNvSpPr>
          <p:nvPr/>
        </p:nvSpPr>
        <p:spPr bwMode="auto">
          <a:xfrm>
            <a:off x="8175625" y="3994150"/>
            <a:ext cx="50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chk</a:t>
            </a:r>
          </a:p>
        </p:txBody>
      </p:sp>
      <p:sp>
        <p:nvSpPr>
          <p:cNvPr id="387084" name="Line 12"/>
          <p:cNvSpPr>
            <a:spLocks noChangeShapeType="1"/>
          </p:cNvSpPr>
          <p:nvPr/>
        </p:nvSpPr>
        <p:spPr bwMode="auto">
          <a:xfrm>
            <a:off x="1181100" y="40386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85" name="Line 13"/>
          <p:cNvSpPr>
            <a:spLocks noChangeShapeType="1"/>
          </p:cNvSpPr>
          <p:nvPr/>
        </p:nvSpPr>
        <p:spPr bwMode="auto">
          <a:xfrm>
            <a:off x="1543050" y="40386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87" name="Line 15"/>
          <p:cNvSpPr>
            <a:spLocks noChangeShapeType="1"/>
          </p:cNvSpPr>
          <p:nvPr/>
        </p:nvSpPr>
        <p:spPr bwMode="auto">
          <a:xfrm>
            <a:off x="8201025" y="4010025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88" name="Line 16"/>
          <p:cNvSpPr>
            <a:spLocks noChangeShapeType="1"/>
          </p:cNvSpPr>
          <p:nvPr/>
        </p:nvSpPr>
        <p:spPr bwMode="auto">
          <a:xfrm>
            <a:off x="2352675" y="40195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89" name="Rectangle 17"/>
          <p:cNvSpPr>
            <a:spLocks noChangeArrowheads="1"/>
          </p:cNvSpPr>
          <p:nvPr/>
        </p:nvSpPr>
        <p:spPr bwMode="auto">
          <a:xfrm>
            <a:off x="771525" y="4019550"/>
            <a:ext cx="2333625" cy="257175"/>
          </a:xfrm>
          <a:prstGeom prst="rect">
            <a:avLst/>
          </a:prstGeom>
          <a:noFill/>
          <a:ln w="9525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90" name="Rectangle 18"/>
          <p:cNvSpPr>
            <a:spLocks noChangeArrowheads="1"/>
          </p:cNvSpPr>
          <p:nvPr/>
        </p:nvSpPr>
        <p:spPr bwMode="auto">
          <a:xfrm>
            <a:off x="1190625" y="2943225"/>
            <a:ext cx="733425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092" name="Text Box 20"/>
          <p:cNvSpPr txBox="1">
            <a:spLocks noChangeArrowheads="1"/>
          </p:cNvSpPr>
          <p:nvPr/>
        </p:nvSpPr>
        <p:spPr bwMode="auto">
          <a:xfrm>
            <a:off x="2317750" y="3994150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dst UID</a:t>
            </a:r>
          </a:p>
        </p:txBody>
      </p:sp>
      <p:sp>
        <p:nvSpPr>
          <p:cNvPr id="387093" name="Text Box 21"/>
          <p:cNvSpPr txBox="1">
            <a:spLocks noChangeArrowheads="1"/>
          </p:cNvSpPr>
          <p:nvPr/>
        </p:nvSpPr>
        <p:spPr bwMode="auto">
          <a:xfrm>
            <a:off x="4965700" y="3956050"/>
            <a:ext cx="125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link payload</a:t>
            </a:r>
          </a:p>
        </p:txBody>
      </p:sp>
      <p:sp>
        <p:nvSpPr>
          <p:cNvPr id="387094" name="Text Box 22"/>
          <p:cNvSpPr txBox="1">
            <a:spLocks noChangeArrowheads="1"/>
          </p:cNvSpPr>
          <p:nvPr/>
        </p:nvSpPr>
        <p:spPr bwMode="auto">
          <a:xfrm>
            <a:off x="1155700" y="2917825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cls</a:t>
            </a:r>
          </a:p>
        </p:txBody>
      </p:sp>
      <p:sp>
        <p:nvSpPr>
          <p:cNvPr id="387095" name="Text Box 23"/>
          <p:cNvSpPr txBox="1">
            <a:spLocks noChangeArrowheads="1"/>
          </p:cNvSpPr>
          <p:nvPr/>
        </p:nvSpPr>
        <p:spPr bwMode="auto">
          <a:xfrm>
            <a:off x="1460500" y="2917825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flow</a:t>
            </a:r>
          </a:p>
        </p:txBody>
      </p:sp>
      <p:sp>
        <p:nvSpPr>
          <p:cNvPr id="387096" name="Text Box 24"/>
          <p:cNvSpPr txBox="1">
            <a:spLocks noChangeArrowheads="1"/>
          </p:cNvSpPr>
          <p:nvPr/>
        </p:nvSpPr>
        <p:spPr bwMode="auto">
          <a:xfrm>
            <a:off x="1870075" y="2917825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len</a:t>
            </a:r>
          </a:p>
        </p:txBody>
      </p:sp>
      <p:sp>
        <p:nvSpPr>
          <p:cNvPr id="387097" name="Text Box 25"/>
          <p:cNvSpPr txBox="1">
            <a:spLocks noChangeArrowheads="1"/>
          </p:cNvSpPr>
          <p:nvPr/>
        </p:nvSpPr>
        <p:spPr bwMode="auto">
          <a:xfrm>
            <a:off x="2193925" y="2917825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hops</a:t>
            </a:r>
          </a:p>
        </p:txBody>
      </p:sp>
      <p:sp>
        <p:nvSpPr>
          <p:cNvPr id="387098" name="Text Box 26"/>
          <p:cNvSpPr txBox="1">
            <a:spLocks noChangeArrowheads="1"/>
          </p:cNvSpPr>
          <p:nvPr/>
        </p:nvSpPr>
        <p:spPr bwMode="auto">
          <a:xfrm>
            <a:off x="3175000" y="29178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src IP</a:t>
            </a:r>
          </a:p>
        </p:txBody>
      </p:sp>
      <p:sp>
        <p:nvSpPr>
          <p:cNvPr id="387099" name="Text Box 27"/>
          <p:cNvSpPr txBox="1">
            <a:spLocks noChangeArrowheads="1"/>
          </p:cNvSpPr>
          <p:nvPr/>
        </p:nvSpPr>
        <p:spPr bwMode="auto">
          <a:xfrm>
            <a:off x="3917950" y="29178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dst IP</a:t>
            </a:r>
          </a:p>
        </p:txBody>
      </p:sp>
      <p:sp>
        <p:nvSpPr>
          <p:cNvPr id="387102" name="Text Box 30"/>
          <p:cNvSpPr txBox="1">
            <a:spLocks noChangeArrowheads="1"/>
          </p:cNvSpPr>
          <p:nvPr/>
        </p:nvSpPr>
        <p:spPr bwMode="auto">
          <a:xfrm>
            <a:off x="5384800" y="2908300"/>
            <a:ext cx="1233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990099"/>
                </a:solidFill>
              </a:rPr>
              <a:t>net payload</a:t>
            </a:r>
          </a:p>
        </p:txBody>
      </p:sp>
      <p:sp>
        <p:nvSpPr>
          <p:cNvPr id="387103" name="Rectangle 31"/>
          <p:cNvSpPr>
            <a:spLocks noChangeArrowheads="1"/>
          </p:cNvSpPr>
          <p:nvPr/>
        </p:nvSpPr>
        <p:spPr bwMode="auto">
          <a:xfrm>
            <a:off x="1181100" y="2943225"/>
            <a:ext cx="3390900" cy="257175"/>
          </a:xfrm>
          <a:prstGeom prst="rect">
            <a:avLst/>
          </a:prstGeom>
          <a:noFill/>
          <a:ln w="19050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05" name="Line 33"/>
          <p:cNvSpPr>
            <a:spLocks noChangeShapeType="1"/>
          </p:cNvSpPr>
          <p:nvPr/>
        </p:nvSpPr>
        <p:spPr bwMode="auto">
          <a:xfrm>
            <a:off x="1162050" y="3200400"/>
            <a:ext cx="1943100" cy="809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06" name="Line 34"/>
          <p:cNvSpPr>
            <a:spLocks noChangeShapeType="1"/>
          </p:cNvSpPr>
          <p:nvPr/>
        </p:nvSpPr>
        <p:spPr bwMode="auto">
          <a:xfrm flipH="1">
            <a:off x="8210550" y="3209925"/>
            <a:ext cx="304800" cy="809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07" name="Text Box 35"/>
          <p:cNvSpPr txBox="1">
            <a:spLocks noChangeArrowheads="1"/>
          </p:cNvSpPr>
          <p:nvPr/>
        </p:nvSpPr>
        <p:spPr bwMode="auto">
          <a:xfrm>
            <a:off x="346075" y="230346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Network packet</a:t>
            </a:r>
          </a:p>
        </p:txBody>
      </p:sp>
      <p:sp>
        <p:nvSpPr>
          <p:cNvPr id="387108" name="Rectangle 36"/>
          <p:cNvSpPr>
            <a:spLocks noChangeArrowheads="1"/>
          </p:cNvSpPr>
          <p:nvPr/>
        </p:nvSpPr>
        <p:spPr bwMode="auto">
          <a:xfrm>
            <a:off x="1628775" y="1828800"/>
            <a:ext cx="7172325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09" name="Text Box 37"/>
          <p:cNvSpPr txBox="1">
            <a:spLocks noChangeArrowheads="1"/>
          </p:cNvSpPr>
          <p:nvPr/>
        </p:nvSpPr>
        <p:spPr bwMode="auto">
          <a:xfrm>
            <a:off x="355600" y="1131888"/>
            <a:ext cx="234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UDP datagram or </a:t>
            </a:r>
          </a:p>
          <a:p>
            <a:r>
              <a:rPr lang="en-US" sz="1800"/>
              <a:t>TCP stream segment</a:t>
            </a:r>
          </a:p>
        </p:txBody>
      </p:sp>
      <p:sp>
        <p:nvSpPr>
          <p:cNvPr id="387110" name="Text Box 38"/>
          <p:cNvSpPr txBox="1">
            <a:spLocks noChangeArrowheads="1"/>
          </p:cNvSpPr>
          <p:nvPr/>
        </p:nvSpPr>
        <p:spPr bwMode="auto">
          <a:xfrm>
            <a:off x="1612900" y="1784350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transport header</a:t>
            </a:r>
          </a:p>
        </p:txBody>
      </p:sp>
      <p:sp>
        <p:nvSpPr>
          <p:cNvPr id="387111" name="Rectangle 39"/>
          <p:cNvSpPr>
            <a:spLocks noChangeArrowheads="1"/>
          </p:cNvSpPr>
          <p:nvPr/>
        </p:nvSpPr>
        <p:spPr bwMode="auto">
          <a:xfrm>
            <a:off x="1638300" y="1828800"/>
            <a:ext cx="1590675" cy="257175"/>
          </a:xfrm>
          <a:prstGeom prst="rect">
            <a:avLst/>
          </a:prstGeom>
          <a:noFill/>
          <a:ln w="19050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2" name="Line 40"/>
          <p:cNvSpPr>
            <a:spLocks noChangeShapeType="1"/>
          </p:cNvSpPr>
          <p:nvPr/>
        </p:nvSpPr>
        <p:spPr bwMode="auto">
          <a:xfrm>
            <a:off x="1619250" y="2105025"/>
            <a:ext cx="2647950" cy="581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3" name="Line 41"/>
          <p:cNvSpPr>
            <a:spLocks noChangeShapeType="1"/>
          </p:cNvSpPr>
          <p:nvPr/>
        </p:nvSpPr>
        <p:spPr bwMode="auto">
          <a:xfrm flipH="1">
            <a:off x="8629650" y="2085975"/>
            <a:ext cx="171450" cy="619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4" name="Text Box 42"/>
          <p:cNvSpPr txBox="1">
            <a:spLocks noChangeArrowheads="1"/>
          </p:cNvSpPr>
          <p:nvPr/>
        </p:nvSpPr>
        <p:spPr bwMode="auto">
          <a:xfrm>
            <a:off x="5641975" y="1784350"/>
            <a:ext cx="1919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application payload</a:t>
            </a:r>
          </a:p>
        </p:txBody>
      </p:sp>
      <p:sp>
        <p:nvSpPr>
          <p:cNvPr id="387115" name="Text Box 43"/>
          <p:cNvSpPr txBox="1">
            <a:spLocks noChangeArrowheads="1"/>
          </p:cNvSpPr>
          <p:nvPr/>
        </p:nvSpPr>
        <p:spPr bwMode="auto">
          <a:xfrm>
            <a:off x="3441700" y="1384300"/>
            <a:ext cx="4729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…, modbus, BacNET/IP, … , HTML, XML, …, ZCL</a:t>
            </a:r>
          </a:p>
        </p:txBody>
      </p:sp>
      <p:sp>
        <p:nvSpPr>
          <p:cNvPr id="387117" name="Line 45"/>
          <p:cNvSpPr>
            <a:spLocks noChangeShapeType="1"/>
          </p:cNvSpPr>
          <p:nvPr/>
        </p:nvSpPr>
        <p:spPr bwMode="auto">
          <a:xfrm>
            <a:off x="3895725" y="295275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8" name="Line 46"/>
          <p:cNvSpPr>
            <a:spLocks noChangeShapeType="1"/>
          </p:cNvSpPr>
          <p:nvPr/>
        </p:nvSpPr>
        <p:spPr bwMode="auto">
          <a:xfrm>
            <a:off x="3190875" y="2943225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7119" name="Text Box 47"/>
          <p:cNvSpPr txBox="1">
            <a:spLocks noChangeArrowheads="1"/>
          </p:cNvSpPr>
          <p:nvPr/>
        </p:nvSpPr>
        <p:spPr bwMode="auto">
          <a:xfrm>
            <a:off x="3956050" y="3165475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16 B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771525" y="4313238"/>
            <a:ext cx="7905750" cy="366712"/>
            <a:chOff x="528" y="2843"/>
            <a:chExt cx="4980" cy="231"/>
          </a:xfrm>
        </p:grpSpPr>
        <p:sp>
          <p:nvSpPr>
            <p:cNvPr id="387121" name="Line 49"/>
            <p:cNvSpPr>
              <a:spLocks noChangeShapeType="1"/>
            </p:cNvSpPr>
            <p:nvPr/>
          </p:nvSpPr>
          <p:spPr bwMode="auto">
            <a:xfrm>
              <a:off x="528" y="2970"/>
              <a:ext cx="49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7120" name="Text Box 48"/>
            <p:cNvSpPr txBox="1">
              <a:spLocks noChangeArrowheads="1"/>
            </p:cNvSpPr>
            <p:nvPr/>
          </p:nvSpPr>
          <p:spPr bwMode="auto">
            <a:xfrm>
              <a:off x="2636" y="2843"/>
              <a:ext cx="1148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rgbClr val="FF0000"/>
                  </a:solidFill>
                </a:rPr>
                <a:t>128 Bytes MAX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3105150" y="3651250"/>
            <a:ext cx="5057775" cy="336550"/>
            <a:chOff x="1998" y="2426"/>
            <a:chExt cx="3186" cy="212"/>
          </a:xfrm>
        </p:grpSpPr>
        <p:sp>
          <p:nvSpPr>
            <p:cNvPr id="387122" name="Line 50"/>
            <p:cNvSpPr>
              <a:spLocks noChangeShapeType="1"/>
            </p:cNvSpPr>
            <p:nvPr/>
          </p:nvSpPr>
          <p:spPr bwMode="auto">
            <a:xfrm>
              <a:off x="1998" y="2526"/>
              <a:ext cx="318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7123" name="Text Box 51"/>
            <p:cNvSpPr txBox="1">
              <a:spLocks noChangeArrowheads="1"/>
            </p:cNvSpPr>
            <p:nvPr/>
          </p:nvSpPr>
          <p:spPr bwMode="auto">
            <a:xfrm>
              <a:off x="2864" y="2426"/>
              <a:ext cx="1094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1280 Bytes MIN</a:t>
              </a:r>
            </a:p>
          </p:txBody>
        </p:sp>
      </p:grpSp>
      <p:sp>
        <p:nvSpPr>
          <p:cNvPr id="387124" name="Text Box 52"/>
          <p:cNvSpPr txBox="1">
            <a:spLocks noChangeArrowheads="1"/>
          </p:cNvSpPr>
          <p:nvPr/>
        </p:nvSpPr>
        <p:spPr bwMode="auto">
          <a:xfrm>
            <a:off x="3213100" y="3165475"/>
            <a:ext cx="601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16 B</a:t>
            </a: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181100" y="2593975"/>
            <a:ext cx="3838575" cy="336550"/>
            <a:chOff x="798" y="2300"/>
            <a:chExt cx="2418" cy="212"/>
          </a:xfrm>
        </p:grpSpPr>
        <p:sp>
          <p:nvSpPr>
            <p:cNvPr id="387125" name="Line 53"/>
            <p:cNvSpPr>
              <a:spLocks noChangeShapeType="1"/>
            </p:cNvSpPr>
            <p:nvPr/>
          </p:nvSpPr>
          <p:spPr bwMode="auto">
            <a:xfrm>
              <a:off x="798" y="2412"/>
              <a:ext cx="24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7126" name="Text Box 54"/>
            <p:cNvSpPr txBox="1">
              <a:spLocks noChangeArrowheads="1"/>
            </p:cNvSpPr>
            <p:nvPr/>
          </p:nvSpPr>
          <p:spPr bwMode="auto">
            <a:xfrm>
              <a:off x="1256" y="2300"/>
              <a:ext cx="968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40 B + options</a:t>
              </a:r>
            </a:p>
          </p:txBody>
        </p:sp>
      </p:grpSp>
      <p:sp>
        <p:nvSpPr>
          <p:cNvPr id="387130" name="Text Box 58"/>
          <p:cNvSpPr txBox="1">
            <a:spLocks noChangeArrowheads="1"/>
          </p:cNvSpPr>
          <p:nvPr/>
        </p:nvSpPr>
        <p:spPr bwMode="auto">
          <a:xfrm>
            <a:off x="2717800" y="2917825"/>
            <a:ext cx="47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NH</a:t>
            </a:r>
          </a:p>
        </p:txBody>
      </p:sp>
      <p:sp>
        <p:nvSpPr>
          <p:cNvPr id="387133" name="WordArt 61"/>
          <p:cNvSpPr>
            <a:spLocks noChangeArrowheads="1" noChangeShapeType="1" noTextEdit="1"/>
          </p:cNvSpPr>
          <p:nvPr/>
        </p:nvSpPr>
        <p:spPr bwMode="auto">
          <a:xfrm>
            <a:off x="6796088" y="3543300"/>
            <a:ext cx="542925" cy="9318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?</a:t>
            </a:r>
          </a:p>
        </p:txBody>
      </p: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 build="p"/>
      <p:bldP spid="3871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D9C7E1-9C1F-3340-A2A1-8092F676FDC8}" type="slidenum">
              <a:rPr lang="en-US"/>
              <a:pPr/>
              <a:t>26</a:t>
            </a:fld>
            <a:endParaRPr lang="en-US"/>
          </a:p>
        </p:txBody>
      </p:sp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4559300" y="3860800"/>
            <a:ext cx="1230313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802.5</a:t>
            </a:r>
          </a:p>
          <a:p>
            <a:pPr algn="ctr"/>
            <a:r>
              <a:rPr lang="en-US"/>
              <a:t>Token Ring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7615237" cy="820737"/>
          </a:xfrm>
        </p:spPr>
        <p:txBody>
          <a:bodyPr>
            <a:normAutofit/>
          </a:bodyPr>
          <a:lstStyle/>
          <a:p>
            <a:r>
              <a:rPr lang="en-US" dirty="0"/>
              <a:t>6LoWPAN </a:t>
            </a:r>
            <a:r>
              <a:rPr lang="en-US" dirty="0" smtClean="0"/>
              <a:t>adaptation layer</a:t>
            </a:r>
            <a:endParaRPr lang="en-US" dirty="0"/>
          </a:p>
        </p:txBody>
      </p:sp>
      <p:sp>
        <p:nvSpPr>
          <p:cNvPr id="410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9563" y="5553075"/>
            <a:ext cx="8534400" cy="6715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400"/>
          </a:p>
          <a:p>
            <a:pPr lvl="1">
              <a:lnSpc>
                <a:spcPct val="80000"/>
              </a:lnSpc>
            </a:pPr>
            <a:endParaRPr lang="en-US" sz="1200"/>
          </a:p>
          <a:p>
            <a:pPr>
              <a:lnSpc>
                <a:spcPct val="80000"/>
              </a:lnSpc>
            </a:pPr>
            <a:endParaRPr lang="en-US" sz="1400"/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3529013" y="3851275"/>
            <a:ext cx="96202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</a:t>
            </a:r>
          </a:p>
          <a:p>
            <a:pPr algn="ctr"/>
            <a:r>
              <a:rPr lang="en-US"/>
              <a:t>Ethernet</a:t>
            </a:r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5843588" y="3860800"/>
            <a:ext cx="81438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31" name="Text Box 7"/>
          <p:cNvSpPr txBox="1">
            <a:spLocks noChangeArrowheads="1"/>
          </p:cNvSpPr>
          <p:nvPr/>
        </p:nvSpPr>
        <p:spPr bwMode="auto">
          <a:xfrm>
            <a:off x="3702050" y="406082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10b2</a:t>
            </a:r>
          </a:p>
        </p:txBody>
      </p:sp>
      <p:sp>
        <p:nvSpPr>
          <p:cNvPr id="410632" name="Text Box 8"/>
          <p:cNvSpPr txBox="1">
            <a:spLocks noChangeArrowheads="1"/>
          </p:cNvSpPr>
          <p:nvPr/>
        </p:nvSpPr>
        <p:spPr bwMode="auto">
          <a:xfrm>
            <a:off x="3825875" y="4260850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802.3i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10bT</a:t>
            </a:r>
          </a:p>
        </p:txBody>
      </p:sp>
      <p:sp>
        <p:nvSpPr>
          <p:cNvPr id="410633" name="Text Box 9"/>
          <p:cNvSpPr txBox="1">
            <a:spLocks noChangeArrowheads="1"/>
          </p:cNvSpPr>
          <p:nvPr/>
        </p:nvSpPr>
        <p:spPr bwMode="auto">
          <a:xfrm>
            <a:off x="3921125" y="4451350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802.3y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100bT</a:t>
            </a:r>
          </a:p>
        </p:txBody>
      </p:sp>
      <p:sp>
        <p:nvSpPr>
          <p:cNvPr id="410634" name="Text Box 10"/>
          <p:cNvSpPr txBox="1">
            <a:spLocks noChangeArrowheads="1"/>
          </p:cNvSpPr>
          <p:nvPr/>
        </p:nvSpPr>
        <p:spPr bwMode="auto">
          <a:xfrm>
            <a:off x="4083050" y="461327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802.3ab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1000bT</a:t>
            </a:r>
          </a:p>
        </p:txBody>
      </p:sp>
      <p:sp>
        <p:nvSpPr>
          <p:cNvPr id="410635" name="Text Box 11"/>
          <p:cNvSpPr txBox="1">
            <a:spLocks noChangeArrowheads="1"/>
          </p:cNvSpPr>
          <p:nvPr/>
        </p:nvSpPr>
        <p:spPr bwMode="auto">
          <a:xfrm>
            <a:off x="4206875" y="478472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802.3an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1G bT</a:t>
            </a:r>
          </a:p>
        </p:txBody>
      </p:sp>
      <p:sp>
        <p:nvSpPr>
          <p:cNvPr id="410636" name="Text Box 12"/>
          <p:cNvSpPr txBox="1">
            <a:spLocks noChangeArrowheads="1"/>
          </p:cNvSpPr>
          <p:nvPr/>
        </p:nvSpPr>
        <p:spPr bwMode="auto">
          <a:xfrm>
            <a:off x="5969000" y="4013200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802.11a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37" name="Text Box 13"/>
          <p:cNvSpPr txBox="1">
            <a:spLocks noChangeArrowheads="1"/>
          </p:cNvSpPr>
          <p:nvPr/>
        </p:nvSpPr>
        <p:spPr bwMode="auto">
          <a:xfrm>
            <a:off x="6140450" y="4184650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802.11b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38" name="Text Box 14"/>
          <p:cNvSpPr txBox="1">
            <a:spLocks noChangeArrowheads="1"/>
          </p:cNvSpPr>
          <p:nvPr/>
        </p:nvSpPr>
        <p:spPr bwMode="auto">
          <a:xfrm>
            <a:off x="6302375" y="4346575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802.11g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39" name="Text Box 15"/>
          <p:cNvSpPr txBox="1">
            <a:spLocks noChangeArrowheads="1"/>
          </p:cNvSpPr>
          <p:nvPr/>
        </p:nvSpPr>
        <p:spPr bwMode="auto">
          <a:xfrm>
            <a:off x="6454775" y="4498975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802.11n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410640" name="Text Box 16"/>
          <p:cNvSpPr txBox="1">
            <a:spLocks noChangeArrowheads="1"/>
          </p:cNvSpPr>
          <p:nvPr/>
        </p:nvSpPr>
        <p:spPr bwMode="auto">
          <a:xfrm>
            <a:off x="2617788" y="3841750"/>
            <a:ext cx="847725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X3T9.5</a:t>
            </a:r>
          </a:p>
          <a:p>
            <a:pPr algn="ctr"/>
            <a:r>
              <a:rPr lang="en-US"/>
              <a:t>FDDI</a:t>
            </a:r>
          </a:p>
        </p:txBody>
      </p:sp>
      <p:sp>
        <p:nvSpPr>
          <p:cNvPr id="410641" name="Text Box 17"/>
          <p:cNvSpPr txBox="1">
            <a:spLocks noChangeArrowheads="1"/>
          </p:cNvSpPr>
          <p:nvPr/>
        </p:nvSpPr>
        <p:spPr bwMode="auto">
          <a:xfrm>
            <a:off x="1693863" y="3832225"/>
            <a:ext cx="87153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Serial</a:t>
            </a:r>
          </a:p>
          <a:p>
            <a:pPr algn="ctr"/>
            <a:r>
              <a:rPr lang="en-US"/>
              <a:t>Modem</a:t>
            </a:r>
          </a:p>
        </p:txBody>
      </p:sp>
      <p:sp>
        <p:nvSpPr>
          <p:cNvPr id="410642" name="Text Box 18"/>
          <p:cNvSpPr txBox="1">
            <a:spLocks noChangeArrowheads="1"/>
          </p:cNvSpPr>
          <p:nvPr/>
        </p:nvSpPr>
        <p:spPr bwMode="auto">
          <a:xfrm>
            <a:off x="2012950" y="4727575"/>
            <a:ext cx="7683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GPRS</a:t>
            </a:r>
          </a:p>
        </p:txBody>
      </p:sp>
      <p:sp>
        <p:nvSpPr>
          <p:cNvPr id="410643" name="Text Box 19"/>
          <p:cNvSpPr txBox="1">
            <a:spLocks noChangeArrowheads="1"/>
          </p:cNvSpPr>
          <p:nvPr/>
        </p:nvSpPr>
        <p:spPr bwMode="auto">
          <a:xfrm>
            <a:off x="2009775" y="4346575"/>
            <a:ext cx="67786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ISDN</a:t>
            </a:r>
          </a:p>
        </p:txBody>
      </p:sp>
      <p:sp>
        <p:nvSpPr>
          <p:cNvPr id="410644" name="Text Box 20"/>
          <p:cNvSpPr txBox="1">
            <a:spLocks noChangeArrowheads="1"/>
          </p:cNvSpPr>
          <p:nvPr/>
        </p:nvSpPr>
        <p:spPr bwMode="auto">
          <a:xfrm>
            <a:off x="1493838" y="4556125"/>
            <a:ext cx="58737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DSL</a:t>
            </a:r>
          </a:p>
        </p:txBody>
      </p:sp>
      <p:sp>
        <p:nvSpPr>
          <p:cNvPr id="410645" name="Text Box 21"/>
          <p:cNvSpPr txBox="1">
            <a:spLocks noChangeArrowheads="1"/>
          </p:cNvSpPr>
          <p:nvPr/>
        </p:nvSpPr>
        <p:spPr bwMode="auto">
          <a:xfrm>
            <a:off x="2770188" y="4384675"/>
            <a:ext cx="7239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Sonet</a:t>
            </a:r>
          </a:p>
        </p:txBody>
      </p:sp>
      <p:sp>
        <p:nvSpPr>
          <p:cNvPr id="410648" name="Rectangle 24"/>
          <p:cNvSpPr>
            <a:spLocks noChangeArrowheads="1"/>
          </p:cNvSpPr>
          <p:nvPr/>
        </p:nvSpPr>
        <p:spPr bwMode="auto">
          <a:xfrm>
            <a:off x="2886075" y="2524125"/>
            <a:ext cx="3419475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Transport (UDP/IP, TCP/IP)</a:t>
            </a:r>
          </a:p>
        </p:txBody>
      </p:sp>
      <p:sp>
        <p:nvSpPr>
          <p:cNvPr id="410649" name="Rectangle 25"/>
          <p:cNvSpPr>
            <a:spLocks noChangeArrowheads="1"/>
          </p:cNvSpPr>
          <p:nvPr/>
        </p:nvSpPr>
        <p:spPr bwMode="auto">
          <a:xfrm>
            <a:off x="1866900" y="2105025"/>
            <a:ext cx="5381625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Application (Telnet, FTP, SMTP, SNMP, HTTP)</a:t>
            </a:r>
          </a:p>
        </p:txBody>
      </p:sp>
      <p:sp>
        <p:nvSpPr>
          <p:cNvPr id="410650" name="Rectangle 26"/>
          <p:cNvSpPr>
            <a:spLocks noChangeArrowheads="1"/>
          </p:cNvSpPr>
          <p:nvPr/>
        </p:nvSpPr>
        <p:spPr bwMode="auto">
          <a:xfrm>
            <a:off x="1162050" y="1571625"/>
            <a:ext cx="71628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Diverse Object and Data Models (HTML, XML, …, BacNet, …)</a:t>
            </a:r>
          </a:p>
        </p:txBody>
      </p:sp>
      <p:sp>
        <p:nvSpPr>
          <p:cNvPr id="410651" name="Text Box 27"/>
          <p:cNvSpPr txBox="1">
            <a:spLocks noChangeArrowheads="1"/>
          </p:cNvSpPr>
          <p:nvPr/>
        </p:nvSpPr>
        <p:spPr bwMode="auto">
          <a:xfrm>
            <a:off x="7481888" y="3870325"/>
            <a:ext cx="1089025" cy="619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802.15.4</a:t>
            </a:r>
          </a:p>
          <a:p>
            <a:pPr algn="ctr"/>
            <a:r>
              <a:rPr lang="en-US" b="1"/>
              <a:t>LoWPAN</a:t>
            </a:r>
          </a:p>
        </p:txBody>
      </p:sp>
      <p:sp>
        <p:nvSpPr>
          <p:cNvPr id="410652" name="Rectangle 28"/>
          <p:cNvSpPr>
            <a:spLocks noChangeArrowheads="1"/>
          </p:cNvSpPr>
          <p:nvPr/>
        </p:nvSpPr>
        <p:spPr bwMode="auto">
          <a:xfrm>
            <a:off x="3519488" y="2962275"/>
            <a:ext cx="2171700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Network (IP)</a:t>
            </a:r>
          </a:p>
        </p:txBody>
      </p:sp>
      <p:sp>
        <p:nvSpPr>
          <p:cNvPr id="410653" name="Rectangle 29"/>
          <p:cNvSpPr>
            <a:spLocks noChangeArrowheads="1"/>
          </p:cNvSpPr>
          <p:nvPr/>
        </p:nvSpPr>
        <p:spPr bwMode="auto">
          <a:xfrm>
            <a:off x="2109788" y="3390900"/>
            <a:ext cx="5686425" cy="4191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Link</a:t>
            </a:r>
          </a:p>
        </p:txBody>
      </p:sp>
      <p:sp>
        <p:nvSpPr>
          <p:cNvPr id="410654" name="Text Box 30"/>
          <p:cNvSpPr txBox="1">
            <a:spLocks noChangeArrowheads="1"/>
          </p:cNvSpPr>
          <p:nvPr/>
        </p:nvSpPr>
        <p:spPr bwMode="auto">
          <a:xfrm>
            <a:off x="460375" y="3422650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2: link</a:t>
            </a:r>
          </a:p>
        </p:txBody>
      </p:sp>
      <p:sp>
        <p:nvSpPr>
          <p:cNvPr id="410655" name="Text Box 31"/>
          <p:cNvSpPr txBox="1">
            <a:spLocks noChangeArrowheads="1"/>
          </p:cNvSpPr>
          <p:nvPr/>
        </p:nvSpPr>
        <p:spPr bwMode="auto">
          <a:xfrm>
            <a:off x="460375" y="2965450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3: net</a:t>
            </a:r>
          </a:p>
        </p:txBody>
      </p:sp>
      <p:sp>
        <p:nvSpPr>
          <p:cNvPr id="410656" name="Text Box 32"/>
          <p:cNvSpPr txBox="1">
            <a:spLocks noChangeArrowheads="1"/>
          </p:cNvSpPr>
          <p:nvPr/>
        </p:nvSpPr>
        <p:spPr bwMode="auto">
          <a:xfrm>
            <a:off x="460375" y="2527300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4: xport</a:t>
            </a:r>
          </a:p>
        </p:txBody>
      </p:sp>
      <p:sp>
        <p:nvSpPr>
          <p:cNvPr id="410657" name="Text Box 33"/>
          <p:cNvSpPr txBox="1">
            <a:spLocks noChangeArrowheads="1"/>
          </p:cNvSpPr>
          <p:nvPr/>
        </p:nvSpPr>
        <p:spPr bwMode="auto">
          <a:xfrm>
            <a:off x="460375" y="1936750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7: app</a:t>
            </a:r>
          </a:p>
        </p:txBody>
      </p:sp>
      <p:sp>
        <p:nvSpPr>
          <p:cNvPr id="410659" name="Text Box 35"/>
          <p:cNvSpPr txBox="1">
            <a:spLocks noChangeArrowheads="1"/>
          </p:cNvSpPr>
          <p:nvPr/>
        </p:nvSpPr>
        <p:spPr bwMode="auto">
          <a:xfrm>
            <a:off x="460375" y="5080000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1: phy</a:t>
            </a:r>
          </a:p>
        </p:txBody>
      </p:sp>
      <p:sp>
        <p:nvSpPr>
          <p:cNvPr id="410660" name="Text Box 36"/>
          <p:cNvSpPr txBox="1">
            <a:spLocks noChangeArrowheads="1"/>
          </p:cNvSpPr>
          <p:nvPr/>
        </p:nvSpPr>
        <p:spPr bwMode="auto">
          <a:xfrm>
            <a:off x="6470650" y="3270250"/>
            <a:ext cx="1149350" cy="355600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011706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6LoWPAN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39" grpId="0" animBg="1"/>
      <p:bldP spid="410651" grpId="0" animBg="1"/>
      <p:bldP spid="4106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 dirty="0"/>
          </a:p>
        </p:txBody>
      </p:sp>
      <p:sp>
        <p:nvSpPr>
          <p:cNvPr id="4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80FB4-D628-EB40-961E-94244470299A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414724" name="Rectangle 4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847725"/>
          </a:xfrm>
        </p:spPr>
        <p:txBody>
          <a:bodyPr/>
          <a:lstStyle/>
          <a:p>
            <a:r>
              <a:rPr lang="en-US" sz="3000"/>
              <a:t>6LoWPAN – IP Header Optimization</a:t>
            </a:r>
          </a:p>
        </p:txBody>
      </p:sp>
      <p:sp>
        <p:nvSpPr>
          <p:cNvPr id="414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3733800"/>
            <a:ext cx="8586788" cy="25146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000" dirty="0"/>
              <a:t>Eliminate all fields in the IPv6 header that can be derived from the 802.15.4 header in the common case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Source address 	: derived from link </a:t>
            </a:r>
            <a:r>
              <a:rPr lang="en-US" sz="1800" dirty="0" smtClean="0">
                <a:solidFill>
                  <a:schemeClr val="tx1"/>
                </a:solidFill>
              </a:rPr>
              <a:t>address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Destination address 	: derived from link </a:t>
            </a:r>
            <a:r>
              <a:rPr lang="en-US" sz="1800" dirty="0" smtClean="0">
                <a:solidFill>
                  <a:schemeClr val="tx1"/>
                </a:solidFill>
              </a:rPr>
              <a:t>address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Length	: derived from link frame </a:t>
            </a:r>
            <a:r>
              <a:rPr lang="en-US" sz="1800" dirty="0" smtClean="0">
                <a:solidFill>
                  <a:schemeClr val="tx1"/>
                </a:solidFill>
              </a:rPr>
              <a:t>length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Traffic Class &amp; Flow Label 	: zero</a:t>
            </a:r>
          </a:p>
          <a:p>
            <a:pPr lvl="1">
              <a:lnSpc>
                <a:spcPct val="90000"/>
              </a:lnSpc>
              <a:tabLst>
                <a:tab pos="3429000" algn="l"/>
              </a:tabLst>
            </a:pPr>
            <a:r>
              <a:rPr lang="en-US" sz="1800" dirty="0">
                <a:solidFill>
                  <a:schemeClr val="tx1"/>
                </a:solidFill>
              </a:rPr>
              <a:t>Next header	: UDP, TCP, or ICMP</a:t>
            </a:r>
          </a:p>
          <a:p>
            <a:pPr>
              <a:lnSpc>
                <a:spcPct val="90000"/>
              </a:lnSpc>
              <a:tabLst>
                <a:tab pos="3429000" algn="l"/>
              </a:tabLst>
            </a:pPr>
            <a:r>
              <a:rPr lang="en-US" sz="2000" dirty="0">
                <a:solidFill>
                  <a:schemeClr val="tx1"/>
                </a:solidFill>
              </a:rPr>
              <a:t>Additional IPv6 options follow as options</a:t>
            </a:r>
          </a:p>
          <a:p>
            <a:pPr>
              <a:lnSpc>
                <a:spcPct val="90000"/>
              </a:lnSpc>
              <a:tabLst>
                <a:tab pos="3429000" algn="l"/>
              </a:tabLst>
            </a:pPr>
            <a:endParaRPr lang="en-US" sz="1800" dirty="0"/>
          </a:p>
        </p:txBody>
      </p:sp>
      <p:sp>
        <p:nvSpPr>
          <p:cNvPr id="414726" name="Text Box 6"/>
          <p:cNvSpPr txBox="1">
            <a:spLocks noChangeArrowheads="1"/>
          </p:cNvSpPr>
          <p:nvPr/>
        </p:nvSpPr>
        <p:spPr bwMode="auto">
          <a:xfrm>
            <a:off x="422275" y="24177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Link frame</a:t>
            </a:r>
          </a:p>
        </p:txBody>
      </p:sp>
      <p:sp>
        <p:nvSpPr>
          <p:cNvPr id="414727" name="Rectangle 7"/>
          <p:cNvSpPr>
            <a:spLocks noChangeArrowheads="1"/>
          </p:cNvSpPr>
          <p:nvPr/>
        </p:nvSpPr>
        <p:spPr bwMode="auto">
          <a:xfrm>
            <a:off x="847725" y="2847975"/>
            <a:ext cx="788670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28" name="Text Box 8"/>
          <p:cNvSpPr txBox="1">
            <a:spLocks noChangeArrowheads="1"/>
          </p:cNvSpPr>
          <p:nvPr/>
        </p:nvSpPr>
        <p:spPr bwMode="auto">
          <a:xfrm>
            <a:off x="841375" y="2813050"/>
            <a:ext cx="455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ctrl</a:t>
            </a:r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1593850" y="2803525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src UID</a:t>
            </a:r>
          </a:p>
        </p:txBody>
      </p:sp>
      <p:sp>
        <p:nvSpPr>
          <p:cNvPr id="414730" name="Text Box 10"/>
          <p:cNvSpPr txBox="1">
            <a:spLocks noChangeArrowheads="1"/>
          </p:cNvSpPr>
          <p:nvPr/>
        </p:nvSpPr>
        <p:spPr bwMode="auto">
          <a:xfrm>
            <a:off x="1212850" y="2794000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len</a:t>
            </a:r>
          </a:p>
        </p:txBody>
      </p:sp>
      <p:sp>
        <p:nvSpPr>
          <p:cNvPr id="414731" name="Text Box 11"/>
          <p:cNvSpPr txBox="1">
            <a:spLocks noChangeArrowheads="1"/>
          </p:cNvSpPr>
          <p:nvPr/>
        </p:nvSpPr>
        <p:spPr bwMode="auto">
          <a:xfrm>
            <a:off x="8251825" y="2813050"/>
            <a:ext cx="50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chk</a:t>
            </a:r>
          </a:p>
        </p:txBody>
      </p:sp>
      <p:sp>
        <p:nvSpPr>
          <p:cNvPr id="414732" name="Line 12"/>
          <p:cNvSpPr>
            <a:spLocks noChangeShapeType="1"/>
          </p:cNvSpPr>
          <p:nvPr/>
        </p:nvSpPr>
        <p:spPr bwMode="auto">
          <a:xfrm>
            <a:off x="1257300" y="28575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3" name="Line 13"/>
          <p:cNvSpPr>
            <a:spLocks noChangeShapeType="1"/>
          </p:cNvSpPr>
          <p:nvPr/>
        </p:nvSpPr>
        <p:spPr bwMode="auto">
          <a:xfrm>
            <a:off x="1619250" y="2857500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4" name="Line 14"/>
          <p:cNvSpPr>
            <a:spLocks noChangeShapeType="1"/>
          </p:cNvSpPr>
          <p:nvPr/>
        </p:nvSpPr>
        <p:spPr bwMode="auto">
          <a:xfrm>
            <a:off x="8277225" y="2828925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5" name="Line 15"/>
          <p:cNvSpPr>
            <a:spLocks noChangeShapeType="1"/>
          </p:cNvSpPr>
          <p:nvPr/>
        </p:nvSpPr>
        <p:spPr bwMode="auto">
          <a:xfrm>
            <a:off x="2428875" y="28384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6" name="Rectangle 16"/>
          <p:cNvSpPr>
            <a:spLocks noChangeArrowheads="1"/>
          </p:cNvSpPr>
          <p:nvPr/>
        </p:nvSpPr>
        <p:spPr bwMode="auto">
          <a:xfrm>
            <a:off x="847725" y="2838450"/>
            <a:ext cx="2333625" cy="257175"/>
          </a:xfrm>
          <a:prstGeom prst="rect">
            <a:avLst/>
          </a:prstGeom>
          <a:noFill/>
          <a:ln w="9525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38" name="Text Box 18"/>
          <p:cNvSpPr txBox="1">
            <a:spLocks noChangeArrowheads="1"/>
          </p:cNvSpPr>
          <p:nvPr/>
        </p:nvSpPr>
        <p:spPr bwMode="auto">
          <a:xfrm>
            <a:off x="2393950" y="2813050"/>
            <a:ext cx="862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dst UID</a:t>
            </a:r>
          </a:p>
        </p:txBody>
      </p:sp>
      <p:sp>
        <p:nvSpPr>
          <p:cNvPr id="414749" name="Line 29"/>
          <p:cNvSpPr>
            <a:spLocks noChangeShapeType="1"/>
          </p:cNvSpPr>
          <p:nvPr/>
        </p:nvSpPr>
        <p:spPr bwMode="auto">
          <a:xfrm flipH="1">
            <a:off x="8286750" y="2028825"/>
            <a:ext cx="304800" cy="809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50" name="Text Box 30"/>
          <p:cNvSpPr txBox="1">
            <a:spLocks noChangeArrowheads="1"/>
          </p:cNvSpPr>
          <p:nvPr/>
        </p:nvSpPr>
        <p:spPr bwMode="auto">
          <a:xfrm>
            <a:off x="422275" y="112236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Network packet</a:t>
            </a:r>
          </a:p>
        </p:txBody>
      </p:sp>
      <p:sp>
        <p:nvSpPr>
          <p:cNvPr id="414768" name="Line 48"/>
          <p:cNvSpPr>
            <a:spLocks noChangeShapeType="1"/>
          </p:cNvSpPr>
          <p:nvPr/>
        </p:nvSpPr>
        <p:spPr bwMode="auto">
          <a:xfrm>
            <a:off x="1257300" y="1590675"/>
            <a:ext cx="33813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69" name="Text Box 49"/>
          <p:cNvSpPr txBox="1">
            <a:spLocks noChangeArrowheads="1"/>
          </p:cNvSpPr>
          <p:nvPr/>
        </p:nvSpPr>
        <p:spPr bwMode="auto">
          <a:xfrm>
            <a:off x="2435225" y="1412875"/>
            <a:ext cx="6540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40 B</a:t>
            </a:r>
          </a:p>
        </p:txBody>
      </p:sp>
      <p:sp>
        <p:nvSpPr>
          <p:cNvPr id="414770" name="Rectangle 50"/>
          <p:cNvSpPr>
            <a:spLocks noChangeArrowheads="1"/>
          </p:cNvSpPr>
          <p:nvPr/>
        </p:nvSpPr>
        <p:spPr bwMode="auto">
          <a:xfrm>
            <a:off x="3181350" y="2847975"/>
            <a:ext cx="466725" cy="247650"/>
          </a:xfrm>
          <a:prstGeom prst="rect">
            <a:avLst/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71" name="Text Box 51"/>
          <p:cNvSpPr txBox="1">
            <a:spLocks noChangeArrowheads="1"/>
          </p:cNvSpPr>
          <p:nvPr/>
        </p:nvSpPr>
        <p:spPr bwMode="auto">
          <a:xfrm>
            <a:off x="3565525" y="3175000"/>
            <a:ext cx="3199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6LoWPAN adaptation header</a:t>
            </a:r>
          </a:p>
        </p:txBody>
      </p:sp>
      <p:sp>
        <p:nvSpPr>
          <p:cNvPr id="414772" name="Text Box 52"/>
          <p:cNvSpPr txBox="1">
            <a:spLocks noChangeArrowheads="1"/>
          </p:cNvSpPr>
          <p:nvPr/>
        </p:nvSpPr>
        <p:spPr bwMode="auto">
          <a:xfrm>
            <a:off x="3622675" y="2794000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hops</a:t>
            </a:r>
          </a:p>
        </p:txBody>
      </p:sp>
      <p:sp>
        <p:nvSpPr>
          <p:cNvPr id="414773" name="Line 53"/>
          <p:cNvSpPr>
            <a:spLocks noChangeShapeType="1"/>
          </p:cNvSpPr>
          <p:nvPr/>
        </p:nvSpPr>
        <p:spPr bwMode="auto">
          <a:xfrm>
            <a:off x="3362325" y="3019425"/>
            <a:ext cx="219075" cy="27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74" name="Line 54"/>
          <p:cNvSpPr>
            <a:spLocks noChangeShapeType="1"/>
          </p:cNvSpPr>
          <p:nvPr/>
        </p:nvSpPr>
        <p:spPr bwMode="auto">
          <a:xfrm>
            <a:off x="4162425" y="285750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1266825" y="2066925"/>
            <a:ext cx="3371850" cy="771525"/>
            <a:chOff x="1266825" y="2066925"/>
            <a:chExt cx="3371850" cy="771525"/>
          </a:xfrm>
        </p:grpSpPr>
        <p:sp>
          <p:nvSpPr>
            <p:cNvPr id="414775" name="Line 55"/>
            <p:cNvSpPr>
              <a:spLocks noChangeShapeType="1"/>
            </p:cNvSpPr>
            <p:nvPr/>
          </p:nvSpPr>
          <p:spPr bwMode="auto">
            <a:xfrm>
              <a:off x="3190875" y="2676525"/>
              <a:ext cx="1000125" cy="95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4776" name="Text Box 56"/>
            <p:cNvSpPr txBox="1">
              <a:spLocks noChangeArrowheads="1"/>
            </p:cNvSpPr>
            <p:nvPr/>
          </p:nvSpPr>
          <p:spPr bwMode="auto">
            <a:xfrm>
              <a:off x="3435350" y="2479675"/>
              <a:ext cx="549275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3 B</a:t>
              </a:r>
            </a:p>
          </p:txBody>
        </p:sp>
        <p:sp>
          <p:nvSpPr>
            <p:cNvPr id="414777" name="Line 57"/>
            <p:cNvSpPr>
              <a:spLocks noChangeShapeType="1"/>
            </p:cNvSpPr>
            <p:nvPr/>
          </p:nvSpPr>
          <p:spPr bwMode="auto">
            <a:xfrm>
              <a:off x="1266825" y="2076450"/>
              <a:ext cx="1914525" cy="752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4778" name="Line 58"/>
            <p:cNvSpPr>
              <a:spLocks noChangeShapeType="1"/>
            </p:cNvSpPr>
            <p:nvPr/>
          </p:nvSpPr>
          <p:spPr bwMode="auto">
            <a:xfrm flipH="1">
              <a:off x="4171950" y="2066925"/>
              <a:ext cx="466725" cy="771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414780" name="Rectangle 60"/>
          <p:cNvSpPr>
            <a:spLocks noChangeArrowheads="1"/>
          </p:cNvSpPr>
          <p:nvPr/>
        </p:nvSpPr>
        <p:spPr bwMode="auto">
          <a:xfrm>
            <a:off x="1247775" y="1771650"/>
            <a:ext cx="7334250" cy="257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81" name="Text Box 61"/>
          <p:cNvSpPr txBox="1">
            <a:spLocks noChangeArrowheads="1"/>
          </p:cNvSpPr>
          <p:nvPr/>
        </p:nvSpPr>
        <p:spPr bwMode="auto">
          <a:xfrm>
            <a:off x="1212850" y="1746250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cls</a:t>
            </a:r>
          </a:p>
        </p:txBody>
      </p:sp>
      <p:sp>
        <p:nvSpPr>
          <p:cNvPr id="414782" name="Text Box 62"/>
          <p:cNvSpPr txBox="1">
            <a:spLocks noChangeArrowheads="1"/>
          </p:cNvSpPr>
          <p:nvPr/>
        </p:nvSpPr>
        <p:spPr bwMode="auto">
          <a:xfrm>
            <a:off x="1517650" y="1746250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flow</a:t>
            </a:r>
          </a:p>
        </p:txBody>
      </p:sp>
      <p:sp>
        <p:nvSpPr>
          <p:cNvPr id="414783" name="Text Box 63"/>
          <p:cNvSpPr txBox="1">
            <a:spLocks noChangeArrowheads="1"/>
          </p:cNvSpPr>
          <p:nvPr/>
        </p:nvSpPr>
        <p:spPr bwMode="auto">
          <a:xfrm>
            <a:off x="1927225" y="1746250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len</a:t>
            </a:r>
          </a:p>
        </p:txBody>
      </p:sp>
      <p:sp>
        <p:nvSpPr>
          <p:cNvPr id="414784" name="Text Box 64"/>
          <p:cNvSpPr txBox="1">
            <a:spLocks noChangeArrowheads="1"/>
          </p:cNvSpPr>
          <p:nvPr/>
        </p:nvSpPr>
        <p:spPr bwMode="auto">
          <a:xfrm>
            <a:off x="2251075" y="1746250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hops</a:t>
            </a:r>
          </a:p>
        </p:txBody>
      </p:sp>
      <p:sp>
        <p:nvSpPr>
          <p:cNvPr id="414785" name="Text Box 65"/>
          <p:cNvSpPr txBox="1">
            <a:spLocks noChangeArrowheads="1"/>
          </p:cNvSpPr>
          <p:nvPr/>
        </p:nvSpPr>
        <p:spPr bwMode="auto">
          <a:xfrm>
            <a:off x="3232150" y="1746250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src IP</a:t>
            </a:r>
          </a:p>
        </p:txBody>
      </p:sp>
      <p:sp>
        <p:nvSpPr>
          <p:cNvPr id="414786" name="Text Box 66"/>
          <p:cNvSpPr txBox="1">
            <a:spLocks noChangeArrowheads="1"/>
          </p:cNvSpPr>
          <p:nvPr/>
        </p:nvSpPr>
        <p:spPr bwMode="auto">
          <a:xfrm>
            <a:off x="3975100" y="1746250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dst IP</a:t>
            </a:r>
          </a:p>
        </p:txBody>
      </p:sp>
      <p:sp>
        <p:nvSpPr>
          <p:cNvPr id="414787" name="Text Box 67"/>
          <p:cNvSpPr txBox="1">
            <a:spLocks noChangeArrowheads="1"/>
          </p:cNvSpPr>
          <p:nvPr/>
        </p:nvSpPr>
        <p:spPr bwMode="auto">
          <a:xfrm>
            <a:off x="5441950" y="1736725"/>
            <a:ext cx="1233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990099"/>
                </a:solidFill>
              </a:rPr>
              <a:t>net payload</a:t>
            </a:r>
          </a:p>
        </p:txBody>
      </p:sp>
      <p:sp>
        <p:nvSpPr>
          <p:cNvPr id="414788" name="Rectangle 68"/>
          <p:cNvSpPr>
            <a:spLocks noChangeArrowheads="1"/>
          </p:cNvSpPr>
          <p:nvPr/>
        </p:nvSpPr>
        <p:spPr bwMode="auto">
          <a:xfrm>
            <a:off x="1238250" y="1771650"/>
            <a:ext cx="3390900" cy="257175"/>
          </a:xfrm>
          <a:prstGeom prst="rect">
            <a:avLst/>
          </a:prstGeom>
          <a:noFill/>
          <a:ln w="19050">
            <a:solidFill>
              <a:srgbClr val="011706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89" name="Line 69"/>
          <p:cNvSpPr>
            <a:spLocks noChangeShapeType="1"/>
          </p:cNvSpPr>
          <p:nvPr/>
        </p:nvSpPr>
        <p:spPr bwMode="auto">
          <a:xfrm>
            <a:off x="3952875" y="1781175"/>
            <a:ext cx="0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90" name="Line 70"/>
          <p:cNvSpPr>
            <a:spLocks noChangeShapeType="1"/>
          </p:cNvSpPr>
          <p:nvPr/>
        </p:nvSpPr>
        <p:spPr bwMode="auto">
          <a:xfrm>
            <a:off x="3248025" y="17716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4791" name="Text Box 71"/>
          <p:cNvSpPr txBox="1">
            <a:spLocks noChangeArrowheads="1"/>
          </p:cNvSpPr>
          <p:nvPr/>
        </p:nvSpPr>
        <p:spPr bwMode="auto">
          <a:xfrm>
            <a:off x="2774950" y="1746250"/>
            <a:ext cx="47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990099"/>
                </a:solidFill>
              </a:rPr>
              <a:t>NH</a:t>
            </a:r>
          </a:p>
        </p:txBody>
      </p:sp>
      <p:pic>
        <p:nvPicPr>
          <p:cNvPr id="414792" name="Picture 72" descr="http://www.stokespeaksout.org/images/nursery-rhymes/humpt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8550" y="4324350"/>
            <a:ext cx="1371600" cy="1290638"/>
          </a:xfrm>
          <a:prstGeom prst="rect">
            <a:avLst/>
          </a:prstGeom>
          <a:noFill/>
        </p:spPr>
      </p:pic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4290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CWSN'11</a:t>
            </a:r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7AAB9EEC-6F84-FA4B-BF53-662B2FE424BC}" type="slidenum">
              <a:rPr lang="en-US"/>
              <a:pPr algn="r"/>
              <a:t>28</a:t>
            </a:fld>
            <a:endParaRPr lang="en-US" dirty="0"/>
          </a:p>
        </p:txBody>
      </p:sp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971550"/>
          </a:xfrm>
        </p:spPr>
        <p:txBody>
          <a:bodyPr/>
          <a:lstStyle/>
          <a:p>
            <a:r>
              <a:rPr lang="en-US" dirty="0" smtClean="0"/>
              <a:t>IP Routing Everywhere</a:t>
            </a:r>
            <a:endParaRPr lang="en-US" dirty="0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276600"/>
            <a:ext cx="8610600" cy="3276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Conventional IP link is a full broadcast domain</a:t>
            </a:r>
          </a:p>
          <a:p>
            <a:pPr lvl="1"/>
            <a:r>
              <a:rPr lang="en-US" dirty="0" smtClean="0"/>
              <a:t>Routing connects links (</a:t>
            </a:r>
            <a:r>
              <a:rPr lang="en-US" dirty="0" err="1" smtClean="0"/>
              <a:t>i.e</a:t>
            </a:r>
            <a:r>
              <a:rPr lang="en-US" dirty="0" smtClean="0"/>
              <a:t>, networks)</a:t>
            </a:r>
          </a:p>
          <a:p>
            <a:r>
              <a:rPr lang="en-US" dirty="0" smtClean="0"/>
              <a:t>Many IP links have evolved from a broadcast domain to a “mesh” with emulated broadcast</a:t>
            </a:r>
          </a:p>
          <a:p>
            <a:pPr lvl="1"/>
            <a:r>
              <a:rPr lang="en-US" dirty="0" err="1" smtClean="0"/>
              <a:t>ethernet</a:t>
            </a:r>
            <a:r>
              <a:rPr lang="en-US" dirty="0" smtClean="0"/>
              <a:t> =&gt; switched </a:t>
            </a:r>
            <a:r>
              <a:rPr lang="en-US" dirty="0" err="1" smtClean="0"/>
              <a:t>ethernet</a:t>
            </a:r>
            <a:endParaRPr lang="en-US" dirty="0" smtClean="0"/>
          </a:p>
          <a:p>
            <a:pPr lvl="1"/>
            <a:r>
              <a:rPr lang="en-US" dirty="0" smtClean="0"/>
              <a:t>802.11 =&gt; 802.11s</a:t>
            </a:r>
          </a:p>
          <a:p>
            <a:r>
              <a:rPr lang="en-US" dirty="0" smtClean="0"/>
              <a:t>Utilize high bandwidth on powered links to maintain the illusion of a broadcast domain</a:t>
            </a:r>
          </a:p>
          <a:p>
            <a:r>
              <a:rPr lang="en-US" dirty="0" smtClean="0"/>
              <a:t>802.15.4 networks are limited in bandwidth and power so the emulation is quite visible.</a:t>
            </a:r>
            <a:endParaRPr lang="en-US" dirty="0"/>
          </a:p>
        </p:txBody>
      </p:sp>
      <p:pic>
        <p:nvPicPr>
          <p:cNvPr id="473129" name="Picture 41" descr="ar_internet-cloud2L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903288"/>
            <a:ext cx="3640137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31" name="Picture 43" descr="ar_small-node_0131_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6575" y="1311275"/>
            <a:ext cx="309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37" name="Line 49"/>
          <p:cNvSpPr>
            <a:spLocks noChangeShapeType="1"/>
          </p:cNvSpPr>
          <p:nvPr/>
        </p:nvSpPr>
        <p:spPr bwMode="auto">
          <a:xfrm flipH="1" flipV="1">
            <a:off x="2206625" y="1693863"/>
            <a:ext cx="138113" cy="890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38" name="Line 50"/>
          <p:cNvSpPr>
            <a:spLocks noChangeShapeType="1"/>
          </p:cNvSpPr>
          <p:nvPr/>
        </p:nvSpPr>
        <p:spPr bwMode="auto">
          <a:xfrm flipV="1">
            <a:off x="1581150" y="1560513"/>
            <a:ext cx="528638" cy="496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39" name="Line 51"/>
          <p:cNvSpPr>
            <a:spLocks noChangeShapeType="1"/>
          </p:cNvSpPr>
          <p:nvPr/>
        </p:nvSpPr>
        <p:spPr bwMode="auto">
          <a:xfrm flipH="1">
            <a:off x="2608263" y="2417763"/>
            <a:ext cx="42862" cy="2349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0" name="Line 52"/>
          <p:cNvSpPr>
            <a:spLocks noChangeShapeType="1"/>
          </p:cNvSpPr>
          <p:nvPr/>
        </p:nvSpPr>
        <p:spPr bwMode="auto">
          <a:xfrm>
            <a:off x="2851150" y="2239963"/>
            <a:ext cx="444500" cy="195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1" name="Line 53"/>
          <p:cNvSpPr>
            <a:spLocks noChangeShapeType="1"/>
          </p:cNvSpPr>
          <p:nvPr/>
        </p:nvSpPr>
        <p:spPr bwMode="auto">
          <a:xfrm flipH="1" flipV="1">
            <a:off x="3260725" y="1757363"/>
            <a:ext cx="171450" cy="4000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2" name="Line 54"/>
          <p:cNvSpPr>
            <a:spLocks noChangeShapeType="1"/>
          </p:cNvSpPr>
          <p:nvPr/>
        </p:nvSpPr>
        <p:spPr bwMode="auto">
          <a:xfrm flipV="1">
            <a:off x="2682875" y="2582863"/>
            <a:ext cx="652463" cy="250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3" name="Line 55"/>
          <p:cNvSpPr>
            <a:spLocks noChangeShapeType="1"/>
          </p:cNvSpPr>
          <p:nvPr/>
        </p:nvSpPr>
        <p:spPr bwMode="auto">
          <a:xfrm flipV="1">
            <a:off x="3694113" y="2157413"/>
            <a:ext cx="452437" cy="2524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4" name="Line 56"/>
          <p:cNvSpPr>
            <a:spLocks noChangeShapeType="1"/>
          </p:cNvSpPr>
          <p:nvPr/>
        </p:nvSpPr>
        <p:spPr bwMode="auto">
          <a:xfrm>
            <a:off x="1712913" y="2517775"/>
            <a:ext cx="552450" cy="2778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5" name="Line 57"/>
          <p:cNvSpPr>
            <a:spLocks noChangeShapeType="1"/>
          </p:cNvSpPr>
          <p:nvPr/>
        </p:nvSpPr>
        <p:spPr bwMode="auto">
          <a:xfrm>
            <a:off x="2482850" y="1450975"/>
            <a:ext cx="506413" cy="66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6" name="Line 58"/>
          <p:cNvSpPr>
            <a:spLocks noChangeShapeType="1"/>
          </p:cNvSpPr>
          <p:nvPr/>
        </p:nvSpPr>
        <p:spPr bwMode="auto">
          <a:xfrm>
            <a:off x="2384425" y="1700213"/>
            <a:ext cx="122238" cy="2825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49" name="Text Box 61"/>
          <p:cNvSpPr txBox="1">
            <a:spLocks noChangeArrowheads="1"/>
          </p:cNvSpPr>
          <p:nvPr/>
        </p:nvSpPr>
        <p:spPr bwMode="auto">
          <a:xfrm>
            <a:off x="893763" y="1598613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PAN</a:t>
            </a:r>
          </a:p>
        </p:txBody>
      </p:sp>
      <p:sp>
        <p:nvSpPr>
          <p:cNvPr id="473150" name="Line 62"/>
          <p:cNvSpPr>
            <a:spLocks noChangeShapeType="1"/>
          </p:cNvSpPr>
          <p:nvPr/>
        </p:nvSpPr>
        <p:spPr bwMode="auto">
          <a:xfrm>
            <a:off x="3433763" y="1643063"/>
            <a:ext cx="569912" cy="2079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151" name="Line 63"/>
          <p:cNvSpPr>
            <a:spLocks noChangeShapeType="1"/>
          </p:cNvSpPr>
          <p:nvPr/>
        </p:nvSpPr>
        <p:spPr bwMode="auto">
          <a:xfrm flipV="1">
            <a:off x="2825750" y="1978025"/>
            <a:ext cx="1149350" cy="2159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3167" name="Picture 79" descr="ar_small-node_0131_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2175" y="1225550"/>
            <a:ext cx="3063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68" name="Picture 80" descr="ar_small-node_0131_v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3975" y="2016125"/>
            <a:ext cx="304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69" name="Picture 81" descr="ar_small-node_0131_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3175" y="1835150"/>
            <a:ext cx="309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70" name="Picture 82" descr="ar_small-node_0131_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75" y="2139950"/>
            <a:ext cx="309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71" name="Picture 83" descr="ar_small-node_0131_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0775" y="2597150"/>
            <a:ext cx="3095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135" descr="lbr_mal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2888" y="1389063"/>
            <a:ext cx="422275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94" name="Picture 2" descr="ar_internet-clou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06888" y="1066800"/>
            <a:ext cx="25844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34"/>
          <p:cNvGrpSpPr>
            <a:grpSpLocks/>
          </p:cNvGrpSpPr>
          <p:nvPr/>
        </p:nvGrpSpPr>
        <p:grpSpPr bwMode="auto">
          <a:xfrm>
            <a:off x="6423025" y="1449388"/>
            <a:ext cx="733425" cy="385762"/>
            <a:chOff x="1442545" y="3499945"/>
            <a:chExt cx="843455" cy="472966"/>
          </a:xfrm>
        </p:grpSpPr>
        <p:sp>
          <p:nvSpPr>
            <p:cNvPr id="5" name="Can 62"/>
            <p:cNvSpPr/>
            <p:nvPr/>
          </p:nvSpPr>
          <p:spPr bwMode="auto">
            <a:xfrm>
              <a:off x="1442545" y="3499945"/>
              <a:ext cx="843455" cy="472966"/>
            </a:xfrm>
            <a:prstGeom prst="can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rgbClr val="D1D6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91199" name="Isosceles Triangle 63"/>
            <p:cNvSpPr>
              <a:spLocks noChangeArrowheads="1"/>
            </p:cNvSpPr>
            <p:nvPr/>
          </p:nvSpPr>
          <p:spPr bwMode="auto">
            <a:xfrm rot="5520000">
              <a:off x="1636148" y="3441516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391200" name="Isosceles Triangle 64"/>
            <p:cNvSpPr>
              <a:spLocks noChangeArrowheads="1"/>
            </p:cNvSpPr>
            <p:nvPr/>
          </p:nvSpPr>
          <p:spPr bwMode="auto">
            <a:xfrm rot="-5400000">
              <a:off x="2001280" y="3443463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8" name="Isosceles Triangle 65"/>
            <p:cNvSpPr/>
            <p:nvPr/>
          </p:nvSpPr>
          <p:spPr bwMode="auto">
            <a:xfrm rot="19680000">
              <a:off x="1856970" y="3606994"/>
              <a:ext cx="100411" cy="134300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91202" name="Isosceles Triangle 66"/>
            <p:cNvSpPr>
              <a:spLocks noChangeArrowheads="1"/>
            </p:cNvSpPr>
            <p:nvPr/>
          </p:nvSpPr>
          <p:spPr bwMode="auto">
            <a:xfrm rot="9600000">
              <a:off x="1804026" y="3515516"/>
              <a:ext cx="102237" cy="134299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6" name="Group 134"/>
          <p:cNvGrpSpPr>
            <a:grpSpLocks/>
          </p:cNvGrpSpPr>
          <p:nvPr/>
        </p:nvGrpSpPr>
        <p:grpSpPr bwMode="auto">
          <a:xfrm>
            <a:off x="6107113" y="2600325"/>
            <a:ext cx="733425" cy="385763"/>
            <a:chOff x="1442545" y="3499945"/>
            <a:chExt cx="843455" cy="472966"/>
          </a:xfrm>
        </p:grpSpPr>
        <p:sp>
          <p:nvSpPr>
            <p:cNvPr id="2" name="Can 62"/>
            <p:cNvSpPr/>
            <p:nvPr/>
          </p:nvSpPr>
          <p:spPr bwMode="auto">
            <a:xfrm>
              <a:off x="1442545" y="3499945"/>
              <a:ext cx="843455" cy="472966"/>
            </a:xfrm>
            <a:prstGeom prst="can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rgbClr val="D1D6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91211" name="Isosceles Triangle 63"/>
            <p:cNvSpPr>
              <a:spLocks noChangeArrowheads="1"/>
            </p:cNvSpPr>
            <p:nvPr/>
          </p:nvSpPr>
          <p:spPr bwMode="auto">
            <a:xfrm rot="5520000">
              <a:off x="1636148" y="3441516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391212" name="Isosceles Triangle 64"/>
            <p:cNvSpPr>
              <a:spLocks noChangeArrowheads="1"/>
            </p:cNvSpPr>
            <p:nvPr/>
          </p:nvSpPr>
          <p:spPr bwMode="auto">
            <a:xfrm rot="-5400000">
              <a:off x="2001280" y="3443463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3" name="Isosceles Triangle 65"/>
            <p:cNvSpPr/>
            <p:nvPr/>
          </p:nvSpPr>
          <p:spPr bwMode="auto">
            <a:xfrm rot="19680000">
              <a:off x="1856969" y="3606995"/>
              <a:ext cx="100412" cy="134298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91214" name="Isosceles Triangle 66"/>
            <p:cNvSpPr>
              <a:spLocks noChangeArrowheads="1"/>
            </p:cNvSpPr>
            <p:nvPr/>
          </p:nvSpPr>
          <p:spPr bwMode="auto">
            <a:xfrm rot="9600000">
              <a:off x="1804026" y="3515516"/>
              <a:ext cx="102237" cy="134299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pic>
        <p:nvPicPr>
          <p:cNvPr id="391215" name="Picture 2" descr="ar_internet-clou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1988" y="685800"/>
            <a:ext cx="173672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216" name="Picture 2" descr="ar_internet-clou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2009775"/>
            <a:ext cx="1736725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34"/>
          <p:cNvGrpSpPr>
            <a:grpSpLocks/>
          </p:cNvGrpSpPr>
          <p:nvPr/>
        </p:nvGrpSpPr>
        <p:grpSpPr bwMode="auto">
          <a:xfrm>
            <a:off x="7507288" y="1914525"/>
            <a:ext cx="733425" cy="385763"/>
            <a:chOff x="1442545" y="3499945"/>
            <a:chExt cx="843455" cy="472966"/>
          </a:xfrm>
        </p:grpSpPr>
        <p:sp>
          <p:nvSpPr>
            <p:cNvPr id="63" name="Can 62"/>
            <p:cNvSpPr/>
            <p:nvPr/>
          </p:nvSpPr>
          <p:spPr bwMode="auto">
            <a:xfrm>
              <a:off x="1442545" y="3499945"/>
              <a:ext cx="843455" cy="472966"/>
            </a:xfrm>
            <a:prstGeom prst="can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rgbClr val="D1D6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91219" name="Isosceles Triangle 63"/>
            <p:cNvSpPr>
              <a:spLocks noChangeArrowheads="1"/>
            </p:cNvSpPr>
            <p:nvPr/>
          </p:nvSpPr>
          <p:spPr bwMode="auto">
            <a:xfrm rot="5520000">
              <a:off x="1636148" y="3441516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391220" name="Isosceles Triangle 64"/>
            <p:cNvSpPr>
              <a:spLocks noChangeArrowheads="1"/>
            </p:cNvSpPr>
            <p:nvPr/>
          </p:nvSpPr>
          <p:spPr bwMode="auto">
            <a:xfrm rot="-5400000">
              <a:off x="2001280" y="3443463"/>
              <a:ext cx="85640" cy="381564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Isosceles Triangle 65"/>
            <p:cNvSpPr/>
            <p:nvPr/>
          </p:nvSpPr>
          <p:spPr bwMode="auto">
            <a:xfrm rot="19680000">
              <a:off x="1856969" y="3606995"/>
              <a:ext cx="100412" cy="134298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391222" name="Isosceles Triangle 66"/>
            <p:cNvSpPr>
              <a:spLocks noChangeArrowheads="1"/>
            </p:cNvSpPr>
            <p:nvPr/>
          </p:nvSpPr>
          <p:spPr bwMode="auto">
            <a:xfrm rot="9600000">
              <a:off x="1804026" y="3515516"/>
              <a:ext cx="102237" cy="134299"/>
            </a:xfrm>
            <a:prstGeom prst="triangle">
              <a:avLst>
                <a:gd name="adj" fmla="val 50000"/>
              </a:avLst>
            </a:prstGeom>
            <a:solidFill>
              <a:srgbClr val="B0B0B0"/>
            </a:solidFill>
            <a:ln w="9525">
              <a:solidFill>
                <a:srgbClr val="3B3B3B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48" name="Date Placeholder 47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7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7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7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7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7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7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7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7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7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7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7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3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7" grpId="0" animBg="1"/>
      <p:bldP spid="473138" grpId="0" animBg="1"/>
      <p:bldP spid="473139" grpId="0" animBg="1"/>
      <p:bldP spid="473140" grpId="0" animBg="1"/>
      <p:bldP spid="473141" grpId="0" animBg="1"/>
      <p:bldP spid="473142" grpId="0" animBg="1"/>
      <p:bldP spid="473143" grpId="0" animBg="1"/>
      <p:bldP spid="473144" grpId="0" animBg="1"/>
      <p:bldP spid="473145" grpId="0" animBg="1"/>
      <p:bldP spid="473146" grpId="0" animBg="1"/>
      <p:bldP spid="473149" grpId="0"/>
      <p:bldP spid="473150" grpId="0" animBg="1"/>
      <p:bldP spid="4731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0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6A54CB-3451-2C46-BAAE-835758F858D8}" type="slidenum">
              <a:rPr lang="en-US"/>
              <a:pPr/>
              <a:t>29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90588" y="4591050"/>
            <a:ext cx="7358062" cy="1517650"/>
            <a:chOff x="0" y="0"/>
            <a:chExt cx="6592" cy="1360"/>
          </a:xfrm>
        </p:grpSpPr>
        <p:sp>
          <p:nvSpPr>
            <p:cNvPr id="510979" name="AutoShape 3"/>
            <p:cNvSpPr>
              <a:spLocks/>
            </p:cNvSpPr>
            <p:nvPr/>
          </p:nvSpPr>
          <p:spPr bwMode="auto">
            <a:xfrm>
              <a:off x="0" y="0"/>
              <a:ext cx="6592" cy="1360"/>
            </a:xfrm>
            <a:prstGeom prst="roundRect">
              <a:avLst>
                <a:gd name="adj" fmla="val 8819"/>
              </a:avLst>
            </a:prstGeom>
            <a:solidFill>
              <a:srgbClr val="CCCCCC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2500">
                  <a:solidFill>
                    <a:srgbClr val="19191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rPr>
                <a:t>IP Link ⇒ Broadcast Domain</a:t>
              </a: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753" y="136"/>
              <a:ext cx="1712" cy="1080"/>
              <a:chOff x="0" y="0"/>
              <a:chExt cx="1711" cy="1080"/>
            </a:xfrm>
          </p:grpSpPr>
          <p:sp>
            <p:nvSpPr>
              <p:cNvPr id="510981" name="AutoShape 5"/>
              <p:cNvSpPr>
                <a:spLocks/>
              </p:cNvSpPr>
              <p:nvPr/>
            </p:nvSpPr>
            <p:spPr bwMode="auto">
              <a:xfrm>
                <a:off x="291" y="0"/>
                <a:ext cx="1150" cy="1080"/>
              </a:xfrm>
              <a:prstGeom prst="roundRect">
                <a:avLst>
                  <a:gd name="adj" fmla="val 11106"/>
                </a:avLst>
              </a:prstGeom>
              <a:solidFill>
                <a:srgbClr val="7F7F7F"/>
              </a:solidFill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82" name="Line 6"/>
              <p:cNvSpPr>
                <a:spLocks noChangeShapeType="1"/>
              </p:cNvSpPr>
              <p:nvPr/>
            </p:nvSpPr>
            <p:spPr bwMode="auto">
              <a:xfrm flipH="1">
                <a:off x="1253" y="290"/>
                <a:ext cx="372" cy="125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83" name="Line 7"/>
              <p:cNvSpPr>
                <a:spLocks noChangeShapeType="1"/>
              </p:cNvSpPr>
              <p:nvPr/>
            </p:nvSpPr>
            <p:spPr bwMode="auto">
              <a:xfrm rot="10800000">
                <a:off x="1241" y="732"/>
                <a:ext cx="381" cy="81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84" name="Line 8"/>
              <p:cNvSpPr>
                <a:spLocks noChangeShapeType="1"/>
              </p:cNvSpPr>
              <p:nvPr/>
            </p:nvSpPr>
            <p:spPr bwMode="auto">
              <a:xfrm flipH="1">
                <a:off x="1241" y="424"/>
                <a:ext cx="21" cy="311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85" name="Line 9"/>
              <p:cNvSpPr>
                <a:spLocks noChangeShapeType="1"/>
              </p:cNvSpPr>
              <p:nvPr/>
            </p:nvSpPr>
            <p:spPr bwMode="auto">
              <a:xfrm rot="10800000" flipH="1">
                <a:off x="884" y="735"/>
                <a:ext cx="357" cy="102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86" name="Line 10"/>
              <p:cNvSpPr>
                <a:spLocks noChangeShapeType="1"/>
              </p:cNvSpPr>
              <p:nvPr/>
            </p:nvSpPr>
            <p:spPr bwMode="auto">
              <a:xfrm rot="10800000">
                <a:off x="521" y="732"/>
                <a:ext cx="369" cy="110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87" name="Line 11"/>
              <p:cNvSpPr>
                <a:spLocks noChangeShapeType="1"/>
              </p:cNvSpPr>
              <p:nvPr/>
            </p:nvSpPr>
            <p:spPr bwMode="auto">
              <a:xfrm>
                <a:off x="494" y="376"/>
                <a:ext cx="26" cy="350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88" name="Line 12"/>
              <p:cNvSpPr>
                <a:spLocks noChangeShapeType="1"/>
              </p:cNvSpPr>
              <p:nvPr/>
            </p:nvSpPr>
            <p:spPr bwMode="auto">
              <a:xfrm rot="10800000" flipH="1">
                <a:off x="491" y="240"/>
                <a:ext cx="467" cy="140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89" name="Line 13"/>
              <p:cNvSpPr>
                <a:spLocks noChangeShapeType="1"/>
              </p:cNvSpPr>
              <p:nvPr/>
            </p:nvSpPr>
            <p:spPr bwMode="auto">
              <a:xfrm rot="10800000">
                <a:off x="970" y="240"/>
                <a:ext cx="295" cy="178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90" name="Line 14"/>
              <p:cNvSpPr>
                <a:spLocks noChangeShapeType="1"/>
              </p:cNvSpPr>
              <p:nvPr/>
            </p:nvSpPr>
            <p:spPr bwMode="auto">
              <a:xfrm flipH="1">
                <a:off x="845" y="243"/>
                <a:ext cx="116" cy="276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91" name="Line 15"/>
              <p:cNvSpPr>
                <a:spLocks noChangeShapeType="1"/>
              </p:cNvSpPr>
              <p:nvPr/>
            </p:nvSpPr>
            <p:spPr bwMode="auto">
              <a:xfrm rot="10800000">
                <a:off x="842" y="522"/>
                <a:ext cx="51" cy="308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92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92" y="723"/>
                <a:ext cx="434" cy="78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993" name="Line 17"/>
              <p:cNvSpPr>
                <a:spLocks noChangeShapeType="1"/>
              </p:cNvSpPr>
              <p:nvPr/>
            </p:nvSpPr>
            <p:spPr bwMode="auto">
              <a:xfrm>
                <a:off x="86" y="284"/>
                <a:ext cx="411" cy="99"/>
              </a:xfrm>
              <a:prstGeom prst="line">
                <a:avLst/>
              </a:prstGeom>
              <a:noFill/>
              <a:ln w="76200">
                <a:solidFill>
                  <a:srgbClr val="FF6666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407" y="299"/>
                <a:ext cx="152" cy="151"/>
                <a:chOff x="0" y="0"/>
                <a:chExt cx="151" cy="151"/>
              </a:xfrm>
            </p:grpSpPr>
            <p:sp>
              <p:nvSpPr>
                <p:cNvPr id="510995" name="AutoShape 19"/>
                <p:cNvSpPr>
                  <a:spLocks/>
                </p:cNvSpPr>
                <p:nvPr/>
              </p:nvSpPr>
              <p:spPr bwMode="auto">
                <a:xfrm>
                  <a:off x="0" y="0"/>
                  <a:ext cx="151" cy="1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CCCCC"/>
                </a:solidFill>
                <a:ln w="25400">
                  <a:noFill/>
                  <a:round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996" name="AutoShape 20"/>
                <p:cNvSpPr>
                  <a:spLocks/>
                </p:cNvSpPr>
                <p:nvPr/>
              </p:nvSpPr>
              <p:spPr bwMode="auto">
                <a:xfrm rot="10800000">
                  <a:off x="20" y="106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997" name="AutoShape 21"/>
                <p:cNvSpPr>
                  <a:spLocks/>
                </p:cNvSpPr>
                <p:nvPr/>
              </p:nvSpPr>
              <p:spPr bwMode="auto">
                <a:xfrm rot="10800000">
                  <a:off x="20" y="44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998" name="AutoShape 22"/>
                <p:cNvSpPr>
                  <a:spLocks/>
                </p:cNvSpPr>
                <p:nvPr/>
              </p:nvSpPr>
              <p:spPr bwMode="auto">
                <a:xfrm>
                  <a:off x="64" y="17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999" name="AutoShape 23"/>
                <p:cNvSpPr>
                  <a:spLocks/>
                </p:cNvSpPr>
                <p:nvPr/>
              </p:nvSpPr>
              <p:spPr bwMode="auto">
                <a:xfrm>
                  <a:off x="64" y="80"/>
                  <a:ext cx="67" cy="26"/>
                </a:xfrm>
                <a:prstGeom prst="rightArrow">
                  <a:avLst>
                    <a:gd name="adj1" fmla="val 33333"/>
                    <a:gd name="adj2" fmla="val 261570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762" y="442"/>
                <a:ext cx="152" cy="151"/>
                <a:chOff x="0" y="0"/>
                <a:chExt cx="151" cy="151"/>
              </a:xfrm>
            </p:grpSpPr>
            <p:sp>
              <p:nvSpPr>
                <p:cNvPr id="511001" name="AutoShape 25"/>
                <p:cNvSpPr>
                  <a:spLocks/>
                </p:cNvSpPr>
                <p:nvPr/>
              </p:nvSpPr>
              <p:spPr bwMode="auto">
                <a:xfrm>
                  <a:off x="0" y="0"/>
                  <a:ext cx="151" cy="1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CCCCC"/>
                </a:solidFill>
                <a:ln w="25400">
                  <a:noFill/>
                  <a:round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02" name="AutoShape 26"/>
                <p:cNvSpPr>
                  <a:spLocks/>
                </p:cNvSpPr>
                <p:nvPr/>
              </p:nvSpPr>
              <p:spPr bwMode="auto">
                <a:xfrm rot="10800000">
                  <a:off x="20" y="106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03" name="AutoShape 27"/>
                <p:cNvSpPr>
                  <a:spLocks/>
                </p:cNvSpPr>
                <p:nvPr/>
              </p:nvSpPr>
              <p:spPr bwMode="auto">
                <a:xfrm rot="10800000">
                  <a:off x="20" y="44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04" name="AutoShape 28"/>
                <p:cNvSpPr>
                  <a:spLocks/>
                </p:cNvSpPr>
                <p:nvPr/>
              </p:nvSpPr>
              <p:spPr bwMode="auto">
                <a:xfrm>
                  <a:off x="64" y="17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05" name="AutoShape 29"/>
                <p:cNvSpPr>
                  <a:spLocks/>
                </p:cNvSpPr>
                <p:nvPr/>
              </p:nvSpPr>
              <p:spPr bwMode="auto">
                <a:xfrm>
                  <a:off x="64" y="80"/>
                  <a:ext cx="67" cy="26"/>
                </a:xfrm>
                <a:prstGeom prst="rightArrow">
                  <a:avLst>
                    <a:gd name="adj1" fmla="val 33333"/>
                    <a:gd name="adj2" fmla="val 261570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" name="Group 30"/>
              <p:cNvGrpSpPr>
                <a:grpSpLocks/>
              </p:cNvGrpSpPr>
              <p:nvPr/>
            </p:nvGrpSpPr>
            <p:grpSpPr bwMode="auto">
              <a:xfrm>
                <a:off x="449" y="649"/>
                <a:ext cx="152" cy="152"/>
                <a:chOff x="0" y="0"/>
                <a:chExt cx="151" cy="151"/>
              </a:xfrm>
            </p:grpSpPr>
            <p:sp>
              <p:nvSpPr>
                <p:cNvPr id="511007" name="AutoShape 31"/>
                <p:cNvSpPr>
                  <a:spLocks/>
                </p:cNvSpPr>
                <p:nvPr/>
              </p:nvSpPr>
              <p:spPr bwMode="auto">
                <a:xfrm>
                  <a:off x="0" y="0"/>
                  <a:ext cx="151" cy="1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CCCCC"/>
                </a:solidFill>
                <a:ln w="25400">
                  <a:noFill/>
                  <a:round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08" name="AutoShape 32"/>
                <p:cNvSpPr>
                  <a:spLocks/>
                </p:cNvSpPr>
                <p:nvPr/>
              </p:nvSpPr>
              <p:spPr bwMode="auto">
                <a:xfrm rot="10800000">
                  <a:off x="20" y="106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09" name="AutoShape 33"/>
                <p:cNvSpPr>
                  <a:spLocks/>
                </p:cNvSpPr>
                <p:nvPr/>
              </p:nvSpPr>
              <p:spPr bwMode="auto">
                <a:xfrm rot="10800000">
                  <a:off x="20" y="44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10" name="AutoShape 34"/>
                <p:cNvSpPr>
                  <a:spLocks/>
                </p:cNvSpPr>
                <p:nvPr/>
              </p:nvSpPr>
              <p:spPr bwMode="auto">
                <a:xfrm>
                  <a:off x="64" y="17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11" name="AutoShape 35"/>
                <p:cNvSpPr>
                  <a:spLocks/>
                </p:cNvSpPr>
                <p:nvPr/>
              </p:nvSpPr>
              <p:spPr bwMode="auto">
                <a:xfrm>
                  <a:off x="64" y="80"/>
                  <a:ext cx="67" cy="26"/>
                </a:xfrm>
                <a:prstGeom prst="rightArrow">
                  <a:avLst>
                    <a:gd name="adj1" fmla="val 33333"/>
                    <a:gd name="adj2" fmla="val 261570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36"/>
              <p:cNvGrpSpPr>
                <a:grpSpLocks/>
              </p:cNvGrpSpPr>
              <p:nvPr/>
            </p:nvGrpSpPr>
            <p:grpSpPr bwMode="auto">
              <a:xfrm>
                <a:off x="878" y="169"/>
                <a:ext cx="152" cy="151"/>
                <a:chOff x="0" y="0"/>
                <a:chExt cx="151" cy="151"/>
              </a:xfrm>
            </p:grpSpPr>
            <p:sp>
              <p:nvSpPr>
                <p:cNvPr id="511013" name="AutoShape 37"/>
                <p:cNvSpPr>
                  <a:spLocks/>
                </p:cNvSpPr>
                <p:nvPr/>
              </p:nvSpPr>
              <p:spPr bwMode="auto">
                <a:xfrm>
                  <a:off x="0" y="0"/>
                  <a:ext cx="151" cy="1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CCCCC"/>
                </a:solidFill>
                <a:ln w="25400">
                  <a:noFill/>
                  <a:round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14" name="AutoShape 38"/>
                <p:cNvSpPr>
                  <a:spLocks/>
                </p:cNvSpPr>
                <p:nvPr/>
              </p:nvSpPr>
              <p:spPr bwMode="auto">
                <a:xfrm rot="10800000">
                  <a:off x="20" y="106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15" name="AutoShape 39"/>
                <p:cNvSpPr>
                  <a:spLocks/>
                </p:cNvSpPr>
                <p:nvPr/>
              </p:nvSpPr>
              <p:spPr bwMode="auto">
                <a:xfrm rot="10800000">
                  <a:off x="20" y="44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16" name="AutoShape 40"/>
                <p:cNvSpPr>
                  <a:spLocks/>
                </p:cNvSpPr>
                <p:nvPr/>
              </p:nvSpPr>
              <p:spPr bwMode="auto">
                <a:xfrm>
                  <a:off x="64" y="17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17" name="AutoShape 41"/>
                <p:cNvSpPr>
                  <a:spLocks/>
                </p:cNvSpPr>
                <p:nvPr/>
              </p:nvSpPr>
              <p:spPr bwMode="auto">
                <a:xfrm>
                  <a:off x="64" y="80"/>
                  <a:ext cx="67" cy="26"/>
                </a:xfrm>
                <a:prstGeom prst="rightArrow">
                  <a:avLst>
                    <a:gd name="adj1" fmla="val 33333"/>
                    <a:gd name="adj2" fmla="val 261570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42"/>
              <p:cNvGrpSpPr>
                <a:grpSpLocks/>
              </p:cNvGrpSpPr>
              <p:nvPr/>
            </p:nvGrpSpPr>
            <p:grpSpPr bwMode="auto">
              <a:xfrm>
                <a:off x="803" y="762"/>
                <a:ext cx="152" cy="151"/>
                <a:chOff x="0" y="0"/>
                <a:chExt cx="151" cy="151"/>
              </a:xfrm>
            </p:grpSpPr>
            <p:sp>
              <p:nvSpPr>
                <p:cNvPr id="511019" name="AutoShape 43"/>
                <p:cNvSpPr>
                  <a:spLocks/>
                </p:cNvSpPr>
                <p:nvPr/>
              </p:nvSpPr>
              <p:spPr bwMode="auto">
                <a:xfrm>
                  <a:off x="0" y="0"/>
                  <a:ext cx="151" cy="1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CCCCC"/>
                </a:solidFill>
                <a:ln w="25400">
                  <a:noFill/>
                  <a:round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20" name="AutoShape 44"/>
                <p:cNvSpPr>
                  <a:spLocks/>
                </p:cNvSpPr>
                <p:nvPr/>
              </p:nvSpPr>
              <p:spPr bwMode="auto">
                <a:xfrm rot="10800000">
                  <a:off x="20" y="106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21" name="AutoShape 45"/>
                <p:cNvSpPr>
                  <a:spLocks/>
                </p:cNvSpPr>
                <p:nvPr/>
              </p:nvSpPr>
              <p:spPr bwMode="auto">
                <a:xfrm rot="10800000">
                  <a:off x="20" y="44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22" name="AutoShape 46"/>
                <p:cNvSpPr>
                  <a:spLocks/>
                </p:cNvSpPr>
                <p:nvPr/>
              </p:nvSpPr>
              <p:spPr bwMode="auto">
                <a:xfrm>
                  <a:off x="64" y="17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23" name="AutoShape 47"/>
                <p:cNvSpPr>
                  <a:spLocks/>
                </p:cNvSpPr>
                <p:nvPr/>
              </p:nvSpPr>
              <p:spPr bwMode="auto">
                <a:xfrm>
                  <a:off x="64" y="80"/>
                  <a:ext cx="67" cy="26"/>
                </a:xfrm>
                <a:prstGeom prst="rightArrow">
                  <a:avLst>
                    <a:gd name="adj1" fmla="val 33333"/>
                    <a:gd name="adj2" fmla="val 261570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48"/>
              <p:cNvGrpSpPr>
                <a:grpSpLocks/>
              </p:cNvGrpSpPr>
              <p:nvPr/>
            </p:nvGrpSpPr>
            <p:grpSpPr bwMode="auto">
              <a:xfrm>
                <a:off x="1152" y="652"/>
                <a:ext cx="152" cy="152"/>
                <a:chOff x="0" y="0"/>
                <a:chExt cx="151" cy="151"/>
              </a:xfrm>
            </p:grpSpPr>
            <p:sp>
              <p:nvSpPr>
                <p:cNvPr id="511025" name="AutoShape 49"/>
                <p:cNvSpPr>
                  <a:spLocks/>
                </p:cNvSpPr>
                <p:nvPr/>
              </p:nvSpPr>
              <p:spPr bwMode="auto">
                <a:xfrm>
                  <a:off x="0" y="0"/>
                  <a:ext cx="151" cy="1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CCCCC"/>
                </a:solidFill>
                <a:ln w="25400">
                  <a:noFill/>
                  <a:round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26" name="AutoShape 50"/>
                <p:cNvSpPr>
                  <a:spLocks/>
                </p:cNvSpPr>
                <p:nvPr/>
              </p:nvSpPr>
              <p:spPr bwMode="auto">
                <a:xfrm rot="10800000">
                  <a:off x="20" y="106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27" name="AutoShape 51"/>
                <p:cNvSpPr>
                  <a:spLocks/>
                </p:cNvSpPr>
                <p:nvPr/>
              </p:nvSpPr>
              <p:spPr bwMode="auto">
                <a:xfrm rot="10800000">
                  <a:off x="20" y="44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28" name="AutoShape 52"/>
                <p:cNvSpPr>
                  <a:spLocks/>
                </p:cNvSpPr>
                <p:nvPr/>
              </p:nvSpPr>
              <p:spPr bwMode="auto">
                <a:xfrm>
                  <a:off x="64" y="17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29" name="AutoShape 53"/>
                <p:cNvSpPr>
                  <a:spLocks/>
                </p:cNvSpPr>
                <p:nvPr/>
              </p:nvSpPr>
              <p:spPr bwMode="auto">
                <a:xfrm>
                  <a:off x="64" y="80"/>
                  <a:ext cx="67" cy="26"/>
                </a:xfrm>
                <a:prstGeom prst="rightArrow">
                  <a:avLst>
                    <a:gd name="adj1" fmla="val 33333"/>
                    <a:gd name="adj2" fmla="val 261570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54"/>
              <p:cNvGrpSpPr>
                <a:grpSpLocks/>
              </p:cNvGrpSpPr>
              <p:nvPr/>
            </p:nvGrpSpPr>
            <p:grpSpPr bwMode="auto">
              <a:xfrm>
                <a:off x="1179" y="338"/>
                <a:ext cx="151" cy="151"/>
                <a:chOff x="0" y="0"/>
                <a:chExt cx="151" cy="151"/>
              </a:xfrm>
            </p:grpSpPr>
            <p:sp>
              <p:nvSpPr>
                <p:cNvPr id="511031" name="AutoShape 55"/>
                <p:cNvSpPr>
                  <a:spLocks/>
                </p:cNvSpPr>
                <p:nvPr/>
              </p:nvSpPr>
              <p:spPr bwMode="auto">
                <a:xfrm>
                  <a:off x="0" y="0"/>
                  <a:ext cx="151" cy="15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CCCCC"/>
                </a:solidFill>
                <a:ln w="25400">
                  <a:noFill/>
                  <a:round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32" name="AutoShape 56"/>
                <p:cNvSpPr>
                  <a:spLocks/>
                </p:cNvSpPr>
                <p:nvPr/>
              </p:nvSpPr>
              <p:spPr bwMode="auto">
                <a:xfrm rot="10800000">
                  <a:off x="20" y="106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33" name="AutoShape 57"/>
                <p:cNvSpPr>
                  <a:spLocks/>
                </p:cNvSpPr>
                <p:nvPr/>
              </p:nvSpPr>
              <p:spPr bwMode="auto">
                <a:xfrm rot="10800000">
                  <a:off x="20" y="44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34" name="AutoShape 58"/>
                <p:cNvSpPr>
                  <a:spLocks/>
                </p:cNvSpPr>
                <p:nvPr/>
              </p:nvSpPr>
              <p:spPr bwMode="auto">
                <a:xfrm>
                  <a:off x="64" y="17"/>
                  <a:ext cx="67" cy="27"/>
                </a:xfrm>
                <a:prstGeom prst="rightArrow">
                  <a:avLst>
                    <a:gd name="adj1" fmla="val 33333"/>
                    <a:gd name="adj2" fmla="val 251882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035" name="AutoShape 59"/>
                <p:cNvSpPr>
                  <a:spLocks/>
                </p:cNvSpPr>
                <p:nvPr/>
              </p:nvSpPr>
              <p:spPr bwMode="auto">
                <a:xfrm>
                  <a:off x="64" y="80"/>
                  <a:ext cx="67" cy="26"/>
                </a:xfrm>
                <a:prstGeom prst="rightArrow">
                  <a:avLst>
                    <a:gd name="adj1" fmla="val 33333"/>
                    <a:gd name="adj2" fmla="val 261570"/>
                  </a:avLst>
                </a:prstGeom>
                <a:solidFill>
                  <a:srgbClr val="004080"/>
                </a:solidFill>
                <a:ln w="25400">
                  <a:noFill/>
                  <a:miter lim="800000"/>
                  <a:headEnd/>
                  <a:tailEnd/>
                </a:ln>
                <a:effectLst>
                  <a:outerShdw blurRad="127000" dist="76199" dir="2700000" algn="ctr" rotWithShape="0">
                    <a:schemeClr val="bg2">
                      <a:alpha val="75000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11036" name="Oval 60"/>
              <p:cNvSpPr>
                <a:spLocks/>
              </p:cNvSpPr>
              <p:nvPr/>
            </p:nvSpPr>
            <p:spPr bwMode="auto">
              <a:xfrm>
                <a:off x="1533" y="198"/>
                <a:ext cx="178" cy="178"/>
              </a:xfrm>
              <a:prstGeom prst="ellipse">
                <a:avLst/>
              </a:prstGeom>
              <a:solidFill>
                <a:srgbClr val="7F7F7F"/>
              </a:solidFill>
              <a:ln w="25400">
                <a:noFill/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37" name="AutoShape 61"/>
              <p:cNvSpPr>
                <a:spLocks/>
              </p:cNvSpPr>
              <p:nvPr/>
            </p:nvSpPr>
            <p:spPr bwMode="auto">
              <a:xfrm rot="10800000">
                <a:off x="1565" y="317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38" name="AutoShape 62"/>
              <p:cNvSpPr>
                <a:spLocks/>
              </p:cNvSpPr>
              <p:nvPr/>
            </p:nvSpPr>
            <p:spPr bwMode="auto">
              <a:xfrm rot="10800000">
                <a:off x="1565" y="255"/>
                <a:ext cx="67" cy="26"/>
              </a:xfrm>
              <a:prstGeom prst="rightArrow">
                <a:avLst>
                  <a:gd name="adj1" fmla="val 33333"/>
                  <a:gd name="adj2" fmla="val 261570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39" name="AutoShape 63"/>
              <p:cNvSpPr>
                <a:spLocks/>
              </p:cNvSpPr>
              <p:nvPr/>
            </p:nvSpPr>
            <p:spPr bwMode="auto">
              <a:xfrm>
                <a:off x="1610" y="228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0" name="AutoShape 64"/>
              <p:cNvSpPr>
                <a:spLocks/>
              </p:cNvSpPr>
              <p:nvPr/>
            </p:nvSpPr>
            <p:spPr bwMode="auto">
              <a:xfrm>
                <a:off x="1610" y="290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1" name="Oval 65"/>
              <p:cNvSpPr>
                <a:spLocks/>
              </p:cNvSpPr>
              <p:nvPr/>
            </p:nvSpPr>
            <p:spPr bwMode="auto">
              <a:xfrm>
                <a:off x="0" y="198"/>
                <a:ext cx="178" cy="178"/>
              </a:xfrm>
              <a:prstGeom prst="ellipse">
                <a:avLst/>
              </a:prstGeom>
              <a:solidFill>
                <a:srgbClr val="7F7F7F"/>
              </a:solidFill>
              <a:ln w="25400">
                <a:noFill/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2" name="AutoShape 66"/>
              <p:cNvSpPr>
                <a:spLocks/>
              </p:cNvSpPr>
              <p:nvPr/>
            </p:nvSpPr>
            <p:spPr bwMode="auto">
              <a:xfrm rot="10800000">
                <a:off x="32" y="317"/>
                <a:ext cx="66" cy="27"/>
              </a:xfrm>
              <a:prstGeom prst="rightArrow">
                <a:avLst>
                  <a:gd name="adj1" fmla="val 33333"/>
                  <a:gd name="adj2" fmla="val 24812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3" name="AutoShape 67"/>
              <p:cNvSpPr>
                <a:spLocks/>
              </p:cNvSpPr>
              <p:nvPr/>
            </p:nvSpPr>
            <p:spPr bwMode="auto">
              <a:xfrm rot="10800000">
                <a:off x="32" y="255"/>
                <a:ext cx="66" cy="26"/>
              </a:xfrm>
              <a:prstGeom prst="rightArrow">
                <a:avLst>
                  <a:gd name="adj1" fmla="val 33333"/>
                  <a:gd name="adj2" fmla="val 257666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4" name="AutoShape 68"/>
              <p:cNvSpPr>
                <a:spLocks/>
              </p:cNvSpPr>
              <p:nvPr/>
            </p:nvSpPr>
            <p:spPr bwMode="auto">
              <a:xfrm>
                <a:off x="76" y="228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5" name="AutoShape 69"/>
              <p:cNvSpPr>
                <a:spLocks/>
              </p:cNvSpPr>
              <p:nvPr/>
            </p:nvSpPr>
            <p:spPr bwMode="auto">
              <a:xfrm>
                <a:off x="76" y="290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6" name="Oval 70"/>
              <p:cNvSpPr>
                <a:spLocks/>
              </p:cNvSpPr>
              <p:nvPr/>
            </p:nvSpPr>
            <p:spPr bwMode="auto">
              <a:xfrm>
                <a:off x="1533" y="712"/>
                <a:ext cx="178" cy="178"/>
              </a:xfrm>
              <a:prstGeom prst="ellipse">
                <a:avLst/>
              </a:prstGeom>
              <a:solidFill>
                <a:srgbClr val="7F7F7F"/>
              </a:solidFill>
              <a:ln w="25400">
                <a:noFill/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7" name="AutoShape 71"/>
              <p:cNvSpPr>
                <a:spLocks/>
              </p:cNvSpPr>
              <p:nvPr/>
            </p:nvSpPr>
            <p:spPr bwMode="auto">
              <a:xfrm rot="10800000">
                <a:off x="1565" y="830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8" name="AutoShape 72"/>
              <p:cNvSpPr>
                <a:spLocks/>
              </p:cNvSpPr>
              <p:nvPr/>
            </p:nvSpPr>
            <p:spPr bwMode="auto">
              <a:xfrm rot="10800000">
                <a:off x="1565" y="768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49" name="AutoShape 73"/>
              <p:cNvSpPr>
                <a:spLocks/>
              </p:cNvSpPr>
              <p:nvPr/>
            </p:nvSpPr>
            <p:spPr bwMode="auto">
              <a:xfrm>
                <a:off x="1610" y="741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50" name="AutoShape 74"/>
              <p:cNvSpPr>
                <a:spLocks/>
              </p:cNvSpPr>
              <p:nvPr/>
            </p:nvSpPr>
            <p:spPr bwMode="auto">
              <a:xfrm>
                <a:off x="1610" y="804"/>
                <a:ext cx="67" cy="26"/>
              </a:xfrm>
              <a:prstGeom prst="rightArrow">
                <a:avLst>
                  <a:gd name="adj1" fmla="val 33333"/>
                  <a:gd name="adj2" fmla="val 261570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51" name="Oval 75"/>
              <p:cNvSpPr>
                <a:spLocks/>
              </p:cNvSpPr>
              <p:nvPr/>
            </p:nvSpPr>
            <p:spPr bwMode="auto">
              <a:xfrm>
                <a:off x="0" y="712"/>
                <a:ext cx="178" cy="178"/>
              </a:xfrm>
              <a:prstGeom prst="ellipse">
                <a:avLst/>
              </a:prstGeom>
              <a:solidFill>
                <a:srgbClr val="7F7F7F"/>
              </a:solidFill>
              <a:ln w="25400">
                <a:noFill/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52" name="AutoShape 76"/>
              <p:cNvSpPr>
                <a:spLocks/>
              </p:cNvSpPr>
              <p:nvPr/>
            </p:nvSpPr>
            <p:spPr bwMode="auto">
              <a:xfrm rot="10800000">
                <a:off x="32" y="830"/>
                <a:ext cx="66" cy="27"/>
              </a:xfrm>
              <a:prstGeom prst="rightArrow">
                <a:avLst>
                  <a:gd name="adj1" fmla="val 33333"/>
                  <a:gd name="adj2" fmla="val 24812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53" name="AutoShape 77"/>
              <p:cNvSpPr>
                <a:spLocks/>
              </p:cNvSpPr>
              <p:nvPr/>
            </p:nvSpPr>
            <p:spPr bwMode="auto">
              <a:xfrm rot="10800000">
                <a:off x="32" y="768"/>
                <a:ext cx="66" cy="27"/>
              </a:xfrm>
              <a:prstGeom prst="rightArrow">
                <a:avLst>
                  <a:gd name="adj1" fmla="val 33333"/>
                  <a:gd name="adj2" fmla="val 24812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54" name="AutoShape 78"/>
              <p:cNvSpPr>
                <a:spLocks/>
              </p:cNvSpPr>
              <p:nvPr/>
            </p:nvSpPr>
            <p:spPr bwMode="auto">
              <a:xfrm>
                <a:off x="76" y="741"/>
                <a:ext cx="67" cy="27"/>
              </a:xfrm>
              <a:prstGeom prst="rightArrow">
                <a:avLst>
                  <a:gd name="adj1" fmla="val 33333"/>
                  <a:gd name="adj2" fmla="val 251882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55" name="AutoShape 79"/>
              <p:cNvSpPr>
                <a:spLocks/>
              </p:cNvSpPr>
              <p:nvPr/>
            </p:nvSpPr>
            <p:spPr bwMode="auto">
              <a:xfrm>
                <a:off x="76" y="804"/>
                <a:ext cx="67" cy="26"/>
              </a:xfrm>
              <a:prstGeom prst="rightArrow">
                <a:avLst>
                  <a:gd name="adj1" fmla="val 33333"/>
                  <a:gd name="adj2" fmla="val 261570"/>
                </a:avLst>
              </a:prstGeom>
              <a:solidFill>
                <a:srgbClr val="004080"/>
              </a:solidFill>
              <a:ln w="254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" name="Group 80"/>
          <p:cNvGrpSpPr>
            <a:grpSpLocks/>
          </p:cNvGrpSpPr>
          <p:nvPr/>
        </p:nvGrpSpPr>
        <p:grpSpPr bwMode="auto">
          <a:xfrm>
            <a:off x="890588" y="1270000"/>
            <a:ext cx="7358062" cy="1517650"/>
            <a:chOff x="0" y="0"/>
            <a:chExt cx="6592" cy="1360"/>
          </a:xfrm>
        </p:grpSpPr>
        <p:sp>
          <p:nvSpPr>
            <p:cNvPr id="511057" name="AutoShape 81"/>
            <p:cNvSpPr>
              <a:spLocks/>
            </p:cNvSpPr>
            <p:nvPr/>
          </p:nvSpPr>
          <p:spPr bwMode="auto">
            <a:xfrm>
              <a:off x="0" y="0"/>
              <a:ext cx="6592" cy="1360"/>
            </a:xfrm>
            <a:prstGeom prst="roundRect">
              <a:avLst>
                <a:gd name="adj" fmla="val 8819"/>
              </a:avLst>
            </a:prstGeom>
            <a:solidFill>
              <a:srgbClr val="CCCCCC"/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2500">
                  <a:solidFill>
                    <a:srgbClr val="19191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rPr>
                <a:t>Structured Decomposition</a:t>
              </a:r>
            </a:p>
          </p:txBody>
        </p:sp>
        <p:pic>
          <p:nvPicPr>
            <p:cNvPr id="511058" name="Picture 8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41" y="288"/>
              <a:ext cx="1536" cy="9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</p:grpSp>
      <p:sp>
        <p:nvSpPr>
          <p:cNvPr id="511059" name="Rectangle 8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 rIns="35717"/>
          <a:lstStyle/>
          <a:p>
            <a:r>
              <a:rPr lang="en-US" dirty="0"/>
              <a:t>Embedded IPv6 in Concept</a:t>
            </a:r>
          </a:p>
        </p:txBody>
      </p:sp>
      <p:sp>
        <p:nvSpPr>
          <p:cNvPr id="511060" name="AutoShape 84"/>
          <p:cNvSpPr>
            <a:spLocks/>
          </p:cNvSpPr>
          <p:nvPr/>
        </p:nvSpPr>
        <p:spPr bwMode="auto">
          <a:xfrm>
            <a:off x="890588" y="2876550"/>
            <a:ext cx="7358062" cy="768350"/>
          </a:xfrm>
          <a:prstGeom prst="roundRect">
            <a:avLst>
              <a:gd name="adj" fmla="val 1744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25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IP Link ⇒ Always On</a:t>
            </a:r>
          </a:p>
        </p:txBody>
      </p:sp>
      <p:grpSp>
        <p:nvGrpSpPr>
          <p:cNvPr id="12" name="Group 85"/>
          <p:cNvGrpSpPr>
            <a:grpSpLocks/>
          </p:cNvGrpSpPr>
          <p:nvPr/>
        </p:nvGrpSpPr>
        <p:grpSpPr bwMode="auto">
          <a:xfrm>
            <a:off x="1295400" y="3194050"/>
            <a:ext cx="4791075" cy="354013"/>
            <a:chOff x="0" y="0"/>
            <a:chExt cx="4293" cy="316"/>
          </a:xfrm>
        </p:grpSpPr>
        <p:grpSp>
          <p:nvGrpSpPr>
            <p:cNvPr id="13" name="Group 86"/>
            <p:cNvGrpSpPr>
              <a:grpSpLocks/>
            </p:cNvGrpSpPr>
            <p:nvPr/>
          </p:nvGrpSpPr>
          <p:grpSpPr bwMode="auto">
            <a:xfrm>
              <a:off x="0" y="0"/>
              <a:ext cx="343" cy="279"/>
              <a:chOff x="0" y="0"/>
              <a:chExt cx="343" cy="279"/>
            </a:xfrm>
          </p:grpSpPr>
          <p:sp>
            <p:nvSpPr>
              <p:cNvPr id="511063" name="Line 87"/>
              <p:cNvSpPr>
                <a:spLocks noChangeShapeType="1"/>
              </p:cNvSpPr>
              <p:nvPr/>
            </p:nvSpPr>
            <p:spPr bwMode="auto">
              <a:xfrm>
                <a:off x="0" y="120"/>
                <a:ext cx="158" cy="159"/>
              </a:xfrm>
              <a:prstGeom prst="line">
                <a:avLst/>
              </a:prstGeom>
              <a:noFill/>
              <a:ln w="190500">
                <a:solidFill>
                  <a:srgbClr val="00FF00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64" name="Line 88"/>
              <p:cNvSpPr>
                <a:spLocks noChangeShapeType="1"/>
              </p:cNvSpPr>
              <p:nvPr/>
            </p:nvSpPr>
            <p:spPr bwMode="auto">
              <a:xfrm rot="10800000" flipH="1">
                <a:off x="71" y="0"/>
                <a:ext cx="272" cy="271"/>
              </a:xfrm>
              <a:prstGeom prst="line">
                <a:avLst/>
              </a:prstGeom>
              <a:noFill/>
              <a:ln w="190500">
                <a:solidFill>
                  <a:srgbClr val="00FF00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1065" name="Rectangle 89"/>
            <p:cNvSpPr>
              <a:spLocks/>
            </p:cNvSpPr>
            <p:nvPr/>
          </p:nvSpPr>
          <p:spPr bwMode="auto">
            <a:xfrm>
              <a:off x="464" y="30"/>
              <a:ext cx="3829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38"/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Retain illusion even when always off</a:t>
              </a:r>
            </a:p>
          </p:txBody>
        </p:sp>
      </p:grpSp>
      <p:grpSp>
        <p:nvGrpSpPr>
          <p:cNvPr id="14" name="Group 90"/>
          <p:cNvGrpSpPr>
            <a:grpSpLocks/>
          </p:cNvGrpSpPr>
          <p:nvPr/>
        </p:nvGrpSpPr>
        <p:grpSpPr bwMode="auto">
          <a:xfrm>
            <a:off x="1295400" y="1792288"/>
            <a:ext cx="4068763" cy="641350"/>
            <a:chOff x="0" y="24"/>
            <a:chExt cx="3645" cy="576"/>
          </a:xfrm>
        </p:grpSpPr>
        <p:grpSp>
          <p:nvGrpSpPr>
            <p:cNvPr id="15" name="Group 91"/>
            <p:cNvGrpSpPr>
              <a:grpSpLocks/>
            </p:cNvGrpSpPr>
            <p:nvPr/>
          </p:nvGrpSpPr>
          <p:grpSpPr bwMode="auto">
            <a:xfrm>
              <a:off x="0" y="177"/>
              <a:ext cx="343" cy="280"/>
              <a:chOff x="0" y="0"/>
              <a:chExt cx="343" cy="279"/>
            </a:xfrm>
          </p:grpSpPr>
          <p:sp>
            <p:nvSpPr>
              <p:cNvPr id="511068" name="Line 92"/>
              <p:cNvSpPr>
                <a:spLocks noChangeShapeType="1"/>
              </p:cNvSpPr>
              <p:nvPr/>
            </p:nvSpPr>
            <p:spPr bwMode="auto">
              <a:xfrm>
                <a:off x="0" y="120"/>
                <a:ext cx="158" cy="159"/>
              </a:xfrm>
              <a:prstGeom prst="line">
                <a:avLst/>
              </a:prstGeom>
              <a:noFill/>
              <a:ln w="190500">
                <a:solidFill>
                  <a:srgbClr val="00FF00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69" name="Line 93"/>
              <p:cNvSpPr>
                <a:spLocks noChangeShapeType="1"/>
              </p:cNvSpPr>
              <p:nvPr/>
            </p:nvSpPr>
            <p:spPr bwMode="auto">
              <a:xfrm rot="10800000" flipH="1">
                <a:off x="71" y="0"/>
                <a:ext cx="272" cy="271"/>
              </a:xfrm>
              <a:prstGeom prst="line">
                <a:avLst/>
              </a:prstGeom>
              <a:noFill/>
              <a:ln w="190500">
                <a:solidFill>
                  <a:srgbClr val="00FF00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1070" name="Rectangle 94"/>
            <p:cNvSpPr>
              <a:spLocks/>
            </p:cNvSpPr>
            <p:nvPr/>
          </p:nvSpPr>
          <p:spPr bwMode="auto">
            <a:xfrm>
              <a:off x="464" y="24"/>
              <a:ext cx="3181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38"/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Retain strict modularity</a:t>
              </a:r>
            </a:p>
            <a:p>
              <a:pPr defTabSz="642938"/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Some key cross-layer visibility</a:t>
              </a:r>
            </a:p>
          </p:txBody>
        </p:sp>
      </p:grpSp>
      <p:grpSp>
        <p:nvGrpSpPr>
          <p:cNvPr id="16" name="Group 95"/>
          <p:cNvGrpSpPr>
            <a:grpSpLocks/>
          </p:cNvGrpSpPr>
          <p:nvPr/>
        </p:nvGrpSpPr>
        <p:grpSpPr bwMode="auto">
          <a:xfrm>
            <a:off x="1295400" y="5130800"/>
            <a:ext cx="4706938" cy="641350"/>
            <a:chOff x="0" y="24"/>
            <a:chExt cx="4217" cy="574"/>
          </a:xfrm>
        </p:grpSpPr>
        <p:grpSp>
          <p:nvGrpSpPr>
            <p:cNvPr id="17" name="Group 96"/>
            <p:cNvGrpSpPr>
              <a:grpSpLocks/>
            </p:cNvGrpSpPr>
            <p:nvPr/>
          </p:nvGrpSpPr>
          <p:grpSpPr bwMode="auto">
            <a:xfrm>
              <a:off x="0" y="169"/>
              <a:ext cx="295" cy="296"/>
              <a:chOff x="0" y="0"/>
              <a:chExt cx="295" cy="295"/>
            </a:xfrm>
          </p:grpSpPr>
          <p:sp>
            <p:nvSpPr>
              <p:cNvPr id="511073" name="Line 97"/>
              <p:cNvSpPr>
                <a:spLocks noChangeShapeType="1"/>
              </p:cNvSpPr>
              <p:nvPr/>
            </p:nvSpPr>
            <p:spPr bwMode="auto">
              <a:xfrm>
                <a:off x="0" y="0"/>
                <a:ext cx="295" cy="295"/>
              </a:xfrm>
              <a:prstGeom prst="line">
                <a:avLst/>
              </a:prstGeom>
              <a:noFill/>
              <a:ln w="1905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74" name="Line 9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95" cy="295"/>
              </a:xfrm>
              <a:prstGeom prst="line">
                <a:avLst/>
              </a:prstGeom>
              <a:noFill/>
              <a:ln w="1905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1075" name="Rectangle 99"/>
            <p:cNvSpPr>
              <a:spLocks/>
            </p:cNvSpPr>
            <p:nvPr/>
          </p:nvSpPr>
          <p:spPr bwMode="auto">
            <a:xfrm>
              <a:off x="464" y="24"/>
              <a:ext cx="3753" cy="5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38"/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IPv6 can support a semi-broadcast </a:t>
              </a:r>
            </a:p>
            <a:p>
              <a:pPr defTabSz="642938"/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link with few changes</a:t>
              </a:r>
            </a:p>
          </p:txBody>
        </p:sp>
      </p:grpSp>
      <p:sp>
        <p:nvSpPr>
          <p:cNvPr id="511076" name="AutoShape 100"/>
          <p:cNvSpPr>
            <a:spLocks/>
          </p:cNvSpPr>
          <p:nvPr/>
        </p:nvSpPr>
        <p:spPr bwMode="auto">
          <a:xfrm>
            <a:off x="890588" y="3733800"/>
            <a:ext cx="7358062" cy="768350"/>
          </a:xfrm>
          <a:prstGeom prst="roundRect">
            <a:avLst>
              <a:gd name="adj" fmla="val 1744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25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IP Link ⇒ “Reliable”</a:t>
            </a:r>
          </a:p>
        </p:txBody>
      </p:sp>
      <p:grpSp>
        <p:nvGrpSpPr>
          <p:cNvPr id="18" name="Group 101"/>
          <p:cNvGrpSpPr>
            <a:grpSpLocks/>
          </p:cNvGrpSpPr>
          <p:nvPr/>
        </p:nvGrpSpPr>
        <p:grpSpPr bwMode="auto">
          <a:xfrm>
            <a:off x="1295400" y="4051300"/>
            <a:ext cx="6092825" cy="354013"/>
            <a:chOff x="0" y="0"/>
            <a:chExt cx="5458" cy="316"/>
          </a:xfrm>
        </p:grpSpPr>
        <p:grpSp>
          <p:nvGrpSpPr>
            <p:cNvPr id="19" name="Group 102"/>
            <p:cNvGrpSpPr>
              <a:grpSpLocks/>
            </p:cNvGrpSpPr>
            <p:nvPr/>
          </p:nvGrpSpPr>
          <p:grpSpPr bwMode="auto">
            <a:xfrm>
              <a:off x="0" y="0"/>
              <a:ext cx="343" cy="279"/>
              <a:chOff x="0" y="0"/>
              <a:chExt cx="343" cy="279"/>
            </a:xfrm>
          </p:grpSpPr>
          <p:sp>
            <p:nvSpPr>
              <p:cNvPr id="511079" name="Line 103"/>
              <p:cNvSpPr>
                <a:spLocks noChangeShapeType="1"/>
              </p:cNvSpPr>
              <p:nvPr/>
            </p:nvSpPr>
            <p:spPr bwMode="auto">
              <a:xfrm>
                <a:off x="0" y="120"/>
                <a:ext cx="158" cy="159"/>
              </a:xfrm>
              <a:prstGeom prst="line">
                <a:avLst/>
              </a:prstGeom>
              <a:noFill/>
              <a:ln w="190500">
                <a:solidFill>
                  <a:srgbClr val="00FF00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080" name="Line 104"/>
              <p:cNvSpPr>
                <a:spLocks noChangeShapeType="1"/>
              </p:cNvSpPr>
              <p:nvPr/>
            </p:nvSpPr>
            <p:spPr bwMode="auto">
              <a:xfrm rot="10800000" flipH="1">
                <a:off x="71" y="0"/>
                <a:ext cx="272" cy="271"/>
              </a:xfrm>
              <a:prstGeom prst="line">
                <a:avLst/>
              </a:prstGeom>
              <a:noFill/>
              <a:ln w="190500">
                <a:solidFill>
                  <a:srgbClr val="00FF00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1081" name="Rectangle 105"/>
            <p:cNvSpPr>
              <a:spLocks/>
            </p:cNvSpPr>
            <p:nvPr/>
          </p:nvSpPr>
          <p:spPr bwMode="auto">
            <a:xfrm>
              <a:off x="464" y="30"/>
              <a:ext cx="4994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38"/>
              <a:r>
                <a:rPr lang="en-US" sz="2100">
                  <a:solidFill>
                    <a:srgbClr val="191919"/>
                  </a:solidFill>
                  <a:latin typeface="Gill Sans" charset="0"/>
                  <a:sym typeface="Gill Sans" charset="0"/>
                </a:rPr>
                <a:t>Retain best-effort reliability over unreliable links</a:t>
              </a:r>
            </a:p>
          </p:txBody>
        </p:sp>
      </p:grpSp>
      <p:sp>
        <p:nvSpPr>
          <p:cNvPr id="108" name="Date Placeholder 10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1060" grpId="0" animBg="1" autoUpdateAnimBg="0"/>
      <p:bldP spid="51107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A5B67B-EB74-C442-B0E1-BEA20FAA2CE7}" type="slidenum">
              <a:rPr lang="en-US"/>
              <a:pPr/>
              <a:t>3</a:t>
            </a:fld>
            <a:endParaRPr lang="en-US"/>
          </a:p>
        </p:txBody>
      </p:sp>
      <p:pic>
        <p:nvPicPr>
          <p:cNvPr id="482306" name="Picture 2" descr="isp-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038225"/>
            <a:ext cx="7626350" cy="5819775"/>
          </a:xfrm>
          <a:prstGeom prst="rect">
            <a:avLst/>
          </a:prstGeom>
          <a:noFill/>
        </p:spPr>
      </p:pic>
      <p:pic>
        <p:nvPicPr>
          <p:cNvPr id="482307" name="Picture 3" descr="The image “http://img.dell.com/images/us/segments/dhs/prodviews/4700_fp_front_66x57.jpg” cannot be displayed, because it contains error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2971800"/>
            <a:ext cx="9286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8" name="Picture 4" descr="clus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2133600"/>
            <a:ext cx="17145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cell-phone-nokia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4800" y="4038600"/>
            <a:ext cx="381000" cy="288925"/>
          </a:xfrm>
          <a:prstGeom prst="rect">
            <a:avLst/>
          </a:prstGeom>
          <a:noFill/>
        </p:spPr>
      </p:pic>
      <p:sp>
        <p:nvSpPr>
          <p:cNvPr id="48231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848600" cy="736600"/>
          </a:xfrm>
          <a:ln/>
        </p:spPr>
        <p:txBody>
          <a:bodyPr>
            <a:normAutofit fontScale="90000"/>
          </a:bodyPr>
          <a:lstStyle/>
          <a:p>
            <a:r>
              <a:rPr lang="en-US"/>
              <a:t>The Internet … that we envisioned</a:t>
            </a:r>
            <a:endParaRPr lang="en-US" sz="6400"/>
          </a:p>
        </p:txBody>
      </p:sp>
      <p:pic>
        <p:nvPicPr>
          <p:cNvPr id="482311" name="Picture 7" descr="fing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62600" y="5867400"/>
            <a:ext cx="8382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12" name="Picture 8" descr="neon_nytime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24025" y="1408113"/>
            <a:ext cx="2176463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13" name="Picture 9" descr="3D_layerVIEW"/>
          <p:cNvPicPr>
            <a:picLocks noChangeAspect="1" noChangeArrowheads="1"/>
          </p:cNvPicPr>
          <p:nvPr/>
        </p:nvPicPr>
        <p:blipFill>
          <a:blip r:embed="rId11"/>
          <a:srcRect l="13902" t="12938" r="9639" b="14180"/>
          <a:stretch>
            <a:fillRect/>
          </a:stretch>
        </p:blipFill>
        <p:spPr bwMode="auto">
          <a:xfrm>
            <a:off x="444500" y="1066800"/>
            <a:ext cx="1984375" cy="1941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482314" name="Picture 10" descr="container_tracki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91400" y="1143000"/>
            <a:ext cx="1219200" cy="1084263"/>
          </a:xfrm>
          <a:prstGeom prst="rect">
            <a:avLst/>
          </a:prstGeom>
          <a:noFill/>
        </p:spPr>
      </p:pic>
      <p:pic>
        <p:nvPicPr>
          <p:cNvPr id="482315" name="Picture 11" descr="manufacturi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0" y="1319213"/>
            <a:ext cx="1143000" cy="960437"/>
          </a:xfrm>
          <a:prstGeom prst="rect">
            <a:avLst/>
          </a:prstGeom>
          <a:noFill/>
        </p:spPr>
      </p:pic>
      <p:graphicFrame>
        <p:nvGraphicFramePr>
          <p:cNvPr id="482316" name="Object 12"/>
          <p:cNvGraphicFramePr>
            <a:graphicFrameLocks noChangeAspect="1"/>
          </p:cNvGraphicFramePr>
          <p:nvPr/>
        </p:nvGraphicFramePr>
        <p:xfrm>
          <a:off x="4572000" y="4953000"/>
          <a:ext cx="990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Bitmap Image" r:id="rId14" imgW="1238423" imgH="1238423" progId="">
                  <p:embed/>
                </p:oleObj>
              </mc:Choice>
              <mc:Fallback>
                <p:oleObj name="Bitmap Image" r:id="rId14" imgW="1238423" imgH="123842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953000"/>
                        <a:ext cx="990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2317" name="Picture 13"/>
          <p:cNvPicPr>
            <a:picLocks noChangeAspect="1" noChangeArrowheads="1"/>
          </p:cNvPicPr>
          <p:nvPr/>
        </p:nvPicPr>
        <p:blipFill>
          <a:blip r:embed="rId16"/>
          <a:srcRect t="8449"/>
          <a:stretch>
            <a:fillRect/>
          </a:stretch>
        </p:blipFill>
        <p:spPr bwMode="auto">
          <a:xfrm>
            <a:off x="6096000" y="4267200"/>
            <a:ext cx="2043113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18" name="Picture 1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76800" y="3810000"/>
            <a:ext cx="10715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19" name="Picture 15" descr="first_responersOK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67400" y="3124200"/>
            <a:ext cx="1430338" cy="922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82320" name="Picture 16" descr="goldengate_bridge_1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162800" y="2819400"/>
            <a:ext cx="1562100" cy="10096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82321" name="Picture 1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5800" y="5181600"/>
            <a:ext cx="1219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22" name="Picture 18" descr="Figure 1. A boy pumps water from a tube well . . .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133600" y="5334000"/>
            <a:ext cx="846138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82323" name="Picture 19" descr="vineyard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657600" y="5105400"/>
            <a:ext cx="963613" cy="1371600"/>
          </a:xfrm>
          <a:prstGeom prst="rect">
            <a:avLst/>
          </a:prstGeom>
          <a:noFill/>
        </p:spPr>
      </p:pic>
      <p:pic>
        <p:nvPicPr>
          <p:cNvPr id="482324" name="Picture 20" descr="open%20office%20east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953000" y="2209800"/>
            <a:ext cx="1447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482325" name="Picture 21" descr="fabmotetwo45gf1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514600" y="3733800"/>
            <a:ext cx="13906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26" name="Picture 22" descr="loch rannoch hiries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990600" y="3962400"/>
            <a:ext cx="1219200" cy="957263"/>
          </a:xfrm>
          <a:prstGeom prst="rect">
            <a:avLst/>
          </a:prstGeom>
          <a:noFill/>
        </p:spPr>
      </p:pic>
      <p:pic>
        <p:nvPicPr>
          <p:cNvPr id="482327" name="Picture 23" descr="rw_mote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5486400"/>
            <a:ext cx="8143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28" name="Picture 24" descr="IMG_1206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3962400" y="1143000"/>
            <a:ext cx="800100" cy="1066800"/>
          </a:xfrm>
          <a:prstGeom prst="rect">
            <a:avLst/>
          </a:prstGeom>
          <a:noFill/>
          <a:ln w="38100">
            <a:solidFill>
              <a:srgbClr val="000066"/>
            </a:solidFill>
            <a:miter lim="800000"/>
            <a:headEnd/>
            <a:tailEnd/>
          </a:ln>
          <a:effectLst/>
        </p:spPr>
      </p:pic>
      <p:pic>
        <p:nvPicPr>
          <p:cNvPr id="482329" name="Picture 25" descr="burrow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676400" y="5486400"/>
            <a:ext cx="10302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30" name="Picture 26" descr="chet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371600" y="2590800"/>
            <a:ext cx="973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2331" name="Picture 27" descr="4low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3733800"/>
            <a:ext cx="1370013" cy="873125"/>
          </a:xfrm>
          <a:prstGeom prst="rect">
            <a:avLst/>
          </a:prstGeom>
          <a:noFill/>
        </p:spPr>
      </p:pic>
      <p:pic>
        <p:nvPicPr>
          <p:cNvPr id="482332" name="Picture 28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5410200" y="914400"/>
            <a:ext cx="788988" cy="1119188"/>
          </a:xfrm>
          <a:prstGeom prst="rect">
            <a:avLst/>
          </a:prstGeom>
          <a:noFill/>
        </p:spPr>
      </p:pic>
      <p:pic>
        <p:nvPicPr>
          <p:cNvPr id="482333" name="Picture 29" descr="UPS_Truck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7772400" y="4724400"/>
            <a:ext cx="1371600" cy="1069975"/>
          </a:xfrm>
          <a:prstGeom prst="rect">
            <a:avLst/>
          </a:prstGeom>
          <a:noFill/>
        </p:spPr>
      </p:pic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9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AAF5F2-D40D-1740-8176-6D3BDBD6A419}" type="slidenum">
              <a:rPr lang="en-US"/>
              <a:pPr/>
              <a:t>30</a:t>
            </a:fld>
            <a:endParaRPr lang="en-US"/>
          </a:p>
        </p:txBody>
      </p:sp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 rIns="35717"/>
          <a:lstStyle/>
          <a:p>
            <a:r>
              <a:rPr lang="en-US" dirty="0"/>
              <a:t>Example: </a:t>
            </a:r>
            <a:r>
              <a:rPr lang="en-US" dirty="0" err="1"/>
              <a:t>Autoconfiguration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Configuring Large Numbers of Interfaces</a:t>
            </a:r>
          </a:p>
        </p:txBody>
      </p:sp>
      <p:graphicFrame>
        <p:nvGraphicFramePr>
          <p:cNvPr id="429128" name="Group 72"/>
          <p:cNvGraphicFramePr>
            <a:graphicFrameLocks noGrp="1"/>
          </p:cNvGraphicFramePr>
          <p:nvPr/>
        </p:nvGraphicFramePr>
        <p:xfrm>
          <a:off x="4000500" y="3703638"/>
          <a:ext cx="1517650" cy="2060576"/>
        </p:xfrm>
        <a:graphic>
          <a:graphicData uri="http://schemas.openxmlformats.org/drawingml/2006/table">
            <a:tbl>
              <a:tblPr/>
              <a:tblGrid>
                <a:gridCol w="1517650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Cur Hop Limit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Managed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Addr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Config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CCFFCC"/>
                        </a:solidFill>
                        <a:effectLst/>
                        <a:latin typeface="Arial" charset="0"/>
                      </a:endParaRP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Other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Config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CCFFCC"/>
                        </a:solidFill>
                        <a:effectLst/>
                        <a:latin typeface="Arial" charset="0"/>
                      </a:endParaRP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Router Lifetime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Reachable Time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9129" name="Group 73"/>
          <p:cNvGraphicFramePr>
            <a:graphicFrameLocks noGrp="1"/>
          </p:cNvGraphicFramePr>
          <p:nvPr/>
        </p:nvGraphicFramePr>
        <p:xfrm>
          <a:off x="5527675" y="3703638"/>
          <a:ext cx="1517650" cy="2032001"/>
        </p:xfrm>
        <a:graphic>
          <a:graphicData uri="http://schemas.openxmlformats.org/drawingml/2006/table">
            <a:tbl>
              <a:tblPr/>
              <a:tblGrid>
                <a:gridCol w="151765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Prefix Length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Autonomous </a:t>
                      </a:r>
                      <a:r>
                        <a:rPr kumimoji="0" lang="en-US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Config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CCFFCC"/>
                        </a:solidFill>
                        <a:effectLst/>
                        <a:latin typeface="Arial" charset="0"/>
                      </a:endParaRP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Valid Lifetime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Preferred Lifetime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2473325" y="3238500"/>
            <a:ext cx="4572000" cy="446088"/>
            <a:chOff x="0" y="0"/>
            <a:chExt cx="4096" cy="400"/>
          </a:xfrm>
        </p:grpSpPr>
        <p:sp>
          <p:nvSpPr>
            <p:cNvPr id="429104" name="Rectangle 48"/>
            <p:cNvSpPr>
              <a:spLocks/>
            </p:cNvSpPr>
            <p:nvPr/>
          </p:nvSpPr>
          <p:spPr bwMode="auto">
            <a:xfrm>
              <a:off x="0" y="0"/>
              <a:ext cx="1360" cy="4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333333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ICMPv6 Hdr</a:t>
              </a:r>
            </a:p>
          </p:txBody>
        </p:sp>
        <p:sp>
          <p:nvSpPr>
            <p:cNvPr id="429105" name="Rectangle 49"/>
            <p:cNvSpPr>
              <a:spLocks/>
            </p:cNvSpPr>
            <p:nvPr/>
          </p:nvSpPr>
          <p:spPr bwMode="auto">
            <a:xfrm>
              <a:off x="1368" y="0"/>
              <a:ext cx="1360" cy="4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Router Adv</a:t>
              </a:r>
            </a:p>
          </p:txBody>
        </p:sp>
        <p:sp>
          <p:nvSpPr>
            <p:cNvPr id="429106" name="Rectangle 50"/>
            <p:cNvSpPr>
              <a:spLocks/>
            </p:cNvSpPr>
            <p:nvPr/>
          </p:nvSpPr>
          <p:spPr bwMode="auto">
            <a:xfrm>
              <a:off x="2736" y="0"/>
              <a:ext cx="1360" cy="40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700"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Prefix Info</a:t>
              </a: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574675" y="1466850"/>
            <a:ext cx="5337175" cy="1279525"/>
            <a:chOff x="0" y="0"/>
            <a:chExt cx="5200" cy="1120"/>
          </a:xfrm>
        </p:grpSpPr>
        <p:sp>
          <p:nvSpPr>
            <p:cNvPr id="429108" name="AutoShape 52"/>
            <p:cNvSpPr>
              <a:spLocks/>
            </p:cNvSpPr>
            <p:nvPr/>
          </p:nvSpPr>
          <p:spPr bwMode="auto">
            <a:xfrm>
              <a:off x="0" y="0"/>
              <a:ext cx="5200" cy="1120"/>
            </a:xfrm>
            <a:prstGeom prst="roundRect">
              <a:avLst>
                <a:gd name="adj" fmla="val 10713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109" name="Rectangle 53"/>
            <p:cNvSpPr>
              <a:spLocks/>
            </p:cNvSpPr>
            <p:nvPr/>
          </p:nvSpPr>
          <p:spPr bwMode="auto">
            <a:xfrm>
              <a:off x="312" y="50"/>
              <a:ext cx="4576" cy="10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defTabSz="642938"/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RFC 4861 – Neighbor Discovery</a:t>
              </a:r>
            </a:p>
            <a:p>
              <a:pPr defTabSz="642938"/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RFC 4862 – Stateless Addr Autoconf</a:t>
              </a:r>
            </a:p>
            <a:p>
              <a:pPr defTabSz="642938"/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RFC 3315 – DHCPv6</a:t>
              </a: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231775" y="4394200"/>
            <a:ext cx="3541713" cy="1463675"/>
            <a:chOff x="0" y="0"/>
            <a:chExt cx="3096" cy="1064"/>
          </a:xfrm>
        </p:grpSpPr>
        <p:sp>
          <p:nvSpPr>
            <p:cNvPr id="429111" name="AutoShape 55"/>
            <p:cNvSpPr>
              <a:spLocks/>
            </p:cNvSpPr>
            <p:nvPr/>
          </p:nvSpPr>
          <p:spPr bwMode="auto">
            <a:xfrm>
              <a:off x="0" y="0"/>
              <a:ext cx="3096" cy="1064"/>
            </a:xfrm>
            <a:prstGeom prst="roundRect">
              <a:avLst>
                <a:gd name="adj" fmla="val 11278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333333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56"/>
            <p:cNvGrpSpPr>
              <a:grpSpLocks/>
            </p:cNvGrpSpPr>
            <p:nvPr/>
          </p:nvGrpSpPr>
          <p:grpSpPr bwMode="auto">
            <a:xfrm>
              <a:off x="444" y="55"/>
              <a:ext cx="2200" cy="857"/>
              <a:chOff x="0" y="0"/>
              <a:chExt cx="2200" cy="856"/>
            </a:xfrm>
          </p:grpSpPr>
          <p:sp>
            <p:nvSpPr>
              <p:cNvPr id="429113" name="Line 57"/>
              <p:cNvSpPr>
                <a:spLocks noChangeShapeType="1"/>
              </p:cNvSpPr>
              <p:nvPr/>
            </p:nvSpPr>
            <p:spPr bwMode="auto">
              <a:xfrm rot="10800000">
                <a:off x="164" y="474"/>
                <a:ext cx="0" cy="264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114" name="Line 58"/>
              <p:cNvSpPr>
                <a:spLocks noChangeShapeType="1"/>
              </p:cNvSpPr>
              <p:nvPr/>
            </p:nvSpPr>
            <p:spPr bwMode="auto">
              <a:xfrm>
                <a:off x="156" y="464"/>
                <a:ext cx="1912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115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108" y="266"/>
                <a:ext cx="0" cy="19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116" name="Line 60"/>
              <p:cNvSpPr>
                <a:spLocks noChangeShapeType="1"/>
              </p:cNvSpPr>
              <p:nvPr/>
            </p:nvSpPr>
            <p:spPr bwMode="auto">
              <a:xfrm rot="10800000" flipH="1">
                <a:off x="532" y="474"/>
                <a:ext cx="0" cy="264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117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924" y="474"/>
                <a:ext cx="0" cy="264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118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292" y="474"/>
                <a:ext cx="0" cy="264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119" name="Line 63"/>
              <p:cNvSpPr>
                <a:spLocks noChangeShapeType="1"/>
              </p:cNvSpPr>
              <p:nvPr/>
            </p:nvSpPr>
            <p:spPr bwMode="auto">
              <a:xfrm rot="10800000" flipH="1">
                <a:off x="1676" y="474"/>
                <a:ext cx="0" cy="264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120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2060" y="466"/>
                <a:ext cx="0" cy="264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429121" name="Picture 65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544"/>
                <a:ext cx="280" cy="3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  <p:pic>
            <p:nvPicPr>
              <p:cNvPr id="429122" name="Picture 66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68" y="544"/>
                <a:ext cx="280" cy="3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  <p:pic>
            <p:nvPicPr>
              <p:cNvPr id="429123" name="Picture 67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52" y="544"/>
                <a:ext cx="280" cy="3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  <p:pic>
            <p:nvPicPr>
              <p:cNvPr id="429124" name="Picture 68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36" y="544"/>
                <a:ext cx="280" cy="3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  <p:pic>
            <p:nvPicPr>
              <p:cNvPr id="429125" name="Picture 69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0" y="544"/>
                <a:ext cx="280" cy="3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  <p:pic>
            <p:nvPicPr>
              <p:cNvPr id="429126" name="Picture 70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544"/>
                <a:ext cx="280" cy="3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  <p:pic>
            <p:nvPicPr>
              <p:cNvPr id="429127" name="Picture 7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43" y="0"/>
                <a:ext cx="520" cy="3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127000" dist="76199" dir="2700000" algn="ctr" rotWithShape="0">
                  <a:schemeClr val="bg2">
                    <a:alpha val="75000"/>
                  </a:schemeClr>
                </a:outerShdw>
              </a:effectLst>
            </p:spPr>
          </p:pic>
        </p:grpSp>
      </p:grpSp>
      <p:sp>
        <p:nvSpPr>
          <p:cNvPr id="429130" name="Text Box 74"/>
          <p:cNvSpPr txBox="1">
            <a:spLocks noChangeArrowheads="1"/>
          </p:cNvSpPr>
          <p:nvPr/>
        </p:nvSpPr>
        <p:spPr bwMode="auto">
          <a:xfrm>
            <a:off x="4527550" y="2889250"/>
            <a:ext cx="165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Existing Options</a:t>
            </a:r>
          </a:p>
        </p:txBody>
      </p:sp>
      <p:sp>
        <p:nvSpPr>
          <p:cNvPr id="429131" name="Text Box 75"/>
          <p:cNvSpPr txBox="1">
            <a:spLocks noChangeArrowheads="1"/>
          </p:cNvSpPr>
          <p:nvPr/>
        </p:nvSpPr>
        <p:spPr bwMode="auto">
          <a:xfrm>
            <a:off x="7127875" y="2879725"/>
            <a:ext cx="134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Options</a:t>
            </a:r>
          </a:p>
        </p:txBody>
      </p:sp>
      <p:graphicFrame>
        <p:nvGraphicFramePr>
          <p:cNvPr id="429153" name="Group 97"/>
          <p:cNvGraphicFramePr>
            <a:graphicFrameLocks noGrp="1"/>
          </p:cNvGraphicFramePr>
          <p:nvPr/>
        </p:nvGraphicFramePr>
        <p:xfrm>
          <a:off x="7064375" y="3733800"/>
          <a:ext cx="1504950" cy="1390652"/>
        </p:xfrm>
        <a:graphic>
          <a:graphicData uri="http://schemas.openxmlformats.org/drawingml/2006/table">
            <a:tbl>
              <a:tblPr/>
              <a:tblGrid>
                <a:gridCol w="1504950"/>
              </a:tblGrid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Network ID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Sequence Number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Router Hops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Flags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080"/>
                    </a:solidFill>
                  </a:tcPr>
                </a:tc>
              </a:tr>
            </a:tbl>
          </a:graphicData>
        </a:graphic>
      </p:graphicFrame>
      <p:sp>
        <p:nvSpPr>
          <p:cNvPr id="429171" name="Rectangle 115"/>
          <p:cNvSpPr>
            <a:spLocks/>
          </p:cNvSpPr>
          <p:nvPr/>
        </p:nvSpPr>
        <p:spPr bwMode="auto">
          <a:xfrm>
            <a:off x="7064375" y="3235325"/>
            <a:ext cx="1504950" cy="457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MHop Info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131" grpId="0"/>
      <p:bldP spid="4291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5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4DC86-6F9F-0F4B-A870-A7D580AA5651}" type="slidenum">
              <a:rPr lang="en-US"/>
              <a:pPr/>
              <a:t>31</a:t>
            </a:fld>
            <a:endParaRPr lang="en-US"/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7735889" cy="1295400"/>
          </a:xfrm>
          <a:ln/>
        </p:spPr>
        <p:txBody>
          <a:bodyPr rIns="35717">
            <a:normAutofit/>
          </a:bodyPr>
          <a:lstStyle/>
          <a:p>
            <a:r>
              <a:rPr lang="en-US" sz="4000" dirty="0"/>
              <a:t>Example: Routing with IPv6 options</a:t>
            </a:r>
            <a:endParaRPr lang="en-US" sz="11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4963" y="2438400"/>
            <a:ext cx="2579687" cy="3035300"/>
            <a:chOff x="0" y="0"/>
            <a:chExt cx="2312" cy="2720"/>
          </a:xfrm>
        </p:grpSpPr>
        <p:sp>
          <p:nvSpPr>
            <p:cNvPr id="439300" name="AutoShape 4"/>
            <p:cNvSpPr>
              <a:spLocks/>
            </p:cNvSpPr>
            <p:nvPr/>
          </p:nvSpPr>
          <p:spPr bwMode="auto">
            <a:xfrm>
              <a:off x="0" y="0"/>
              <a:ext cx="2312" cy="2720"/>
            </a:xfrm>
            <a:prstGeom prst="roundRect">
              <a:avLst>
                <a:gd name="adj" fmla="val 519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333333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2100">
                  <a:solidFill>
                    <a:srgbClr val="333333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Default Routes</a:t>
              </a:r>
            </a:p>
          </p:txBody>
        </p:sp>
        <p:sp>
          <p:nvSpPr>
            <p:cNvPr id="439301" name="Line 5"/>
            <p:cNvSpPr>
              <a:spLocks noChangeShapeType="1"/>
            </p:cNvSpPr>
            <p:nvPr/>
          </p:nvSpPr>
          <p:spPr bwMode="auto">
            <a:xfrm>
              <a:off x="1277" y="901"/>
              <a:ext cx="162" cy="234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302" name="Line 6"/>
            <p:cNvSpPr>
              <a:spLocks noChangeShapeType="1"/>
            </p:cNvSpPr>
            <p:nvPr/>
          </p:nvSpPr>
          <p:spPr bwMode="auto">
            <a:xfrm rot="10800000" flipH="1">
              <a:off x="662" y="917"/>
              <a:ext cx="315" cy="210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/>
              <a:tailEnd type="triangl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303" name="Line 7"/>
            <p:cNvSpPr>
              <a:spLocks noChangeShapeType="1"/>
            </p:cNvSpPr>
            <p:nvPr/>
          </p:nvSpPr>
          <p:spPr bwMode="auto">
            <a:xfrm>
              <a:off x="654" y="1313"/>
              <a:ext cx="226" cy="292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304" name="Line 8"/>
            <p:cNvSpPr>
              <a:spLocks noChangeShapeType="1"/>
            </p:cNvSpPr>
            <p:nvPr/>
          </p:nvSpPr>
          <p:spPr bwMode="auto">
            <a:xfrm rot="10800000" flipH="1">
              <a:off x="1172" y="1370"/>
              <a:ext cx="291" cy="243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/>
              <a:tailEnd type="triangl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305" name="Line 9"/>
            <p:cNvSpPr>
              <a:spLocks noChangeShapeType="1"/>
            </p:cNvSpPr>
            <p:nvPr/>
          </p:nvSpPr>
          <p:spPr bwMode="auto">
            <a:xfrm rot="10800000" flipH="1">
              <a:off x="427" y="1783"/>
              <a:ext cx="445" cy="316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/>
              <a:tailEnd type="triangle" w="med" len="med"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306" name="Line 10"/>
            <p:cNvSpPr>
              <a:spLocks noChangeShapeType="1"/>
            </p:cNvSpPr>
            <p:nvPr/>
          </p:nvSpPr>
          <p:spPr bwMode="auto">
            <a:xfrm>
              <a:off x="1706" y="1378"/>
              <a:ext cx="267" cy="365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307" name="Line 11"/>
            <p:cNvSpPr>
              <a:spLocks noChangeShapeType="1"/>
            </p:cNvSpPr>
            <p:nvPr/>
          </p:nvSpPr>
          <p:spPr bwMode="auto">
            <a:xfrm>
              <a:off x="1131" y="1807"/>
              <a:ext cx="219" cy="348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308" name="Line 12"/>
            <p:cNvSpPr>
              <a:spLocks noChangeShapeType="1"/>
            </p:cNvSpPr>
            <p:nvPr/>
          </p:nvSpPr>
          <p:spPr bwMode="auto">
            <a:xfrm flipH="1">
              <a:off x="1617" y="1953"/>
              <a:ext cx="364" cy="300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309" name="Line 13"/>
            <p:cNvSpPr>
              <a:spLocks noChangeShapeType="1"/>
            </p:cNvSpPr>
            <p:nvPr/>
          </p:nvSpPr>
          <p:spPr bwMode="auto">
            <a:xfrm flipH="1">
              <a:off x="281" y="1322"/>
              <a:ext cx="194" cy="728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 type="triangle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39310" name="Picture 1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21" y="2115"/>
              <a:ext cx="284" cy="3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439311" name="Picture 1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4" y="998"/>
              <a:ext cx="284" cy="3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439312" name="Picture 1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76" y="1475"/>
              <a:ext cx="284" cy="3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439313" name="Picture 1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35" y="1038"/>
              <a:ext cx="283" cy="3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439314" name="Picture 1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53" y="1645"/>
              <a:ext cx="283" cy="3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439315" name="Picture 1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" y="1961"/>
              <a:ext cx="283" cy="3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439316" name="Picture 2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71" y="528"/>
              <a:ext cx="526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</p:grpSp>
      <p:sp>
        <p:nvSpPr>
          <p:cNvPr id="439318" name="AutoShape 22"/>
          <p:cNvSpPr>
            <a:spLocks/>
          </p:cNvSpPr>
          <p:nvPr/>
        </p:nvSpPr>
        <p:spPr bwMode="auto">
          <a:xfrm>
            <a:off x="3579813" y="1512888"/>
            <a:ext cx="4983162" cy="758825"/>
          </a:xfrm>
          <a:prstGeom prst="roundRect">
            <a:avLst>
              <a:gd name="adj" fmla="val 17644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Discovering Links</a:t>
            </a:r>
          </a:p>
        </p:txBody>
      </p:sp>
      <p:sp>
        <p:nvSpPr>
          <p:cNvPr id="439320" name="Rectangle 24"/>
          <p:cNvSpPr>
            <a:spLocks/>
          </p:cNvSpPr>
          <p:nvPr/>
        </p:nvSpPr>
        <p:spPr bwMode="auto">
          <a:xfrm>
            <a:off x="4044950" y="1905000"/>
            <a:ext cx="1339850" cy="2857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3333"/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ICMPv6 Hdr</a:t>
            </a:r>
          </a:p>
        </p:txBody>
      </p:sp>
      <p:sp>
        <p:nvSpPr>
          <p:cNvPr id="439321" name="Rectangle 25"/>
          <p:cNvSpPr>
            <a:spLocks/>
          </p:cNvSpPr>
          <p:nvPr/>
        </p:nvSpPr>
        <p:spPr bwMode="auto">
          <a:xfrm>
            <a:off x="5392738" y="1905000"/>
            <a:ext cx="1339850" cy="2857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333333"/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 b="1"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Router Adv</a:t>
            </a:r>
          </a:p>
        </p:txBody>
      </p:sp>
      <p:sp>
        <p:nvSpPr>
          <p:cNvPr id="439322" name="Rectangle 26"/>
          <p:cNvSpPr>
            <a:spLocks/>
          </p:cNvSpPr>
          <p:nvPr/>
        </p:nvSpPr>
        <p:spPr bwMode="auto">
          <a:xfrm>
            <a:off x="6740525" y="1905000"/>
            <a:ext cx="1339850" cy="2857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MHop Info</a:t>
            </a:r>
          </a:p>
        </p:txBody>
      </p:sp>
      <p:sp>
        <p:nvSpPr>
          <p:cNvPr id="439324" name="AutoShape 28"/>
          <p:cNvSpPr>
            <a:spLocks/>
          </p:cNvSpPr>
          <p:nvPr/>
        </p:nvSpPr>
        <p:spPr bwMode="auto">
          <a:xfrm>
            <a:off x="3579813" y="2387600"/>
            <a:ext cx="4983162" cy="1884363"/>
          </a:xfrm>
          <a:prstGeom prst="roundRect">
            <a:avLst>
              <a:gd name="adj" fmla="val 7106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21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Building a Connectivity Graph</a:t>
            </a: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534025" y="2814638"/>
            <a:ext cx="1063625" cy="1312862"/>
            <a:chOff x="0" y="0"/>
            <a:chExt cx="952" cy="1176"/>
          </a:xfrm>
        </p:grpSpPr>
        <p:sp>
          <p:nvSpPr>
            <p:cNvPr id="439326" name="Rectangle 30"/>
            <p:cNvSpPr>
              <a:spLocks/>
            </p:cNvSpPr>
            <p:nvPr/>
          </p:nvSpPr>
          <p:spPr bwMode="auto">
            <a:xfrm>
              <a:off x="0" y="0"/>
              <a:ext cx="952" cy="117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17859" tIns="17859" rIns="17859" bIns="17859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Routing Table</a:t>
              </a:r>
            </a:p>
          </p:txBody>
        </p:sp>
      </p:grpSp>
      <p:sp>
        <p:nvSpPr>
          <p:cNvPr id="439365" name="Rectangle 69"/>
          <p:cNvSpPr>
            <a:spLocks/>
          </p:cNvSpPr>
          <p:nvPr/>
        </p:nvSpPr>
        <p:spPr bwMode="auto">
          <a:xfrm>
            <a:off x="3713163" y="3200400"/>
            <a:ext cx="1708150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1700">
                <a:solidFill>
                  <a:srgbClr val="191919"/>
                </a:solidFill>
                <a:latin typeface="Gill Sans" charset="0"/>
                <a:sym typeface="Gill Sans" charset="0"/>
              </a:rPr>
              <a:t>Low Routing Cost</a:t>
            </a:r>
          </a:p>
        </p:txBody>
      </p:sp>
      <p:sp>
        <p:nvSpPr>
          <p:cNvPr id="439366" name="Rectangle 70"/>
          <p:cNvSpPr>
            <a:spLocks/>
          </p:cNvSpPr>
          <p:nvPr/>
        </p:nvSpPr>
        <p:spPr bwMode="auto">
          <a:xfrm>
            <a:off x="3703638" y="3833813"/>
            <a:ext cx="1755775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defTabSz="642938"/>
            <a:r>
              <a:rPr lang="en-US" sz="1700">
                <a:solidFill>
                  <a:srgbClr val="191919"/>
                </a:solidFill>
                <a:latin typeface="Gill Sans" charset="0"/>
                <a:sym typeface="Gill Sans" charset="0"/>
              </a:rPr>
              <a:t>High Routing Cost</a:t>
            </a:r>
          </a:p>
        </p:txBody>
      </p:sp>
      <p:sp>
        <p:nvSpPr>
          <p:cNvPr id="439367" name="AutoShape 71"/>
          <p:cNvSpPr>
            <a:spLocks/>
          </p:cNvSpPr>
          <p:nvPr/>
        </p:nvSpPr>
        <p:spPr bwMode="auto">
          <a:xfrm rot="-5400000">
            <a:off x="4383087" y="3575051"/>
            <a:ext cx="366713" cy="169862"/>
          </a:xfrm>
          <a:prstGeom prst="leftRightArrow">
            <a:avLst>
              <a:gd name="adj1" fmla="val 28000"/>
              <a:gd name="adj2" fmla="val 52653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372" name="AutoShape 76"/>
          <p:cNvSpPr>
            <a:spLocks/>
          </p:cNvSpPr>
          <p:nvPr/>
        </p:nvSpPr>
        <p:spPr bwMode="auto">
          <a:xfrm>
            <a:off x="3579813" y="4387850"/>
            <a:ext cx="4983162" cy="1884363"/>
          </a:xfrm>
          <a:prstGeom prst="roundRect">
            <a:avLst>
              <a:gd name="adj" fmla="val 7106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Selecting the Next Hop</a:t>
            </a:r>
          </a:p>
        </p:txBody>
      </p: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3676650" y="4787900"/>
            <a:ext cx="1063625" cy="1312863"/>
            <a:chOff x="0" y="0"/>
            <a:chExt cx="952" cy="1176"/>
          </a:xfrm>
        </p:grpSpPr>
        <p:sp>
          <p:nvSpPr>
            <p:cNvPr id="439374" name="Rectangle 78"/>
            <p:cNvSpPr>
              <a:spLocks/>
            </p:cNvSpPr>
            <p:nvPr/>
          </p:nvSpPr>
          <p:spPr bwMode="auto">
            <a:xfrm>
              <a:off x="0" y="0"/>
              <a:ext cx="952" cy="117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17859" tIns="17859" rIns="17859" bIns="17859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Routing Table</a:t>
              </a:r>
            </a:p>
          </p:txBody>
        </p:sp>
      </p:grpSp>
      <p:grpSp>
        <p:nvGrpSpPr>
          <p:cNvPr id="5" name="Group 117"/>
          <p:cNvGrpSpPr>
            <a:grpSpLocks/>
          </p:cNvGrpSpPr>
          <p:nvPr/>
        </p:nvGrpSpPr>
        <p:grpSpPr bwMode="auto">
          <a:xfrm>
            <a:off x="4949825" y="4794250"/>
            <a:ext cx="1177925" cy="1303338"/>
            <a:chOff x="0" y="0"/>
            <a:chExt cx="1056" cy="1168"/>
          </a:xfrm>
        </p:grpSpPr>
        <p:sp>
          <p:nvSpPr>
            <p:cNvPr id="439414" name="Rectangle 118"/>
            <p:cNvSpPr>
              <a:spLocks/>
            </p:cNvSpPr>
            <p:nvPr/>
          </p:nvSpPr>
          <p:spPr bwMode="auto">
            <a:xfrm>
              <a:off x="0" y="0"/>
              <a:ext cx="1056" cy="11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17859" tIns="17859" rIns="17859" bIns="17859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Forwarding Table</a:t>
              </a:r>
            </a:p>
          </p:txBody>
        </p:sp>
      </p:grpSp>
      <p:sp>
        <p:nvSpPr>
          <p:cNvPr id="439453" name="Line 157"/>
          <p:cNvSpPr>
            <a:spLocks noChangeShapeType="1"/>
          </p:cNvSpPr>
          <p:nvPr/>
        </p:nvSpPr>
        <p:spPr bwMode="auto">
          <a:xfrm flipH="1">
            <a:off x="4737100" y="5916613"/>
            <a:ext cx="312738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455" name="Text Box 159"/>
          <p:cNvSpPr txBox="1">
            <a:spLocks noChangeArrowheads="1"/>
          </p:cNvSpPr>
          <p:nvPr/>
        </p:nvSpPr>
        <p:spPr bwMode="auto">
          <a:xfrm>
            <a:off x="6248400" y="4876800"/>
            <a:ext cx="2286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 Default route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 Hop-by-hop retry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 Reroute on loss</a:t>
            </a:r>
          </a:p>
        </p:txBody>
      </p:sp>
      <p:graphicFrame>
        <p:nvGraphicFramePr>
          <p:cNvPr id="439415" name="Group 119"/>
          <p:cNvGraphicFramePr>
            <a:graphicFrameLocks noGrp="1"/>
          </p:cNvGraphicFramePr>
          <p:nvPr/>
        </p:nvGraphicFramePr>
        <p:xfrm>
          <a:off x="5060950" y="5035550"/>
          <a:ext cx="998538" cy="1384301"/>
        </p:xfrm>
        <a:graphic>
          <a:graphicData uri="http://schemas.openxmlformats.org/drawingml/2006/table">
            <a:tbl>
              <a:tblPr/>
              <a:tblGrid>
                <a:gridCol w="500063"/>
                <a:gridCol w="498475"/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Default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9375" name="Group 79"/>
          <p:cNvGraphicFramePr>
            <a:graphicFrameLocks noGrp="1"/>
          </p:cNvGraphicFramePr>
          <p:nvPr/>
        </p:nvGraphicFramePr>
        <p:xfrm>
          <a:off x="3779838" y="5030788"/>
          <a:ext cx="868362" cy="1397000"/>
        </p:xfrm>
        <a:graphic>
          <a:graphicData uri="http://schemas.openxmlformats.org/drawingml/2006/table">
            <a:tbl>
              <a:tblPr/>
              <a:tblGrid>
                <a:gridCol w="434975"/>
                <a:gridCol w="433387"/>
              </a:tblGrid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9327" name="Group 31"/>
          <p:cNvGraphicFramePr>
            <a:graphicFrameLocks noGrp="1"/>
          </p:cNvGraphicFramePr>
          <p:nvPr/>
        </p:nvGraphicFramePr>
        <p:xfrm>
          <a:off x="5637213" y="3057525"/>
          <a:ext cx="868362" cy="1397000"/>
        </p:xfrm>
        <a:graphic>
          <a:graphicData uri="http://schemas.openxmlformats.org/drawingml/2006/table">
            <a:tbl>
              <a:tblPr/>
              <a:tblGrid>
                <a:gridCol w="434975"/>
                <a:gridCol w="433387"/>
              </a:tblGrid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20" grpId="0" animBg="1"/>
      <p:bldP spid="439321" grpId="0" animBg="1"/>
      <p:bldP spid="4393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8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0B510B-6D40-0840-ACA6-9B291AB2384B}" type="slidenum">
              <a:rPr lang="en-US"/>
              <a:pPr/>
              <a:t>32</a:t>
            </a:fld>
            <a:endParaRPr lang="en-US"/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  <a:ln/>
        </p:spPr>
        <p:txBody>
          <a:bodyPr rIns="35717"/>
          <a:lstStyle/>
          <a:p>
            <a:r>
              <a:rPr lang="en-US" dirty="0"/>
              <a:t>Complete Embedded IPv6 Stack</a:t>
            </a:r>
          </a:p>
        </p:txBody>
      </p:sp>
      <p:sp>
        <p:nvSpPr>
          <p:cNvPr id="432131" name="AutoShape 3"/>
          <p:cNvSpPr>
            <a:spLocks/>
          </p:cNvSpPr>
          <p:nvPr/>
        </p:nvSpPr>
        <p:spPr bwMode="auto">
          <a:xfrm>
            <a:off x="865188" y="4310063"/>
            <a:ext cx="7358062" cy="1420812"/>
          </a:xfrm>
          <a:prstGeom prst="roundRect">
            <a:avLst>
              <a:gd name="adj" fmla="val 9431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Link</a:t>
            </a:r>
          </a:p>
        </p:txBody>
      </p:sp>
      <p:sp>
        <p:nvSpPr>
          <p:cNvPr id="432132" name="AutoShape 4"/>
          <p:cNvSpPr>
            <a:spLocks/>
          </p:cNvSpPr>
          <p:nvPr/>
        </p:nvSpPr>
        <p:spPr bwMode="auto">
          <a:xfrm>
            <a:off x="865188" y="2444750"/>
            <a:ext cx="7358062" cy="1785938"/>
          </a:xfrm>
          <a:prstGeom prst="roundRect">
            <a:avLst>
              <a:gd name="adj" fmla="val 75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Net</a:t>
            </a:r>
          </a:p>
        </p:txBody>
      </p:sp>
      <p:sp>
        <p:nvSpPr>
          <p:cNvPr id="432133" name="AutoShape 5"/>
          <p:cNvSpPr>
            <a:spLocks/>
          </p:cNvSpPr>
          <p:nvPr/>
        </p:nvSpPr>
        <p:spPr bwMode="auto">
          <a:xfrm>
            <a:off x="865188" y="1828800"/>
            <a:ext cx="7358062" cy="534988"/>
          </a:xfrm>
          <a:prstGeom prst="roundRect">
            <a:avLst>
              <a:gd name="adj" fmla="val 250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Tran</a:t>
            </a:r>
          </a:p>
        </p:txBody>
      </p:sp>
      <p:sp>
        <p:nvSpPr>
          <p:cNvPr id="432134" name="AutoShape 6"/>
          <p:cNvSpPr>
            <a:spLocks/>
          </p:cNvSpPr>
          <p:nvPr/>
        </p:nvSpPr>
        <p:spPr bwMode="auto">
          <a:xfrm>
            <a:off x="865188" y="1212850"/>
            <a:ext cx="7358062" cy="534988"/>
          </a:xfrm>
          <a:prstGeom prst="roundRect">
            <a:avLst>
              <a:gd name="adj" fmla="val 25000"/>
            </a:avLst>
          </a:prstGeom>
          <a:solidFill>
            <a:srgbClr val="CCCCCC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/>
            <a:r>
              <a:rPr lang="en-US" sz="21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App</a:t>
            </a:r>
          </a:p>
        </p:txBody>
      </p:sp>
      <p:sp>
        <p:nvSpPr>
          <p:cNvPr id="432135" name="AutoShape 7"/>
          <p:cNvSpPr>
            <a:spLocks/>
          </p:cNvSpPr>
          <p:nvPr/>
        </p:nvSpPr>
        <p:spPr bwMode="auto">
          <a:xfrm>
            <a:off x="3802063" y="4391025"/>
            <a:ext cx="4179887" cy="1258888"/>
          </a:xfrm>
          <a:prstGeom prst="roundRect">
            <a:avLst>
              <a:gd name="adj" fmla="val 10634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Media Management Control</a:t>
            </a:r>
          </a:p>
        </p:txBody>
      </p:sp>
      <p:sp>
        <p:nvSpPr>
          <p:cNvPr id="432136" name="Rectangle 8"/>
          <p:cNvSpPr>
            <a:spLocks/>
          </p:cNvSpPr>
          <p:nvPr/>
        </p:nvSpPr>
        <p:spPr bwMode="auto">
          <a:xfrm>
            <a:off x="3981450" y="4703763"/>
            <a:ext cx="1714500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4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Remote Media</a:t>
            </a:r>
          </a:p>
        </p:txBody>
      </p:sp>
      <p:sp>
        <p:nvSpPr>
          <p:cNvPr id="432137" name="Rectangle 9"/>
          <p:cNvSpPr>
            <a:spLocks/>
          </p:cNvSpPr>
          <p:nvPr/>
        </p:nvSpPr>
        <p:spPr bwMode="auto">
          <a:xfrm>
            <a:off x="5695950" y="4703763"/>
            <a:ext cx="909638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800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Link Stats</a:t>
            </a:r>
          </a:p>
        </p:txBody>
      </p:sp>
      <p:graphicFrame>
        <p:nvGraphicFramePr>
          <p:cNvPr id="432138" name="Group 10"/>
          <p:cNvGraphicFramePr>
            <a:graphicFrameLocks noGrp="1"/>
          </p:cNvGraphicFramePr>
          <p:nvPr/>
        </p:nvGraphicFramePr>
        <p:xfrm>
          <a:off x="4079875" y="4916488"/>
          <a:ext cx="2428875" cy="563564"/>
        </p:xfrm>
        <a:graphic>
          <a:graphicData uri="http://schemas.openxmlformats.org/drawingml/2006/table">
            <a:tbl>
              <a:tblPr/>
              <a:tblGrid>
                <a:gridCol w="404813"/>
                <a:gridCol w="404812"/>
                <a:gridCol w="404813"/>
                <a:gridCol w="404812"/>
                <a:gridCol w="404813"/>
                <a:gridCol w="404812"/>
              </a:tblGrid>
              <a:tr h="1412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Neighbor Table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Addr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Period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Phase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Pending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RSSI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PRR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41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432206" name="Rectangle 78"/>
          <p:cNvSpPr>
            <a:spLocks/>
          </p:cNvSpPr>
          <p:nvPr/>
        </p:nvSpPr>
        <p:spPr bwMode="auto">
          <a:xfrm>
            <a:off x="6846888" y="4703763"/>
            <a:ext cx="955675" cy="86677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008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Local Media</a:t>
            </a:r>
          </a:p>
        </p:txBody>
      </p:sp>
      <p:graphicFrame>
        <p:nvGraphicFramePr>
          <p:cNvPr id="432207" name="Group 79"/>
          <p:cNvGraphicFramePr>
            <a:graphicFrameLocks noGrp="1"/>
          </p:cNvGraphicFramePr>
          <p:nvPr/>
        </p:nvGraphicFramePr>
        <p:xfrm>
          <a:off x="6954838" y="4972050"/>
          <a:ext cx="741362" cy="419100"/>
        </p:xfrm>
        <a:graphic>
          <a:graphicData uri="http://schemas.openxmlformats.org/drawingml/2006/table">
            <a:tbl>
              <a:tblPr/>
              <a:tblGrid>
                <a:gridCol w="741362"/>
              </a:tblGrid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Sample Period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Sample Phase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432217" name="AutoShape 89"/>
          <p:cNvSpPr>
            <a:spLocks/>
          </p:cNvSpPr>
          <p:nvPr/>
        </p:nvSpPr>
        <p:spPr bwMode="auto">
          <a:xfrm>
            <a:off x="5275263" y="2667000"/>
            <a:ext cx="947737" cy="1331913"/>
          </a:xfrm>
          <a:prstGeom prst="roundRect">
            <a:avLst>
              <a:gd name="adj" fmla="val 1414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Router</a:t>
            </a:r>
          </a:p>
        </p:txBody>
      </p:sp>
      <p:sp>
        <p:nvSpPr>
          <p:cNvPr id="432218" name="Rectangle 90"/>
          <p:cNvSpPr>
            <a:spLocks/>
          </p:cNvSpPr>
          <p:nvPr/>
        </p:nvSpPr>
        <p:spPr bwMode="auto">
          <a:xfrm>
            <a:off x="5356225" y="2911475"/>
            <a:ext cx="776288" cy="3492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80004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Routing Protocol</a:t>
            </a:r>
          </a:p>
        </p:txBody>
      </p:sp>
      <p:sp>
        <p:nvSpPr>
          <p:cNvPr id="432219" name="Rectangle 91"/>
          <p:cNvSpPr>
            <a:spLocks/>
          </p:cNvSpPr>
          <p:nvPr/>
        </p:nvSpPr>
        <p:spPr bwMode="auto">
          <a:xfrm>
            <a:off x="5365750" y="3336925"/>
            <a:ext cx="766763" cy="5572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8000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38"/>
            <a:r>
              <a:rPr lang="en-US" sz="1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Routing Table</a:t>
            </a:r>
          </a:p>
        </p:txBody>
      </p:sp>
      <p:graphicFrame>
        <p:nvGraphicFramePr>
          <p:cNvPr id="432220" name="Group 92"/>
          <p:cNvGraphicFramePr>
            <a:graphicFrameLocks noGrp="1"/>
          </p:cNvGraphicFramePr>
          <p:nvPr/>
        </p:nvGraphicFramePr>
        <p:xfrm>
          <a:off x="5445125" y="3563938"/>
          <a:ext cx="598488" cy="282576"/>
        </p:xfrm>
        <a:graphic>
          <a:graphicData uri="http://schemas.openxmlformats.org/drawingml/2006/table">
            <a:tbl>
              <a:tblPr/>
              <a:tblGrid>
                <a:gridCol w="300038"/>
                <a:gridCol w="298450"/>
              </a:tblGrid>
              <a:tr h="138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432237" name="AutoShape 109"/>
          <p:cNvSpPr>
            <a:spLocks/>
          </p:cNvSpPr>
          <p:nvPr/>
        </p:nvSpPr>
        <p:spPr bwMode="auto">
          <a:xfrm>
            <a:off x="7285038" y="3498850"/>
            <a:ext cx="758825" cy="500063"/>
          </a:xfrm>
          <a:prstGeom prst="roundRect">
            <a:avLst>
              <a:gd name="adj" fmla="val 26782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Stateless</a:t>
            </a:r>
          </a:p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Autoconf</a:t>
            </a:r>
          </a:p>
        </p:txBody>
      </p:sp>
      <p:sp>
        <p:nvSpPr>
          <p:cNvPr id="432238" name="AutoShape 110"/>
          <p:cNvSpPr>
            <a:spLocks/>
          </p:cNvSpPr>
          <p:nvPr/>
        </p:nvSpPr>
        <p:spPr bwMode="auto">
          <a:xfrm>
            <a:off x="7285038" y="2703513"/>
            <a:ext cx="758825" cy="500062"/>
          </a:xfrm>
          <a:prstGeom prst="roundRect">
            <a:avLst>
              <a:gd name="adj" fmla="val 26782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Autoconf</a:t>
            </a:r>
          </a:p>
        </p:txBody>
      </p:sp>
      <p:sp>
        <p:nvSpPr>
          <p:cNvPr id="432239" name="AutoShape 111"/>
          <p:cNvSpPr>
            <a:spLocks/>
          </p:cNvSpPr>
          <p:nvPr/>
        </p:nvSpPr>
        <p:spPr bwMode="auto">
          <a:xfrm>
            <a:off x="728503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DHCPv6</a:t>
            </a:r>
          </a:p>
        </p:txBody>
      </p:sp>
      <p:grpSp>
        <p:nvGrpSpPr>
          <p:cNvPr id="2" name="Group 112"/>
          <p:cNvGrpSpPr>
            <a:grpSpLocks/>
          </p:cNvGrpSpPr>
          <p:nvPr/>
        </p:nvGrpSpPr>
        <p:grpSpPr bwMode="auto">
          <a:xfrm>
            <a:off x="2185988" y="1917700"/>
            <a:ext cx="3340100" cy="347663"/>
            <a:chOff x="0" y="0"/>
            <a:chExt cx="2992" cy="312"/>
          </a:xfrm>
        </p:grpSpPr>
        <p:sp>
          <p:nvSpPr>
            <p:cNvPr id="432241" name="AutoShape 113"/>
            <p:cNvSpPr>
              <a:spLocks/>
            </p:cNvSpPr>
            <p:nvPr/>
          </p:nvSpPr>
          <p:spPr bwMode="auto">
            <a:xfrm>
              <a:off x="0" y="0"/>
              <a:ext cx="1200" cy="312"/>
            </a:xfrm>
            <a:prstGeom prst="roundRect">
              <a:avLst>
                <a:gd name="adj" fmla="val 38458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UDP</a:t>
              </a:r>
            </a:p>
          </p:txBody>
        </p:sp>
        <p:sp>
          <p:nvSpPr>
            <p:cNvPr id="432242" name="AutoShape 114"/>
            <p:cNvSpPr>
              <a:spLocks/>
            </p:cNvSpPr>
            <p:nvPr/>
          </p:nvSpPr>
          <p:spPr bwMode="auto">
            <a:xfrm>
              <a:off x="1792" y="0"/>
              <a:ext cx="1200" cy="312"/>
            </a:xfrm>
            <a:prstGeom prst="roundRect">
              <a:avLst>
                <a:gd name="adj" fmla="val 38458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TCP</a:t>
              </a:r>
            </a:p>
          </p:txBody>
        </p:sp>
      </p:grpSp>
      <p:sp>
        <p:nvSpPr>
          <p:cNvPr id="432243" name="AutoShape 115"/>
          <p:cNvSpPr>
            <a:spLocks/>
          </p:cNvSpPr>
          <p:nvPr/>
        </p:nvSpPr>
        <p:spPr bwMode="auto">
          <a:xfrm rot="-5400000">
            <a:off x="-206374" y="3622675"/>
            <a:ext cx="3732212" cy="312737"/>
          </a:xfrm>
          <a:prstGeom prst="roundRect">
            <a:avLst>
              <a:gd name="adj" fmla="val 42856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6LoWPAN Adaptation</a:t>
            </a:r>
          </a:p>
          <a:p>
            <a:pPr algn="ctr" defTabSz="642938"/>
            <a:endParaRPr lang="en-US" sz="13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432244" name="AutoShape 116"/>
          <p:cNvSpPr>
            <a:spLocks/>
          </p:cNvSpPr>
          <p:nvPr/>
        </p:nvSpPr>
        <p:spPr bwMode="auto">
          <a:xfrm>
            <a:off x="6427788" y="2667000"/>
            <a:ext cx="588962" cy="1331913"/>
          </a:xfrm>
          <a:prstGeom prst="roundRect">
            <a:avLst>
              <a:gd name="adj" fmla="val 22727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ICMPv6</a:t>
            </a:r>
          </a:p>
        </p:txBody>
      </p:sp>
      <p:sp>
        <p:nvSpPr>
          <p:cNvPr id="432245" name="Line 117"/>
          <p:cNvSpPr>
            <a:spLocks noChangeShapeType="1"/>
          </p:cNvSpPr>
          <p:nvPr/>
        </p:nvSpPr>
        <p:spPr bwMode="auto">
          <a:xfrm>
            <a:off x="7669213" y="3203575"/>
            <a:ext cx="0" cy="295275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46" name="Line 118"/>
          <p:cNvSpPr>
            <a:spLocks noChangeShapeType="1"/>
          </p:cNvSpPr>
          <p:nvPr/>
        </p:nvSpPr>
        <p:spPr bwMode="auto">
          <a:xfrm>
            <a:off x="7669213" y="1647825"/>
            <a:ext cx="0" cy="1028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47" name="Line 119"/>
          <p:cNvSpPr>
            <a:spLocks noChangeShapeType="1"/>
          </p:cNvSpPr>
          <p:nvPr/>
        </p:nvSpPr>
        <p:spPr bwMode="auto">
          <a:xfrm flipH="1">
            <a:off x="7016750" y="2952750"/>
            <a:ext cx="268288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48" name="AutoShape 120"/>
          <p:cNvSpPr>
            <a:spLocks/>
          </p:cNvSpPr>
          <p:nvPr/>
        </p:nvSpPr>
        <p:spPr bwMode="auto">
          <a:xfrm>
            <a:off x="2185988" y="4391025"/>
            <a:ext cx="446087" cy="1258888"/>
          </a:xfrm>
          <a:prstGeom prst="roundRect">
            <a:avLst>
              <a:gd name="adj" fmla="val 30000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Data</a:t>
            </a:r>
          </a:p>
        </p:txBody>
      </p:sp>
      <p:sp>
        <p:nvSpPr>
          <p:cNvPr id="432249" name="AutoShape 121"/>
          <p:cNvSpPr>
            <a:spLocks/>
          </p:cNvSpPr>
          <p:nvPr/>
        </p:nvSpPr>
        <p:spPr bwMode="auto">
          <a:xfrm>
            <a:off x="2981325" y="4391025"/>
            <a:ext cx="446088" cy="1258888"/>
          </a:xfrm>
          <a:prstGeom prst="roundRect">
            <a:avLst>
              <a:gd name="adj" fmla="val 30000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Ack</a:t>
            </a:r>
          </a:p>
        </p:txBody>
      </p:sp>
      <p:sp>
        <p:nvSpPr>
          <p:cNvPr id="432250" name="Line 122"/>
          <p:cNvSpPr>
            <a:spLocks noChangeShapeType="1"/>
          </p:cNvSpPr>
          <p:nvPr/>
        </p:nvSpPr>
        <p:spPr bwMode="auto">
          <a:xfrm>
            <a:off x="2409825" y="3997325"/>
            <a:ext cx="0" cy="393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1" name="Line 123"/>
          <p:cNvSpPr>
            <a:spLocks noChangeShapeType="1"/>
          </p:cNvSpPr>
          <p:nvPr/>
        </p:nvSpPr>
        <p:spPr bwMode="auto">
          <a:xfrm>
            <a:off x="3203575" y="3997325"/>
            <a:ext cx="0" cy="39370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2" name="Line 124"/>
          <p:cNvSpPr>
            <a:spLocks noChangeShapeType="1"/>
          </p:cNvSpPr>
          <p:nvPr/>
        </p:nvSpPr>
        <p:spPr bwMode="auto">
          <a:xfrm flipH="1">
            <a:off x="3425825" y="5176838"/>
            <a:ext cx="555625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3" name="Line 125"/>
          <p:cNvSpPr>
            <a:spLocks noChangeShapeType="1"/>
          </p:cNvSpPr>
          <p:nvPr/>
        </p:nvSpPr>
        <p:spPr bwMode="auto">
          <a:xfrm flipH="1">
            <a:off x="2632075" y="5373688"/>
            <a:ext cx="1349375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4" name="Line 126"/>
          <p:cNvSpPr>
            <a:spLocks noChangeShapeType="1"/>
          </p:cNvSpPr>
          <p:nvPr/>
        </p:nvSpPr>
        <p:spPr bwMode="auto">
          <a:xfrm flipH="1">
            <a:off x="6223000" y="3336925"/>
            <a:ext cx="214313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5" name="Line 127"/>
          <p:cNvSpPr>
            <a:spLocks noChangeShapeType="1"/>
          </p:cNvSpPr>
          <p:nvPr/>
        </p:nvSpPr>
        <p:spPr bwMode="auto">
          <a:xfrm>
            <a:off x="6016625" y="3997325"/>
            <a:ext cx="9525" cy="706438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6" name="Line 128"/>
          <p:cNvSpPr>
            <a:spLocks noChangeShapeType="1"/>
          </p:cNvSpPr>
          <p:nvPr/>
        </p:nvSpPr>
        <p:spPr bwMode="auto">
          <a:xfrm>
            <a:off x="4587875" y="3997325"/>
            <a:ext cx="9525" cy="706438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 type="stealth" w="med" len="med"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58" name="AutoShape 130"/>
          <p:cNvSpPr>
            <a:spLocks/>
          </p:cNvSpPr>
          <p:nvPr/>
        </p:nvSpPr>
        <p:spPr bwMode="auto">
          <a:xfrm>
            <a:off x="1819275" y="1301750"/>
            <a:ext cx="760413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HTTP</a:t>
            </a:r>
          </a:p>
        </p:txBody>
      </p:sp>
      <p:sp>
        <p:nvSpPr>
          <p:cNvPr id="432259" name="AutoShape 131"/>
          <p:cNvSpPr>
            <a:spLocks/>
          </p:cNvSpPr>
          <p:nvPr/>
        </p:nvSpPr>
        <p:spPr bwMode="auto">
          <a:xfrm>
            <a:off x="290988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Telnet</a:t>
            </a:r>
          </a:p>
        </p:txBody>
      </p:sp>
      <p:sp>
        <p:nvSpPr>
          <p:cNvPr id="432260" name="AutoShape 132"/>
          <p:cNvSpPr>
            <a:spLocks/>
          </p:cNvSpPr>
          <p:nvPr/>
        </p:nvSpPr>
        <p:spPr bwMode="auto">
          <a:xfrm>
            <a:off x="3998913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SNMP</a:t>
            </a:r>
          </a:p>
        </p:txBody>
      </p:sp>
      <p:sp>
        <p:nvSpPr>
          <p:cNvPr id="432261" name="AutoShape 133"/>
          <p:cNvSpPr>
            <a:spLocks/>
          </p:cNvSpPr>
          <p:nvPr/>
        </p:nvSpPr>
        <p:spPr bwMode="auto">
          <a:xfrm>
            <a:off x="5087938" y="1301750"/>
            <a:ext cx="758825" cy="347663"/>
          </a:xfrm>
          <a:prstGeom prst="roundRect">
            <a:avLst>
              <a:gd name="adj" fmla="val 38458"/>
            </a:avLst>
          </a:prstGeom>
          <a:gradFill rotWithShape="0">
            <a:gsLst>
              <a:gs pos="0">
                <a:srgbClr val="FFFFFF"/>
              </a:gs>
              <a:gs pos="100000">
                <a:srgbClr val="004080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3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sym typeface="Gill Sans" charset="0"/>
              </a:rPr>
              <a:t>DNS</a:t>
            </a:r>
          </a:p>
        </p:txBody>
      </p:sp>
      <p:sp>
        <p:nvSpPr>
          <p:cNvPr id="432262" name="AutoShape 134"/>
          <p:cNvSpPr>
            <a:spLocks/>
          </p:cNvSpPr>
          <p:nvPr/>
        </p:nvSpPr>
        <p:spPr bwMode="auto">
          <a:xfrm>
            <a:off x="6176963" y="1301750"/>
            <a:ext cx="760412" cy="347663"/>
          </a:xfrm>
          <a:prstGeom prst="roundRect">
            <a:avLst>
              <a:gd name="adj" fmla="val 38458"/>
            </a:avLst>
          </a:prstGeom>
          <a:solidFill>
            <a:srgbClr val="3366FF"/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1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sym typeface="Gill Sans" charset="0"/>
              </a:rPr>
              <a:t>…</a:t>
            </a:r>
          </a:p>
        </p:txBody>
      </p: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1944688" y="2667000"/>
            <a:ext cx="3206750" cy="1331913"/>
            <a:chOff x="0" y="0"/>
            <a:chExt cx="2872" cy="1192"/>
          </a:xfrm>
        </p:grpSpPr>
        <p:sp>
          <p:nvSpPr>
            <p:cNvPr id="432264" name="AutoShape 136"/>
            <p:cNvSpPr>
              <a:spLocks/>
            </p:cNvSpPr>
            <p:nvPr/>
          </p:nvSpPr>
          <p:spPr bwMode="auto">
            <a:xfrm>
              <a:off x="0" y="0"/>
              <a:ext cx="2872" cy="1192"/>
            </a:xfrm>
            <a:prstGeom prst="roundRect">
              <a:avLst>
                <a:gd name="adj" fmla="val 1006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noFill/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3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Forwarder</a:t>
              </a:r>
            </a:p>
          </p:txBody>
        </p:sp>
        <p:sp>
          <p:nvSpPr>
            <p:cNvPr id="432265" name="Rectangle 137"/>
            <p:cNvSpPr>
              <a:spLocks/>
            </p:cNvSpPr>
            <p:nvPr/>
          </p:nvSpPr>
          <p:spPr bwMode="auto">
            <a:xfrm>
              <a:off x="80" y="272"/>
              <a:ext cx="552" cy="8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Multicast</a:t>
              </a:r>
            </a:p>
          </p:txBody>
        </p:sp>
        <p:sp>
          <p:nvSpPr>
            <p:cNvPr id="432266" name="Rectangle 138"/>
            <p:cNvSpPr>
              <a:spLocks/>
            </p:cNvSpPr>
            <p:nvPr/>
          </p:nvSpPr>
          <p:spPr bwMode="auto">
            <a:xfrm>
              <a:off x="116" y="768"/>
              <a:ext cx="472" cy="30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Send Manager</a:t>
              </a:r>
            </a:p>
          </p:txBody>
        </p:sp>
        <p:sp>
          <p:nvSpPr>
            <p:cNvPr id="432267" name="Rectangle 139"/>
            <p:cNvSpPr>
              <a:spLocks/>
            </p:cNvSpPr>
            <p:nvPr/>
          </p:nvSpPr>
          <p:spPr bwMode="auto">
            <a:xfrm>
              <a:off x="116" y="448"/>
              <a:ext cx="472" cy="1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Buffer</a:t>
              </a:r>
            </a:p>
          </p:txBody>
        </p:sp>
        <p:sp>
          <p:nvSpPr>
            <p:cNvPr id="432268" name="Line 140"/>
            <p:cNvSpPr>
              <a:spLocks noChangeShapeType="1"/>
            </p:cNvSpPr>
            <p:nvPr/>
          </p:nvSpPr>
          <p:spPr bwMode="auto">
            <a:xfrm rot="10800000" flipH="1">
              <a:off x="356" y="615"/>
              <a:ext cx="0" cy="156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269" name="Rectangle 141"/>
            <p:cNvSpPr>
              <a:spLocks/>
            </p:cNvSpPr>
            <p:nvPr/>
          </p:nvSpPr>
          <p:spPr bwMode="auto">
            <a:xfrm>
              <a:off x="696" y="272"/>
              <a:ext cx="2088" cy="840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008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Unicast</a:t>
              </a:r>
            </a:p>
          </p:txBody>
        </p:sp>
        <p:sp>
          <p:nvSpPr>
            <p:cNvPr id="432270" name="Rectangle 142"/>
            <p:cNvSpPr>
              <a:spLocks/>
            </p:cNvSpPr>
            <p:nvPr/>
          </p:nvSpPr>
          <p:spPr bwMode="auto">
            <a:xfrm>
              <a:off x="760" y="448"/>
              <a:ext cx="432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004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Queue</a:t>
              </a:r>
            </a:p>
          </p:txBody>
        </p:sp>
        <p:sp>
          <p:nvSpPr>
            <p:cNvPr id="432285" name="Rectangle 157"/>
            <p:cNvSpPr>
              <a:spLocks/>
            </p:cNvSpPr>
            <p:nvPr/>
          </p:nvSpPr>
          <p:spPr bwMode="auto">
            <a:xfrm>
              <a:off x="1864" y="456"/>
              <a:ext cx="832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08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Forwarding Table</a:t>
              </a:r>
            </a:p>
          </p:txBody>
        </p:sp>
        <p:sp>
          <p:nvSpPr>
            <p:cNvPr id="432310" name="Line 182"/>
            <p:cNvSpPr>
              <a:spLocks noChangeShapeType="1"/>
            </p:cNvSpPr>
            <p:nvPr/>
          </p:nvSpPr>
          <p:spPr bwMode="auto">
            <a:xfrm>
              <a:off x="1760" y="848"/>
              <a:ext cx="192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311" name="Line 183"/>
            <p:cNvSpPr>
              <a:spLocks noChangeShapeType="1"/>
            </p:cNvSpPr>
            <p:nvPr/>
          </p:nvSpPr>
          <p:spPr bwMode="auto">
            <a:xfrm flipH="1">
              <a:off x="1136" y="848"/>
              <a:ext cx="172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 type="stealth" w="med" len="med"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312" name="Rectangle 184"/>
            <p:cNvSpPr>
              <a:spLocks/>
            </p:cNvSpPr>
            <p:nvPr/>
          </p:nvSpPr>
          <p:spPr bwMode="auto">
            <a:xfrm>
              <a:off x="1304" y="456"/>
              <a:ext cx="456" cy="61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8040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/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sym typeface="Gill Sans" charset="0"/>
                </a:rPr>
                <a:t>Send Manager</a:t>
              </a:r>
            </a:p>
          </p:txBody>
        </p:sp>
      </p:grpSp>
      <p:sp>
        <p:nvSpPr>
          <p:cNvPr id="432313" name="Line 185"/>
          <p:cNvSpPr>
            <a:spLocks noChangeShapeType="1"/>
          </p:cNvSpPr>
          <p:nvPr/>
        </p:nvSpPr>
        <p:spPr bwMode="auto">
          <a:xfrm>
            <a:off x="4953000" y="3622675"/>
            <a:ext cx="323850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 type="stealth" w="med" len="med"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32271" name="Group 143"/>
          <p:cNvGraphicFramePr>
            <a:graphicFrameLocks noGrp="1"/>
          </p:cNvGraphicFramePr>
          <p:nvPr/>
        </p:nvGraphicFramePr>
        <p:xfrm>
          <a:off x="2838450" y="3398838"/>
          <a:ext cx="384175" cy="571500"/>
        </p:xfrm>
        <a:graphic>
          <a:graphicData uri="http://schemas.openxmlformats.org/drawingml/2006/table">
            <a:tbl>
              <a:tblPr/>
              <a:tblGrid>
                <a:gridCol w="384175"/>
              </a:tblGrid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2286" name="Group 158"/>
          <p:cNvGraphicFramePr>
            <a:graphicFrameLocks noGrp="1"/>
          </p:cNvGraphicFramePr>
          <p:nvPr/>
        </p:nvGraphicFramePr>
        <p:xfrm>
          <a:off x="4133850" y="3408363"/>
          <a:ext cx="714375" cy="584201"/>
        </p:xfrm>
        <a:graphic>
          <a:graphicData uri="http://schemas.openxmlformats.org/drawingml/2006/table">
            <a:tbl>
              <a:tblPr/>
              <a:tblGrid>
                <a:gridCol w="357188"/>
                <a:gridCol w="357187"/>
              </a:tblGrid>
              <a:tr h="193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Prefix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Next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Default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  <p:sp>
        <p:nvSpPr>
          <p:cNvPr id="59" name="Date Placeholder 5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20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F5865-B97B-4148-9DBF-D2795EC1A69D}" type="slidenum">
              <a:rPr lang="en-US"/>
              <a:pPr/>
              <a:t>33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8013" y="1447800"/>
            <a:ext cx="3035300" cy="3117850"/>
            <a:chOff x="0" y="0"/>
            <a:chExt cx="2720" cy="2792"/>
          </a:xfrm>
        </p:grpSpPr>
        <p:sp>
          <p:nvSpPr>
            <p:cNvPr id="440323" name="AutoShape 3"/>
            <p:cNvSpPr>
              <a:spLocks/>
            </p:cNvSpPr>
            <p:nvPr/>
          </p:nvSpPr>
          <p:spPr bwMode="auto">
            <a:xfrm>
              <a:off x="0" y="0"/>
              <a:ext cx="2720" cy="2792"/>
            </a:xfrm>
            <a:prstGeom prst="roundRect">
              <a:avLst>
                <a:gd name="adj" fmla="val 440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solidFill>
                <a:srgbClr val="011706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03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120"/>
              <a:ext cx="2523" cy="1544"/>
            </a:xfrm>
            <a:prstGeom prst="rect">
              <a:avLst/>
            </a:prstGeom>
            <a:noFill/>
            <a:ln w="12700">
              <a:solidFill>
                <a:srgbClr val="011706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</p:grpSp>
      <p:sp>
        <p:nvSpPr>
          <p:cNvPr id="440325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/>
              <a:t>Adding up the pieces</a:t>
            </a: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2413" y="4895850"/>
            <a:ext cx="3981450" cy="105251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40327" name="Group 7"/>
          <p:cNvGraphicFramePr>
            <a:graphicFrameLocks noGrp="1"/>
          </p:cNvGraphicFramePr>
          <p:nvPr/>
        </p:nvGraphicFramePr>
        <p:xfrm>
          <a:off x="4527550" y="1166813"/>
          <a:ext cx="4224338" cy="4973640"/>
        </p:xfrm>
        <a:graphic>
          <a:graphicData uri="http://schemas.openxmlformats.org/drawingml/2006/table">
            <a:tbl>
              <a:tblPr/>
              <a:tblGrid>
                <a:gridCol w="2219325"/>
                <a:gridCol w="1001713"/>
                <a:gridCol w="100330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387D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CC2420 Driver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3149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802.15.4 Encryption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Media Access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Media Management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6LoWPAN + IPv6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2550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Checksums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SLAAC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DHCPv6 Client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DHCPv6 Proxy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ICMPv6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Unicast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Multicast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352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Message Buffers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Router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UDP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TCP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1674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91919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181"/>
          <p:cNvGrpSpPr>
            <a:grpSpLocks/>
          </p:cNvGrpSpPr>
          <p:nvPr/>
        </p:nvGrpSpPr>
        <p:grpSpPr bwMode="auto">
          <a:xfrm>
            <a:off x="1149350" y="3363913"/>
            <a:ext cx="2009775" cy="1116012"/>
            <a:chOff x="0" y="0"/>
            <a:chExt cx="1656" cy="1000"/>
          </a:xfrm>
        </p:grpSpPr>
        <p:sp>
          <p:nvSpPr>
            <p:cNvPr id="440519" name="Rectangle 199"/>
            <p:cNvSpPr>
              <a:spLocks/>
            </p:cNvSpPr>
            <p:nvPr/>
          </p:nvSpPr>
          <p:spPr bwMode="auto">
            <a:xfrm>
              <a:off x="86" y="768"/>
              <a:ext cx="1465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700">
                  <a:solidFill>
                    <a:srgbClr val="FFC967"/>
                  </a:solidFill>
                  <a:latin typeface="Gill Sans" charset="0"/>
                  <a:sym typeface="Gill Sans" charset="0"/>
                </a:rPr>
                <a:t>(including runtime)</a:t>
              </a:r>
            </a:p>
          </p:txBody>
        </p:sp>
      </p:grpSp>
      <p:sp>
        <p:nvSpPr>
          <p:cNvPr id="440520" name="Text Box 200"/>
          <p:cNvSpPr txBox="1">
            <a:spLocks noChangeArrowheads="1"/>
          </p:cNvSpPr>
          <p:nvPr/>
        </p:nvSpPr>
        <p:spPr bwMode="auto">
          <a:xfrm>
            <a:off x="165100" y="4518025"/>
            <a:ext cx="436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* </a:t>
            </a:r>
            <a:r>
              <a:rPr lang="en-US" sz="1400"/>
              <a:t>Production implementation on TI msp430/cc2420</a:t>
            </a:r>
            <a:r>
              <a:rPr lang="en-US"/>
              <a:t> </a:t>
            </a:r>
          </a:p>
        </p:txBody>
      </p:sp>
      <p:sp>
        <p:nvSpPr>
          <p:cNvPr id="440521" name="Rectangle 201"/>
          <p:cNvSpPr>
            <a:spLocks noChangeArrowheads="1"/>
          </p:cNvSpPr>
          <p:nvPr/>
        </p:nvSpPr>
        <p:spPr bwMode="auto">
          <a:xfrm>
            <a:off x="4400550" y="2581275"/>
            <a:ext cx="4476750" cy="447675"/>
          </a:xfrm>
          <a:prstGeom prst="rect">
            <a:avLst/>
          </a:prstGeom>
          <a:noFill/>
          <a:ln w="28575">
            <a:solidFill>
              <a:srgbClr val="008000"/>
            </a:solidFill>
            <a:prstDash val="dash"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40502" name="Group 182"/>
          <p:cNvGraphicFramePr>
            <a:graphicFrameLocks noGrp="1"/>
          </p:cNvGraphicFramePr>
          <p:nvPr/>
        </p:nvGraphicFramePr>
        <p:xfrm>
          <a:off x="1149350" y="3363913"/>
          <a:ext cx="2009775" cy="1119187"/>
        </p:xfrm>
        <a:graphic>
          <a:graphicData uri="http://schemas.openxmlformats.org/drawingml/2006/table">
            <a:tbl>
              <a:tblPr/>
              <a:tblGrid>
                <a:gridCol w="1004888"/>
                <a:gridCol w="1004887"/>
              </a:tblGrid>
              <a:tr h="4460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24038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3598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9DE333-ECB8-3E40-B844-1546A4D3ECAB}" type="slidenum">
              <a:rPr lang="en-US"/>
              <a:pPr/>
              <a:t>34</a:t>
            </a:fld>
            <a:endParaRPr lang="en-US"/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 rIns="35717"/>
          <a:lstStyle/>
          <a:p>
            <a:r>
              <a:rPr lang="en-US" dirty="0"/>
              <a:t>and Power and reliability …</a:t>
            </a:r>
            <a:endParaRPr lang="en-US" sz="1000" dirty="0"/>
          </a:p>
        </p:txBody>
      </p:sp>
      <p:pic>
        <p:nvPicPr>
          <p:cNvPr id="444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4550" y="1493838"/>
            <a:ext cx="2616200" cy="1919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444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6025" y="1493838"/>
            <a:ext cx="2616200" cy="1919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444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2975" y="4011613"/>
            <a:ext cx="2425700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444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6838" y="4011613"/>
            <a:ext cx="2465387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444423" name="Picture 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4650" y="1493838"/>
            <a:ext cx="2571750" cy="270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444424" name="Rectangle 8"/>
          <p:cNvSpPr>
            <a:spLocks/>
          </p:cNvSpPr>
          <p:nvPr/>
        </p:nvSpPr>
        <p:spPr bwMode="auto">
          <a:xfrm>
            <a:off x="3659188" y="3430588"/>
            <a:ext cx="20685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Data Rate Sensitivity </a:t>
            </a:r>
          </a:p>
          <a:p>
            <a:pPr algn="ctr" defTabSz="642938"/>
            <a:r>
              <a:rPr lang="en-US" sz="1300">
                <a:latin typeface="Gill Sans" charset="0"/>
                <a:sym typeface="Gill Sans" charset="0"/>
              </a:rPr>
              <a:t>(Router)</a:t>
            </a:r>
          </a:p>
        </p:txBody>
      </p:sp>
      <p:sp>
        <p:nvSpPr>
          <p:cNvPr id="444425" name="Rectangle 9"/>
          <p:cNvSpPr>
            <a:spLocks/>
          </p:cNvSpPr>
          <p:nvPr/>
        </p:nvSpPr>
        <p:spPr bwMode="auto">
          <a:xfrm>
            <a:off x="6569075" y="3430588"/>
            <a:ext cx="20685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Data Rate Sensitivity </a:t>
            </a:r>
          </a:p>
          <a:p>
            <a:pPr algn="ctr" defTabSz="642938"/>
            <a:r>
              <a:rPr lang="en-US" sz="1300">
                <a:latin typeface="Gill Sans" charset="0"/>
                <a:sym typeface="Gill Sans" charset="0"/>
              </a:rPr>
              <a:t>(Edge)</a:t>
            </a:r>
          </a:p>
        </p:txBody>
      </p:sp>
      <p:sp>
        <p:nvSpPr>
          <p:cNvPr id="444426" name="Rectangle 10"/>
          <p:cNvSpPr>
            <a:spLocks/>
          </p:cNvSpPr>
          <p:nvPr/>
        </p:nvSpPr>
        <p:spPr bwMode="auto">
          <a:xfrm>
            <a:off x="3563938" y="5957888"/>
            <a:ext cx="2259012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Deployment Duty Cycle</a:t>
            </a:r>
          </a:p>
        </p:txBody>
      </p:sp>
      <p:sp>
        <p:nvSpPr>
          <p:cNvPr id="444427" name="Rectangle 11"/>
          <p:cNvSpPr>
            <a:spLocks/>
          </p:cNvSpPr>
          <p:nvPr/>
        </p:nvSpPr>
        <p:spPr bwMode="auto">
          <a:xfrm>
            <a:off x="6534150" y="5957888"/>
            <a:ext cx="2138363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Deployment Reliability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has Changed with ROLL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Three routing requirements case studies</a:t>
            </a:r>
          </a:p>
          <a:p>
            <a:pPr lvl="1"/>
            <a:r>
              <a:rPr lang="en-US" dirty="0" smtClean="0"/>
              <a:t>Buildings [RFC 5867], Industrial [RFC 5673], Urban [RFC 5548], and home [RFC 5826]</a:t>
            </a:r>
          </a:p>
          <a:p>
            <a:pPr lvl="1"/>
            <a:r>
              <a:rPr lang="en-US" dirty="0" smtClean="0"/>
              <a:t>Narrow the domain, establish constraints</a:t>
            </a:r>
          </a:p>
          <a:p>
            <a:r>
              <a:rPr lang="en-US" dirty="0" smtClean="0"/>
              <a:t>IETF Routing Protocol Survey</a:t>
            </a:r>
          </a:p>
          <a:p>
            <a:pPr lvl="1"/>
            <a:r>
              <a:rPr lang="en-US" dirty="0" smtClean="0"/>
              <a:t>Useful study, unpublished for political reasons</a:t>
            </a:r>
          </a:p>
          <a:p>
            <a:r>
              <a:rPr lang="en-US" dirty="0" smtClean="0"/>
              <a:t>Three Initial Proposals</a:t>
            </a:r>
          </a:p>
          <a:p>
            <a:pPr lvl="1"/>
            <a:r>
              <a:rPr lang="en-US" dirty="0" smtClean="0"/>
              <a:t>HYDRO: simple merger of well-established techniques (CTP, TSMP, …)</a:t>
            </a:r>
          </a:p>
          <a:p>
            <a:pPr lvl="1"/>
            <a:r>
              <a:rPr lang="en-US" dirty="0" smtClean="0"/>
              <a:t>TD: repurpose of MANEMO proposal</a:t>
            </a:r>
          </a:p>
          <a:p>
            <a:pPr lvl="1"/>
            <a:r>
              <a:rPr lang="en-US" dirty="0" smtClean="0"/>
              <a:t>Backtrack</a:t>
            </a:r>
          </a:p>
          <a:p>
            <a:r>
              <a:rPr lang="en-US" dirty="0" smtClean="0"/>
              <a:t>Design Team to produce unification: RPL</a:t>
            </a:r>
          </a:p>
          <a:p>
            <a:pPr lvl="1"/>
            <a:r>
              <a:rPr lang="en-US" dirty="0" smtClean="0"/>
              <a:t>1+ year, inter-related suite of design choices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CWSN'11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Elements of RPL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Retains carefully-formed, low-complexity </a:t>
            </a:r>
            <a:r>
              <a:rPr lang="en-US" dirty="0" err="1" smtClean="0"/>
              <a:t>muti</a:t>
            </a:r>
            <a:r>
              <a:rPr lang="en-US" dirty="0" smtClean="0"/>
              <a:t>-path routing </a:t>
            </a:r>
          </a:p>
          <a:p>
            <a:pPr lvl="1"/>
            <a:r>
              <a:rPr lang="en-US" dirty="0" smtClean="0"/>
              <a:t>DAG constructed and maintained via discovery and use of links</a:t>
            </a:r>
          </a:p>
          <a:p>
            <a:pPr lvl="1"/>
            <a:r>
              <a:rPr lang="en-US" dirty="0" smtClean="0"/>
              <a:t>Roots route to/from “powered Internet”</a:t>
            </a:r>
          </a:p>
          <a:p>
            <a:pPr lvl="1"/>
            <a:r>
              <a:rPr lang="en-US" dirty="0" smtClean="0"/>
              <a:t>Multiple ‘upward’ default routes</a:t>
            </a:r>
          </a:p>
          <a:p>
            <a:pPr lvl="1"/>
            <a:r>
              <a:rPr lang="en-US" dirty="0" smtClean="0"/>
              <a:t>Source-based downward routing via reversal</a:t>
            </a:r>
          </a:p>
          <a:p>
            <a:pPr lvl="2"/>
            <a:r>
              <a:rPr lang="en-US" dirty="0" smtClean="0"/>
              <a:t>State-free: routing table at root</a:t>
            </a:r>
          </a:p>
          <a:p>
            <a:pPr lvl="2"/>
            <a:r>
              <a:rPr lang="en-US" dirty="0" smtClean="0"/>
              <a:t>State-full: tables may be in any node</a:t>
            </a:r>
          </a:p>
          <a:p>
            <a:r>
              <a:rPr lang="en-US" dirty="0" smtClean="0"/>
              <a:t>Imposes some structure on DAG</a:t>
            </a:r>
          </a:p>
          <a:p>
            <a:pPr lvl="1"/>
            <a:r>
              <a:rPr lang="en-US" dirty="0" smtClean="0"/>
              <a:t>Collection of single-rooted </a:t>
            </a:r>
            <a:r>
              <a:rPr lang="en-US" dirty="0" err="1" smtClean="0"/>
              <a:t>DAGs</a:t>
            </a:r>
            <a:r>
              <a:rPr lang="en-US" dirty="0" smtClean="0"/>
              <a:t> (DODAG)</a:t>
            </a:r>
          </a:p>
          <a:p>
            <a:pPr lvl="1"/>
            <a:r>
              <a:rPr lang="en-US" dirty="0" smtClean="0"/>
              <a:t>Local-repair within constraints</a:t>
            </a:r>
          </a:p>
          <a:p>
            <a:pPr lvl="1"/>
            <a:r>
              <a:rPr lang="en-US" dirty="0" smtClean="0"/>
              <a:t>Roots may initiate global repair through </a:t>
            </a:r>
            <a:r>
              <a:rPr lang="en-US" dirty="0" err="1" smtClean="0"/>
              <a:t>seq</a:t>
            </a:r>
            <a:r>
              <a:rPr lang="en-US" dirty="0" smtClean="0"/>
              <a:t> # advance</a:t>
            </a:r>
          </a:p>
          <a:p>
            <a:pPr lvl="1"/>
            <a:r>
              <a:rPr lang="en-US" dirty="0" smtClean="0"/>
              <a:t>Avoids count-to-infinity via split-horizon emulation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Elements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r>
              <a:rPr lang="en-US" dirty="0" smtClean="0"/>
              <a:t>Arbitrary point-to-point via up/down</a:t>
            </a:r>
          </a:p>
          <a:p>
            <a:r>
              <a:rPr lang="en-US" dirty="0" smtClean="0"/>
              <a:t>Multiple RPL instances over common physical topology</a:t>
            </a:r>
          </a:p>
          <a:p>
            <a:r>
              <a:rPr lang="en-US" dirty="0" smtClean="0"/>
              <a:t>Elaborate metric container mechanism (OF)</a:t>
            </a:r>
          </a:p>
          <a:p>
            <a:pPr lvl="1"/>
            <a:r>
              <a:rPr lang="en-US" dirty="0" smtClean="0"/>
              <a:t>Support multi-objective, constraint-based routing</a:t>
            </a:r>
          </a:p>
          <a:p>
            <a:pPr lvl="1"/>
            <a:r>
              <a:rPr lang="en-US" dirty="0" smtClean="0"/>
              <a:t>OF0 essentially shortest path (with threshold) </a:t>
            </a:r>
          </a:p>
          <a:p>
            <a:pPr lvl="1"/>
            <a:r>
              <a:rPr lang="en-US" dirty="0" smtClean="0"/>
              <a:t>MRHOF: generalization of ETX (estimated transmission cost)</a:t>
            </a:r>
          </a:p>
          <a:p>
            <a:r>
              <a:rPr lang="en-US" dirty="0" smtClean="0"/>
              <a:t>Proposed lower-stretch P2P via instance 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Many Important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Header format specifics and trade-offs</a:t>
            </a:r>
          </a:p>
          <a:p>
            <a:r>
              <a:rPr lang="en-US" dirty="0" smtClean="0"/>
              <a:t>ICMPv6 ND (RA etc.) replaced with RPL ND</a:t>
            </a:r>
          </a:p>
          <a:p>
            <a:pPr lvl="1"/>
            <a:r>
              <a:rPr lang="en-US" dirty="0" smtClean="0"/>
              <a:t>DIS, DIO, DAO</a:t>
            </a:r>
          </a:p>
          <a:p>
            <a:r>
              <a:rPr lang="en-US" dirty="0" smtClean="0"/>
              <a:t>Routing Security framework from the start</a:t>
            </a:r>
          </a:p>
          <a:p>
            <a:r>
              <a:rPr lang="en-US" dirty="0" smtClean="0"/>
              <a:t>Limited Tolerance for Routing Inconsistency</a:t>
            </a:r>
          </a:p>
          <a:p>
            <a:r>
              <a:rPr lang="en-US" dirty="0" smtClean="0"/>
              <a:t>Source routing as compact hop-by-hop option</a:t>
            </a:r>
          </a:p>
          <a:p>
            <a:pPr lvl="1"/>
            <a:r>
              <a:rPr lang="en-US" dirty="0" smtClean="0"/>
              <a:t>6MAN</a:t>
            </a:r>
          </a:p>
          <a:p>
            <a:r>
              <a:rPr lang="en-US" dirty="0" smtClean="0"/>
              <a:t>Not limited to 802.15.4 or </a:t>
            </a:r>
            <a:r>
              <a:rPr lang="en-US" dirty="0" err="1" smtClean="0"/>
              <a:t>LoWPAN</a:t>
            </a:r>
            <a:endParaRPr lang="en-US" dirty="0" smtClean="0"/>
          </a:p>
          <a:p>
            <a:pPr lvl="1"/>
            <a:r>
              <a:rPr lang="en-US" dirty="0" smtClean="0"/>
              <a:t>PLC</a:t>
            </a:r>
          </a:p>
          <a:p>
            <a:r>
              <a:rPr lang="en-US" dirty="0" smtClean="0"/>
              <a:t>…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Rough Consensus and Running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IETF Standard requires multiple independent interoperable implementations</a:t>
            </a:r>
          </a:p>
          <a:p>
            <a:pPr lvl="1"/>
            <a:r>
              <a:rPr lang="en-US" dirty="0" smtClean="0"/>
              <a:t>Two major open-source ones already (next)</a:t>
            </a:r>
          </a:p>
          <a:p>
            <a:pPr lvl="1"/>
            <a:r>
              <a:rPr lang="en-US" dirty="0" smtClean="0"/>
              <a:t>Many commercial and research ones of varying quality</a:t>
            </a:r>
          </a:p>
          <a:p>
            <a:r>
              <a:rPr lang="en-US" dirty="0" smtClean="0"/>
              <a:t>Standards bodies in transformation</a:t>
            </a:r>
          </a:p>
          <a:p>
            <a:pPr lvl="1"/>
            <a:r>
              <a:rPr lang="en-US" dirty="0" smtClean="0"/>
              <a:t>ZIGBEE has become compliance body</a:t>
            </a:r>
          </a:p>
          <a:p>
            <a:pPr lvl="1"/>
            <a:r>
              <a:rPr lang="en-US" dirty="0" smtClean="0"/>
              <a:t>802.15.4 | 6LoWPAN |RPL ipv6 | TCP/UDP | … ??</a:t>
            </a:r>
          </a:p>
          <a:p>
            <a:pPr lvl="1"/>
            <a:r>
              <a:rPr lang="en-US" dirty="0" smtClean="0"/>
              <a:t>IETF CORE developing compact http over UDP </a:t>
            </a:r>
          </a:p>
          <a:p>
            <a:pPr lvl="1"/>
            <a:r>
              <a:rPr lang="en-US" dirty="0" smtClean="0"/>
              <a:t>IEEE 802.15.4e/g wrapping up low power MAC</a:t>
            </a:r>
          </a:p>
          <a:p>
            <a:r>
              <a:rPr lang="en-US" dirty="0" smtClean="0"/>
              <a:t>Lots of vested interest positioning &amp; </a:t>
            </a:r>
            <a:r>
              <a:rPr lang="en-US" dirty="0" err="1" smtClean="0"/>
              <a:t>cruft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505200" y="6648450"/>
            <a:ext cx="2895600" cy="209550"/>
          </a:xfrm>
        </p:spPr>
        <p:txBody>
          <a:bodyPr/>
          <a:lstStyle/>
          <a:p>
            <a:r>
              <a:rPr lang="en-US" smtClean="0"/>
              <a:t>CWSN'11</a:t>
            </a:r>
            <a:endParaRPr lang="en-US" dirty="0"/>
          </a:p>
        </p:txBody>
      </p:sp>
      <p:sp>
        <p:nvSpPr>
          <p:cNvPr id="3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09013" y="6477000"/>
            <a:ext cx="382587" cy="331788"/>
          </a:xfrm>
        </p:spPr>
        <p:txBody>
          <a:bodyPr/>
          <a:lstStyle/>
          <a:p>
            <a:fld id="{C5054AD9-B486-7946-8B1B-14A943808ACB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48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52400"/>
            <a:ext cx="8534400" cy="762000"/>
          </a:xfrm>
          <a:ln/>
        </p:spPr>
        <p:txBody>
          <a:bodyPr>
            <a:normAutofit/>
          </a:bodyPr>
          <a:lstStyle/>
          <a:p>
            <a:r>
              <a:rPr lang="en-US" sz="3600" dirty="0"/>
              <a:t>Why “Real” Information is so Important</a:t>
            </a:r>
          </a:p>
        </p:txBody>
      </p:sp>
      <p:pic>
        <p:nvPicPr>
          <p:cNvPr id="480259" name="Picture 3" descr="neon_nytim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842963" y="1862138"/>
            <a:ext cx="2517775" cy="1706562"/>
          </a:xfrm>
          <a:noFill/>
          <a:ln/>
        </p:spPr>
      </p:pic>
      <p:pic>
        <p:nvPicPr>
          <p:cNvPr id="480260" name="Picture 4" descr="3D_layerVIE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 l="13902" t="12938" r="9639" b="14180"/>
          <a:stretch>
            <a:fillRect/>
          </a:stretch>
        </p:blipFill>
        <p:spPr>
          <a:xfrm>
            <a:off x="323850" y="838200"/>
            <a:ext cx="1984375" cy="1941513"/>
          </a:xfrm>
          <a:solidFill>
            <a:schemeClr val="bg1"/>
          </a:solidFill>
          <a:ln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975350" y="914400"/>
            <a:ext cx="2533650" cy="1485900"/>
            <a:chOff x="3840" y="720"/>
            <a:chExt cx="1596" cy="936"/>
          </a:xfrm>
        </p:grpSpPr>
        <p:sp>
          <p:nvSpPr>
            <p:cNvPr id="480262" name="Text Box 6"/>
            <p:cNvSpPr txBox="1">
              <a:spLocks noChangeArrowheads="1"/>
            </p:cNvSpPr>
            <p:nvPr/>
          </p:nvSpPr>
          <p:spPr bwMode="auto">
            <a:xfrm>
              <a:off x="3888" y="1425"/>
              <a:ext cx="154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>
                  <a:solidFill>
                    <a:srgbClr val="FF0000"/>
                  </a:solidFill>
                  <a:ea typeface="ＭＳ Ｐゴシック" charset="-128"/>
                  <a:cs typeface="Arial" charset="0"/>
                </a:rPr>
                <a:t>Improve Productivity</a:t>
              </a:r>
            </a:p>
          </p:txBody>
        </p:sp>
        <p:pic>
          <p:nvPicPr>
            <p:cNvPr id="480263" name="Picture 7" descr="container_tracki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56" y="720"/>
              <a:ext cx="768" cy="683"/>
            </a:xfrm>
            <a:prstGeom prst="rect">
              <a:avLst/>
            </a:prstGeom>
            <a:noFill/>
          </p:spPr>
        </p:pic>
        <p:pic>
          <p:nvPicPr>
            <p:cNvPr id="480264" name="Picture 8" descr="manufacturi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40" y="831"/>
              <a:ext cx="720" cy="605"/>
            </a:xfrm>
            <a:prstGeom prst="rect">
              <a:avLst/>
            </a:prstGeom>
            <a:noFill/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070350" y="4903788"/>
            <a:ext cx="1562100" cy="1403350"/>
            <a:chOff x="2640" y="3120"/>
            <a:chExt cx="984" cy="884"/>
          </a:xfrm>
        </p:grpSpPr>
        <p:sp>
          <p:nvSpPr>
            <p:cNvPr id="480266" name="Text Box 10"/>
            <p:cNvSpPr txBox="1">
              <a:spLocks noChangeArrowheads="1"/>
            </p:cNvSpPr>
            <p:nvPr/>
          </p:nvSpPr>
          <p:spPr bwMode="auto">
            <a:xfrm>
              <a:off x="2640" y="3792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ea typeface="ＭＳ Ｐゴシック" charset="-128"/>
                  <a:cs typeface="Arial" charset="0"/>
                </a:rPr>
                <a:t>Protect Health</a:t>
              </a:r>
            </a:p>
          </p:txBody>
        </p:sp>
        <p:graphicFrame>
          <p:nvGraphicFramePr>
            <p:cNvPr id="480267" name="Object 11"/>
            <p:cNvGraphicFramePr>
              <a:graphicFrameLocks noChangeAspect="1"/>
            </p:cNvGraphicFramePr>
            <p:nvPr/>
          </p:nvGraphicFramePr>
          <p:xfrm>
            <a:off x="2880" y="3120"/>
            <a:ext cx="624" cy="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1" name="Bitmap Image" r:id="rId8" imgW="1238423" imgH="1238423" progId="">
                    <p:embed/>
                  </p:oleObj>
                </mc:Choice>
                <mc:Fallback>
                  <p:oleObj name="Bitmap Image" r:id="rId8" imgW="1238423" imgH="1238423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3120"/>
                          <a:ext cx="624" cy="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0268" name="Text Box 12"/>
          <p:cNvSpPr txBox="1">
            <a:spLocks noChangeArrowheads="1"/>
          </p:cNvSpPr>
          <p:nvPr/>
        </p:nvSpPr>
        <p:spPr bwMode="auto">
          <a:xfrm>
            <a:off x="6013450" y="5718175"/>
            <a:ext cx="2813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a typeface="ＭＳ Ｐゴシック" charset="-128"/>
                <a:cs typeface="Arial" charset="0"/>
              </a:rPr>
              <a:t>High-Confidence Transport</a:t>
            </a:r>
          </a:p>
        </p:txBody>
      </p:sp>
      <p:pic>
        <p:nvPicPr>
          <p:cNvPr id="480269" name="Picture 13"/>
          <p:cNvPicPr>
            <a:picLocks noChangeAspect="1" noChangeArrowheads="1"/>
          </p:cNvPicPr>
          <p:nvPr/>
        </p:nvPicPr>
        <p:blipFill>
          <a:blip r:embed="rId10"/>
          <a:srcRect t="8449"/>
          <a:stretch>
            <a:fillRect/>
          </a:stretch>
        </p:blipFill>
        <p:spPr bwMode="auto">
          <a:xfrm>
            <a:off x="5759450" y="4491038"/>
            <a:ext cx="2043113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0270" name="Text Box 14"/>
          <p:cNvSpPr txBox="1">
            <a:spLocks noChangeArrowheads="1"/>
          </p:cNvSpPr>
          <p:nvPr/>
        </p:nvSpPr>
        <p:spPr bwMode="auto">
          <a:xfrm>
            <a:off x="5943600" y="4129088"/>
            <a:ext cx="30797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ea typeface="ＭＳ Ｐゴシック" charset="-128"/>
                <a:cs typeface="Arial" charset="0"/>
              </a:rPr>
              <a:t>Enhance Safety &amp; Security</a:t>
            </a:r>
          </a:p>
        </p:txBody>
      </p:sp>
      <p:pic>
        <p:nvPicPr>
          <p:cNvPr id="480271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56150" y="3505200"/>
            <a:ext cx="10715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0272" name="Picture 16" descr="first_responersOK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2"/>
          <a:srcRect/>
          <a:stretch>
            <a:fillRect/>
          </a:stretch>
        </p:blipFill>
        <p:spPr>
          <a:xfrm>
            <a:off x="5462588" y="3033713"/>
            <a:ext cx="1533525" cy="930275"/>
          </a:xfrm>
          <a:noFill/>
          <a:ln>
            <a:solidFill>
              <a:schemeClr val="tx1"/>
            </a:solidFill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80273" name="Picture 17" descr="goldengate_bridge_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42150" y="2514600"/>
            <a:ext cx="1562100" cy="10096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0" y="4953000"/>
            <a:ext cx="3859213" cy="1676400"/>
            <a:chOff x="192" y="3264"/>
            <a:chExt cx="2431" cy="1056"/>
          </a:xfrm>
        </p:grpSpPr>
        <p:sp>
          <p:nvSpPr>
            <p:cNvPr id="480275" name="Text Box 19"/>
            <p:cNvSpPr txBox="1">
              <a:spLocks noChangeArrowheads="1"/>
            </p:cNvSpPr>
            <p:nvPr/>
          </p:nvSpPr>
          <p:spPr bwMode="auto">
            <a:xfrm>
              <a:off x="192" y="3888"/>
              <a:ext cx="1516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>
                  <a:solidFill>
                    <a:srgbClr val="FF0000"/>
                  </a:solidFill>
                  <a:ea typeface="ＭＳ Ｐゴシック" charset="-128"/>
                  <a:cs typeface="Arial" charset="0"/>
                </a:rPr>
                <a:t>Improve Food &amp; H20</a:t>
              </a:r>
            </a:p>
          </p:txBody>
        </p:sp>
        <p:pic>
          <p:nvPicPr>
            <p:cNvPr id="480276" name="Picture 20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40" y="3360"/>
              <a:ext cx="768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0277" name="Picture 21" descr="Figure 1. A boy pumps water from a tube well . . .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193" y="3264"/>
              <a:ext cx="533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480278" name="Picture 22" descr="vineyard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016" y="3456"/>
              <a:ext cx="607" cy="864"/>
            </a:xfrm>
            <a:prstGeom prst="rect">
              <a:avLst/>
            </a:prstGeom>
            <a:noFill/>
          </p:spPr>
        </p:pic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841750" y="1066800"/>
            <a:ext cx="2133600" cy="2576513"/>
            <a:chOff x="2496" y="849"/>
            <a:chExt cx="1344" cy="1623"/>
          </a:xfrm>
        </p:grpSpPr>
        <p:sp>
          <p:nvSpPr>
            <p:cNvPr id="480280" name="Text Box 24"/>
            <p:cNvSpPr txBox="1">
              <a:spLocks noChangeArrowheads="1"/>
            </p:cNvSpPr>
            <p:nvPr/>
          </p:nvSpPr>
          <p:spPr bwMode="auto">
            <a:xfrm>
              <a:off x="2496" y="849"/>
              <a:ext cx="122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>
                  <a:solidFill>
                    <a:srgbClr val="FF0000"/>
                  </a:solidFill>
                  <a:ea typeface="ＭＳ Ｐゴシック" charset="-128"/>
                  <a:cs typeface="Arial" charset="0"/>
                </a:rPr>
                <a:t>Save Resources</a:t>
              </a:r>
            </a:p>
          </p:txBody>
        </p:sp>
        <p:pic>
          <p:nvPicPr>
            <p:cNvPr id="480281" name="Picture 25" descr="robo10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black">
            <a:xfrm>
              <a:off x="2928" y="1248"/>
              <a:ext cx="912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0282" name="Picture 26" descr="open%20office%20east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496" y="1776"/>
              <a:ext cx="912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480283" name="Picture 27" descr="fabmotetwo45gf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9"/>
          <a:srcRect/>
          <a:stretch>
            <a:fillRect/>
          </a:stretch>
        </p:blipFill>
        <p:spPr>
          <a:xfrm>
            <a:off x="2041525" y="3803650"/>
            <a:ext cx="1489075" cy="1612900"/>
          </a:xfrm>
          <a:noFill/>
          <a:ln/>
        </p:spPr>
      </p:pic>
      <p:sp>
        <p:nvSpPr>
          <p:cNvPr id="480284" name="Text Box 28"/>
          <p:cNvSpPr txBox="1">
            <a:spLocks noChangeArrowheads="1"/>
          </p:cNvSpPr>
          <p:nvPr/>
        </p:nvSpPr>
        <p:spPr bwMode="auto">
          <a:xfrm>
            <a:off x="152400" y="4572000"/>
            <a:ext cx="2070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ea typeface="ＭＳ Ｐゴシック" charset="-128"/>
                <a:cs typeface="Arial" charset="0"/>
              </a:rPr>
              <a:t>Preventing Failures</a:t>
            </a:r>
          </a:p>
        </p:txBody>
      </p:sp>
      <p:pic>
        <p:nvPicPr>
          <p:cNvPr id="480285" name="Picture 29" descr="loch rannoch hiries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63613" y="3581400"/>
            <a:ext cx="1219200" cy="957263"/>
          </a:xfrm>
          <a:prstGeom prst="rect">
            <a:avLst/>
          </a:prstGeom>
          <a:noFill/>
        </p:spPr>
      </p:pic>
      <p:sp>
        <p:nvSpPr>
          <p:cNvPr id="480286" name="Rectangle 30"/>
          <p:cNvSpPr>
            <a:spLocks noChangeArrowheads="1"/>
          </p:cNvSpPr>
          <p:nvPr/>
        </p:nvSpPr>
        <p:spPr bwMode="auto">
          <a:xfrm>
            <a:off x="3689350" y="3733800"/>
            <a:ext cx="111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Increase</a:t>
            </a:r>
          </a:p>
          <a:p>
            <a:pPr eaLnBrk="0" hangingPunct="0"/>
            <a:r>
              <a:rPr lang="en-US" sz="1800" b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Comfort</a:t>
            </a:r>
          </a:p>
        </p:txBody>
      </p:sp>
      <p:pic>
        <p:nvPicPr>
          <p:cNvPr id="480287" name="Picture 31" descr="UPS_Truck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651750" y="4495800"/>
            <a:ext cx="1371600" cy="1069975"/>
          </a:xfrm>
          <a:prstGeom prst="rect">
            <a:avLst/>
          </a:prstGeom>
          <a:noFill/>
        </p:spPr>
      </p:pic>
      <p:sp>
        <p:nvSpPr>
          <p:cNvPr id="480288" name="Text Box 32"/>
          <p:cNvSpPr txBox="1">
            <a:spLocks noChangeArrowheads="1"/>
          </p:cNvSpPr>
          <p:nvPr/>
        </p:nvSpPr>
        <p:spPr bwMode="auto">
          <a:xfrm>
            <a:off x="260350" y="3352800"/>
            <a:ext cx="27495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ea typeface="ＭＳ Ｐゴシック" charset="-128"/>
                <a:cs typeface="Arial" charset="0"/>
              </a:rPr>
              <a:t>Enable New Knowledge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Open </a:t>
            </a:r>
            <a:r>
              <a:rPr lang="en-US" dirty="0" err="1" smtClean="0"/>
              <a:t>InterOp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" name="Picture 8" descr="Screen shot 2011-09-24 at 2.26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90600"/>
            <a:ext cx="6248400" cy="2841609"/>
          </a:xfrm>
          <a:prstGeom prst="rect">
            <a:avLst/>
          </a:prstGeom>
        </p:spPr>
      </p:pic>
      <p:pic>
        <p:nvPicPr>
          <p:cNvPr id="10" name="Picture 9" descr="Screen shot 2011-09-24 at 2.29.0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86200"/>
            <a:ext cx="3948453" cy="2374900"/>
          </a:xfrm>
          <a:prstGeom prst="rect">
            <a:avLst/>
          </a:prstGeom>
        </p:spPr>
      </p:pic>
      <p:pic>
        <p:nvPicPr>
          <p:cNvPr id="11" name="Picture 10" descr="Screen shot 2011-09-24 at 2.29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3898900"/>
            <a:ext cx="3873500" cy="2433537"/>
          </a:xfrm>
          <a:prstGeom prst="rect">
            <a:avLst/>
          </a:prstGeom>
        </p:spPr>
      </p:pic>
      <p:sp>
        <p:nvSpPr>
          <p:cNvPr id="12" name="Curved Down Arrow 11"/>
          <p:cNvSpPr/>
          <p:nvPr/>
        </p:nvSpPr>
        <p:spPr>
          <a:xfrm>
            <a:off x="3886200" y="4114800"/>
            <a:ext cx="1295400" cy="457200"/>
          </a:xfrm>
          <a:prstGeom prst="curvedDownArrow">
            <a:avLst>
              <a:gd name="adj1" fmla="val 25000"/>
              <a:gd name="adj2" fmla="val 50000"/>
              <a:gd name="adj3" fmla="val 361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679913" y="4930688"/>
            <a:ext cx="1668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MAC Parameter </a:t>
            </a:r>
          </a:p>
          <a:p>
            <a:pPr algn="ctr"/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33800" y="6211669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Beyond Interoperability – Pushing the Performance of Sensor Network IP Stacks, </a:t>
            </a:r>
            <a:r>
              <a:rPr lang="en-US" dirty="0" err="1" smtClean="0"/>
              <a:t>Sensys</a:t>
            </a:r>
            <a:r>
              <a:rPr lang="en-US" dirty="0" smtClean="0"/>
              <a:t> 2011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914400"/>
          </a:xfrm>
        </p:spPr>
        <p:txBody>
          <a:bodyPr/>
          <a:lstStyle/>
          <a:p>
            <a:pPr algn="l"/>
            <a:r>
              <a:rPr lang="en-US" dirty="0" smtClean="0"/>
              <a:t>Opportunities and Open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Quantitative Analysis and Design of </a:t>
            </a:r>
            <a:r>
              <a:rPr lang="en-US" dirty="0" err="1" smtClean="0"/>
              <a:t>WSNs</a:t>
            </a:r>
            <a:r>
              <a:rPr lang="en-US" dirty="0" smtClean="0"/>
              <a:t> in context of layered IPv6 architecture</a:t>
            </a:r>
          </a:p>
          <a:p>
            <a:pPr lvl="1"/>
            <a:r>
              <a:rPr lang="en-US" dirty="0" smtClean="0"/>
              <a:t>Objective function trade-offs, utility, table management algorithms, …</a:t>
            </a:r>
          </a:p>
          <a:p>
            <a:r>
              <a:rPr lang="en-US" dirty="0" smtClean="0"/>
              <a:t>Classic issues in new context</a:t>
            </a:r>
          </a:p>
          <a:p>
            <a:pPr lvl="1"/>
            <a:r>
              <a:rPr lang="en-US" dirty="0" smtClean="0"/>
              <a:t>Transport protocol, compression, cross-layer optimization, …</a:t>
            </a:r>
          </a:p>
          <a:p>
            <a:r>
              <a:rPr lang="en-US" dirty="0" smtClean="0"/>
              <a:t>Ideas set aside for lack of knowledge</a:t>
            </a:r>
          </a:p>
          <a:p>
            <a:pPr lvl="1"/>
            <a:r>
              <a:rPr lang="en-US" dirty="0" smtClean="0"/>
              <a:t>Piecewise source routing, reactive backtracking, …</a:t>
            </a:r>
          </a:p>
          <a:p>
            <a:r>
              <a:rPr lang="en-US" dirty="0" smtClean="0"/>
              <a:t>“Let chaos Reign, then Rein in the Chaos”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“Killer App” for </a:t>
            </a:r>
            <a:r>
              <a:rPr lang="en-US" dirty="0" err="1" smtClean="0"/>
              <a:t>WSNs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6019800" cy="4754563"/>
          </a:xfrm>
        </p:spPr>
        <p:txBody>
          <a:bodyPr/>
          <a:lstStyle/>
          <a:p>
            <a:r>
              <a:rPr lang="en-US" sz="2800" dirty="0" smtClean="0"/>
              <a:t>Energy and the environmental impact of extraction, use, and disposal</a:t>
            </a:r>
          </a:p>
          <a:p>
            <a:r>
              <a:rPr lang="en-US" sz="2800" dirty="0" smtClean="0"/>
              <a:t>THE problem of the Industrial Age</a:t>
            </a:r>
          </a:p>
          <a:p>
            <a:r>
              <a:rPr lang="en-US" sz="2800" dirty="0" smtClean="0"/>
              <a:t>We need to find Information Age solutions to THE Industrial Age Problem</a:t>
            </a:r>
          </a:p>
          <a:p>
            <a:endParaRPr lang="en-US" sz="2800" dirty="0" smtClean="0"/>
          </a:p>
          <a:p>
            <a:r>
              <a:rPr lang="en-US" sz="2800" dirty="0" smtClean="0"/>
              <a:t>=&gt; Fundamental transformation in the architecture of the electric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6324600" y="1981200"/>
          <a:ext cx="2514600" cy="247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7" name="Image" r:id="rId3" imgW="5853968" imgH="5752381" progId="">
                  <p:embed/>
                </p:oleObj>
              </mc:Choice>
              <mc:Fallback>
                <p:oleObj name="Image" r:id="rId3" imgW="5853968" imgH="575238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981200"/>
                        <a:ext cx="2514600" cy="2471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5791200" y="3962400"/>
            <a:ext cx="609600" cy="1676400"/>
            <a:chOff x="672" y="2976"/>
            <a:chExt cx="384" cy="1056"/>
          </a:xfrm>
        </p:grpSpPr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672" y="3216"/>
              <a:ext cx="192" cy="19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768" y="3408"/>
              <a:ext cx="144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864" y="3696"/>
              <a:ext cx="4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720" y="3888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912" y="369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960" y="3840"/>
              <a:ext cx="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803" y="3463"/>
              <a:ext cx="172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974" y="3305"/>
              <a:ext cx="27" cy="2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 rot="-1316922">
              <a:off x="864" y="2976"/>
              <a:ext cx="118" cy="288"/>
            </a:xfrm>
            <a:prstGeom prst="ellipse">
              <a:avLst/>
            </a:prstGeom>
            <a:solidFill>
              <a:schemeClr val="accent1">
                <a:alpha val="44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974" y="325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55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Traditional Load-Following 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69013" y="1617661"/>
            <a:ext cx="2519362" cy="1870075"/>
            <a:chOff x="107" y="803"/>
            <a:chExt cx="2391" cy="187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" y="803"/>
              <a:ext cx="1357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4" y="803"/>
              <a:ext cx="1034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7" y="1825"/>
              <a:ext cx="1291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7" y="1824"/>
              <a:ext cx="1357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0775" y="2605087"/>
            <a:ext cx="14033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70588" y="1143000"/>
            <a:ext cx="4400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Baseline + </a:t>
            </a:r>
            <a:r>
              <a:rPr lang="en-US" sz="2800" dirty="0" err="1">
                <a:solidFill>
                  <a:schemeClr val="tx2"/>
                </a:solidFill>
              </a:rPr>
              <a:t>Dispatchable</a:t>
            </a:r>
            <a:r>
              <a:rPr lang="en-US" sz="2800" dirty="0">
                <a:solidFill>
                  <a:schemeClr val="tx2"/>
                </a:solidFill>
              </a:rPr>
              <a:t> Tiers</a:t>
            </a:r>
          </a:p>
        </p:txBody>
      </p:sp>
      <p:grpSp>
        <p:nvGrpSpPr>
          <p:cNvPr id="5" name="Group 59"/>
          <p:cNvGrpSpPr/>
          <p:nvPr/>
        </p:nvGrpSpPr>
        <p:grpSpPr>
          <a:xfrm>
            <a:off x="6121400" y="1157287"/>
            <a:ext cx="2870200" cy="2686050"/>
            <a:chOff x="6121400" y="1228725"/>
            <a:chExt cx="2870200" cy="2686050"/>
          </a:xfrm>
        </p:grpSpPr>
        <p:pic>
          <p:nvPicPr>
            <p:cNvPr id="13" name="Picture 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21600" y="1725613"/>
              <a:ext cx="800100" cy="80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40700" y="2403782"/>
              <a:ext cx="850900" cy="76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061326" y="3171825"/>
              <a:ext cx="909638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2" descr="Off_Build_det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61150" y="2857500"/>
              <a:ext cx="1025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4" descr="cartoon-factory-clipart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635750" y="1928813"/>
              <a:ext cx="1047750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23"/>
            <p:cNvSpPr txBox="1">
              <a:spLocks noChangeArrowheads="1"/>
            </p:cNvSpPr>
            <p:nvPr/>
          </p:nvSpPr>
          <p:spPr bwMode="auto">
            <a:xfrm>
              <a:off x="6121400" y="1228725"/>
              <a:ext cx="246148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olidFill>
                    <a:srgbClr val="D6ECFF"/>
                  </a:solidFill>
                </a:rPr>
                <a:t>Oblivious </a:t>
              </a:r>
              <a:r>
                <a:rPr lang="en-US" sz="2800" dirty="0">
                  <a:solidFill>
                    <a:srgbClr val="D6ECFF"/>
                  </a:solidFill>
                </a:rPr>
                <a:t>Loads</a:t>
              </a:r>
            </a:p>
          </p:txBody>
        </p:sp>
      </p:grpSp>
      <p:grpSp>
        <p:nvGrpSpPr>
          <p:cNvPr id="12" name="Group 60"/>
          <p:cNvGrpSpPr/>
          <p:nvPr/>
        </p:nvGrpSpPr>
        <p:grpSpPr>
          <a:xfrm>
            <a:off x="595313" y="1747837"/>
            <a:ext cx="7867650" cy="1535113"/>
            <a:chOff x="595313" y="1819275"/>
            <a:chExt cx="7867650" cy="1535113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208463" y="1819275"/>
              <a:ext cx="846137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5"/>
            <p:cNvGrpSpPr>
              <a:grpSpLocks/>
            </p:cNvGrpSpPr>
            <p:nvPr/>
          </p:nvGrpSpPr>
          <p:grpSpPr bwMode="auto">
            <a:xfrm>
              <a:off x="2416175" y="2495550"/>
              <a:ext cx="2127250" cy="858838"/>
              <a:chOff x="2307001" y="1295657"/>
              <a:chExt cx="2214366" cy="864949"/>
            </a:xfrm>
          </p:grpSpPr>
          <p:sp>
            <p:nvSpPr>
              <p:cNvPr id="32" name="Right Arrow 10"/>
              <p:cNvSpPr>
                <a:spLocks noChangeArrowheads="1"/>
              </p:cNvSpPr>
              <p:nvPr/>
            </p:nvSpPr>
            <p:spPr bwMode="auto">
              <a:xfrm>
                <a:off x="236381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2307001" y="1499531"/>
                <a:ext cx="200322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Transmission</a:t>
                </a:r>
              </a:p>
            </p:txBody>
          </p:sp>
        </p:grpSp>
        <p:grpSp>
          <p:nvGrpSpPr>
            <p:cNvPr id="20" name="Group 16"/>
            <p:cNvGrpSpPr>
              <a:grpSpLocks/>
            </p:cNvGrpSpPr>
            <p:nvPr/>
          </p:nvGrpSpPr>
          <p:grpSpPr bwMode="auto">
            <a:xfrm>
              <a:off x="595313" y="2517775"/>
              <a:ext cx="1681163" cy="814388"/>
              <a:chOff x="385646" y="1295657"/>
              <a:chExt cx="1869564" cy="864949"/>
            </a:xfrm>
          </p:grpSpPr>
          <p:sp>
            <p:nvSpPr>
              <p:cNvPr id="30" name="Right Arrow 9"/>
              <p:cNvSpPr>
                <a:spLocks noChangeArrowheads="1"/>
              </p:cNvSpPr>
              <p:nvPr/>
            </p:nvSpPr>
            <p:spPr bwMode="auto">
              <a:xfrm>
                <a:off x="437905" y="1295657"/>
                <a:ext cx="1817305" cy="864949"/>
              </a:xfrm>
              <a:prstGeom prst="right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385646" y="1499531"/>
                <a:ext cx="17074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 dirty="0"/>
                  <a:t>Generation</a:t>
                </a:r>
              </a:p>
            </p:txBody>
          </p:sp>
        </p:grpSp>
        <p:grpSp>
          <p:nvGrpSpPr>
            <p:cNvPr id="21" name="Group 13"/>
            <p:cNvGrpSpPr>
              <a:grpSpLocks/>
            </p:cNvGrpSpPr>
            <p:nvPr/>
          </p:nvGrpSpPr>
          <p:grpSpPr bwMode="auto">
            <a:xfrm>
              <a:off x="6989763" y="2528888"/>
              <a:ext cx="1473200" cy="792162"/>
              <a:chOff x="6686395" y="1295657"/>
              <a:chExt cx="1557163" cy="864949"/>
            </a:xfrm>
          </p:grpSpPr>
          <p:sp>
            <p:nvSpPr>
              <p:cNvPr id="28" name="Right Arrow 12"/>
              <p:cNvSpPr>
                <a:spLocks noChangeArrowheads="1"/>
              </p:cNvSpPr>
              <p:nvPr/>
            </p:nvSpPr>
            <p:spPr bwMode="auto">
              <a:xfrm>
                <a:off x="6686395" y="1295657"/>
                <a:ext cx="1557163" cy="8649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9" name="Text Box 15"/>
              <p:cNvSpPr txBox="1">
                <a:spLocks noChangeArrowheads="1"/>
              </p:cNvSpPr>
              <p:nvPr/>
            </p:nvSpPr>
            <p:spPr bwMode="auto">
              <a:xfrm>
                <a:off x="6701650" y="1497299"/>
                <a:ext cx="139894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Demand</a:t>
                </a:r>
              </a:p>
            </p:txBody>
          </p:sp>
        </p:grpSp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 flipH="1">
              <a:off x="5341938" y="2039938"/>
              <a:ext cx="865187" cy="108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14"/>
            <p:cNvGrpSpPr>
              <a:grpSpLocks/>
            </p:cNvGrpSpPr>
            <p:nvPr/>
          </p:nvGrpSpPr>
          <p:grpSpPr bwMode="auto">
            <a:xfrm>
              <a:off x="4595813" y="2506663"/>
              <a:ext cx="2201862" cy="836612"/>
              <a:chOff x="4523939" y="1295657"/>
              <a:chExt cx="2175138" cy="864949"/>
            </a:xfrm>
          </p:grpSpPr>
          <p:sp>
            <p:nvSpPr>
              <p:cNvPr id="26" name="Right Arrow 11"/>
              <p:cNvSpPr>
                <a:spLocks noChangeArrowheads="1"/>
              </p:cNvSpPr>
              <p:nvPr/>
            </p:nvSpPr>
            <p:spPr bwMode="auto">
              <a:xfrm>
                <a:off x="454152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4523939" y="1499531"/>
                <a:ext cx="17241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Distribution</a:t>
                </a:r>
              </a:p>
            </p:txBody>
          </p:sp>
        </p:grp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8471" y="3905164"/>
            <a:ext cx="5323069" cy="100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91385" y="4933862"/>
            <a:ext cx="1328208" cy="9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5771" y="5092700"/>
            <a:ext cx="3024406" cy="1765300"/>
          </a:xfrm>
          <a:prstGeom prst="rect">
            <a:avLst/>
          </a:prstGeom>
        </p:spPr>
      </p:pic>
      <p:pic>
        <p:nvPicPr>
          <p:cNvPr id="37" name="Picture 36" descr="Screen shot 2010-09-28 at 10.03.16 AM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5515" y="5429250"/>
            <a:ext cx="1411588" cy="1428750"/>
          </a:xfrm>
          <a:prstGeom prst="rect">
            <a:avLst/>
          </a:prstGeom>
        </p:spPr>
      </p:pic>
      <p:sp>
        <p:nvSpPr>
          <p:cNvPr id="38" name="Date Placehold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8/22/2011</a:t>
            </a:r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iPower</a:t>
            </a:r>
            <a:endParaRPr lang="en-US"/>
          </a:p>
        </p:txBody>
      </p:sp>
      <p:pic>
        <p:nvPicPr>
          <p:cNvPr id="40" name="Picture 39" descr="Screen shot 2011-08-01 at 7.13.39 P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22237" y="4192461"/>
            <a:ext cx="3143963" cy="2309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61938" y="1689099"/>
            <a:ext cx="2519362" cy="1870075"/>
            <a:chOff x="107" y="803"/>
            <a:chExt cx="2391" cy="1875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" y="803"/>
              <a:ext cx="1357" cy="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64" y="803"/>
              <a:ext cx="1034" cy="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07" y="1825"/>
              <a:ext cx="1291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7" y="1824"/>
              <a:ext cx="1357" cy="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33700" y="2676525"/>
            <a:ext cx="14033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18500" cy="104877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ea typeface="ＭＳ Ｐゴシック" charset="-128"/>
                <a:cs typeface="ＭＳ Ｐゴシック" charset="-128"/>
              </a:rPr>
              <a:t>Towards an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> ‘Aware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’</a:t>
            </a:r>
            <a:r>
              <a:rPr lang="en-US" sz="4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>
                <a:ea typeface="ＭＳ Ｐゴシック" charset="-128"/>
                <a:cs typeface="ＭＳ Ｐゴシック" charset="-128"/>
              </a:rPr>
              <a:t>Energy Infrastructure</a:t>
            </a:r>
          </a:p>
        </p:txBody>
      </p:sp>
      <p:sp>
        <p:nvSpPr>
          <p:cNvPr id="522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0A1158-1025-8741-95E4-1F701C007AB8}" type="slidenum">
              <a:rPr lang="en-US"/>
              <a:pPr/>
              <a:t>44</a:t>
            </a:fld>
            <a:endParaRPr lang="en-US"/>
          </a:p>
        </p:txBody>
      </p:sp>
      <p:sp>
        <p:nvSpPr>
          <p:cNvPr id="52235" name="TextBox 4"/>
          <p:cNvSpPr txBox="1">
            <a:spLocks noChangeArrowheads="1"/>
          </p:cNvSpPr>
          <p:nvPr/>
        </p:nvSpPr>
        <p:spPr bwMode="auto">
          <a:xfrm>
            <a:off x="366713" y="1227138"/>
            <a:ext cx="4533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Baseline + </a:t>
            </a:r>
            <a:r>
              <a:rPr lang="en-US" dirty="0" err="1">
                <a:solidFill>
                  <a:schemeClr val="accent3"/>
                </a:solidFill>
              </a:rPr>
              <a:t>Dispatchable</a:t>
            </a:r>
            <a:r>
              <a:rPr lang="en-US" dirty="0">
                <a:solidFill>
                  <a:schemeClr val="accent3"/>
                </a:solidFill>
              </a:rPr>
              <a:t> Tiers</a:t>
            </a:r>
          </a:p>
        </p:txBody>
      </p:sp>
      <p:grpSp>
        <p:nvGrpSpPr>
          <p:cNvPr id="3" name="Group 59"/>
          <p:cNvGrpSpPr/>
          <p:nvPr/>
        </p:nvGrpSpPr>
        <p:grpSpPr>
          <a:xfrm>
            <a:off x="6121400" y="1228725"/>
            <a:ext cx="2870200" cy="2686050"/>
            <a:chOff x="6121400" y="1228725"/>
            <a:chExt cx="2870200" cy="2686050"/>
          </a:xfrm>
        </p:grpSpPr>
        <p:pic>
          <p:nvPicPr>
            <p:cNvPr id="52" name="Picture 3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721600" y="1725613"/>
              <a:ext cx="800100" cy="800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40700" y="2403782"/>
              <a:ext cx="850900" cy="76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3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061326" y="3171825"/>
              <a:ext cx="909638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8" name="Picture 42" descr="Off_Build_det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661150" y="2857500"/>
              <a:ext cx="102552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44" descr="cartoon-factory-clipart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635750" y="1928813"/>
              <a:ext cx="1047750" cy="79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0" name="TextBox 23"/>
            <p:cNvSpPr txBox="1">
              <a:spLocks noChangeArrowheads="1"/>
            </p:cNvSpPr>
            <p:nvPr/>
          </p:nvSpPr>
          <p:spPr bwMode="auto">
            <a:xfrm>
              <a:off x="6121400" y="1228725"/>
              <a:ext cx="25788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FEB80A"/>
                  </a:solidFill>
                </a:rPr>
                <a:t>Oblivious </a:t>
              </a:r>
              <a:r>
                <a:rPr lang="en-US" dirty="0">
                  <a:solidFill>
                    <a:srgbClr val="FEB80A"/>
                  </a:solidFill>
                </a:rPr>
                <a:t>Loads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427288" y="5876925"/>
            <a:ext cx="3097212" cy="814388"/>
            <a:chOff x="437905" y="1295657"/>
            <a:chExt cx="1817305" cy="864949"/>
          </a:xfrm>
        </p:grpSpPr>
        <p:sp>
          <p:nvSpPr>
            <p:cNvPr id="52251" name="Right Arrow 9"/>
            <p:cNvSpPr>
              <a:spLocks noChangeArrowheads="1"/>
            </p:cNvSpPr>
            <p:nvPr/>
          </p:nvSpPr>
          <p:spPr bwMode="auto">
            <a:xfrm>
              <a:off x="437905" y="1295657"/>
              <a:ext cx="1817305" cy="864949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52252" name="Text Box 13"/>
            <p:cNvSpPr txBox="1">
              <a:spLocks noChangeArrowheads="1"/>
            </p:cNvSpPr>
            <p:nvPr/>
          </p:nvSpPr>
          <p:spPr bwMode="auto">
            <a:xfrm>
              <a:off x="670157" y="1487902"/>
              <a:ext cx="1391307" cy="490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/>
                <a:t>Communication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0" y="3721100"/>
            <a:ext cx="2870199" cy="2760571"/>
            <a:chOff x="0" y="3721100"/>
            <a:chExt cx="2870199" cy="2760571"/>
          </a:xfrm>
        </p:grpSpPr>
        <p:pic>
          <p:nvPicPr>
            <p:cNvPr id="26" name="Picture 25" descr="4508WB1.jp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98438" y="5524500"/>
              <a:ext cx="1652587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8" name="TextBox 27"/>
            <p:cNvSpPr txBox="1">
              <a:spLocks noChangeArrowheads="1"/>
            </p:cNvSpPr>
            <p:nvPr/>
          </p:nvSpPr>
          <p:spPr bwMode="auto">
            <a:xfrm>
              <a:off x="0" y="3721100"/>
              <a:ext cx="280035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Non-</a:t>
              </a:r>
              <a:r>
                <a:rPr lang="en-US" dirty="0" err="1">
                  <a:solidFill>
                    <a:schemeClr val="accent6"/>
                  </a:solidFill>
                </a:rPr>
                <a:t>Dispatchable</a:t>
              </a:r>
              <a:r>
                <a:rPr lang="en-US" dirty="0">
                  <a:solidFill>
                    <a:schemeClr val="accent6"/>
                  </a:solidFill>
                </a:rPr>
                <a:t> </a:t>
              </a:r>
            </a:p>
            <a:p>
              <a:r>
                <a:rPr lang="en-US" dirty="0">
                  <a:solidFill>
                    <a:schemeClr val="accent6"/>
                  </a:solidFill>
                </a:rPr>
                <a:t>Sources</a:t>
              </a:r>
            </a:p>
          </p:txBody>
        </p:sp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9238" y="4497889"/>
              <a:ext cx="1386720" cy="131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29103" y="5685651"/>
              <a:ext cx="1341096" cy="796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1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494285" y="4495800"/>
              <a:ext cx="1375914" cy="1189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043113" y="3094037"/>
            <a:ext cx="5149850" cy="2024063"/>
            <a:chOff x="2176978" y="3796237"/>
            <a:chExt cx="5540125" cy="2121426"/>
          </a:xfrm>
        </p:grpSpPr>
        <p:sp>
          <p:nvSpPr>
            <p:cNvPr id="52255" name="Oval 32"/>
            <p:cNvSpPr>
              <a:spLocks noChangeArrowheads="1"/>
            </p:cNvSpPr>
            <p:nvPr/>
          </p:nvSpPr>
          <p:spPr bwMode="auto">
            <a:xfrm>
              <a:off x="2176978" y="3796237"/>
              <a:ext cx="5540125" cy="21214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2256" name="Picture 23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971306" y="4069352"/>
              <a:ext cx="3496108" cy="1555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6"/>
          <p:cNvGrpSpPr>
            <a:grpSpLocks/>
          </p:cNvGrpSpPr>
          <p:nvPr/>
        </p:nvGrpSpPr>
        <p:grpSpPr bwMode="auto">
          <a:xfrm flipH="1">
            <a:off x="2793999" y="5057775"/>
            <a:ext cx="3182938" cy="814388"/>
            <a:chOff x="437905" y="1295657"/>
            <a:chExt cx="1817305" cy="864949"/>
          </a:xfrm>
        </p:grpSpPr>
        <p:sp>
          <p:nvSpPr>
            <p:cNvPr id="52253" name="Right Arrow 9"/>
            <p:cNvSpPr>
              <a:spLocks noChangeArrowheads="1"/>
            </p:cNvSpPr>
            <p:nvPr/>
          </p:nvSpPr>
          <p:spPr bwMode="auto">
            <a:xfrm>
              <a:off x="437905" y="1295657"/>
              <a:ext cx="1817305" cy="864949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008000">
                <a:alpha val="5294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52254" name="Text Box 13"/>
            <p:cNvSpPr txBox="1">
              <a:spLocks noChangeArrowheads="1"/>
            </p:cNvSpPr>
            <p:nvPr/>
          </p:nvSpPr>
          <p:spPr bwMode="auto">
            <a:xfrm>
              <a:off x="670157" y="1487902"/>
              <a:ext cx="1160912" cy="490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/>
                <a:t>Communication</a:t>
              </a:r>
            </a:p>
          </p:txBody>
        </p:sp>
      </p:grpSp>
      <p:grpSp>
        <p:nvGrpSpPr>
          <p:cNvPr id="8" name="Group 62"/>
          <p:cNvGrpSpPr/>
          <p:nvPr/>
        </p:nvGrpSpPr>
        <p:grpSpPr>
          <a:xfrm>
            <a:off x="5481638" y="4062413"/>
            <a:ext cx="3708400" cy="2693987"/>
            <a:chOff x="5481638" y="4062413"/>
            <a:chExt cx="3708400" cy="2693987"/>
          </a:xfrm>
        </p:grpSpPr>
        <p:pic>
          <p:nvPicPr>
            <p:cNvPr id="50" name="Picture 2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5481638" y="5807862"/>
              <a:ext cx="1279865" cy="948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8" descr="3608TQ13.jpg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6034088" y="4913313"/>
              <a:ext cx="1986334" cy="979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0" name="TextBox 29"/>
            <p:cNvSpPr txBox="1">
              <a:spLocks noChangeArrowheads="1"/>
            </p:cNvSpPr>
            <p:nvPr/>
          </p:nvSpPr>
          <p:spPr bwMode="auto">
            <a:xfrm>
              <a:off x="5911850" y="4062413"/>
              <a:ext cx="327818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1AB39F"/>
                  </a:solidFill>
                </a:rPr>
                <a:t>Aware Interactive </a:t>
              </a:r>
              <a:r>
                <a:rPr lang="en-US" dirty="0">
                  <a:solidFill>
                    <a:srgbClr val="1AB39F"/>
                  </a:solidFill>
                </a:rPr>
                <a:t>Loads</a:t>
              </a:r>
            </a:p>
          </p:txBody>
        </p:sp>
        <p:pic>
          <p:nvPicPr>
            <p:cNvPr id="56" name="Picture 37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51800" y="5345581"/>
              <a:ext cx="788988" cy="763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23"/>
            <p:cNvPicPr>
              <a:picLocks noChangeAspect="1" noChangeArrowheads="1"/>
            </p:cNvPicPr>
            <p:nvPr/>
          </p:nvPicPr>
          <p:blipFill>
            <a:blip r:embed="rId23"/>
            <a:srcRect t="39282" b="25372"/>
            <a:stretch>
              <a:fillRect/>
            </a:stretch>
          </p:blipFill>
          <p:spPr bwMode="auto">
            <a:xfrm>
              <a:off x="6636935" y="5956300"/>
              <a:ext cx="2507065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39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8051800" y="4659647"/>
              <a:ext cx="927100" cy="61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60"/>
          <p:cNvGrpSpPr/>
          <p:nvPr/>
        </p:nvGrpSpPr>
        <p:grpSpPr>
          <a:xfrm>
            <a:off x="595313" y="1819275"/>
            <a:ext cx="7867650" cy="1535113"/>
            <a:chOff x="595313" y="1819275"/>
            <a:chExt cx="7867650" cy="1535113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2416175" y="2495550"/>
              <a:ext cx="2127250" cy="858838"/>
              <a:chOff x="2307001" y="1295657"/>
              <a:chExt cx="2214366" cy="864949"/>
            </a:xfrm>
          </p:grpSpPr>
          <p:sp>
            <p:nvSpPr>
              <p:cNvPr id="52261" name="Right Arrow 10"/>
              <p:cNvSpPr>
                <a:spLocks noChangeArrowheads="1"/>
              </p:cNvSpPr>
              <p:nvPr/>
            </p:nvSpPr>
            <p:spPr bwMode="auto">
              <a:xfrm>
                <a:off x="236381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2" name="Text Box 14"/>
              <p:cNvSpPr txBox="1">
                <a:spLocks noChangeArrowheads="1"/>
              </p:cNvSpPr>
              <p:nvPr/>
            </p:nvSpPr>
            <p:spPr bwMode="auto">
              <a:xfrm>
                <a:off x="2307001" y="1499531"/>
                <a:ext cx="200322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Transmission</a:t>
                </a:r>
              </a:p>
            </p:txBody>
          </p:sp>
        </p:grpSp>
        <p:grpSp>
          <p:nvGrpSpPr>
            <p:cNvPr id="11" name="Group 16"/>
            <p:cNvGrpSpPr>
              <a:grpSpLocks/>
            </p:cNvGrpSpPr>
            <p:nvPr/>
          </p:nvGrpSpPr>
          <p:grpSpPr bwMode="auto">
            <a:xfrm>
              <a:off x="595313" y="2517775"/>
              <a:ext cx="1681163" cy="814388"/>
              <a:chOff x="385646" y="1295657"/>
              <a:chExt cx="1869564" cy="864949"/>
            </a:xfrm>
          </p:grpSpPr>
          <p:sp>
            <p:nvSpPr>
              <p:cNvPr id="52259" name="Right Arrow 9"/>
              <p:cNvSpPr>
                <a:spLocks noChangeArrowheads="1"/>
              </p:cNvSpPr>
              <p:nvPr/>
            </p:nvSpPr>
            <p:spPr bwMode="auto">
              <a:xfrm>
                <a:off x="437905" y="1295657"/>
                <a:ext cx="1817305" cy="864949"/>
              </a:xfrm>
              <a:prstGeom prst="rightArrow">
                <a:avLst>
                  <a:gd name="adj1" fmla="val 50000"/>
                  <a:gd name="adj2" fmla="val 4999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0" name="Text Box 13"/>
              <p:cNvSpPr txBox="1">
                <a:spLocks noChangeArrowheads="1"/>
              </p:cNvSpPr>
              <p:nvPr/>
            </p:nvSpPr>
            <p:spPr bwMode="auto">
              <a:xfrm>
                <a:off x="385646" y="1499531"/>
                <a:ext cx="17074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 dirty="0"/>
                  <a:t>Generation</a:t>
                </a:r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6989763" y="2528888"/>
              <a:ext cx="1473200" cy="792162"/>
              <a:chOff x="6686395" y="1295657"/>
              <a:chExt cx="1557163" cy="864949"/>
            </a:xfrm>
          </p:grpSpPr>
          <p:sp>
            <p:nvSpPr>
              <p:cNvPr id="52257" name="Right Arrow 12"/>
              <p:cNvSpPr>
                <a:spLocks noChangeArrowheads="1"/>
              </p:cNvSpPr>
              <p:nvPr/>
            </p:nvSpPr>
            <p:spPr bwMode="auto">
              <a:xfrm>
                <a:off x="6686395" y="1295657"/>
                <a:ext cx="1557163" cy="8649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58" name="Text Box 15"/>
              <p:cNvSpPr txBox="1">
                <a:spLocks noChangeArrowheads="1"/>
              </p:cNvSpPr>
              <p:nvPr/>
            </p:nvSpPr>
            <p:spPr bwMode="auto">
              <a:xfrm>
                <a:off x="6701650" y="1497299"/>
                <a:ext cx="139894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Demand</a:t>
                </a:r>
              </a:p>
            </p:txBody>
          </p:sp>
        </p:grpSp>
        <p:pic>
          <p:nvPicPr>
            <p:cNvPr id="52227" name="Picture 6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4208463" y="1819275"/>
              <a:ext cx="846137" cy="11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0" name="Picture 9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 flipH="1">
              <a:off x="5341938" y="2039938"/>
              <a:ext cx="865187" cy="108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4595813" y="2506663"/>
              <a:ext cx="2201862" cy="836612"/>
              <a:chOff x="4523939" y="1295657"/>
              <a:chExt cx="2175138" cy="864949"/>
            </a:xfrm>
          </p:grpSpPr>
          <p:sp>
            <p:nvSpPr>
              <p:cNvPr id="52263" name="Right Arrow 11"/>
              <p:cNvSpPr>
                <a:spLocks noChangeArrowheads="1"/>
              </p:cNvSpPr>
              <p:nvPr/>
            </p:nvSpPr>
            <p:spPr bwMode="auto">
              <a:xfrm>
                <a:off x="4541528" y="1295657"/>
                <a:ext cx="2157549" cy="864949"/>
              </a:xfrm>
              <a:prstGeom prst="rightArrow">
                <a:avLst>
                  <a:gd name="adj1" fmla="val 50000"/>
                  <a:gd name="adj2" fmla="val 5000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52264" name="Text Box 15"/>
              <p:cNvSpPr txBox="1">
                <a:spLocks noChangeArrowheads="1"/>
              </p:cNvSpPr>
              <p:nvPr/>
            </p:nvSpPr>
            <p:spPr bwMode="auto">
              <a:xfrm>
                <a:off x="4523939" y="1499531"/>
                <a:ext cx="17241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0"/>
                  <a:t>Distribution</a:t>
                </a:r>
              </a:p>
            </p:txBody>
          </p:sp>
        </p:grpSp>
      </p:grp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8/22/2011</a:t>
            </a:r>
            <a:endParaRPr lang="en-US"/>
          </a:p>
        </p:txBody>
      </p:sp>
      <p:sp>
        <p:nvSpPr>
          <p:cNvPr id="57" name="Footer Placeholder 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iPower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ea typeface="ＭＳ Ｐゴシック" charset="-128"/>
                <a:cs typeface="ＭＳ Ｐゴシック" charset="-128"/>
              </a:rPr>
              <a:t>Aware Co-operative Grid</a:t>
            </a: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1D3FC3-3E36-7C47-9F6D-4ABDF6FCEDC3}" type="slidenum">
              <a:rPr lang="en-US"/>
              <a:pPr/>
              <a:t>45</a:t>
            </a:fld>
            <a:endParaRPr lang="en-US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2" y="2084388"/>
            <a:ext cx="971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1712" y="2084388"/>
            <a:ext cx="6762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12" y="2160588"/>
            <a:ext cx="8763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14512" y="3455988"/>
            <a:ext cx="733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Line 10"/>
          <p:cNvSpPr>
            <a:spLocks noChangeShapeType="1"/>
          </p:cNvSpPr>
          <p:nvPr/>
        </p:nvSpPr>
        <p:spPr bwMode="auto">
          <a:xfrm>
            <a:off x="595312" y="4370388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5" name="Line 11"/>
          <p:cNvSpPr>
            <a:spLocks noChangeShapeType="1"/>
          </p:cNvSpPr>
          <p:nvPr/>
        </p:nvSpPr>
        <p:spPr bwMode="auto">
          <a:xfrm flipV="1">
            <a:off x="595312" y="2389188"/>
            <a:ext cx="28956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6" name="Line 12"/>
          <p:cNvSpPr>
            <a:spLocks noChangeShapeType="1"/>
          </p:cNvSpPr>
          <p:nvPr/>
        </p:nvSpPr>
        <p:spPr bwMode="auto">
          <a:xfrm>
            <a:off x="3490912" y="2389188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7" name="Line 13"/>
          <p:cNvSpPr>
            <a:spLocks noChangeShapeType="1"/>
          </p:cNvSpPr>
          <p:nvPr/>
        </p:nvSpPr>
        <p:spPr bwMode="auto">
          <a:xfrm flipV="1">
            <a:off x="6310312" y="2389188"/>
            <a:ext cx="533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8" name="Line 19"/>
          <p:cNvSpPr>
            <a:spLocks noChangeShapeType="1"/>
          </p:cNvSpPr>
          <p:nvPr/>
        </p:nvSpPr>
        <p:spPr bwMode="auto">
          <a:xfrm>
            <a:off x="3262312" y="2922588"/>
            <a:ext cx="3048000" cy="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9" name="Line 25"/>
          <p:cNvSpPr>
            <a:spLocks noChangeShapeType="1"/>
          </p:cNvSpPr>
          <p:nvPr/>
        </p:nvSpPr>
        <p:spPr bwMode="auto">
          <a:xfrm flipV="1">
            <a:off x="4938712" y="2770188"/>
            <a:ext cx="76200" cy="152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0" name="Line 26"/>
          <p:cNvSpPr>
            <a:spLocks noChangeShapeType="1"/>
          </p:cNvSpPr>
          <p:nvPr/>
        </p:nvSpPr>
        <p:spPr bwMode="auto">
          <a:xfrm flipV="1">
            <a:off x="6157912" y="2770188"/>
            <a:ext cx="76200" cy="1524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1" name="Line 27"/>
          <p:cNvSpPr>
            <a:spLocks noChangeShapeType="1"/>
          </p:cNvSpPr>
          <p:nvPr/>
        </p:nvSpPr>
        <p:spPr bwMode="auto">
          <a:xfrm>
            <a:off x="2728912" y="3303588"/>
            <a:ext cx="14478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2" name="Line 28"/>
          <p:cNvSpPr>
            <a:spLocks noChangeShapeType="1"/>
          </p:cNvSpPr>
          <p:nvPr/>
        </p:nvSpPr>
        <p:spPr bwMode="auto">
          <a:xfrm flipV="1">
            <a:off x="3719512" y="2922588"/>
            <a:ext cx="228600" cy="3810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3" name="Line 29"/>
          <p:cNvSpPr>
            <a:spLocks noChangeShapeType="1"/>
          </p:cNvSpPr>
          <p:nvPr/>
        </p:nvSpPr>
        <p:spPr bwMode="auto">
          <a:xfrm>
            <a:off x="4862512" y="3455988"/>
            <a:ext cx="14478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4" name="Line 30"/>
          <p:cNvSpPr>
            <a:spLocks noChangeShapeType="1"/>
          </p:cNvSpPr>
          <p:nvPr/>
        </p:nvSpPr>
        <p:spPr bwMode="auto">
          <a:xfrm>
            <a:off x="4176712" y="3151188"/>
            <a:ext cx="1600200" cy="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5" name="Line 31"/>
          <p:cNvSpPr>
            <a:spLocks noChangeShapeType="1"/>
          </p:cNvSpPr>
          <p:nvPr/>
        </p:nvSpPr>
        <p:spPr bwMode="auto">
          <a:xfrm flipV="1">
            <a:off x="5014912" y="2922588"/>
            <a:ext cx="152400" cy="2286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6" name="Line 32"/>
          <p:cNvSpPr>
            <a:spLocks noChangeShapeType="1"/>
          </p:cNvSpPr>
          <p:nvPr/>
        </p:nvSpPr>
        <p:spPr bwMode="auto">
          <a:xfrm flipV="1">
            <a:off x="5319712" y="3151188"/>
            <a:ext cx="228600" cy="304800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7" name="Line 34"/>
          <p:cNvSpPr>
            <a:spLocks noChangeShapeType="1"/>
          </p:cNvSpPr>
          <p:nvPr/>
        </p:nvSpPr>
        <p:spPr bwMode="auto">
          <a:xfrm flipV="1">
            <a:off x="2881312" y="3303588"/>
            <a:ext cx="228600" cy="3810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8" name="Line 35"/>
          <p:cNvSpPr>
            <a:spLocks noChangeShapeType="1"/>
          </p:cNvSpPr>
          <p:nvPr/>
        </p:nvSpPr>
        <p:spPr bwMode="auto">
          <a:xfrm flipV="1">
            <a:off x="3232150" y="3303588"/>
            <a:ext cx="182562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79" name="Line 36"/>
          <p:cNvSpPr>
            <a:spLocks noChangeShapeType="1"/>
          </p:cNvSpPr>
          <p:nvPr/>
        </p:nvSpPr>
        <p:spPr bwMode="auto">
          <a:xfrm flipV="1">
            <a:off x="3719512" y="3303588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80" name="Line 37"/>
          <p:cNvSpPr>
            <a:spLocks noChangeShapeType="1"/>
          </p:cNvSpPr>
          <p:nvPr/>
        </p:nvSpPr>
        <p:spPr bwMode="auto">
          <a:xfrm flipV="1">
            <a:off x="4938712" y="3455988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81" name="Line 38"/>
          <p:cNvSpPr>
            <a:spLocks noChangeShapeType="1"/>
          </p:cNvSpPr>
          <p:nvPr/>
        </p:nvSpPr>
        <p:spPr bwMode="auto">
          <a:xfrm flipV="1">
            <a:off x="5472112" y="3455988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682" name="Picture 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6512" y="3608388"/>
            <a:ext cx="57150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83" name="Picture 42" descr="Off_Build_det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29112" y="3608388"/>
            <a:ext cx="7334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84" name="Picture 44" descr="cartoon-factory-clipart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19712" y="3455988"/>
            <a:ext cx="10477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85" name="Line 39"/>
          <p:cNvSpPr>
            <a:spLocks noChangeShapeType="1"/>
          </p:cNvSpPr>
          <p:nvPr/>
        </p:nvSpPr>
        <p:spPr bwMode="auto">
          <a:xfrm flipV="1">
            <a:off x="5700712" y="3455988"/>
            <a:ext cx="182563" cy="304800"/>
          </a:xfrm>
          <a:prstGeom prst="line">
            <a:avLst/>
          </a:prstGeom>
          <a:noFill/>
          <a:ln w="19050">
            <a:solidFill>
              <a:srgbClr val="0099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Curved Up Arrow 90"/>
          <p:cNvSpPr>
            <a:spLocks noChangeArrowheads="1"/>
          </p:cNvSpPr>
          <p:nvPr/>
        </p:nvSpPr>
        <p:spPr bwMode="auto">
          <a:xfrm>
            <a:off x="3548062" y="4121150"/>
            <a:ext cx="1106488" cy="635000"/>
          </a:xfrm>
          <a:prstGeom prst="curvedUpArrow">
            <a:avLst>
              <a:gd name="adj1" fmla="val 25016"/>
              <a:gd name="adj2" fmla="val 50040"/>
              <a:gd name="adj3" fmla="val 25000"/>
            </a:avLst>
          </a:prstGeom>
          <a:solidFill>
            <a:srgbClr val="008000">
              <a:alpha val="4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Curved Up Arrow 92"/>
          <p:cNvSpPr>
            <a:spLocks noChangeArrowheads="1"/>
          </p:cNvSpPr>
          <p:nvPr/>
        </p:nvSpPr>
        <p:spPr bwMode="auto">
          <a:xfrm rot="10800000">
            <a:off x="3525837" y="3452813"/>
            <a:ext cx="1106488" cy="635000"/>
          </a:xfrm>
          <a:prstGeom prst="curvedUpArrow">
            <a:avLst>
              <a:gd name="adj1" fmla="val 25016"/>
              <a:gd name="adj2" fmla="val 50040"/>
              <a:gd name="adj3" fmla="val 25000"/>
            </a:avLst>
          </a:prstGeom>
          <a:solidFill>
            <a:srgbClr val="008000">
              <a:alpha val="4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Curved Up Arrow 93"/>
          <p:cNvSpPr>
            <a:spLocks noChangeArrowheads="1"/>
          </p:cNvSpPr>
          <p:nvPr/>
        </p:nvSpPr>
        <p:spPr bwMode="auto">
          <a:xfrm rot="5863466">
            <a:off x="2590799" y="2716213"/>
            <a:ext cx="1209675" cy="635000"/>
          </a:xfrm>
          <a:prstGeom prst="curvedUpArrow">
            <a:avLst>
              <a:gd name="adj1" fmla="val 25012"/>
              <a:gd name="adj2" fmla="val 50024"/>
              <a:gd name="adj3" fmla="val 25000"/>
            </a:avLst>
          </a:prstGeom>
          <a:solidFill>
            <a:srgbClr val="008000">
              <a:alpha val="4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Curved Up Arrow 94"/>
          <p:cNvSpPr>
            <a:spLocks noChangeArrowheads="1"/>
          </p:cNvSpPr>
          <p:nvPr/>
        </p:nvSpPr>
        <p:spPr bwMode="auto">
          <a:xfrm rot="-5400000">
            <a:off x="6076156" y="2912269"/>
            <a:ext cx="1500188" cy="635000"/>
          </a:xfrm>
          <a:prstGeom prst="curvedUpArrow">
            <a:avLst>
              <a:gd name="adj1" fmla="val 25003"/>
              <a:gd name="adj2" fmla="val 50006"/>
              <a:gd name="adj3" fmla="val 25000"/>
            </a:avLst>
          </a:prstGeom>
          <a:solidFill>
            <a:srgbClr val="008000">
              <a:alpha val="4392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Cloud 95"/>
          <p:cNvSpPr/>
          <p:nvPr/>
        </p:nvSpPr>
        <p:spPr bwMode="auto">
          <a:xfrm>
            <a:off x="3286125" y="2819400"/>
            <a:ext cx="2781300" cy="809625"/>
          </a:xfrm>
          <a:prstGeom prst="cloud">
            <a:avLst/>
          </a:prstGeom>
          <a:solidFill>
            <a:schemeClr val="accent1">
              <a:alpha val="6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88962" y="4400550"/>
            <a:ext cx="4435475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2000" dirty="0"/>
              <a:t>Monitor, Model, Mitigate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 Deep instrumentation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 Waste elimination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 Efficient Operation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Shifting, Scheduling, Adaptation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7043737" y="2216150"/>
            <a:ext cx="21002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</a:t>
            </a:r>
            <a:r>
              <a:rPr lang="en-US" sz="2000"/>
              <a:t>Forecasting</a:t>
            </a:r>
          </a:p>
          <a:p>
            <a:pPr>
              <a:buFont typeface="Arial" charset="0"/>
              <a:buChar char="•"/>
            </a:pPr>
            <a:r>
              <a:rPr lang="en-US" sz="2000"/>
              <a:t> Tracking</a:t>
            </a:r>
          </a:p>
          <a:p>
            <a:pPr>
              <a:buFont typeface="Arial" charset="0"/>
              <a:buChar char="•"/>
            </a:pPr>
            <a:r>
              <a:rPr lang="en-US" sz="2000"/>
              <a:t> Market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868362" y="2182813"/>
            <a:ext cx="21002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</a:t>
            </a:r>
            <a:r>
              <a:rPr lang="en-US" sz="2000"/>
              <a:t>Availability</a:t>
            </a:r>
          </a:p>
          <a:p>
            <a:pPr>
              <a:buFont typeface="Arial" charset="0"/>
              <a:buChar char="•"/>
            </a:pPr>
            <a:r>
              <a:rPr lang="en-US" sz="2000"/>
              <a:t> Pricing</a:t>
            </a:r>
          </a:p>
          <a:p>
            <a:pPr>
              <a:buFont typeface="Arial" charset="0"/>
              <a:buChar char="•"/>
            </a:pPr>
            <a:r>
              <a:rPr lang="en-US" sz="2000"/>
              <a:t> Planning</a:t>
            </a:r>
          </a:p>
        </p:txBody>
      </p:sp>
      <p:sp>
        <p:nvSpPr>
          <p:cNvPr id="38" name="Date Placehold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3" grpId="0" animBg="1"/>
      <p:bldP spid="94" grpId="0" animBg="1"/>
      <p:bldP spid="95" grpId="0" animBg="1"/>
      <p:bldP spid="97" grpId="0"/>
      <p:bldP spid="98" grpId="0"/>
      <p:bldP spid="9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0800" y="1931988"/>
            <a:ext cx="1397000" cy="180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7391400" cy="8382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latin typeface="Trebuchet MS" charset="0"/>
              </a:rPr>
              <a:t>The “</a:t>
            </a:r>
            <a:r>
              <a:rPr lang="en-US" sz="3200" dirty="0" err="1" smtClean="0">
                <a:latin typeface="Trebuchet MS" charset="0"/>
              </a:rPr>
              <a:t>Macroscope</a:t>
            </a:r>
            <a:r>
              <a:rPr lang="en-US" sz="3200" dirty="0" smtClean="0">
                <a:latin typeface="Trebuchet MS" charset="0"/>
              </a:rPr>
              <a:t>”</a:t>
            </a:r>
            <a:endParaRPr lang="en-US" sz="5400" dirty="0">
              <a:latin typeface="Trebuchet MS" charset="0"/>
            </a:endParaRPr>
          </a:p>
        </p:txBody>
      </p:sp>
      <p:pic>
        <p:nvPicPr>
          <p:cNvPr id="77829" name="Picture 5">
            <a:hlinkClick r:id="" action="ppaction://media"/>
          </p:cNvPr>
          <p:cNvPicPr>
            <a:picLocks noGrp="1"/>
          </p:cNvPicPr>
          <p:nvPr>
            <p:ph sz="half" idx="2"/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876800" y="3429000"/>
            <a:ext cx="4038600" cy="3028950"/>
          </a:xfrm>
          <a:noFill/>
          <a:ln>
            <a:miter lim="800000"/>
            <a:headEnd/>
            <a:tailEnd/>
          </a:ln>
        </p:spPr>
      </p:pic>
      <p:graphicFrame>
        <p:nvGraphicFramePr>
          <p:cNvPr id="77832" name="Object 8"/>
          <p:cNvGraphicFramePr>
            <a:graphicFrameLocks noChangeAspect="1"/>
          </p:cNvGraphicFramePr>
          <p:nvPr/>
        </p:nvGraphicFramePr>
        <p:xfrm>
          <a:off x="5943600" y="838200"/>
          <a:ext cx="2133600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9" name="Bitmap Image" r:id="rId7" imgW="4067743" imgH="3086531" progId="">
                  <p:embed/>
                </p:oleObj>
              </mc:Choice>
              <mc:Fallback>
                <p:oleObj name="Bitmap Image" r:id="rId7" imgW="4067743" imgH="308653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838200"/>
                        <a:ext cx="2133600" cy="161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34" name="Picture 10" descr="redwood-sensor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400" y="1371600"/>
            <a:ext cx="1562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0"/>
          <p:cNvSpPr>
            <a:spLocks noGrp="1"/>
          </p:cNvSpPr>
          <p:nvPr>
            <p:ph type="body" sz="half" idx="1"/>
          </p:nvPr>
        </p:nvSpPr>
        <p:spPr>
          <a:xfrm>
            <a:off x="152400" y="914400"/>
            <a:ext cx="4038600" cy="4525963"/>
          </a:xfrm>
        </p:spPr>
        <p:txBody>
          <a:bodyPr/>
          <a:lstStyle/>
          <a:p>
            <a:r>
              <a:rPr lang="en-US" dirty="0" smtClean="0"/>
              <a:t>Observe complex interactions over time and space</a:t>
            </a:r>
            <a:endParaRPr lang="en-US" dirty="0"/>
          </a:p>
        </p:txBody>
      </p:sp>
      <p:pic>
        <p:nvPicPr>
          <p:cNvPr id="77833" name="Picture 9" descr="nodesonrack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24384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1524000" y="4567237"/>
            <a:ext cx="3143250" cy="2062163"/>
            <a:chOff x="0" y="0"/>
            <a:chExt cx="3070" cy="2121"/>
          </a:xfrm>
        </p:grpSpPr>
        <p:sp>
          <p:nvSpPr>
            <p:cNvPr id="13" name="AutoShape 6"/>
            <p:cNvSpPr>
              <a:spLocks/>
            </p:cNvSpPr>
            <p:nvPr/>
          </p:nvSpPr>
          <p:spPr bwMode="auto">
            <a:xfrm>
              <a:off x="59" y="0"/>
              <a:ext cx="2936" cy="2096"/>
            </a:xfrm>
            <a:prstGeom prst="roundRect">
              <a:avLst>
                <a:gd name="adj" fmla="val 5722"/>
              </a:avLst>
            </a:prstGeom>
            <a:gradFill rotWithShape="0">
              <a:gsLst>
                <a:gs pos="0">
                  <a:srgbClr val="E4E7F1"/>
                </a:gs>
                <a:gs pos="100000">
                  <a:srgbClr val="FFFFFF"/>
                </a:gs>
              </a:gsLst>
              <a:lin ang="5400000" scaled="1"/>
            </a:gradFill>
            <a:ln w="127000">
              <a:solidFill>
                <a:srgbClr val="FFFFFF"/>
              </a:solidFill>
              <a:round/>
              <a:headEnd/>
              <a:tailEnd/>
            </a:ln>
            <a:effectLst>
              <a:outerShdw blurRad="63500" dist="76200" dir="3240006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" name="Picture 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218618">
              <a:off x="1474" y="162"/>
              <a:ext cx="1536" cy="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8"/>
            <p:cNvSpPr>
              <a:spLocks/>
            </p:cNvSpPr>
            <p:nvPr/>
          </p:nvSpPr>
          <p:spPr bwMode="auto">
            <a:xfrm>
              <a:off x="0" y="248"/>
              <a:ext cx="1576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39688" algn="r" defTabSz="642938">
                <a:spcBef>
                  <a:spcPts val="1050"/>
                </a:spcBef>
              </a:pPr>
              <a:r>
                <a:rPr lang="en-US" sz="1100" dirty="0">
                  <a:latin typeface="Trebuchet MS" charset="0"/>
                </a:rPr>
                <a:t>Slope (Spatial Analyst)</a:t>
              </a:r>
            </a:p>
            <a:p>
              <a:pPr marL="39688" algn="r" defTabSz="642938">
                <a:spcBef>
                  <a:spcPts val="1050"/>
                </a:spcBef>
              </a:pPr>
              <a:r>
                <a:rPr lang="en-US" sz="1100" dirty="0">
                  <a:latin typeface="Trebuchet MS" charset="0"/>
                </a:rPr>
                <a:t>Aspect (Spatial Analyst)</a:t>
              </a:r>
            </a:p>
            <a:p>
              <a:pPr marL="39688" algn="r" defTabSz="642938">
                <a:spcBef>
                  <a:spcPts val="488"/>
                </a:spcBef>
              </a:pPr>
              <a:r>
                <a:rPr lang="en-US" sz="1100" dirty="0">
                  <a:latin typeface="Trebuchet MS" charset="0"/>
                </a:rPr>
                <a:t>Daily Average </a:t>
              </a:r>
              <a:r>
                <a:rPr lang="en-US" sz="1100" dirty="0" err="1">
                  <a:latin typeface="Trebuchet MS" charset="0"/>
                </a:rPr>
                <a:t>Temperature(Geostatistical</a:t>
              </a:r>
              <a:r>
                <a:rPr lang="en-US" sz="1100" dirty="0">
                  <a:latin typeface="Trebuchet MS" charset="0"/>
                </a:rPr>
                <a:t> Analyst)</a:t>
              </a:r>
            </a:p>
            <a:p>
              <a:pPr marL="39688" algn="r" defTabSz="642938">
                <a:spcBef>
                  <a:spcPts val="488"/>
                </a:spcBef>
              </a:pPr>
              <a:r>
                <a:rPr lang="en-US" sz="1100" dirty="0">
                  <a:latin typeface="Trebuchet MS" charset="0"/>
                </a:rPr>
                <a:t>Elevation (Calculated from Contour Map)</a:t>
              </a:r>
            </a:p>
            <a:p>
              <a:pPr marL="39688" algn="r" defTabSz="642938"/>
              <a:r>
                <a:rPr lang="en-US" sz="1100" dirty="0">
                  <a:latin typeface="Trebuchet MS" charset="0"/>
                </a:rPr>
                <a:t>Aerial Photograph (10.16cm/pixels)</a:t>
              </a:r>
            </a:p>
          </p:txBody>
        </p:sp>
      </p:grpSp>
      <p:pic>
        <p:nvPicPr>
          <p:cNvPr id="16" name="Picture 14" descr="JRFig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" y="2590800"/>
            <a:ext cx="3189288" cy="2162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82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1685933" y="0"/>
            <a:ext cx="4357679" cy="1143000"/>
          </a:xfrm>
        </p:spPr>
        <p:txBody>
          <a:bodyPr/>
          <a:lstStyle/>
          <a:p>
            <a:r>
              <a:rPr lang="en-US" sz="4000" dirty="0" smtClean="0">
                <a:ea typeface="ＭＳ Ｐゴシック" charset="-128"/>
                <a:cs typeface="ＭＳ Ｐゴシック" charset="-128"/>
              </a:rPr>
              <a:t>Where to Start?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0" y="1191491"/>
            <a:ext cx="5932487" cy="5045075"/>
          </a:xfrm>
        </p:spPr>
        <p:txBody>
          <a:bodyPr/>
          <a:lstStyle/>
          <a:p>
            <a:r>
              <a:rPr lang="en-US" sz="4500" dirty="0" smtClean="0">
                <a:ea typeface="ＭＳ Ｐゴシック" charset="-128"/>
                <a:cs typeface="ＭＳ Ｐゴシック" charset="-128"/>
              </a:rPr>
              <a:t>Buildings</a:t>
            </a:r>
          </a:p>
          <a:p>
            <a:pPr lvl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72% of electrical consumption (US), </a:t>
            </a:r>
          </a:p>
          <a:p>
            <a:pPr lvl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40-50% of total consumption, </a:t>
            </a:r>
          </a:p>
          <a:p>
            <a:pPr lvl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42% of GHG footprint</a:t>
            </a:r>
          </a:p>
          <a:p>
            <a:pPr lvl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US commercial building consumption doubled 1980-2000, 1.5x more by 2025 [NREL]</a:t>
            </a:r>
          </a:p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Where Coal is used</a:t>
            </a:r>
          </a:p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Prime target of opportunity for renewable supplies</a:t>
            </a: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C82A32-0D2F-CF4D-89DC-2D53F95E4B0F}" type="slidenum">
              <a:rPr lang="en-US"/>
              <a:pPr/>
              <a:t>47</a:t>
            </a:fld>
            <a:endParaRPr lang="en-US"/>
          </a:p>
        </p:txBody>
      </p:sp>
      <p:pic>
        <p:nvPicPr>
          <p:cNvPr id="22534" name="Picture 5" descr="figure4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3263" y="3004849"/>
            <a:ext cx="3360737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figure5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9138" y="5114925"/>
            <a:ext cx="3344862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851525" y="4945063"/>
            <a:ext cx="2544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Renewable energy consumption</a:t>
            </a:r>
          </a:p>
        </p:txBody>
      </p:sp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5902325" y="3146425"/>
            <a:ext cx="1466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Electricity source</a:t>
            </a:r>
          </a:p>
        </p:txBody>
      </p:sp>
      <p:graphicFrame>
        <p:nvGraphicFramePr>
          <p:cNvPr id="22530" name="Object 6"/>
          <p:cNvGraphicFramePr>
            <a:graphicFrameLocks noChangeAspect="1"/>
          </p:cNvGraphicFramePr>
          <p:nvPr/>
        </p:nvGraphicFramePr>
        <p:xfrm>
          <a:off x="6327775" y="0"/>
          <a:ext cx="2816225" cy="283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7" name="Image" r:id="rId6" imgW="5739683" imgH="5041270" progId="">
                  <p:embed/>
                </p:oleObj>
              </mc:Choice>
              <mc:Fallback>
                <p:oleObj name="Image" r:id="rId6" imgW="5739683" imgH="504127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775" y="0"/>
                        <a:ext cx="2816225" cy="283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Date Placeholder 3"/>
          <p:cNvSpPr>
            <a:spLocks noGrp="1"/>
          </p:cNvSpPr>
          <p:nvPr>
            <p:ph type="dt" sz="quarter" idx="10"/>
          </p:nvPr>
        </p:nvSpPr>
        <p:spPr>
          <a:xfrm>
            <a:off x="0" y="6381750"/>
            <a:ext cx="2133600" cy="476250"/>
          </a:xfrm>
          <a:noFill/>
        </p:spPr>
        <p:txBody>
          <a:bodyPr/>
          <a:lstStyle/>
          <a:p>
            <a:r>
              <a:rPr lang="en-US" smtClean="0"/>
              <a:t>9/26/2011</a:t>
            </a:r>
            <a:endParaRPr lang="en-US" dirty="0" smtClean="0"/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12EE84-136B-BF43-B8BB-5A0FB75F8F5D}" type="slidenum">
              <a:rPr lang="en-US" smtClean="0"/>
              <a:pPr/>
              <a:t>48</a:t>
            </a:fld>
            <a:endParaRPr lang="en-US" smtClean="0"/>
          </a:p>
        </p:txBody>
      </p:sp>
      <p:pic>
        <p:nvPicPr>
          <p:cNvPr id="6042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413" y="2838746"/>
            <a:ext cx="5487987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/>
          <p:nvPr/>
        </p:nvGrpSpPr>
        <p:grpSpPr>
          <a:xfrm>
            <a:off x="3567545" y="384822"/>
            <a:ext cx="5576455" cy="4695178"/>
            <a:chOff x="3567545" y="384822"/>
            <a:chExt cx="5576455" cy="469517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9903" y="384822"/>
              <a:ext cx="5284097" cy="353067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</p:pic>
        <p:sp>
          <p:nvSpPr>
            <p:cNvPr id="26" name="Oval 25"/>
            <p:cNvSpPr/>
            <p:nvPr/>
          </p:nvSpPr>
          <p:spPr bwMode="auto">
            <a:xfrm>
              <a:off x="3567545" y="4953000"/>
              <a:ext cx="92364" cy="127000"/>
            </a:xfrm>
            <a:prstGeom prst="ellipse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cxnSp>
          <p:nvCxnSpPr>
            <p:cNvPr id="28" name="Straight Connector 27"/>
            <p:cNvCxnSpPr>
              <a:stCxn id="26" idx="7"/>
            </p:cNvCxnSpPr>
            <p:nvPr/>
          </p:nvCxnSpPr>
          <p:spPr bwMode="auto">
            <a:xfrm rot="5400000" flipH="1" flipV="1">
              <a:off x="3609210" y="3985718"/>
              <a:ext cx="1023054" cy="9487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8"/>
          <p:cNvGrpSpPr/>
          <p:nvPr/>
        </p:nvGrpSpPr>
        <p:grpSpPr>
          <a:xfrm>
            <a:off x="4207741" y="1473200"/>
            <a:ext cx="4421909" cy="307777"/>
            <a:chOff x="4207741" y="1473200"/>
            <a:chExt cx="4421909" cy="307777"/>
          </a:xfrm>
        </p:grpSpPr>
        <p:sp>
          <p:nvSpPr>
            <p:cNvPr id="30" name="Rectangle 29"/>
            <p:cNvSpPr/>
            <p:nvPr/>
          </p:nvSpPr>
          <p:spPr bwMode="auto">
            <a:xfrm>
              <a:off x="4207741" y="1548245"/>
              <a:ext cx="4421909" cy="185306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50150" y="1473200"/>
              <a:ext cx="8925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Lighting</a:t>
              </a:r>
              <a:endParaRPr lang="en-US" sz="1400" dirty="0"/>
            </a:p>
          </p:txBody>
        </p:sp>
      </p:grpSp>
      <p:grpSp>
        <p:nvGrpSpPr>
          <p:cNvPr id="4" name="Group 56"/>
          <p:cNvGrpSpPr/>
          <p:nvPr/>
        </p:nvGrpSpPr>
        <p:grpSpPr>
          <a:xfrm>
            <a:off x="4196202" y="2197101"/>
            <a:ext cx="4425949" cy="696768"/>
            <a:chOff x="4196202" y="2197101"/>
            <a:chExt cx="4425949" cy="696768"/>
          </a:xfrm>
        </p:grpSpPr>
        <p:sp>
          <p:nvSpPr>
            <p:cNvPr id="35" name="Rectangle 34"/>
            <p:cNvSpPr/>
            <p:nvPr/>
          </p:nvSpPr>
          <p:spPr bwMode="auto">
            <a:xfrm>
              <a:off x="4200242" y="2254250"/>
              <a:ext cx="4421909" cy="196850"/>
            </a:xfrm>
            <a:prstGeom prst="rect">
              <a:avLst/>
            </a:prstGeom>
            <a:solidFill>
              <a:srgbClr val="660066">
                <a:alpha val="5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196202" y="2470151"/>
              <a:ext cx="4421904" cy="423718"/>
            </a:xfrm>
            <a:prstGeom prst="rect">
              <a:avLst/>
            </a:prstGeom>
            <a:solidFill>
              <a:srgbClr val="3366FF">
                <a:alpha val="5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64100" y="2533650"/>
              <a:ext cx="843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Servers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86350" y="2197101"/>
              <a:ext cx="14453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PDUs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CRACs</a:t>
              </a:r>
              <a:endParaRPr lang="en-US" sz="1400" dirty="0"/>
            </a:p>
          </p:txBody>
        </p:sp>
      </p:grpSp>
      <p:cxnSp>
        <p:nvCxnSpPr>
          <p:cNvPr id="45" name="Straight Connector 44"/>
          <p:cNvCxnSpPr>
            <a:endCxn id="38" idx="1"/>
          </p:cNvCxnSpPr>
          <p:nvPr/>
        </p:nvCxnSpPr>
        <p:spPr bwMode="auto">
          <a:xfrm rot="16200000" flipH="1">
            <a:off x="6619131" y="1591419"/>
            <a:ext cx="338039" cy="1905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47"/>
          <p:cNvGrpSpPr/>
          <p:nvPr/>
        </p:nvGrpSpPr>
        <p:grpSpPr>
          <a:xfrm>
            <a:off x="4210050" y="1467427"/>
            <a:ext cx="4424224" cy="542150"/>
            <a:chOff x="4210050" y="1467427"/>
            <a:chExt cx="4424224" cy="54215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4210050" y="1467427"/>
              <a:ext cx="4421909" cy="71581"/>
            </a:xfrm>
            <a:prstGeom prst="rect">
              <a:avLst/>
            </a:prstGeom>
            <a:solidFill>
              <a:srgbClr val="800000">
                <a:alpha val="5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212365" y="1720267"/>
              <a:ext cx="4421909" cy="279983"/>
            </a:xfrm>
            <a:prstGeom prst="rect">
              <a:avLst/>
            </a:prstGeom>
            <a:solidFill>
              <a:srgbClr val="800000">
                <a:alpha val="5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83400" y="1701800"/>
              <a:ext cx="68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HVAC</a:t>
              </a:r>
              <a:endParaRPr lang="en-US" sz="1400" dirty="0"/>
            </a:p>
          </p:txBody>
        </p:sp>
        <p:cxnSp>
          <p:nvCxnSpPr>
            <p:cNvPr id="47" name="Straight Connector 46"/>
            <p:cNvCxnSpPr>
              <a:stCxn id="38" idx="1"/>
            </p:cNvCxnSpPr>
            <p:nvPr/>
          </p:nvCxnSpPr>
          <p:spPr bwMode="auto">
            <a:xfrm rot="10800000">
              <a:off x="6724650" y="1854201"/>
              <a:ext cx="158750" cy="14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55"/>
          <p:cNvGrpSpPr/>
          <p:nvPr/>
        </p:nvGrpSpPr>
        <p:grpSpPr>
          <a:xfrm>
            <a:off x="4200813" y="1178792"/>
            <a:ext cx="4424225" cy="1078435"/>
            <a:chOff x="4200813" y="1178792"/>
            <a:chExt cx="4424225" cy="1078435"/>
          </a:xfrm>
        </p:grpSpPr>
        <p:sp>
          <p:nvSpPr>
            <p:cNvPr id="33" name="Rectangle 32"/>
            <p:cNvSpPr/>
            <p:nvPr/>
          </p:nvSpPr>
          <p:spPr bwMode="auto">
            <a:xfrm>
              <a:off x="4200813" y="1178792"/>
              <a:ext cx="4421909" cy="277090"/>
            </a:xfrm>
            <a:prstGeom prst="rect">
              <a:avLst/>
            </a:prstGeom>
            <a:solidFill>
              <a:srgbClr val="CCFFCC">
                <a:alpha val="5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4203129" y="2012951"/>
              <a:ext cx="4421909" cy="232642"/>
            </a:xfrm>
            <a:prstGeom prst="rect">
              <a:avLst/>
            </a:prstGeom>
            <a:solidFill>
              <a:srgbClr val="CCFFCC">
                <a:alpha val="5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49900" y="1949450"/>
              <a:ext cx="1630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IT and Plug Load</a:t>
              </a:r>
              <a:endParaRPr lang="en-US" sz="1400" dirty="0"/>
            </a:p>
          </p:txBody>
        </p:sp>
        <p:cxnSp>
          <p:nvCxnSpPr>
            <p:cNvPr id="50" name="Straight Connector 49"/>
            <p:cNvCxnSpPr>
              <a:stCxn id="39" idx="1"/>
            </p:cNvCxnSpPr>
            <p:nvPr/>
          </p:nvCxnSpPr>
          <p:spPr bwMode="auto">
            <a:xfrm rot="10800000">
              <a:off x="5232400" y="1377951"/>
              <a:ext cx="317500" cy="7253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endCxn id="39" idx="1"/>
            </p:cNvCxnSpPr>
            <p:nvPr/>
          </p:nvCxnSpPr>
          <p:spPr bwMode="auto">
            <a:xfrm>
              <a:off x="5340350" y="2095500"/>
              <a:ext cx="209550" cy="78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944562"/>
          </a:xfrm>
        </p:spPr>
        <p:txBody>
          <a:bodyPr/>
          <a:lstStyle/>
          <a:p>
            <a:r>
              <a:rPr lang="en-US" dirty="0" smtClean="0"/>
              <a:t>Our Buildings</a:t>
            </a:r>
            <a:endParaRPr lang="en-US" dirty="0"/>
          </a:p>
        </p:txBody>
      </p:sp>
      <p:pic>
        <p:nvPicPr>
          <p:cNvPr id="44" name="Content Placeholder 5" descr="rad.pdf"/>
          <p:cNvPicPr>
            <a:picLocks noChangeAspect="1"/>
          </p:cNvPicPr>
          <p:nvPr/>
        </p:nvPicPr>
        <p:blipFill>
          <a:blip r:embed="rId5"/>
          <a:srcRect t="-6194" b="-6194"/>
          <a:stretch>
            <a:fillRect/>
          </a:stretch>
        </p:blipFill>
        <p:spPr bwMode="auto">
          <a:xfrm>
            <a:off x="5437451" y="4114800"/>
            <a:ext cx="3706549" cy="2044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43" name="Picture 8" descr="IMG_601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5638800"/>
            <a:ext cx="113684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 descr="Soda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1219200"/>
            <a:ext cx="22098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868362"/>
          </a:xfrm>
        </p:spPr>
        <p:txBody>
          <a:bodyPr/>
          <a:lstStyle/>
          <a:p>
            <a:r>
              <a:rPr lang="en-US" dirty="0" smtClean="0"/>
              <a:t>Energy Transparent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7900" y="2101850"/>
            <a:ext cx="43053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creen shot 2010-09-29 at 12.27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76" y="1057253"/>
            <a:ext cx="3508524" cy="1419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3200" y="1866900"/>
            <a:ext cx="175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Whole Bldg</a:t>
            </a:r>
            <a:endParaRPr lang="en-US" b="0" dirty="0"/>
          </a:p>
        </p:txBody>
      </p:sp>
      <p:grpSp>
        <p:nvGrpSpPr>
          <p:cNvPr id="3" name="Group 74"/>
          <p:cNvGrpSpPr/>
          <p:nvPr/>
        </p:nvGrpSpPr>
        <p:grpSpPr>
          <a:xfrm>
            <a:off x="0" y="1155700"/>
            <a:ext cx="4787900" cy="3873500"/>
            <a:chOff x="0" y="1155700"/>
            <a:chExt cx="4787900" cy="3873500"/>
          </a:xfrm>
        </p:grpSpPr>
        <p:cxnSp>
          <p:nvCxnSpPr>
            <p:cNvPr id="32" name="Straight Connector 31"/>
            <p:cNvCxnSpPr>
              <a:stCxn id="27" idx="4"/>
            </p:cNvCxnSpPr>
            <p:nvPr/>
          </p:nvCxnSpPr>
          <p:spPr bwMode="auto">
            <a:xfrm flipH="1" flipV="1">
              <a:off x="2082800" y="1498600"/>
              <a:ext cx="2108200" cy="2184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>
              <a:stCxn id="27" idx="4"/>
            </p:cNvCxnSpPr>
            <p:nvPr/>
          </p:nvCxnSpPr>
          <p:spPr bwMode="auto">
            <a:xfrm flipH="1" flipV="1">
              <a:off x="2794000" y="2540000"/>
              <a:ext cx="1397000" cy="1143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" name="Group 36"/>
            <p:cNvGrpSpPr/>
            <p:nvPr/>
          </p:nvGrpSpPr>
          <p:grpSpPr>
            <a:xfrm>
              <a:off x="0" y="1155700"/>
              <a:ext cx="4787900" cy="3873500"/>
              <a:chOff x="0" y="1155700"/>
              <a:chExt cx="4787900" cy="3873500"/>
            </a:xfrm>
          </p:grpSpPr>
          <p:pic>
            <p:nvPicPr>
              <p:cNvPr id="9" name="Picture 8" descr="Screen shot 2010-09-29 at 11.55.38 A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155700"/>
                <a:ext cx="2222500" cy="1783219"/>
              </a:xfrm>
              <a:prstGeom prst="rect">
                <a:avLst/>
              </a:prstGeom>
            </p:spPr>
          </p:pic>
          <p:pic>
            <p:nvPicPr>
              <p:cNvPr id="10" name="Picture 9" descr="Screen shot 2010-09-29 at 11.56.48 A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300" y="2305050"/>
                <a:ext cx="2254250" cy="1806037"/>
              </a:xfrm>
              <a:prstGeom prst="rect">
                <a:avLst/>
              </a:prstGeom>
            </p:spPr>
          </p:pic>
          <p:pic>
            <p:nvPicPr>
              <p:cNvPr id="8" name="Picture 7" descr="Screen shot 2010-09-29 at 11.54.15 AM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3225800"/>
                <a:ext cx="2217224" cy="1803400"/>
              </a:xfrm>
              <a:prstGeom prst="rect">
                <a:avLst/>
              </a:prstGeom>
            </p:spPr>
          </p:pic>
          <p:sp>
            <p:nvSpPr>
              <p:cNvPr id="27" name="Freeform 26"/>
              <p:cNvSpPr/>
              <p:nvPr/>
            </p:nvSpPr>
            <p:spPr bwMode="auto">
              <a:xfrm>
                <a:off x="4191000" y="3683000"/>
                <a:ext cx="596900" cy="330200"/>
              </a:xfrm>
              <a:custGeom>
                <a:avLst/>
                <a:gdLst>
                  <a:gd name="connsiteX0" fmla="*/ 596900 w 596900"/>
                  <a:gd name="connsiteY0" fmla="*/ 88900 h 330200"/>
                  <a:gd name="connsiteX1" fmla="*/ 596900 w 596900"/>
                  <a:gd name="connsiteY1" fmla="*/ 203200 h 330200"/>
                  <a:gd name="connsiteX2" fmla="*/ 596900 w 596900"/>
                  <a:gd name="connsiteY2" fmla="*/ 330200 h 330200"/>
                  <a:gd name="connsiteX3" fmla="*/ 12700 w 596900"/>
                  <a:gd name="connsiteY3" fmla="*/ 165100 h 330200"/>
                  <a:gd name="connsiteX4" fmla="*/ 0 w 596900"/>
                  <a:gd name="connsiteY4" fmla="*/ 0 h 330200"/>
                  <a:gd name="connsiteX5" fmla="*/ 596900 w 596900"/>
                  <a:gd name="connsiteY5" fmla="*/ 889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6900" h="330200">
                    <a:moveTo>
                      <a:pt x="596900" y="88900"/>
                    </a:moveTo>
                    <a:lnTo>
                      <a:pt x="596900" y="203200"/>
                    </a:lnTo>
                    <a:lnTo>
                      <a:pt x="596900" y="330200"/>
                    </a:lnTo>
                    <a:lnTo>
                      <a:pt x="12700" y="165100"/>
                    </a:lnTo>
                    <a:lnTo>
                      <a:pt x="0" y="0"/>
                    </a:lnTo>
                    <a:lnTo>
                      <a:pt x="596900" y="88900"/>
                    </a:lnTo>
                    <a:close/>
                  </a:path>
                </a:pathLst>
              </a:custGeom>
              <a:solidFill>
                <a:srgbClr val="FF0000">
                  <a:alpha val="66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8600" y="1930400"/>
                <a:ext cx="14154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FF0000"/>
                    </a:solidFill>
                  </a:rPr>
                  <a:t>MCL equip</a:t>
                </a:r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016000" y="2959100"/>
                <a:ext cx="12868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FF0000"/>
                    </a:solidFill>
                  </a:rPr>
                  <a:t>MCL infra</a:t>
                </a:r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69900" y="4356100"/>
                <a:ext cx="11870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FF0000"/>
                    </a:solidFill>
                  </a:rPr>
                  <a:t>MCL </a:t>
                </a:r>
                <a:r>
                  <a:rPr lang="en-US" sz="2000" b="0" dirty="0" err="1" smtClean="0">
                    <a:solidFill>
                      <a:srgbClr val="FF0000"/>
                    </a:solidFill>
                  </a:rPr>
                  <a:t>vac</a:t>
                </a:r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5" name="Straight Connector 34"/>
              <p:cNvCxnSpPr>
                <a:stCxn id="27" idx="4"/>
              </p:cNvCxnSpPr>
              <p:nvPr/>
            </p:nvCxnSpPr>
            <p:spPr bwMode="auto">
              <a:xfrm flipH="1" flipV="1">
                <a:off x="2133600" y="3454400"/>
                <a:ext cx="20574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1" name="Group 46"/>
          <p:cNvGrpSpPr/>
          <p:nvPr/>
        </p:nvGrpSpPr>
        <p:grpSpPr>
          <a:xfrm>
            <a:off x="0" y="4292600"/>
            <a:ext cx="4330700" cy="2070100"/>
            <a:chOff x="0" y="4292600"/>
            <a:chExt cx="4330700" cy="2070100"/>
          </a:xfrm>
        </p:grpSpPr>
        <p:grpSp>
          <p:nvGrpSpPr>
            <p:cNvPr id="18" name="Group 42"/>
            <p:cNvGrpSpPr/>
            <p:nvPr/>
          </p:nvGrpSpPr>
          <p:grpSpPr>
            <a:xfrm>
              <a:off x="0" y="5054600"/>
              <a:ext cx="1596326" cy="1308100"/>
              <a:chOff x="0" y="5054600"/>
              <a:chExt cx="1596326" cy="1308100"/>
            </a:xfrm>
          </p:grpSpPr>
          <p:pic>
            <p:nvPicPr>
              <p:cNvPr id="44" name="Picture 43" descr="Screen shot 2010-09-29 at 11.59.40 AM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5054600"/>
                <a:ext cx="1596326" cy="130810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342900" y="5626100"/>
                <a:ext cx="10254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800000"/>
                    </a:solidFill>
                  </a:rPr>
                  <a:t>servers</a:t>
                </a:r>
                <a:endParaRPr lang="en-US" sz="2000" b="0" dirty="0">
                  <a:solidFill>
                    <a:srgbClr val="800000"/>
                  </a:solidFill>
                </a:endParaRPr>
              </a:p>
            </p:txBody>
          </p:sp>
        </p:grpSp>
        <p:cxnSp>
          <p:nvCxnSpPr>
            <p:cNvPr id="46" name="Straight Connector 45"/>
            <p:cNvCxnSpPr/>
            <p:nvPr/>
          </p:nvCxnSpPr>
          <p:spPr bwMode="auto">
            <a:xfrm flipV="1">
              <a:off x="1511300" y="4292600"/>
              <a:ext cx="2819400" cy="990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oup 57"/>
          <p:cNvGrpSpPr/>
          <p:nvPr/>
        </p:nvGrpSpPr>
        <p:grpSpPr>
          <a:xfrm>
            <a:off x="3670300" y="1080035"/>
            <a:ext cx="5473700" cy="2641065"/>
            <a:chOff x="3670300" y="1080035"/>
            <a:chExt cx="5473700" cy="2641065"/>
          </a:xfrm>
        </p:grpSpPr>
        <p:sp>
          <p:nvSpPr>
            <p:cNvPr id="48" name="Freeform 47"/>
            <p:cNvSpPr/>
            <p:nvPr/>
          </p:nvSpPr>
          <p:spPr bwMode="auto">
            <a:xfrm>
              <a:off x="3670300" y="3454400"/>
              <a:ext cx="850900" cy="266700"/>
            </a:xfrm>
            <a:custGeom>
              <a:avLst/>
              <a:gdLst>
                <a:gd name="connsiteX0" fmla="*/ 12700 w 850900"/>
                <a:gd name="connsiteY0" fmla="*/ 0 h 266700"/>
                <a:gd name="connsiteX1" fmla="*/ 0 w 850900"/>
                <a:gd name="connsiteY1" fmla="*/ 177800 h 266700"/>
                <a:gd name="connsiteX2" fmla="*/ 850900 w 850900"/>
                <a:gd name="connsiteY2" fmla="*/ 266700 h 266700"/>
                <a:gd name="connsiteX3" fmla="*/ 850900 w 850900"/>
                <a:gd name="connsiteY3" fmla="*/ 50800 h 266700"/>
                <a:gd name="connsiteX4" fmla="*/ 12700 w 850900"/>
                <a:gd name="connsiteY4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900" h="266700">
                  <a:moveTo>
                    <a:pt x="12700" y="0"/>
                  </a:moveTo>
                  <a:lnTo>
                    <a:pt x="0" y="177800"/>
                  </a:lnTo>
                  <a:lnTo>
                    <a:pt x="850900" y="266700"/>
                  </a:lnTo>
                  <a:lnTo>
                    <a:pt x="850900" y="50800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59B674">
                <a:alpha val="6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grpSp>
          <p:nvGrpSpPr>
            <p:cNvPr id="20" name="Group 52"/>
            <p:cNvGrpSpPr/>
            <p:nvPr/>
          </p:nvGrpSpPr>
          <p:grpSpPr>
            <a:xfrm>
              <a:off x="7048500" y="1080035"/>
              <a:ext cx="2095500" cy="1617790"/>
              <a:chOff x="7048500" y="1080035"/>
              <a:chExt cx="2095500" cy="1617790"/>
            </a:xfrm>
          </p:grpSpPr>
          <p:pic>
            <p:nvPicPr>
              <p:cNvPr id="12" name="Picture 11" descr="Screen shot 2010-09-29 at 12.01.34 PM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48500" y="1080035"/>
                <a:ext cx="2095500" cy="1617790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7302500" y="1168400"/>
                <a:ext cx="1369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 smtClean="0">
                    <a:solidFill>
                      <a:srgbClr val="59B674"/>
                    </a:solidFill>
                  </a:rPr>
                  <a:t>DOP HVAC</a:t>
                </a:r>
                <a:endParaRPr lang="en-US" sz="1800" b="0" dirty="0">
                  <a:solidFill>
                    <a:srgbClr val="59B674"/>
                  </a:solidFill>
                </a:endParaRPr>
              </a:p>
            </p:txBody>
          </p:sp>
        </p:grpSp>
        <p:cxnSp>
          <p:nvCxnSpPr>
            <p:cNvPr id="57" name="Straight Connector 56"/>
            <p:cNvCxnSpPr>
              <a:stCxn id="48" idx="3"/>
            </p:cNvCxnSpPr>
            <p:nvPr/>
          </p:nvCxnSpPr>
          <p:spPr bwMode="auto">
            <a:xfrm flipV="1">
              <a:off x="4521200" y="2501900"/>
              <a:ext cx="2641600" cy="10033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59B67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24"/>
          <p:cNvGrpSpPr/>
          <p:nvPr/>
        </p:nvGrpSpPr>
        <p:grpSpPr>
          <a:xfrm>
            <a:off x="3695700" y="2691142"/>
            <a:ext cx="5086350" cy="1664958"/>
            <a:chOff x="3695700" y="2691142"/>
            <a:chExt cx="5086350" cy="1664958"/>
          </a:xfrm>
        </p:grpSpPr>
        <p:grpSp>
          <p:nvGrpSpPr>
            <p:cNvPr id="23" name="Group 17"/>
            <p:cNvGrpSpPr/>
            <p:nvPr/>
          </p:nvGrpSpPr>
          <p:grpSpPr>
            <a:xfrm>
              <a:off x="6845300" y="2691142"/>
              <a:ext cx="1936750" cy="1530597"/>
              <a:chOff x="6845300" y="2691142"/>
              <a:chExt cx="1936750" cy="1530597"/>
            </a:xfrm>
          </p:grpSpPr>
          <p:pic>
            <p:nvPicPr>
              <p:cNvPr id="13" name="Picture 12" descr="Screen shot 2010-09-29 at 12.03.01 PM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45300" y="2691142"/>
                <a:ext cx="1936750" cy="153059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959600" y="3289300"/>
                <a:ext cx="15675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dirty="0" smtClean="0">
                    <a:solidFill>
                      <a:srgbClr val="800000"/>
                    </a:solidFill>
                  </a:rPr>
                  <a:t>Central vent</a:t>
                </a:r>
                <a:endParaRPr lang="en-US" sz="2000" b="0" dirty="0">
                  <a:solidFill>
                    <a:srgbClr val="800000"/>
                  </a:solidFill>
                </a:endParaRPr>
              </a:p>
            </p:txBody>
          </p:sp>
        </p:grpSp>
        <p:cxnSp>
          <p:nvCxnSpPr>
            <p:cNvPr id="21" name="Straight Connector 20"/>
            <p:cNvCxnSpPr/>
            <p:nvPr/>
          </p:nvCxnSpPr>
          <p:spPr bwMode="auto">
            <a:xfrm flipV="1">
              <a:off x="5867400" y="3365500"/>
              <a:ext cx="1320800" cy="647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Freeform 23"/>
            <p:cNvSpPr/>
            <p:nvPr/>
          </p:nvSpPr>
          <p:spPr bwMode="auto">
            <a:xfrm>
              <a:off x="3695700" y="3759200"/>
              <a:ext cx="2159000" cy="596900"/>
            </a:xfrm>
            <a:custGeom>
              <a:avLst/>
              <a:gdLst>
                <a:gd name="connsiteX0" fmla="*/ 2159000 w 2159000"/>
                <a:gd name="connsiteY0" fmla="*/ 381000 h 596900"/>
                <a:gd name="connsiteX1" fmla="*/ 2159000 w 2159000"/>
                <a:gd name="connsiteY1" fmla="*/ 25400 h 596900"/>
                <a:gd name="connsiteX2" fmla="*/ 1079500 w 2159000"/>
                <a:gd name="connsiteY2" fmla="*/ 215900 h 596900"/>
                <a:gd name="connsiteX3" fmla="*/ 0 w 2159000"/>
                <a:gd name="connsiteY3" fmla="*/ 0 h 596900"/>
                <a:gd name="connsiteX4" fmla="*/ 12700 w 2159000"/>
                <a:gd name="connsiteY4" fmla="*/ 254000 h 596900"/>
                <a:gd name="connsiteX5" fmla="*/ 1104900 w 2159000"/>
                <a:gd name="connsiteY5" fmla="*/ 596900 h 596900"/>
                <a:gd name="connsiteX6" fmla="*/ 2159000 w 2159000"/>
                <a:gd name="connsiteY6" fmla="*/ 3810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9000" h="596900">
                  <a:moveTo>
                    <a:pt x="2159000" y="381000"/>
                  </a:moveTo>
                  <a:lnTo>
                    <a:pt x="2159000" y="25400"/>
                  </a:lnTo>
                  <a:lnTo>
                    <a:pt x="1079500" y="215900"/>
                  </a:lnTo>
                  <a:lnTo>
                    <a:pt x="0" y="0"/>
                  </a:lnTo>
                  <a:lnTo>
                    <a:pt x="12700" y="254000"/>
                  </a:lnTo>
                  <a:lnTo>
                    <a:pt x="1104900" y="596900"/>
                  </a:lnTo>
                  <a:lnTo>
                    <a:pt x="2159000" y="381000"/>
                  </a:lnTo>
                  <a:close/>
                </a:path>
              </a:pathLst>
            </a:custGeom>
            <a:solidFill>
              <a:srgbClr val="990000">
                <a:alpha val="36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</p:grpSp>
      <p:grpSp>
        <p:nvGrpSpPr>
          <p:cNvPr id="25" name="Group 60"/>
          <p:cNvGrpSpPr/>
          <p:nvPr/>
        </p:nvGrpSpPr>
        <p:grpSpPr>
          <a:xfrm>
            <a:off x="4787900" y="3517900"/>
            <a:ext cx="4356100" cy="1492250"/>
            <a:chOff x="4787900" y="3517900"/>
            <a:chExt cx="4356100" cy="1492250"/>
          </a:xfrm>
        </p:grpSpPr>
        <p:grpSp>
          <p:nvGrpSpPr>
            <p:cNvPr id="26" name="Group 53"/>
            <p:cNvGrpSpPr/>
            <p:nvPr/>
          </p:nvGrpSpPr>
          <p:grpSpPr>
            <a:xfrm>
              <a:off x="7480300" y="3684994"/>
              <a:ext cx="1663700" cy="1325156"/>
              <a:chOff x="7480300" y="3684994"/>
              <a:chExt cx="1663700" cy="1325156"/>
            </a:xfrm>
          </p:grpSpPr>
          <p:pic>
            <p:nvPicPr>
              <p:cNvPr id="14" name="Picture 13" descr="Screen shot 2010-09-29 at 12.05.37 PM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80300" y="3684994"/>
                <a:ext cx="1663700" cy="1325156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7531100" y="4216400"/>
                <a:ext cx="1420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 smtClean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office HVAC</a:t>
                </a:r>
                <a:endParaRPr lang="en-US" sz="1800" b="0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 bwMode="auto">
            <a:xfrm>
              <a:off x="4787900" y="3517900"/>
              <a:ext cx="1117600" cy="406400"/>
            </a:xfrm>
            <a:custGeom>
              <a:avLst/>
              <a:gdLst>
                <a:gd name="connsiteX0" fmla="*/ 0 w 1117600"/>
                <a:gd name="connsiteY0" fmla="*/ 406400 h 406400"/>
                <a:gd name="connsiteX1" fmla="*/ 0 w 1117600"/>
                <a:gd name="connsiteY1" fmla="*/ 63500 h 406400"/>
                <a:gd name="connsiteX2" fmla="*/ 1117600 w 1117600"/>
                <a:gd name="connsiteY2" fmla="*/ 0 h 406400"/>
                <a:gd name="connsiteX3" fmla="*/ 1079500 w 1117600"/>
                <a:gd name="connsiteY3" fmla="*/ 241300 h 406400"/>
                <a:gd name="connsiteX4" fmla="*/ 0 w 1117600"/>
                <a:gd name="connsiteY4" fmla="*/ 40640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00" h="406400">
                  <a:moveTo>
                    <a:pt x="0" y="406400"/>
                  </a:moveTo>
                  <a:lnTo>
                    <a:pt x="0" y="63500"/>
                  </a:lnTo>
                  <a:lnTo>
                    <a:pt x="1117600" y="0"/>
                  </a:lnTo>
                  <a:lnTo>
                    <a:pt x="1079500" y="2413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61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8" charset="0"/>
              </a:endParaRPr>
            </a:p>
          </p:txBody>
        </p:sp>
        <p:cxnSp>
          <p:nvCxnSpPr>
            <p:cNvPr id="60" name="Straight Connector 59"/>
            <p:cNvCxnSpPr>
              <a:stCxn id="49" idx="3"/>
            </p:cNvCxnSpPr>
            <p:nvPr/>
          </p:nvCxnSpPr>
          <p:spPr bwMode="auto">
            <a:xfrm>
              <a:off x="5867400" y="3759200"/>
              <a:ext cx="1689100" cy="1028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oup 63"/>
          <p:cNvGrpSpPr/>
          <p:nvPr/>
        </p:nvGrpSpPr>
        <p:grpSpPr>
          <a:xfrm>
            <a:off x="5346700" y="4406900"/>
            <a:ext cx="3594100" cy="2133599"/>
            <a:chOff x="5346700" y="4406900"/>
            <a:chExt cx="3594100" cy="2133599"/>
          </a:xfrm>
        </p:grpSpPr>
        <p:grpSp>
          <p:nvGrpSpPr>
            <p:cNvPr id="34" name="Group 54"/>
            <p:cNvGrpSpPr/>
            <p:nvPr/>
          </p:nvGrpSpPr>
          <p:grpSpPr>
            <a:xfrm>
              <a:off x="6985000" y="5011829"/>
              <a:ext cx="1955800" cy="1528670"/>
              <a:chOff x="6985000" y="5011829"/>
              <a:chExt cx="1955800" cy="1528670"/>
            </a:xfrm>
          </p:grpSpPr>
          <p:pic>
            <p:nvPicPr>
              <p:cNvPr id="15" name="Picture 14" descr="Screen shot 2010-09-29 at 12.06.09 PM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85000" y="5011829"/>
                <a:ext cx="1955800" cy="1528670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7162800" y="5067300"/>
                <a:ext cx="14424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 smtClean="0"/>
                  <a:t>inst Lab 199</a:t>
                </a:r>
              </a:p>
              <a:p>
                <a:r>
                  <a:rPr lang="en-US" sz="1800" b="0" dirty="0" smtClean="0"/>
                  <a:t> HVAC</a:t>
                </a:r>
                <a:endParaRPr lang="en-US" sz="1800" b="0" dirty="0"/>
              </a:p>
            </p:txBody>
          </p:sp>
        </p:grpSp>
        <p:cxnSp>
          <p:nvCxnSpPr>
            <p:cNvPr id="63" name="Straight Connector 62"/>
            <p:cNvCxnSpPr/>
            <p:nvPr/>
          </p:nvCxnSpPr>
          <p:spPr bwMode="auto">
            <a:xfrm rot="16200000" flipV="1">
              <a:off x="5302250" y="4451350"/>
              <a:ext cx="1790700" cy="1701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73"/>
          <p:cNvGrpSpPr/>
          <p:nvPr/>
        </p:nvGrpSpPr>
        <p:grpSpPr>
          <a:xfrm>
            <a:off x="2146300" y="5022704"/>
            <a:ext cx="1904999" cy="1505095"/>
            <a:chOff x="2146300" y="5022704"/>
            <a:chExt cx="1904999" cy="1505095"/>
          </a:xfrm>
        </p:grpSpPr>
        <p:pic>
          <p:nvPicPr>
            <p:cNvPr id="65" name="Picture 64" descr="Screen shot 2010-09-29 at 1.00.49 PM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46300" y="5022704"/>
              <a:ext cx="1904999" cy="1505095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413000" y="5981700"/>
              <a:ext cx="13824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800000"/>
                  </a:solidFill>
                </a:rPr>
                <a:t>Plug loads</a:t>
              </a:r>
              <a:endParaRPr lang="en-US" sz="2000" b="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7" name="Group 71"/>
          <p:cNvGrpSpPr/>
          <p:nvPr/>
        </p:nvGrpSpPr>
        <p:grpSpPr>
          <a:xfrm>
            <a:off x="3926158" y="4787900"/>
            <a:ext cx="1579292" cy="1257300"/>
            <a:chOff x="3926158" y="4787900"/>
            <a:chExt cx="1579292" cy="1257300"/>
          </a:xfrm>
        </p:grpSpPr>
        <p:pic>
          <p:nvPicPr>
            <p:cNvPr id="67" name="Picture 66" descr="Screen shot 2010-09-29 at 12.59.43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26158" y="4787900"/>
              <a:ext cx="1579292" cy="1257300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152900" y="5511800"/>
              <a:ext cx="1083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800000"/>
                  </a:solidFill>
                </a:rPr>
                <a:t>Lighting</a:t>
              </a:r>
              <a:endParaRPr lang="en-US" sz="2000" b="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8" name="Group 72"/>
          <p:cNvGrpSpPr/>
          <p:nvPr/>
        </p:nvGrpSpPr>
        <p:grpSpPr>
          <a:xfrm>
            <a:off x="5360493" y="5207000"/>
            <a:ext cx="1713407" cy="1371600"/>
            <a:chOff x="5360493" y="5397500"/>
            <a:chExt cx="1544503" cy="1181100"/>
          </a:xfrm>
        </p:grpSpPr>
        <p:pic>
          <p:nvPicPr>
            <p:cNvPr id="66" name="Picture 65" descr="Screen shot 2010-09-29 at 1.01.44 PM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60493" y="5397500"/>
              <a:ext cx="1446706" cy="118110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422900" y="6096000"/>
              <a:ext cx="1482096" cy="344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>
                  <a:solidFill>
                    <a:srgbClr val="800000"/>
                  </a:solidFill>
                </a:rPr>
                <a:t>Parking Lot</a:t>
              </a:r>
              <a:endParaRPr lang="en-US" sz="2000" b="0" dirty="0">
                <a:solidFill>
                  <a:srgbClr val="800000"/>
                </a:solidFill>
              </a:endParaRPr>
            </a:p>
          </p:txBody>
        </p:sp>
      </p:grp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8" name="Footer Placeholder 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432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CWSN'11</a:t>
            </a:r>
            <a:endParaRPr lang="en-US" dirty="0"/>
          </a:p>
        </p:txBody>
      </p:sp>
      <p:sp>
        <p:nvSpPr>
          <p:cNvPr id="4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E15019-F633-D44B-BB3C-0FD0A8F9E78B}" type="slidenum">
              <a:rPr lang="en-US"/>
              <a:pPr/>
              <a:t>5</a:t>
            </a:fld>
            <a:endParaRPr lang="en-US"/>
          </a:p>
        </p:txBody>
      </p:sp>
      <p:sp>
        <p:nvSpPr>
          <p:cNvPr id="484354" name="Oval 2" descr="chip2"/>
          <p:cNvSpPr>
            <a:spLocks noChangeArrowheads="1"/>
          </p:cNvSpPr>
          <p:nvPr/>
        </p:nvSpPr>
        <p:spPr bwMode="auto">
          <a:xfrm>
            <a:off x="1219200" y="4572000"/>
            <a:ext cx="7010400" cy="9144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6435725" cy="931862"/>
          </a:xfrm>
          <a:ln/>
        </p:spPr>
        <p:txBody>
          <a:bodyPr/>
          <a:lstStyle/>
          <a:p>
            <a:pPr algn="l"/>
            <a:r>
              <a:rPr lang="en-US" dirty="0"/>
              <a:t>Enabling Technology</a:t>
            </a:r>
          </a:p>
        </p:txBody>
      </p:sp>
      <p:pic>
        <p:nvPicPr>
          <p:cNvPr id="4843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4343400"/>
            <a:ext cx="1009650" cy="989013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09600" y="4800600"/>
            <a:ext cx="2182813" cy="1219200"/>
            <a:chOff x="384" y="3024"/>
            <a:chExt cx="1375" cy="768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3504"/>
              <a:ext cx="13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rgbClr val="CCFFCC"/>
                  </a:solidFill>
                  <a:ea typeface="ＭＳ Ｐゴシック" charset="-128"/>
                  <a:cs typeface="ＭＳ Ｐゴシック" charset="-128"/>
                </a:rPr>
                <a:t>Microcontroller</a:t>
              </a:r>
            </a:p>
          </p:txBody>
        </p:sp>
        <p:pic>
          <p:nvPicPr>
            <p:cNvPr id="484359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48" y="3024"/>
              <a:ext cx="372" cy="26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35464" y="4648201"/>
            <a:ext cx="2166938" cy="1744663"/>
            <a:chOff x="2731" y="2928"/>
            <a:chExt cx="1365" cy="1099"/>
          </a:xfrm>
        </p:grpSpPr>
        <p:sp>
          <p:nvSpPr>
            <p:cNvPr id="484361" name="Text Box 9"/>
            <p:cNvSpPr txBox="1">
              <a:spLocks noChangeArrowheads="1"/>
            </p:cNvSpPr>
            <p:nvPr/>
          </p:nvSpPr>
          <p:spPr bwMode="auto">
            <a:xfrm>
              <a:off x="2731" y="3504"/>
              <a:ext cx="136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rgbClr val="CCFFCC"/>
                  </a:solidFill>
                  <a:ea typeface="ＭＳ Ｐゴシック" charset="-128"/>
                  <a:cs typeface="ＭＳ Ｐゴシック" charset="-128"/>
                </a:rPr>
                <a:t>Radio</a:t>
              </a:r>
            </a:p>
            <a:p>
              <a:pPr algn="ctr" eaLnBrk="0" hangingPunct="0"/>
              <a:r>
                <a:rPr lang="en-US" sz="2400">
                  <a:solidFill>
                    <a:srgbClr val="CCFFCC"/>
                  </a:solidFill>
                  <a:ea typeface="ＭＳ Ｐゴシック" charset="-128"/>
                  <a:cs typeface="ＭＳ Ｐゴシック" charset="-128"/>
                </a:rPr>
                <a:t>Communication</a:t>
              </a:r>
            </a:p>
          </p:txBody>
        </p:sp>
        <p:pic>
          <p:nvPicPr>
            <p:cNvPr id="484362" name="Picture 10" descr="The image “http://www.hometoys.com/htinews/aug04/articles/chipcon/chipgraphics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68" y="2928"/>
              <a:ext cx="480" cy="438"/>
            </a:xfrm>
            <a:prstGeom prst="rect">
              <a:avLst/>
            </a:prstGeom>
            <a:noFill/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955927" y="4800602"/>
            <a:ext cx="1131888" cy="1592263"/>
            <a:chOff x="1862" y="3024"/>
            <a:chExt cx="713" cy="1003"/>
          </a:xfrm>
        </p:grpSpPr>
        <p:sp>
          <p:nvSpPr>
            <p:cNvPr id="484364" name="Text Box 12"/>
            <p:cNvSpPr txBox="1">
              <a:spLocks noChangeArrowheads="1"/>
            </p:cNvSpPr>
            <p:nvPr/>
          </p:nvSpPr>
          <p:spPr bwMode="auto">
            <a:xfrm>
              <a:off x="1862" y="3504"/>
              <a:ext cx="71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rgbClr val="CCFFCC"/>
                  </a:solidFill>
                  <a:ea typeface="ＭＳ Ｐゴシック" charset="-128"/>
                  <a:cs typeface="ＭＳ Ｐゴシック" charset="-128"/>
                </a:rPr>
                <a:t>Flash</a:t>
              </a:r>
            </a:p>
            <a:p>
              <a:pPr algn="ctr" eaLnBrk="0" hangingPunct="0"/>
              <a:r>
                <a:rPr lang="en-US" sz="2400">
                  <a:solidFill>
                    <a:srgbClr val="CCFFCC"/>
                  </a:solidFill>
                  <a:ea typeface="ＭＳ Ｐゴシック" charset="-128"/>
                  <a:cs typeface="ＭＳ Ｐゴシック" charset="-128"/>
                </a:rPr>
                <a:t>Storage</a:t>
              </a:r>
            </a:p>
          </p:txBody>
        </p:sp>
        <p:pic>
          <p:nvPicPr>
            <p:cNvPr id="484365" name="Picture 1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12" y="3024"/>
              <a:ext cx="384" cy="279"/>
            </a:xfrm>
            <a:prstGeom prst="rect">
              <a:avLst/>
            </a:prstGeom>
            <a:noFill/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048000" y="2590800"/>
            <a:ext cx="1219200" cy="1893888"/>
            <a:chOff x="1920" y="1632"/>
            <a:chExt cx="768" cy="1193"/>
          </a:xfrm>
        </p:grpSpPr>
        <p:pic>
          <p:nvPicPr>
            <p:cNvPr id="484367" name="Picture 15" descr="The image “http://www.st.com/stonline/products/families/memories/fl_nor_emb/icons/fl058557ph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0" y="1632"/>
              <a:ext cx="768" cy="541"/>
            </a:xfrm>
            <a:prstGeom prst="rect">
              <a:avLst/>
            </a:prstGeom>
            <a:noFill/>
          </p:spPr>
        </p:pic>
        <p:pic>
          <p:nvPicPr>
            <p:cNvPr id="484368" name="Picture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68" y="2496"/>
              <a:ext cx="672" cy="329"/>
            </a:xfrm>
            <a:prstGeom prst="rect">
              <a:avLst/>
            </a:prstGeom>
            <a:noFill/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876800" y="2438400"/>
            <a:ext cx="1290638" cy="2133600"/>
            <a:chOff x="3072" y="1296"/>
            <a:chExt cx="813" cy="1344"/>
          </a:xfrm>
        </p:grpSpPr>
        <p:pic>
          <p:nvPicPr>
            <p:cNvPr id="484370" name="Picture 18" descr="The image “http://img.shopping.com/cctool/PrdImg/images/pr/177X150/00/01/54/ea/a6/22342310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120" y="1296"/>
              <a:ext cx="765" cy="648"/>
            </a:xfrm>
            <a:prstGeom prst="rect">
              <a:avLst/>
            </a:prstGeom>
            <a:noFill/>
          </p:spPr>
        </p:pic>
        <p:pic>
          <p:nvPicPr>
            <p:cNvPr id="484371" name="Picture 19" descr="The image “http://us.st11.yimg.com/us.st.yimg.com/I/aaaremotes_1918_32249782” cannot be displayed, because it contains errors.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360" y="2256"/>
              <a:ext cx="384" cy="384"/>
            </a:xfrm>
            <a:prstGeom prst="rect">
              <a:avLst/>
            </a:prstGeom>
            <a:noFill/>
          </p:spPr>
        </p:pic>
        <p:pic>
          <p:nvPicPr>
            <p:cNvPr id="484372" name="Picture 2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072" y="1968"/>
              <a:ext cx="252" cy="432"/>
            </a:xfrm>
            <a:prstGeom prst="rect">
              <a:avLst/>
            </a:prstGeom>
            <a:noFill/>
          </p:spPr>
        </p:pic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6705601" y="2667000"/>
            <a:ext cx="1448220" cy="3459396"/>
            <a:chOff x="4080" y="1104"/>
            <a:chExt cx="1200" cy="2770"/>
          </a:xfrm>
        </p:grpSpPr>
        <p:sp>
          <p:nvSpPr>
            <p:cNvPr id="484374" name="Text Box 22"/>
            <p:cNvSpPr txBox="1">
              <a:spLocks noChangeArrowheads="1"/>
            </p:cNvSpPr>
            <p:nvPr/>
          </p:nvSpPr>
          <p:spPr bwMode="auto">
            <a:xfrm>
              <a:off x="4272" y="3504"/>
              <a:ext cx="950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CCFFCC"/>
                  </a:solidFill>
                  <a:ea typeface="ＭＳ Ｐゴシック" charset="-128"/>
                  <a:cs typeface="ＭＳ Ｐゴシック" charset="-128"/>
                </a:rPr>
                <a:t>Sensors</a:t>
              </a:r>
            </a:p>
          </p:txBody>
        </p:sp>
        <p:pic>
          <p:nvPicPr>
            <p:cNvPr id="484375" name="Picture 23" descr="thermo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12" y="1728"/>
              <a:ext cx="768" cy="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4376" name="Picture 24" descr="guag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320" y="1104"/>
              <a:ext cx="48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4377" name="Picture 25" descr="instrument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080" y="1584"/>
              <a:ext cx="480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4378" name="Picture 26" descr="accel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704" y="1296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4379" name="Picture 27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224" y="2160"/>
              <a:ext cx="396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81000" y="1371600"/>
            <a:ext cx="3581400" cy="3209925"/>
            <a:chOff x="240" y="864"/>
            <a:chExt cx="2256" cy="2022"/>
          </a:xfrm>
        </p:grpSpPr>
        <p:pic>
          <p:nvPicPr>
            <p:cNvPr id="484381" name="Picture 29" descr="The image “http://www.st.com/stonline/products/families/memories/fl_nor_emb/icons/ads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104" y="1968"/>
              <a:ext cx="900" cy="636"/>
            </a:xfrm>
            <a:prstGeom prst="rect">
              <a:avLst/>
            </a:prstGeom>
            <a:noFill/>
          </p:spPr>
        </p:pic>
        <p:pic>
          <p:nvPicPr>
            <p:cNvPr id="484382" name="Picture 30" descr="The image “http://focus.ti.com/graphics/auto/tms470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240" y="1296"/>
              <a:ext cx="1500" cy="786"/>
            </a:xfrm>
            <a:prstGeom prst="rect">
              <a:avLst/>
            </a:prstGeom>
            <a:noFill/>
          </p:spPr>
        </p:pic>
        <p:pic>
          <p:nvPicPr>
            <p:cNvPr id="484383" name="Picture 3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536" y="864"/>
              <a:ext cx="960" cy="625"/>
            </a:xfrm>
            <a:prstGeom prst="rect">
              <a:avLst/>
            </a:prstGeom>
            <a:noFill/>
          </p:spPr>
        </p:pic>
        <p:pic>
          <p:nvPicPr>
            <p:cNvPr id="484384" name="Picture 3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528" y="2496"/>
              <a:ext cx="588" cy="390"/>
            </a:xfrm>
            <a:prstGeom prst="rect">
              <a:avLst/>
            </a:prstGeom>
            <a:noFill/>
          </p:spPr>
        </p:pic>
      </p:grpSp>
      <p:sp>
        <p:nvSpPr>
          <p:cNvPr id="484385" name="Text Box 33"/>
          <p:cNvSpPr txBox="1">
            <a:spLocks noChangeArrowheads="1"/>
          </p:cNvSpPr>
          <p:nvPr/>
        </p:nvSpPr>
        <p:spPr bwMode="auto">
          <a:xfrm>
            <a:off x="4343400" y="6448425"/>
            <a:ext cx="18224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IEEE 802.15.4</a:t>
            </a:r>
          </a:p>
        </p:txBody>
      </p:sp>
      <p:pic>
        <p:nvPicPr>
          <p:cNvPr id="484386" name="Picture 34" descr="The image “http://www.emersonprocess.com/rosemount/products/temperature/images/248sml.jpg” cannot be displayed, because it contains errors.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162800" y="914400"/>
            <a:ext cx="1666875" cy="1620838"/>
          </a:xfrm>
          <a:prstGeom prst="rect">
            <a:avLst/>
          </a:prstGeom>
          <a:noFill/>
        </p:spPr>
      </p:pic>
      <p:sp>
        <p:nvSpPr>
          <p:cNvPr id="484387" name="AutoShape 35"/>
          <p:cNvSpPr>
            <a:spLocks noChangeArrowheads="1"/>
          </p:cNvSpPr>
          <p:nvPr/>
        </p:nvSpPr>
        <p:spPr bwMode="auto">
          <a:xfrm rot="-4973630">
            <a:off x="6196013" y="1243012"/>
            <a:ext cx="457200" cy="1419225"/>
          </a:xfrm>
          <a:prstGeom prst="upDownArrow">
            <a:avLst>
              <a:gd name="adj1" fmla="val 50000"/>
              <a:gd name="adj2" fmla="val 6208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388" name="Text Box 36"/>
          <p:cNvSpPr txBox="1">
            <a:spLocks noChangeArrowheads="1"/>
          </p:cNvSpPr>
          <p:nvPr/>
        </p:nvSpPr>
        <p:spPr bwMode="auto">
          <a:xfrm>
            <a:off x="5851525" y="1219200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Network</a:t>
            </a:r>
          </a:p>
        </p:txBody>
      </p:sp>
      <p:pic>
        <p:nvPicPr>
          <p:cNvPr id="484389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4800600"/>
            <a:ext cx="590550" cy="419100"/>
          </a:xfrm>
          <a:prstGeom prst="rect">
            <a:avLst/>
          </a:prstGeom>
          <a:noFill/>
        </p:spPr>
      </p:pic>
      <p:pic>
        <p:nvPicPr>
          <p:cNvPr id="484390" name="Picture 38" descr="The image “http://www.hometoys.com/htinews/aug04/articles/chipcon/chipgraphics.jpg” cannot be displayed, because it contains error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4648200"/>
            <a:ext cx="762000" cy="693738"/>
          </a:xfrm>
          <a:prstGeom prst="rect">
            <a:avLst/>
          </a:prstGeom>
          <a:noFill/>
        </p:spPr>
      </p:pic>
      <p:pic>
        <p:nvPicPr>
          <p:cNvPr id="484391" name="Picture 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4800600"/>
            <a:ext cx="609600" cy="442913"/>
          </a:xfrm>
          <a:prstGeom prst="rect">
            <a:avLst/>
          </a:prstGeom>
          <a:noFill/>
        </p:spPr>
      </p:pic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8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1.3876E-7 L 0.01909 -0.16975 L 0.3342 -0.34852 L 0.60399 -0.45791 " pathEditMode="relative" ptsTypes="AAAA">
                                      <p:cBhvr>
                                        <p:cTn id="46" dur="2000" fill="hold"/>
                                        <p:tgtEl>
                                          <p:spTgt spid="484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48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0213E-6 L 0.02743 -0.13321 L 0.19583 -0.31221 L 0.44792 -0.43987 " pathEditMode="relative" ptsTypes="AAAA">
                                      <p:cBhvr>
                                        <p:cTn id="49" dur="2000" fill="hold"/>
                                        <p:tgtEl>
                                          <p:spTgt spid="484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48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8575E-6 L 0.02743 -0.19889 L 0.10139 -0.3395 L 0.25469 -0.41975 " pathEditMode="relative" ptsTypes="AAAA">
                                      <p:cBhvr>
                                        <p:cTn id="52" dur="2000" fill="hold"/>
                                        <p:tgtEl>
                                          <p:spTgt spid="484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48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4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4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85" grpId="0" animBg="1"/>
      <p:bldP spid="484387" grpId="0" animBg="1"/>
      <p:bldP spid="48438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 bwMode="auto">
          <a:xfrm>
            <a:off x="825500" y="1422400"/>
            <a:ext cx="5943600" cy="4432300"/>
          </a:xfrm>
          <a:custGeom>
            <a:avLst/>
            <a:gdLst>
              <a:gd name="connsiteX0" fmla="*/ 63500 w 5943600"/>
              <a:gd name="connsiteY0" fmla="*/ 0 h 4432300"/>
              <a:gd name="connsiteX1" fmla="*/ 38100 w 5943600"/>
              <a:gd name="connsiteY1" fmla="*/ 1765300 h 4432300"/>
              <a:gd name="connsiteX2" fmla="*/ 2501900 w 5943600"/>
              <a:gd name="connsiteY2" fmla="*/ 1955800 h 4432300"/>
              <a:gd name="connsiteX3" fmla="*/ 2527300 w 5943600"/>
              <a:gd name="connsiteY3" fmla="*/ 2235200 h 4432300"/>
              <a:gd name="connsiteX4" fmla="*/ 12700 w 5943600"/>
              <a:gd name="connsiteY4" fmla="*/ 2501900 h 4432300"/>
              <a:gd name="connsiteX5" fmla="*/ 0 w 5943600"/>
              <a:gd name="connsiteY5" fmla="*/ 4432300 h 4432300"/>
              <a:gd name="connsiteX6" fmla="*/ 5943600 w 5943600"/>
              <a:gd name="connsiteY6" fmla="*/ 4406900 h 4432300"/>
              <a:gd name="connsiteX7" fmla="*/ 5918200 w 5943600"/>
              <a:gd name="connsiteY7" fmla="*/ 2514600 h 4432300"/>
              <a:gd name="connsiteX8" fmla="*/ 3759200 w 5943600"/>
              <a:gd name="connsiteY8" fmla="*/ 2247900 h 4432300"/>
              <a:gd name="connsiteX9" fmla="*/ 3733800 w 5943600"/>
              <a:gd name="connsiteY9" fmla="*/ 1955800 h 4432300"/>
              <a:gd name="connsiteX10" fmla="*/ 5918200 w 5943600"/>
              <a:gd name="connsiteY10" fmla="*/ 1828800 h 4432300"/>
              <a:gd name="connsiteX11" fmla="*/ 5918200 w 5943600"/>
              <a:gd name="connsiteY11" fmla="*/ 88900 h 4432300"/>
              <a:gd name="connsiteX12" fmla="*/ 63500 w 5943600"/>
              <a:gd name="connsiteY12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43600" h="4432300">
                <a:moveTo>
                  <a:pt x="63500" y="0"/>
                </a:moveTo>
                <a:lnTo>
                  <a:pt x="38100" y="1765300"/>
                </a:lnTo>
                <a:lnTo>
                  <a:pt x="2501900" y="1955800"/>
                </a:lnTo>
                <a:lnTo>
                  <a:pt x="2527300" y="2235200"/>
                </a:lnTo>
                <a:lnTo>
                  <a:pt x="12700" y="2501900"/>
                </a:lnTo>
                <a:cubicBezTo>
                  <a:pt x="8467" y="3145367"/>
                  <a:pt x="0" y="4432300"/>
                  <a:pt x="0" y="4432300"/>
                </a:cubicBezTo>
                <a:lnTo>
                  <a:pt x="5943600" y="4406900"/>
                </a:lnTo>
                <a:lnTo>
                  <a:pt x="5918200" y="2514600"/>
                </a:lnTo>
                <a:lnTo>
                  <a:pt x="3759200" y="2247900"/>
                </a:lnTo>
                <a:lnTo>
                  <a:pt x="3733800" y="1955800"/>
                </a:lnTo>
                <a:lnTo>
                  <a:pt x="5918200" y="1828800"/>
                </a:lnTo>
                <a:lnTo>
                  <a:pt x="5918200" y="88900"/>
                </a:lnTo>
                <a:lnTo>
                  <a:pt x="6350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8" charset="0"/>
            </a:endParaRPr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02650" cy="1143000"/>
          </a:xfrm>
        </p:spPr>
        <p:txBody>
          <a:bodyPr/>
          <a:lstStyle/>
          <a:p>
            <a:r>
              <a:rPr lang="en-US" sz="3200" dirty="0" err="1" smtClean="0">
                <a:ea typeface="ＭＳ Ｐゴシック" charset="-128"/>
                <a:cs typeface="ＭＳ Ｐゴシック" charset="-128"/>
              </a:rPr>
              <a:t>sMAP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>: Uniform Access to Diverse Physical Information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8/2/2011</a:t>
            </a:r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CPS-PI-11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4" name="Snip Diagonal Corner Rectangle 3"/>
          <p:cNvSpPr/>
          <p:nvPr/>
        </p:nvSpPr>
        <p:spPr>
          <a:xfrm>
            <a:off x="2484438" y="3829050"/>
            <a:ext cx="1538287" cy="993775"/>
          </a:xfrm>
          <a:prstGeom prst="snip2Diag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Electrical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2768600" y="4856163"/>
            <a:ext cx="1258888" cy="812800"/>
          </a:xfrm>
          <a:prstGeom prst="snip2Diag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Weather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3989388" y="3843338"/>
            <a:ext cx="1389062" cy="896937"/>
          </a:xfrm>
          <a:prstGeom prst="snip2Diag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Geographical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169988" y="3981450"/>
            <a:ext cx="1258887" cy="812800"/>
          </a:xfrm>
          <a:prstGeom prst="snip2Diag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Water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4005263" y="4768850"/>
            <a:ext cx="1504950" cy="971550"/>
          </a:xfrm>
          <a:prstGeom prst="snip2Diag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Environmental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1566863" y="4895850"/>
            <a:ext cx="1258887" cy="812800"/>
          </a:xfrm>
          <a:prstGeom prst="snip2Diag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Structural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5454650" y="4752975"/>
            <a:ext cx="1103313" cy="712788"/>
          </a:xfrm>
          <a:prstGeom prst="snip2Diag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Actuator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5356225" y="3937000"/>
            <a:ext cx="1208088" cy="779463"/>
          </a:xfrm>
          <a:prstGeom prst="snip2Diag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Occupancy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52800" y="3359150"/>
            <a:ext cx="1219200" cy="330200"/>
          </a:xfrm>
          <a:prstGeom prst="rect">
            <a:avLst/>
          </a:prstGeom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/>
              <a:t>sMAP</a:t>
            </a:r>
            <a:endParaRPr lang="en-US" sz="1800" dirty="0"/>
          </a:p>
        </p:txBody>
      </p:sp>
      <p:sp>
        <p:nvSpPr>
          <p:cNvPr id="13" name="Rounded Rectangle 12"/>
          <p:cNvSpPr/>
          <p:nvPr/>
        </p:nvSpPr>
        <p:spPr>
          <a:xfrm>
            <a:off x="2058988" y="1885950"/>
            <a:ext cx="1212850" cy="4365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Modeling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54350" y="2249488"/>
            <a:ext cx="1211263" cy="4365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Visualization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99038" y="2041525"/>
            <a:ext cx="1384300" cy="530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Continuous</a:t>
            </a:r>
            <a:br>
              <a:rPr lang="en-US" sz="1200">
                <a:solidFill>
                  <a:srgbClr val="000000"/>
                </a:solidFill>
              </a:rPr>
            </a:br>
            <a:r>
              <a:rPr lang="en-US" sz="1200">
                <a:solidFill>
                  <a:srgbClr val="000000"/>
                </a:solidFill>
              </a:rPr>
              <a:t>Commissioning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81125" y="2295525"/>
            <a:ext cx="1211263" cy="4381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Control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21125" y="1792288"/>
            <a:ext cx="1211263" cy="530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Personal</a:t>
            </a:r>
            <a:br>
              <a:rPr lang="en-US" sz="1200">
                <a:solidFill>
                  <a:srgbClr val="000000"/>
                </a:solidFill>
              </a:rPr>
            </a:br>
            <a:r>
              <a:rPr lang="en-US" sz="1200">
                <a:solidFill>
                  <a:srgbClr val="000000"/>
                </a:solidFill>
              </a:rPr>
              <a:t>Feedback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92488" y="2730500"/>
            <a:ext cx="1212850" cy="4365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Debugging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241425" y="2706688"/>
            <a:ext cx="1212850" cy="4381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Storage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328863" y="2616200"/>
            <a:ext cx="1212850" cy="4365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Location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59375" y="2820988"/>
            <a:ext cx="1339850" cy="4381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Authentication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464050" y="2501900"/>
            <a:ext cx="1212850" cy="4365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>
                <a:solidFill>
                  <a:srgbClr val="000000"/>
                </a:solidFill>
              </a:rPr>
              <a:t>Actuation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3500" y="1644650"/>
            <a:ext cx="7473950" cy="1693863"/>
          </a:xfrm>
          <a:prstGeom prst="roundRect">
            <a:avLst>
              <a:gd name="adj" fmla="val 8752"/>
            </a:avLst>
          </a:prstGeom>
          <a:noFill/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43033" name="TextBox 23"/>
          <p:cNvSpPr txBox="1">
            <a:spLocks noChangeArrowheads="1"/>
          </p:cNvSpPr>
          <p:nvPr/>
        </p:nvSpPr>
        <p:spPr bwMode="auto">
          <a:xfrm rot="-5400000">
            <a:off x="-230981" y="2315369"/>
            <a:ext cx="1679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Applications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3500" y="3673475"/>
            <a:ext cx="7473950" cy="2138363"/>
          </a:xfrm>
          <a:prstGeom prst="roundRect">
            <a:avLst>
              <a:gd name="adj" fmla="val 8752"/>
            </a:avLst>
          </a:prstGeom>
          <a:noFill/>
          <a:ln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43035" name="TextBox 25"/>
          <p:cNvSpPr txBox="1">
            <a:spLocks noChangeArrowheads="1"/>
          </p:cNvSpPr>
          <p:nvPr/>
        </p:nvSpPr>
        <p:spPr bwMode="auto">
          <a:xfrm rot="-5400000">
            <a:off x="-454025" y="4449763"/>
            <a:ext cx="21383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Physical Information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5000" y="3190596"/>
            <a:ext cx="1892300" cy="81260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REST API</a:t>
            </a:r>
            <a:endParaRPr lang="en-US" sz="1800" dirty="0"/>
          </a:p>
        </p:txBody>
      </p:sp>
      <p:sp>
        <p:nvSpPr>
          <p:cNvPr id="28" name="Rectangle 27"/>
          <p:cNvSpPr/>
          <p:nvPr/>
        </p:nvSpPr>
        <p:spPr>
          <a:xfrm>
            <a:off x="6986301" y="4003199"/>
            <a:ext cx="1893280" cy="71139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HTTP/TCP</a:t>
            </a:r>
            <a:endParaRPr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6985614" y="4714596"/>
            <a:ext cx="1892763" cy="71120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…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984999" y="2479567"/>
            <a:ext cx="1892301" cy="71102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JSON Objects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ounded Rectangle 140"/>
          <p:cNvSpPr/>
          <p:nvPr/>
        </p:nvSpPr>
        <p:spPr>
          <a:xfrm>
            <a:off x="6196908" y="1757680"/>
            <a:ext cx="2784532" cy="4206239"/>
          </a:xfrm>
          <a:prstGeom prst="roundRect">
            <a:avLst>
              <a:gd name="adj" fmla="val 2743"/>
            </a:avLst>
          </a:prstGeom>
          <a:noFill/>
          <a:ln cap="flat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42565" y="1757680"/>
            <a:ext cx="6053435" cy="4206239"/>
          </a:xfrm>
          <a:prstGeom prst="roundRect">
            <a:avLst>
              <a:gd name="adj" fmla="val 2743"/>
            </a:avLst>
          </a:prstGeom>
          <a:noFill/>
          <a:ln cap="flat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le 139"/>
          <p:cNvSpPr/>
          <p:nvPr/>
        </p:nvSpPr>
        <p:spPr>
          <a:xfrm>
            <a:off x="5186603" y="1890528"/>
            <a:ext cx="1970019" cy="3940544"/>
          </a:xfrm>
          <a:prstGeom prst="roundRect">
            <a:avLst/>
          </a:prstGeom>
          <a:gradFill flip="none" rotWithShape="1">
            <a:gsLst>
              <a:gs pos="42000">
                <a:schemeClr val="bg1"/>
              </a:gs>
              <a:gs pos="100000">
                <a:schemeClr val="bg1">
                  <a:alpha val="0"/>
                </a:schemeClr>
              </a:gs>
              <a:gs pos="71000">
                <a:schemeClr val="bg1">
                  <a:alpha val="76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4985932" y="3345622"/>
            <a:ext cx="1943188" cy="1023305"/>
          </a:xfrm>
          <a:prstGeom prst="cloud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</a:rPr>
              <a:t>Internet</a:t>
            </a:r>
          </a:p>
        </p:txBody>
      </p:sp>
      <p:sp>
        <p:nvSpPr>
          <p:cNvPr id="17" name="Left-Right Arrow 16"/>
          <p:cNvSpPr>
            <a:spLocks noChangeArrowheads="1"/>
          </p:cNvSpPr>
          <p:nvPr/>
        </p:nvSpPr>
        <p:spPr bwMode="auto">
          <a:xfrm>
            <a:off x="2871902" y="3821752"/>
            <a:ext cx="455135" cy="121088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840" y="4854857"/>
            <a:ext cx="625211" cy="1023463"/>
          </a:xfrm>
          <a:prstGeom prst="rect">
            <a:avLst/>
          </a:prstGeom>
        </p:spPr>
      </p:pic>
      <p:sp>
        <p:nvSpPr>
          <p:cNvPr id="61" name="TextBox 68"/>
          <p:cNvSpPr txBox="1">
            <a:spLocks noChangeArrowheads="1"/>
          </p:cNvSpPr>
          <p:nvPr/>
        </p:nvSpPr>
        <p:spPr bwMode="auto">
          <a:xfrm>
            <a:off x="7655086" y="5738620"/>
            <a:ext cx="9425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Cell phone</a:t>
            </a:r>
            <a:endParaRPr lang="en-US" sz="800" dirty="0">
              <a:latin typeface="Calibri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068" y="5245370"/>
            <a:ext cx="523449" cy="544387"/>
          </a:xfrm>
          <a:prstGeom prst="rect">
            <a:avLst/>
          </a:prstGeom>
        </p:spPr>
      </p:pic>
      <p:sp>
        <p:nvSpPr>
          <p:cNvPr id="62" name="TextBox 75"/>
          <p:cNvSpPr txBox="1">
            <a:spLocks noChangeArrowheads="1"/>
          </p:cNvSpPr>
          <p:nvPr/>
        </p:nvSpPr>
        <p:spPr bwMode="auto">
          <a:xfrm>
            <a:off x="2682791" y="5732903"/>
            <a:ext cx="8376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sMAP Gateway</a:t>
            </a:r>
            <a:endParaRPr lang="en-US" sz="800" dirty="0">
              <a:latin typeface="Calibri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184"/>
          <a:stretch>
            <a:fillRect/>
          </a:stretch>
        </p:blipFill>
        <p:spPr>
          <a:xfrm>
            <a:off x="1557376" y="5163120"/>
            <a:ext cx="529655" cy="722706"/>
          </a:xfrm>
          <a:prstGeom prst="rect">
            <a:avLst/>
          </a:prstGeom>
        </p:spPr>
      </p:pic>
      <p:cxnSp>
        <p:nvCxnSpPr>
          <p:cNvPr id="66" name="Straight Connector 65"/>
          <p:cNvCxnSpPr>
            <a:stCxn id="56" idx="1"/>
            <a:endCxn id="63" idx="3"/>
          </p:cNvCxnSpPr>
          <p:nvPr/>
        </p:nvCxnSpPr>
        <p:spPr>
          <a:xfrm rot="10800000" flipV="1">
            <a:off x="2087032" y="5517563"/>
            <a:ext cx="747037" cy="6909"/>
          </a:xfrm>
          <a:prstGeom prst="line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2793429" y="4975848"/>
            <a:ext cx="551870" cy="217752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sMAP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047986" y="5264720"/>
            <a:ext cx="825660" cy="226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Modbus</a:t>
            </a:r>
            <a:endParaRPr lang="en-US" sz="1200" b="1" dirty="0"/>
          </a:p>
        </p:txBody>
      </p:sp>
      <p:grpSp>
        <p:nvGrpSpPr>
          <p:cNvPr id="2" name="Group 70"/>
          <p:cNvGrpSpPr/>
          <p:nvPr/>
        </p:nvGrpSpPr>
        <p:grpSpPr>
          <a:xfrm>
            <a:off x="3695636" y="4853928"/>
            <a:ext cx="2207099" cy="978733"/>
            <a:chOff x="1490530" y="4885188"/>
            <a:chExt cx="2207099" cy="978733"/>
          </a:xfrm>
        </p:grpSpPr>
        <p:cxnSp>
          <p:nvCxnSpPr>
            <p:cNvPr id="72" name="Straight Connector 71"/>
            <p:cNvCxnSpPr>
              <a:stCxn id="75" idx="1"/>
              <a:endCxn id="73" idx="3"/>
            </p:cNvCxnSpPr>
            <p:nvPr/>
          </p:nvCxnSpPr>
          <p:spPr>
            <a:xfrm rot="10800000" flipV="1">
              <a:off x="2410087" y="5509601"/>
              <a:ext cx="661802" cy="1589"/>
            </a:xfrm>
            <a:prstGeom prst="line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0530" y="5158461"/>
              <a:ext cx="919557" cy="705460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2333783" y="5271704"/>
              <a:ext cx="825660" cy="226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RS-485</a:t>
              </a:r>
              <a:endParaRPr lang="en-US" sz="1200" b="1" dirty="0"/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1889" y="5196732"/>
              <a:ext cx="625740" cy="625739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3081088" y="4885188"/>
              <a:ext cx="551870" cy="2177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504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rgbClr val="FFFF00"/>
                  </a:solidFill>
                </a:rPr>
                <a:t>sMAP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25" name="TextBox 75"/>
          <p:cNvSpPr txBox="1">
            <a:spLocks noChangeArrowheads="1"/>
          </p:cNvSpPr>
          <p:nvPr/>
        </p:nvSpPr>
        <p:spPr bwMode="auto">
          <a:xfrm>
            <a:off x="5146398" y="5734987"/>
            <a:ext cx="8376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sMAP Gateway</a:t>
            </a:r>
            <a:endParaRPr lang="en-US" sz="800" dirty="0">
              <a:latin typeface="Calibri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57537" y="2848263"/>
            <a:ext cx="2095684" cy="209439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chemeClr val="tx1"/>
                </a:solidFill>
              </a:rPr>
              <a:t>EBHTTP / IPv6 </a:t>
            </a:r>
            <a:r>
              <a:rPr lang="en-US" sz="1000" b="1" dirty="0">
                <a:solidFill>
                  <a:schemeClr val="tx1"/>
                </a:solidFill>
              </a:rPr>
              <a:t>/ 6LowPAN</a:t>
            </a:r>
            <a:br>
              <a:rPr lang="en-US" sz="1000" b="1" dirty="0">
                <a:solidFill>
                  <a:schemeClr val="tx1"/>
                </a:solidFill>
              </a:rPr>
            </a:br>
            <a:r>
              <a:rPr lang="en-US" sz="1000" b="1" dirty="0">
                <a:solidFill>
                  <a:schemeClr val="tx1"/>
                </a:solidFill>
              </a:rPr>
              <a:t>Wireless Mesh Network</a:t>
            </a:r>
          </a:p>
        </p:txBody>
      </p:sp>
      <p:pic>
        <p:nvPicPr>
          <p:cNvPr id="103" name="Picture 6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474" y="2956738"/>
            <a:ext cx="362234" cy="3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8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286" y="4450947"/>
            <a:ext cx="580020" cy="37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80" descr="IMG_6011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82005" y="2806224"/>
            <a:ext cx="391931" cy="34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Rectangle 106"/>
          <p:cNvSpPr/>
          <p:nvPr/>
        </p:nvSpPr>
        <p:spPr>
          <a:xfrm>
            <a:off x="205016" y="2721648"/>
            <a:ext cx="551870" cy="217752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sMAP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77620" y="4268118"/>
            <a:ext cx="551870" cy="217752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sMAP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1500725" y="2553870"/>
            <a:ext cx="551870" cy="217752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sMAP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701916" y="4182395"/>
            <a:ext cx="551870" cy="217752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sMAP</a:t>
            </a:r>
            <a:endParaRPr lang="en-US" sz="1000" dirty="0">
              <a:solidFill>
                <a:srgbClr val="FFFF00"/>
              </a:solidFill>
            </a:endParaRPr>
          </a:p>
        </p:txBody>
      </p: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1743618" y="3160982"/>
            <a:ext cx="1373913" cy="902266"/>
            <a:chOff x="14105033" y="19367333"/>
            <a:chExt cx="4038600" cy="2651471"/>
          </a:xfrm>
        </p:grpSpPr>
        <p:pic>
          <p:nvPicPr>
            <p:cNvPr id="23" name="Picture 45" descr="meraki-mini.jpg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025644" y="19367333"/>
              <a:ext cx="2007129" cy="2241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76"/>
            <p:cNvSpPr txBox="1">
              <a:spLocks noChangeArrowheads="1"/>
            </p:cNvSpPr>
            <p:nvPr/>
          </p:nvSpPr>
          <p:spPr bwMode="auto">
            <a:xfrm>
              <a:off x="14105033" y="21385683"/>
              <a:ext cx="4038600" cy="63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" b="1" dirty="0">
                  <a:latin typeface="Calibri" charset="0"/>
                </a:rPr>
                <a:t>Edge Router</a:t>
              </a:r>
            </a:p>
          </p:txBody>
        </p:sp>
      </p:grpSp>
      <p:sp>
        <p:nvSpPr>
          <p:cNvPr id="127" name="TextBox 87"/>
          <p:cNvSpPr txBox="1">
            <a:spLocks noChangeArrowheads="1"/>
          </p:cNvSpPr>
          <p:nvPr/>
        </p:nvSpPr>
        <p:spPr bwMode="auto">
          <a:xfrm>
            <a:off x="1255250" y="4751013"/>
            <a:ext cx="12811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Temperature/PAR/TSR</a:t>
            </a:r>
            <a:endParaRPr lang="en-US" sz="800" dirty="0">
              <a:latin typeface="Calibri" charset="0"/>
            </a:endParaRPr>
          </a:p>
        </p:txBody>
      </p:sp>
      <p:sp>
        <p:nvSpPr>
          <p:cNvPr id="128" name="TextBox 68"/>
          <p:cNvSpPr txBox="1">
            <a:spLocks noChangeArrowheads="1"/>
          </p:cNvSpPr>
          <p:nvPr/>
        </p:nvSpPr>
        <p:spPr bwMode="auto">
          <a:xfrm>
            <a:off x="-38715" y="3288471"/>
            <a:ext cx="11055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Vibration / Humidity</a:t>
            </a:r>
            <a:endParaRPr lang="en-US" sz="800" dirty="0">
              <a:latin typeface="Calibri" charset="0"/>
            </a:endParaRPr>
          </a:p>
        </p:txBody>
      </p:sp>
      <p:sp>
        <p:nvSpPr>
          <p:cNvPr id="129" name="TextBox 81"/>
          <p:cNvSpPr txBox="1">
            <a:spLocks noChangeArrowheads="1"/>
          </p:cNvSpPr>
          <p:nvPr/>
        </p:nvSpPr>
        <p:spPr bwMode="auto">
          <a:xfrm>
            <a:off x="1358485" y="3103507"/>
            <a:ext cx="7835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AC plug meter</a:t>
            </a:r>
            <a:endParaRPr lang="en-US" sz="800" dirty="0">
              <a:latin typeface="Calibri" charset="0"/>
            </a:endParaRPr>
          </a:p>
        </p:txBody>
      </p:sp>
      <p:sp>
        <p:nvSpPr>
          <p:cNvPr id="130" name="TextBox 81"/>
          <p:cNvSpPr txBox="1">
            <a:spLocks noChangeArrowheads="1"/>
          </p:cNvSpPr>
          <p:nvPr/>
        </p:nvSpPr>
        <p:spPr bwMode="auto">
          <a:xfrm>
            <a:off x="257537" y="4802953"/>
            <a:ext cx="7835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Light switch</a:t>
            </a:r>
            <a:endParaRPr lang="en-US" sz="800" dirty="0">
              <a:latin typeface="Calibri" charset="0"/>
            </a:endParaRPr>
          </a:p>
        </p:txBody>
      </p:sp>
      <p:sp>
        <p:nvSpPr>
          <p:cNvPr id="131" name="TextBox 81"/>
          <p:cNvSpPr txBox="1">
            <a:spLocks noChangeArrowheads="1"/>
          </p:cNvSpPr>
          <p:nvPr/>
        </p:nvSpPr>
        <p:spPr bwMode="auto">
          <a:xfrm rot="16200000">
            <a:off x="965079" y="5427288"/>
            <a:ext cx="9682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Dent circuit meter</a:t>
            </a:r>
            <a:endParaRPr lang="en-US" sz="800" dirty="0">
              <a:latin typeface="Calibri" charset="0"/>
            </a:endParaRPr>
          </a:p>
        </p:txBody>
      </p:sp>
      <p:sp>
        <p:nvSpPr>
          <p:cNvPr id="132" name="Left-Right Arrow 131"/>
          <p:cNvSpPr>
            <a:spLocks noChangeArrowheads="1"/>
          </p:cNvSpPr>
          <p:nvPr/>
        </p:nvSpPr>
        <p:spPr bwMode="auto">
          <a:xfrm rot="2256988">
            <a:off x="4161545" y="3249039"/>
            <a:ext cx="831286" cy="118127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3" name="Left-Right Arrow 132"/>
          <p:cNvSpPr>
            <a:spLocks noChangeArrowheads="1"/>
          </p:cNvSpPr>
          <p:nvPr/>
        </p:nvSpPr>
        <p:spPr bwMode="auto">
          <a:xfrm rot="6676702" flipV="1">
            <a:off x="5411659" y="4560829"/>
            <a:ext cx="335978" cy="125595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4" name="Left-Right Arrow 133"/>
          <p:cNvSpPr>
            <a:spLocks noChangeArrowheads="1"/>
          </p:cNvSpPr>
          <p:nvPr/>
        </p:nvSpPr>
        <p:spPr bwMode="auto">
          <a:xfrm rot="9429315">
            <a:off x="3387777" y="4515637"/>
            <a:ext cx="1655024" cy="119691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4" name="Group 142"/>
          <p:cNvGrpSpPr/>
          <p:nvPr/>
        </p:nvGrpSpPr>
        <p:grpSpPr>
          <a:xfrm>
            <a:off x="3392687" y="3442203"/>
            <a:ext cx="925219" cy="936395"/>
            <a:chOff x="3221506" y="1890528"/>
            <a:chExt cx="1067368" cy="108026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23706" y="1908546"/>
              <a:ext cx="956753" cy="956752"/>
            </a:xfrm>
            <a:prstGeom prst="rect">
              <a:avLst/>
            </a:prstGeom>
          </p:spPr>
        </p:pic>
        <p:sp>
          <p:nvSpPr>
            <p:cNvPr id="60" name="TextBox 68"/>
            <p:cNvSpPr txBox="1">
              <a:spLocks noChangeArrowheads="1"/>
            </p:cNvSpPr>
            <p:nvPr/>
          </p:nvSpPr>
          <p:spPr bwMode="auto">
            <a:xfrm rot="16200000">
              <a:off x="2900753" y="2258639"/>
              <a:ext cx="890051" cy="24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" dirty="0" smtClean="0">
                  <a:latin typeface="Calibri" charset="0"/>
                </a:rPr>
                <a:t>Proxy Server</a:t>
              </a:r>
              <a:endParaRPr lang="en-US" sz="800" dirty="0">
                <a:latin typeface="Calibri" charset="0"/>
              </a:endParaRPr>
            </a:p>
          </p:txBody>
        </p:sp>
        <p:sp>
          <p:nvSpPr>
            <p:cNvPr id="135" name="TextBox 68"/>
            <p:cNvSpPr txBox="1">
              <a:spLocks noChangeArrowheads="1"/>
            </p:cNvSpPr>
            <p:nvPr/>
          </p:nvSpPr>
          <p:spPr bwMode="auto">
            <a:xfrm rot="16200000">
              <a:off x="3553459" y="2235374"/>
              <a:ext cx="1080261" cy="390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" b="1" dirty="0" smtClean="0">
                  <a:latin typeface="Calibri" charset="0"/>
                </a:rPr>
                <a:t>EBHTTP Translation</a:t>
              </a:r>
              <a:endParaRPr lang="en-US" sz="800" b="1" dirty="0">
                <a:latin typeface="Calibri" charset="0"/>
              </a:endParaRPr>
            </a:p>
          </p:txBody>
        </p:sp>
      </p:grpSp>
      <p:pic>
        <p:nvPicPr>
          <p:cNvPr id="138" name="Picture 137" descr="cais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188568" y="1802036"/>
            <a:ext cx="1225098" cy="1310904"/>
          </a:xfrm>
          <a:prstGeom prst="rect">
            <a:avLst/>
          </a:prstGeom>
        </p:spPr>
      </p:pic>
      <p:sp>
        <p:nvSpPr>
          <p:cNvPr id="142" name="TextBox 81"/>
          <p:cNvSpPr txBox="1">
            <a:spLocks noChangeArrowheads="1"/>
          </p:cNvSpPr>
          <p:nvPr/>
        </p:nvSpPr>
        <p:spPr bwMode="auto">
          <a:xfrm>
            <a:off x="2764852" y="1890528"/>
            <a:ext cx="7835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California ISO</a:t>
            </a:r>
            <a:endParaRPr lang="en-US" sz="800" dirty="0">
              <a:latin typeface="Calibri" charset="0"/>
            </a:endParaRPr>
          </a:p>
        </p:txBody>
      </p:sp>
      <p:sp>
        <p:nvSpPr>
          <p:cNvPr id="150" name="Left-Right Arrow 149"/>
          <p:cNvSpPr>
            <a:spLocks noChangeArrowheads="1"/>
          </p:cNvSpPr>
          <p:nvPr/>
        </p:nvSpPr>
        <p:spPr bwMode="auto">
          <a:xfrm>
            <a:off x="4440905" y="3842072"/>
            <a:ext cx="455135" cy="121088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0920" y="2034972"/>
            <a:ext cx="625740" cy="625739"/>
          </a:xfrm>
          <a:prstGeom prst="rect">
            <a:avLst/>
          </a:prstGeom>
        </p:spPr>
      </p:pic>
      <p:sp>
        <p:nvSpPr>
          <p:cNvPr id="154" name="Line Callout 1 (Border and Accent Bar) 153"/>
          <p:cNvSpPr/>
          <p:nvPr/>
        </p:nvSpPr>
        <p:spPr>
          <a:xfrm rot="10800000">
            <a:off x="2188568" y="1808480"/>
            <a:ext cx="1380145" cy="1284140"/>
          </a:xfrm>
          <a:prstGeom prst="accentBorderCallout1">
            <a:avLst>
              <a:gd name="adj1" fmla="val 58310"/>
              <a:gd name="adj2" fmla="val -4652"/>
              <a:gd name="adj3" fmla="val 57908"/>
              <a:gd name="adj4" fmla="val -25082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75"/>
          <p:cNvSpPr txBox="1">
            <a:spLocks noChangeArrowheads="1"/>
          </p:cNvSpPr>
          <p:nvPr/>
        </p:nvSpPr>
        <p:spPr bwMode="auto">
          <a:xfrm>
            <a:off x="3750745" y="1849888"/>
            <a:ext cx="8376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sMAP Gateway</a:t>
            </a:r>
            <a:endParaRPr lang="en-US" sz="800" dirty="0">
              <a:latin typeface="Calibri" charset="0"/>
            </a:endParaRPr>
          </a:p>
        </p:txBody>
      </p:sp>
      <p:sp>
        <p:nvSpPr>
          <p:cNvPr id="157" name="TextBox 76"/>
          <p:cNvSpPr txBox="1">
            <a:spLocks noChangeArrowheads="1"/>
          </p:cNvSpPr>
          <p:nvPr/>
        </p:nvSpPr>
        <p:spPr bwMode="auto">
          <a:xfrm>
            <a:off x="486080" y="1450796"/>
            <a:ext cx="54979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latin typeface="Calibri" charset="0"/>
              </a:rPr>
              <a:t>sMAP Resources</a:t>
            </a:r>
            <a:endParaRPr lang="en-US" sz="1400" b="1" dirty="0">
              <a:latin typeface="Calibri" charset="0"/>
            </a:endParaRPr>
          </a:p>
        </p:txBody>
      </p:sp>
      <p:sp>
        <p:nvSpPr>
          <p:cNvPr id="158" name="TextBox 76"/>
          <p:cNvSpPr txBox="1">
            <a:spLocks noChangeArrowheads="1"/>
          </p:cNvSpPr>
          <p:nvPr/>
        </p:nvSpPr>
        <p:spPr bwMode="auto">
          <a:xfrm>
            <a:off x="6380480" y="1449307"/>
            <a:ext cx="24330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latin typeface="Calibri" charset="0"/>
              </a:rPr>
              <a:t>Applications</a:t>
            </a:r>
            <a:endParaRPr lang="en-US" sz="1400" b="1" dirty="0">
              <a:latin typeface="Calibri" charset="0"/>
            </a:endParaRPr>
          </a:p>
        </p:txBody>
      </p:sp>
      <p:sp>
        <p:nvSpPr>
          <p:cNvPr id="160" name="Can 159"/>
          <p:cNvSpPr/>
          <p:nvPr/>
        </p:nvSpPr>
        <p:spPr>
          <a:xfrm>
            <a:off x="8117291" y="1960835"/>
            <a:ext cx="491662" cy="54794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5156" y="1837188"/>
            <a:ext cx="837148" cy="8270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2" name="TextBox 68"/>
          <p:cNvSpPr txBox="1">
            <a:spLocks noChangeArrowheads="1"/>
          </p:cNvSpPr>
          <p:nvPr/>
        </p:nvSpPr>
        <p:spPr bwMode="auto">
          <a:xfrm>
            <a:off x="6487160" y="2679774"/>
            <a:ext cx="12060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Google PowerMeter</a:t>
            </a:r>
            <a:endParaRPr lang="en-US" sz="800" dirty="0">
              <a:latin typeface="Calibri" charset="0"/>
            </a:endParaRPr>
          </a:p>
        </p:txBody>
      </p:sp>
      <p:sp>
        <p:nvSpPr>
          <p:cNvPr id="163" name="Left-Right Arrow 162"/>
          <p:cNvSpPr>
            <a:spLocks noChangeArrowheads="1"/>
          </p:cNvSpPr>
          <p:nvPr/>
        </p:nvSpPr>
        <p:spPr bwMode="auto">
          <a:xfrm rot="19550919">
            <a:off x="6994759" y="2995053"/>
            <a:ext cx="1258678" cy="208787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4" name="Left-Right Arrow 163"/>
          <p:cNvSpPr>
            <a:spLocks noChangeArrowheads="1"/>
          </p:cNvSpPr>
          <p:nvPr/>
        </p:nvSpPr>
        <p:spPr bwMode="auto">
          <a:xfrm rot="1639878">
            <a:off x="6695564" y="4428360"/>
            <a:ext cx="777761" cy="136713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5" name="Left-Right Arrow 164"/>
          <p:cNvSpPr>
            <a:spLocks noChangeArrowheads="1"/>
          </p:cNvSpPr>
          <p:nvPr/>
        </p:nvSpPr>
        <p:spPr bwMode="auto">
          <a:xfrm rot="535941">
            <a:off x="6939617" y="3733127"/>
            <a:ext cx="998374" cy="147877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6" name="Left-Right Arrow 165"/>
          <p:cNvSpPr>
            <a:spLocks noChangeArrowheads="1"/>
          </p:cNvSpPr>
          <p:nvPr/>
        </p:nvSpPr>
        <p:spPr bwMode="auto">
          <a:xfrm rot="18565378">
            <a:off x="6806622" y="3112499"/>
            <a:ext cx="532583" cy="139752"/>
          </a:xfrm>
          <a:prstGeom prst="leftRightArrow">
            <a:avLst>
              <a:gd name="adj1" fmla="val 50000"/>
              <a:gd name="adj2" fmla="val 50081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188101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70" name="Picture 169" descr="Screen shot 2010-04-04 at 3.14.59 P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400" y="1870580"/>
            <a:ext cx="1143880" cy="1038754"/>
          </a:xfrm>
          <a:prstGeom prst="rect">
            <a:avLst/>
          </a:prstGeom>
        </p:spPr>
      </p:pic>
      <p:sp>
        <p:nvSpPr>
          <p:cNvPr id="171" name="Line Callout 1 (Border and Accent Bar) 170"/>
          <p:cNvSpPr/>
          <p:nvPr/>
        </p:nvSpPr>
        <p:spPr>
          <a:xfrm>
            <a:off x="4646612" y="1808480"/>
            <a:ext cx="1296988" cy="1284140"/>
          </a:xfrm>
          <a:prstGeom prst="accentBorderCallout1">
            <a:avLst>
              <a:gd name="adj1" fmla="val 39322"/>
              <a:gd name="adj2" fmla="val -3019"/>
              <a:gd name="adj3" fmla="val 39710"/>
              <a:gd name="adj4" fmla="val -23574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81"/>
          <p:cNvSpPr txBox="1">
            <a:spLocks noChangeArrowheads="1"/>
          </p:cNvSpPr>
          <p:nvPr/>
        </p:nvSpPr>
        <p:spPr bwMode="auto">
          <a:xfrm>
            <a:off x="4915586" y="2882478"/>
            <a:ext cx="7835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Weather</a:t>
            </a:r>
            <a:endParaRPr lang="en-US" sz="800" dirty="0">
              <a:latin typeface="Calibri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919515" y="2727750"/>
            <a:ext cx="551870" cy="217752"/>
          </a:xfrm>
          <a:prstGeom prst="rect">
            <a:avLst/>
          </a:prstGeom>
          <a:solidFill>
            <a:schemeClr val="bg1"/>
          </a:solidFill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855" y="4507390"/>
            <a:ext cx="368657" cy="346537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3868715" y="2676950"/>
            <a:ext cx="551870" cy="217752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sMAP</a:t>
            </a:r>
            <a:endParaRPr lang="en-US" sz="1000" dirty="0">
              <a:solidFill>
                <a:srgbClr val="FFFF00"/>
              </a:solidFill>
            </a:endParaRPr>
          </a:p>
        </p:txBody>
      </p:sp>
      <p:pic>
        <p:nvPicPr>
          <p:cNvPr id="104" name="Picture 40" descr="IMG_6011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8119" y="4702467"/>
            <a:ext cx="201333" cy="17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4102" y="3671298"/>
            <a:ext cx="976849" cy="757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7" name="TextBox 68"/>
          <p:cNvSpPr txBox="1">
            <a:spLocks noChangeArrowheads="1"/>
          </p:cNvSpPr>
          <p:nvPr/>
        </p:nvSpPr>
        <p:spPr bwMode="auto">
          <a:xfrm>
            <a:off x="7921771" y="4522005"/>
            <a:ext cx="9425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Every Building</a:t>
            </a:r>
            <a:endParaRPr lang="en-US" sz="800" dirty="0">
              <a:latin typeface="Calibri" charset="0"/>
            </a:endParaRPr>
          </a:p>
        </p:txBody>
      </p:sp>
      <p:sp>
        <p:nvSpPr>
          <p:cNvPr id="79" name="TextBox 68"/>
          <p:cNvSpPr txBox="1">
            <a:spLocks noChangeArrowheads="1"/>
          </p:cNvSpPr>
          <p:nvPr/>
        </p:nvSpPr>
        <p:spPr bwMode="auto">
          <a:xfrm>
            <a:off x="7848043" y="2499614"/>
            <a:ext cx="9425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smtClean="0">
                <a:latin typeface="Calibri" charset="0"/>
              </a:rPr>
              <a:t>Database</a:t>
            </a:r>
            <a:endParaRPr lang="en-US" sz="800" dirty="0">
              <a:latin typeface="Calibri" charset="0"/>
            </a:endParaRPr>
          </a:p>
        </p:txBody>
      </p:sp>
      <p:sp>
        <p:nvSpPr>
          <p:cNvPr id="71" name="Title 70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IP everywhere / Real World Web</a:t>
            </a:r>
            <a:endParaRPr lang="en-US" sz="4000" dirty="0"/>
          </a:p>
        </p:txBody>
      </p:sp>
      <p:pic>
        <p:nvPicPr>
          <p:cNvPr id="80" name="Picture 8" descr="IMG_6011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4921" y="927100"/>
            <a:ext cx="1690691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731000" y="5181600"/>
            <a:ext cx="1438275" cy="692150"/>
            <a:chOff x="1358900" y="322952"/>
            <a:chExt cx="6549858" cy="4426993"/>
          </a:xfrm>
        </p:grpSpPr>
        <p:pic>
          <p:nvPicPr>
            <p:cNvPr id="82" name="Picture 4" descr="ScanBarcode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358900" y="498976"/>
              <a:ext cx="3066047" cy="2017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5" descr="GraphUsage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358900" y="2730645"/>
              <a:ext cx="3060700" cy="201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6" descr="MenuChoices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848058" y="1497575"/>
              <a:ext cx="3060700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" name="Circular Arrow 84"/>
            <p:cNvSpPr/>
            <p:nvPr/>
          </p:nvSpPr>
          <p:spPr>
            <a:xfrm>
              <a:off x="3843961" y="322952"/>
              <a:ext cx="2008574" cy="2020178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42562"/>
                <a:gd name="adj5" fmla="val 125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Circular Arrow 85"/>
            <p:cNvSpPr/>
            <p:nvPr/>
          </p:nvSpPr>
          <p:spPr>
            <a:xfrm rot="5400000">
              <a:off x="3935653" y="2626858"/>
              <a:ext cx="1812360" cy="202140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42562"/>
                <a:gd name="adj5" fmla="val 125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87" name="Picture 8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85125" y="2947167"/>
            <a:ext cx="942975" cy="34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Date Placeholder 8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88" name="Slide Number Placeholder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9" name="Footer Placeholder 8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09" b="-28109"/>
          <a:stretch>
            <a:fillRect/>
          </a:stretch>
        </p:blipFill>
        <p:spPr bwMode="auto">
          <a:xfrm>
            <a:off x="292100" y="3050713"/>
            <a:ext cx="4457700" cy="245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7950200" cy="1143000"/>
          </a:xfrm>
        </p:spPr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DOE Misc. and Electronic Loads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8/2/2011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CPS-PI-11</a:t>
            </a:r>
            <a:endParaRPr lang="en-US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2BBAEF-7F08-B84F-B756-662A3577D69A}" type="slidenum">
              <a:rPr lang="en-US" smtClean="0"/>
              <a:pPr/>
              <a:t>52</a:t>
            </a:fld>
            <a:endParaRPr lang="en-US" smtClean="0"/>
          </a:p>
        </p:txBody>
      </p:sp>
      <p:pic>
        <p:nvPicPr>
          <p:cNvPr id="76804" name="Picture 4" descr="B90_pic (Medium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63" y="1039813"/>
            <a:ext cx="357822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 descr="all_meters_3rd_floor_projecti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054101"/>
            <a:ext cx="3429000" cy="258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/>
        </p:blipFill>
        <p:spPr>
          <a:xfrm>
            <a:off x="469900" y="4289521"/>
            <a:ext cx="8509000" cy="25684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1800" y="2540000"/>
            <a:ext cx="2716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LBNL Bldg 90</a:t>
            </a:r>
          </a:p>
          <a:p>
            <a:r>
              <a:rPr lang="en-US" dirty="0" smtClean="0"/>
              <a:t>611 of 1200 loads</a:t>
            </a:r>
            <a:endParaRPr lang="en-US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6628" y="1406385"/>
            <a:ext cx="1641871" cy="189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95725" y="698500"/>
            <a:ext cx="1019175" cy="62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60" b="-6660"/>
          <a:stretch>
            <a:fillRect/>
          </a:stretch>
        </p:blipFill>
        <p:spPr>
          <a:xfrm>
            <a:off x="3263900" y="3124698"/>
            <a:ext cx="3175000" cy="1929902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880" y="0"/>
            <a:ext cx="7737219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DOE/UCB/Siemens Auto Demand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5854700"/>
            <a:ext cx="8229600" cy="601663"/>
          </a:xfrm>
        </p:spPr>
        <p:txBody>
          <a:bodyPr/>
          <a:lstStyle/>
          <a:p>
            <a:r>
              <a:rPr lang="en-US" dirty="0" err="1" smtClean="0"/>
              <a:t>www.openbms.org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8/22/2011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0" y="1504950"/>
            <a:ext cx="3492500" cy="2324100"/>
          </a:xfrm>
          <a:prstGeom prst="rect">
            <a:avLst/>
          </a:prstGeom>
        </p:spPr>
      </p:pic>
      <p:pic>
        <p:nvPicPr>
          <p:cNvPr id="7" name="Picture 6" descr="Screen shot 2011-04-10 at 10.17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3976332"/>
            <a:ext cx="2984500" cy="27050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9900" y="990600"/>
            <a:ext cx="2630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Sutardja</a:t>
            </a:r>
            <a:r>
              <a:rPr lang="en-US" dirty="0" smtClean="0"/>
              <a:t> Dai Hall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iPower</a:t>
            </a:r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4145675"/>
              </p:ext>
            </p:extLst>
          </p:nvPr>
        </p:nvGraphicFramePr>
        <p:xfrm>
          <a:off x="0" y="1408360"/>
          <a:ext cx="4842042" cy="365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880" y="159777"/>
            <a:ext cx="7737219" cy="914400"/>
          </a:xfrm>
        </p:spPr>
        <p:txBody>
          <a:bodyPr/>
          <a:lstStyle/>
          <a:p>
            <a:pPr algn="l"/>
            <a:r>
              <a:rPr lang="en-US" dirty="0" err="1" smtClean="0"/>
              <a:t>BACNet</a:t>
            </a:r>
            <a:r>
              <a:rPr lang="en-US" dirty="0" smtClean="0"/>
              <a:t> =&gt; </a:t>
            </a:r>
            <a:r>
              <a:rPr lang="en-US" dirty="0" err="1" smtClean="0"/>
              <a:t>sMAP</a:t>
            </a:r>
            <a:endParaRPr lang="en-US" dirty="0"/>
          </a:p>
        </p:txBody>
      </p:sp>
      <p:pic>
        <p:nvPicPr>
          <p:cNvPr id="35" name="Picture 34" descr="thermome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40" y="2080123"/>
            <a:ext cx="952500" cy="952500"/>
          </a:xfrm>
          <a:prstGeom prst="rect">
            <a:avLst/>
          </a:prstGeom>
        </p:spPr>
      </p:pic>
      <p:pic>
        <p:nvPicPr>
          <p:cNvPr id="36" name="Picture 35" descr="thermost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24" y="3251570"/>
            <a:ext cx="960119" cy="960119"/>
          </a:xfrm>
          <a:prstGeom prst="rect">
            <a:avLst/>
          </a:prstGeom>
        </p:spPr>
      </p:pic>
      <p:pic>
        <p:nvPicPr>
          <p:cNvPr id="38" name="Picture 37" descr="fa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17" y="4520818"/>
            <a:ext cx="935241" cy="939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838" y="1517668"/>
            <a:ext cx="11423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Sensors,</a:t>
            </a:r>
          </a:p>
          <a:p>
            <a:r>
              <a:rPr lang="en-US" sz="1600" dirty="0" smtClean="0"/>
              <a:t>Actuators</a:t>
            </a:r>
            <a:endParaRPr lang="en-US" sz="1600" dirty="0"/>
          </a:p>
        </p:txBody>
      </p:sp>
      <p:grpSp>
        <p:nvGrpSpPr>
          <p:cNvPr id="4" name="Group 81"/>
          <p:cNvGrpSpPr/>
          <p:nvPr/>
        </p:nvGrpSpPr>
        <p:grpSpPr>
          <a:xfrm>
            <a:off x="1261191" y="1665862"/>
            <a:ext cx="1528353" cy="3989247"/>
            <a:chOff x="1261191" y="1665862"/>
            <a:chExt cx="1528353" cy="3989247"/>
          </a:xfrm>
        </p:grpSpPr>
        <p:grpSp>
          <p:nvGrpSpPr>
            <p:cNvPr id="5" name="Group 26"/>
            <p:cNvGrpSpPr/>
            <p:nvPr/>
          </p:nvGrpSpPr>
          <p:grpSpPr>
            <a:xfrm>
              <a:off x="1261191" y="2521525"/>
              <a:ext cx="419017" cy="2553304"/>
              <a:chOff x="1091859" y="2422748"/>
              <a:chExt cx="419017" cy="2553304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091859" y="2422748"/>
                <a:ext cx="419017" cy="0"/>
              </a:xfrm>
              <a:prstGeom prst="line">
                <a:avLst/>
              </a:prstGeom>
              <a:ln w="3810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1091859" y="3632006"/>
                <a:ext cx="419017" cy="2"/>
              </a:xfrm>
              <a:prstGeom prst="line">
                <a:avLst/>
              </a:prstGeom>
              <a:ln w="3810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179299" y="4976052"/>
                <a:ext cx="331577" cy="0"/>
              </a:xfrm>
              <a:prstGeom prst="line">
                <a:avLst/>
              </a:prstGeom>
              <a:ln w="3810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0428" y="4448239"/>
              <a:ext cx="1028898" cy="12068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 flipV="1">
              <a:off x="1106719" y="2696828"/>
              <a:ext cx="1762623" cy="95520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10428" y="1665862"/>
              <a:ext cx="1279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Controllers</a:t>
              </a:r>
              <a:endParaRPr lang="en-US" sz="1600" dirty="0"/>
            </a:p>
          </p:txBody>
        </p:sp>
      </p:grpSp>
      <p:grpSp>
        <p:nvGrpSpPr>
          <p:cNvPr id="10" name="Group 82"/>
          <p:cNvGrpSpPr/>
          <p:nvPr/>
        </p:nvGrpSpPr>
        <p:grpSpPr>
          <a:xfrm>
            <a:off x="2465633" y="3251570"/>
            <a:ext cx="2454796" cy="3007566"/>
            <a:chOff x="2465633" y="3251570"/>
            <a:chExt cx="2454796" cy="3007566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2467247" y="5073829"/>
              <a:ext cx="419017" cy="2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65633" y="3251570"/>
              <a:ext cx="419017" cy="0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886264" y="5655109"/>
              <a:ext cx="2034165" cy="0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884650" y="3251571"/>
              <a:ext cx="1614" cy="2403538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3"/>
            <p:cNvGrpSpPr/>
            <p:nvPr/>
          </p:nvGrpSpPr>
          <p:grpSpPr>
            <a:xfrm>
              <a:off x="3401337" y="5125793"/>
              <a:ext cx="1058631" cy="1133343"/>
              <a:chOff x="3193188" y="5125793"/>
              <a:chExt cx="1058631" cy="113334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193188" y="5920582"/>
                <a:ext cx="9028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Modem</a:t>
                </a:r>
                <a:endParaRPr lang="en-US" sz="1600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3188" y="5125793"/>
                <a:ext cx="1058631" cy="1058631"/>
              </a:xfrm>
              <a:prstGeom prst="rect">
                <a:avLst/>
              </a:prstGeom>
            </p:spPr>
          </p:pic>
        </p:grpSp>
      </p:grpSp>
      <p:sp>
        <p:nvSpPr>
          <p:cNvPr id="22" name="TextBox 21"/>
          <p:cNvSpPr txBox="1"/>
          <p:nvPr/>
        </p:nvSpPr>
        <p:spPr>
          <a:xfrm>
            <a:off x="2539326" y="3871076"/>
            <a:ext cx="1370788" cy="584776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Siemens P2</a:t>
            </a:r>
          </a:p>
          <a:p>
            <a:r>
              <a:rPr lang="en-US" sz="1600" dirty="0" smtClean="0"/>
              <a:t>over RS-485</a:t>
            </a:r>
            <a:endParaRPr lang="en-US" sz="1600" dirty="0"/>
          </a:p>
        </p:txBody>
      </p:sp>
      <p:grpSp>
        <p:nvGrpSpPr>
          <p:cNvPr id="13" name="Group 20"/>
          <p:cNvGrpSpPr/>
          <p:nvPr/>
        </p:nvGrpSpPr>
        <p:grpSpPr>
          <a:xfrm>
            <a:off x="4345964" y="4745490"/>
            <a:ext cx="2108227" cy="1790700"/>
            <a:chOff x="4103357" y="4759759"/>
            <a:chExt cx="2108227" cy="17907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03357" y="4759759"/>
              <a:ext cx="2108227" cy="17907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06055" y="5417814"/>
              <a:ext cx="93707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Apogee</a:t>
              </a:r>
            </a:p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Server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83"/>
          <p:cNvGrpSpPr/>
          <p:nvPr/>
        </p:nvGrpSpPr>
        <p:grpSpPr>
          <a:xfrm>
            <a:off x="5400078" y="3606800"/>
            <a:ext cx="1127722" cy="1138690"/>
            <a:chOff x="5400078" y="3350086"/>
            <a:chExt cx="1014564" cy="1395404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5400078" y="3350086"/>
              <a:ext cx="0" cy="1395404"/>
            </a:xfrm>
            <a:prstGeom prst="line">
              <a:avLst/>
            </a:prstGeom>
            <a:ln w="38100" cmpd="sng"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477466" y="3730783"/>
              <a:ext cx="937176" cy="71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Remote</a:t>
              </a:r>
            </a:p>
            <a:p>
              <a:r>
                <a:rPr lang="en-US" sz="1600" dirty="0" smtClean="0"/>
                <a:t>Login</a:t>
              </a:r>
              <a:endParaRPr lang="en-US" sz="1600" dirty="0"/>
            </a:p>
          </p:txBody>
        </p:sp>
      </p:grpSp>
      <p:grpSp>
        <p:nvGrpSpPr>
          <p:cNvPr id="15" name="Group 97"/>
          <p:cNvGrpSpPr/>
          <p:nvPr/>
        </p:nvGrpSpPr>
        <p:grpSpPr>
          <a:xfrm>
            <a:off x="6140770" y="5274563"/>
            <a:ext cx="1184940" cy="461475"/>
            <a:chOff x="6166170" y="5782563"/>
            <a:chExt cx="1184940" cy="461475"/>
          </a:xfrm>
        </p:grpSpPr>
        <p:cxnSp>
          <p:nvCxnSpPr>
            <p:cNvPr id="90" name="Straight Connector 89"/>
            <p:cNvCxnSpPr/>
            <p:nvPr/>
          </p:nvCxnSpPr>
          <p:spPr>
            <a:xfrm flipH="1">
              <a:off x="6180441" y="5782563"/>
              <a:ext cx="1089695" cy="0"/>
            </a:xfrm>
            <a:prstGeom prst="line">
              <a:avLst/>
            </a:prstGeom>
            <a:ln w="38100" cmpd="sng"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6166170" y="5905484"/>
              <a:ext cx="1184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BACnet</a:t>
              </a:r>
              <a:r>
                <a:rPr lang="en-US" sz="1600" dirty="0" smtClean="0"/>
                <a:t>/IP</a:t>
              </a:r>
              <a:endParaRPr lang="en-US" sz="1600" dirty="0"/>
            </a:p>
          </p:txBody>
        </p:sp>
      </p:grpSp>
      <p:grpSp>
        <p:nvGrpSpPr>
          <p:cNvPr id="16" name="Group 98"/>
          <p:cNvGrpSpPr/>
          <p:nvPr/>
        </p:nvGrpSpPr>
        <p:grpSpPr>
          <a:xfrm>
            <a:off x="6868706" y="3657600"/>
            <a:ext cx="2108227" cy="2956359"/>
            <a:chOff x="6906806" y="3358040"/>
            <a:chExt cx="2108227" cy="3192419"/>
          </a:xfrm>
        </p:grpSpPr>
        <p:grpSp>
          <p:nvGrpSpPr>
            <p:cNvPr id="17" name="Group 87"/>
            <p:cNvGrpSpPr/>
            <p:nvPr/>
          </p:nvGrpSpPr>
          <p:grpSpPr>
            <a:xfrm>
              <a:off x="6906806" y="4759759"/>
              <a:ext cx="2108227" cy="1790700"/>
              <a:chOff x="4103357" y="4759759"/>
              <a:chExt cx="2108227" cy="1790700"/>
            </a:xfrm>
          </p:grpSpPr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103357" y="4759759"/>
                <a:ext cx="2108227" cy="1790700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4947850" y="5417814"/>
                <a:ext cx="1043876" cy="365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</a:rPr>
                  <a:t>Gateway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89" name="Straight Connector 88"/>
            <p:cNvCxnSpPr/>
            <p:nvPr/>
          </p:nvCxnSpPr>
          <p:spPr>
            <a:xfrm>
              <a:off x="8007061" y="3358040"/>
              <a:ext cx="0" cy="1395404"/>
            </a:xfrm>
            <a:prstGeom prst="line">
              <a:avLst/>
            </a:prstGeom>
            <a:ln w="38100" cmpd="sng"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097479" y="3871076"/>
              <a:ext cx="751027" cy="365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sMAP</a:t>
              </a:r>
              <a:endParaRPr lang="en-US" sz="1600" dirty="0"/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8683" y="2902719"/>
            <a:ext cx="4359205" cy="107123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7" name="TextBox 96"/>
          <p:cNvSpPr txBox="1"/>
          <p:nvPr/>
        </p:nvSpPr>
        <p:spPr>
          <a:xfrm>
            <a:off x="6205841" y="3229620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Internet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0" name="Bent Arrow 99"/>
          <p:cNvSpPr/>
          <p:nvPr/>
        </p:nvSpPr>
        <p:spPr>
          <a:xfrm rot="16353277" flipV="1">
            <a:off x="6592022" y="4645571"/>
            <a:ext cx="629569" cy="641685"/>
          </a:xfrm>
          <a:prstGeom prst="bentArrow">
            <a:avLst>
              <a:gd name="adj1" fmla="val 14383"/>
              <a:gd name="adj2" fmla="val 17568"/>
              <a:gd name="adj3" fmla="val 25000"/>
              <a:gd name="adj4" fmla="val 43750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4650" y="209550"/>
            <a:ext cx="3492500" cy="23241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981700" y="2159000"/>
            <a:ext cx="2630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Sutardja</a:t>
            </a:r>
            <a:r>
              <a:rPr lang="en-US" dirty="0" smtClean="0"/>
              <a:t> Dai Hall</a:t>
            </a:r>
            <a:endParaRPr lang="en-US" dirty="0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8/22/2011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iPower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5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6962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cs typeface="Arial"/>
              </a:rPr>
              <a:t>Personalized Automated Lighting Control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300" y="1600200"/>
            <a:ext cx="2476500" cy="3384549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198212" y="4991606"/>
            <a:ext cx="3945788" cy="1617110"/>
          </a:xfrm>
        </p:spPr>
        <p:txBody>
          <a:bodyPr>
            <a:normAutofit/>
          </a:bodyPr>
          <a:lstStyle/>
          <a:p>
            <a:r>
              <a:rPr lang="en-US" dirty="0" smtClean="0"/>
              <a:t>Three controllable ballasts per fixture</a:t>
            </a:r>
          </a:p>
          <a:p>
            <a:r>
              <a:rPr lang="en-US" dirty="0" smtClean="0"/>
              <a:t>~5 zones per floor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97" y="3103485"/>
            <a:ext cx="1460500" cy="1981200"/>
          </a:xfrm>
          <a:prstGeom prst="rect">
            <a:avLst/>
          </a:prstGeom>
        </p:spPr>
      </p:pic>
      <p:grpSp>
        <p:nvGrpSpPr>
          <p:cNvPr id="3" name="Group 36"/>
          <p:cNvGrpSpPr/>
          <p:nvPr/>
        </p:nvGrpSpPr>
        <p:grpSpPr>
          <a:xfrm>
            <a:off x="647297" y="3867986"/>
            <a:ext cx="832844" cy="782539"/>
            <a:chOff x="1052286" y="3847495"/>
            <a:chExt cx="641047" cy="884232"/>
          </a:xfrm>
        </p:grpSpPr>
        <p:sp>
          <p:nvSpPr>
            <p:cNvPr id="39" name="Curved Up Arrow 38"/>
            <p:cNvSpPr/>
            <p:nvPr/>
          </p:nvSpPr>
          <p:spPr>
            <a:xfrm>
              <a:off x="1052286" y="4332582"/>
              <a:ext cx="641047" cy="399145"/>
            </a:xfrm>
            <a:prstGeom prst="curvedUpArrow">
              <a:avLst>
                <a:gd name="adj1" fmla="val 29267"/>
                <a:gd name="adj2" fmla="val 50000"/>
                <a:gd name="adj3" fmla="val 25000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0" name="Curved Up Arrow 39"/>
            <p:cNvSpPr/>
            <p:nvPr/>
          </p:nvSpPr>
          <p:spPr>
            <a:xfrm rot="10800000">
              <a:off x="1052286" y="3847495"/>
              <a:ext cx="641047" cy="399143"/>
            </a:xfrm>
            <a:prstGeom prst="curvedUpArrow">
              <a:avLst>
                <a:gd name="adj1" fmla="val 31400"/>
                <a:gd name="adj2" fmla="val 50000"/>
                <a:gd name="adj3" fmla="val 25000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933700" y="4559300"/>
            <a:ext cx="2340588" cy="1961346"/>
            <a:chOff x="6627690" y="2087884"/>
            <a:chExt cx="2918507" cy="2798935"/>
          </a:xfrm>
        </p:grpSpPr>
        <p:pic>
          <p:nvPicPr>
            <p:cNvPr id="42" name="Picture 41" descr="ligh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6112" y="2087884"/>
              <a:ext cx="553411" cy="1531534"/>
            </a:xfrm>
            <a:prstGeom prst="rect">
              <a:avLst/>
            </a:prstGeom>
          </p:spPr>
        </p:pic>
        <p:pic>
          <p:nvPicPr>
            <p:cNvPr id="43" name="Picture 42" descr="ligh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6081" y="2647152"/>
              <a:ext cx="553411" cy="1531534"/>
            </a:xfrm>
            <a:prstGeom prst="rect">
              <a:avLst/>
            </a:prstGeom>
          </p:spPr>
        </p:pic>
        <p:pic>
          <p:nvPicPr>
            <p:cNvPr id="44" name="Picture 43" descr="ligh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2786" y="3246023"/>
              <a:ext cx="553411" cy="1531534"/>
            </a:xfrm>
            <a:prstGeom prst="rect">
              <a:avLst/>
            </a:prstGeom>
          </p:spPr>
        </p:pic>
        <p:cxnSp>
          <p:nvCxnSpPr>
            <p:cNvPr id="45" name="Straight Connector 44"/>
            <p:cNvCxnSpPr/>
            <p:nvPr/>
          </p:nvCxnSpPr>
          <p:spPr>
            <a:xfrm flipH="1">
              <a:off x="7899889" y="4007469"/>
              <a:ext cx="785571" cy="0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/>
            <a:srcRect l="25837" r="24919" b="14212"/>
            <a:stretch/>
          </p:blipFill>
          <p:spPr>
            <a:xfrm>
              <a:off x="6627690" y="3052836"/>
              <a:ext cx="1229142" cy="1833983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H="1">
              <a:off x="7899889" y="4480713"/>
              <a:ext cx="928511" cy="0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7899889" y="3560585"/>
              <a:ext cx="562322" cy="0"/>
            </a:xfrm>
            <a:prstGeom prst="line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937378" y="5094431"/>
            <a:ext cx="936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BACnet</a:t>
            </a:r>
            <a:endParaRPr lang="en-US" sz="16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553" y="3255885"/>
            <a:ext cx="1168400" cy="11684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31944" y="5008485"/>
            <a:ext cx="751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sMAP</a:t>
            </a:r>
            <a:endParaRPr lang="en-US" sz="1600" dirty="0"/>
          </a:p>
        </p:txBody>
      </p:sp>
      <p:cxnSp>
        <p:nvCxnSpPr>
          <p:cNvPr id="52" name="Straight Arrow Connector 51"/>
          <p:cNvCxnSpPr>
            <a:endCxn id="46" idx="1"/>
          </p:cNvCxnSpPr>
          <p:nvPr/>
        </p:nvCxnSpPr>
        <p:spPr>
          <a:xfrm>
            <a:off x="2069873" y="5847154"/>
            <a:ext cx="863827" cy="30913"/>
          </a:xfrm>
          <a:prstGeom prst="straightConnector1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867186" y="2259792"/>
            <a:ext cx="665354" cy="326954"/>
          </a:xfrm>
          <a:prstGeom prst="straightConnector1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68997" y="3340100"/>
            <a:ext cx="4873440" cy="1564169"/>
          </a:xfrm>
          <a:prstGeom prst="rect">
            <a:avLst/>
          </a:prstGeom>
          <a:noFill/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57" name="Straight Arrow Connector 56"/>
          <p:cNvCxnSpPr/>
          <p:nvPr/>
        </p:nvCxnSpPr>
        <p:spPr>
          <a:xfrm rot="16200000" flipH="1">
            <a:off x="651541" y="4974562"/>
            <a:ext cx="808746" cy="3625"/>
          </a:xfrm>
          <a:prstGeom prst="straightConnector1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901033" y="4091180"/>
            <a:ext cx="887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MySQL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3097220" y="4315146"/>
            <a:ext cx="8799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Python</a:t>
            </a:r>
          </a:p>
          <a:p>
            <a:r>
              <a:rPr lang="en-US" sz="1600" dirty="0" err="1" smtClean="0"/>
              <a:t>Django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532886" y="3364130"/>
            <a:ext cx="983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Python</a:t>
            </a:r>
          </a:p>
          <a:p>
            <a:pPr algn="ctr"/>
            <a:r>
              <a:rPr lang="en-US" sz="1600" dirty="0" smtClean="0"/>
              <a:t>Control </a:t>
            </a:r>
          </a:p>
          <a:p>
            <a:pPr algn="ctr"/>
            <a:r>
              <a:rPr lang="en-US" sz="1600" dirty="0" smtClean="0"/>
              <a:t>Process</a:t>
            </a:r>
            <a:endParaRPr lang="en-US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7532540" y="2044507"/>
            <a:ext cx="67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</a:t>
            </a:r>
            <a:endParaRPr lang="en-US" dirty="0"/>
          </a:p>
        </p:txBody>
      </p:sp>
      <p:grpSp>
        <p:nvGrpSpPr>
          <p:cNvPr id="6" name="Group 61"/>
          <p:cNvGrpSpPr/>
          <p:nvPr/>
        </p:nvGrpSpPr>
        <p:grpSpPr>
          <a:xfrm>
            <a:off x="478036" y="5147796"/>
            <a:ext cx="1822961" cy="1545207"/>
            <a:chOff x="6832694" y="5028793"/>
            <a:chExt cx="1651443" cy="1554135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2694" y="5028793"/>
              <a:ext cx="1651443" cy="155413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229918" y="5734676"/>
              <a:ext cx="945660" cy="340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Gateway</a:t>
              </a:r>
              <a:endParaRPr lang="en-US" sz="1600" dirty="0"/>
            </a:p>
          </p:txBody>
        </p:sp>
      </p:grpSp>
      <p:pic>
        <p:nvPicPr>
          <p:cNvPr id="33" name="Picture 6" descr="contro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37" y="1159996"/>
            <a:ext cx="2371175" cy="326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7" descr="ma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1" y="685800"/>
            <a:ext cx="3001470" cy="271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8/22/2011</a:t>
            </a:r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iPower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6,000+ Points in 1 Modern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756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1358 control </a:t>
            </a:r>
            <a:r>
              <a:rPr lang="en-US" dirty="0" smtClean="0"/>
              <a:t>settings</a:t>
            </a:r>
          </a:p>
          <a:p>
            <a:pPr lvl="1"/>
            <a:r>
              <a:rPr lang="en-US" dirty="0" smtClean="0"/>
              <a:t>Set points, Relays (lights, pumps, </a:t>
            </a:r>
            <a:r>
              <a:rPr lang="en-US" dirty="0" err="1" smtClean="0"/>
              <a:t>etc</a:t>
            </a:r>
            <a:r>
              <a:rPr lang="en-US" dirty="0" smtClean="0"/>
              <a:t>), Schedules</a:t>
            </a:r>
            <a:endParaRPr lang="en-US" dirty="0"/>
          </a:p>
          <a:p>
            <a:r>
              <a:rPr lang="en-US" dirty="0"/>
              <a:t>2291 meters/</a:t>
            </a:r>
            <a:r>
              <a:rPr lang="en-US" dirty="0" smtClean="0"/>
              <a:t>sensors</a:t>
            </a:r>
          </a:p>
          <a:p>
            <a:pPr lvl="1"/>
            <a:r>
              <a:rPr lang="en-US" dirty="0" smtClean="0"/>
              <a:t>Power (building, floor, lights, chiller, pumps,</a:t>
            </a:r>
            <a:r>
              <a:rPr lang="en-US" dirty="0"/>
              <a:t>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Current, voltage, apparent, real, reactive, peak</a:t>
            </a:r>
          </a:p>
          <a:p>
            <a:pPr lvl="1"/>
            <a:r>
              <a:rPr lang="en-US" dirty="0" smtClean="0"/>
              <a:t>Temp (rooms, chilled water, hot water)</a:t>
            </a:r>
          </a:p>
          <a:p>
            <a:pPr lvl="1"/>
            <a:r>
              <a:rPr lang="en-US" dirty="0" smtClean="0"/>
              <a:t>Air volume</a:t>
            </a:r>
          </a:p>
          <a:p>
            <a:pPr lvl="1"/>
            <a:r>
              <a:rPr lang="en-US" dirty="0" smtClean="0"/>
              <a:t>Alarms, Errors</a:t>
            </a:r>
            <a:endParaRPr lang="en-US" dirty="0"/>
          </a:p>
          <a:p>
            <a:r>
              <a:rPr lang="en-US" dirty="0"/>
              <a:t>2165 control </a:t>
            </a:r>
            <a:r>
              <a:rPr lang="en-US" dirty="0" smtClean="0"/>
              <a:t>outputs</a:t>
            </a:r>
          </a:p>
          <a:p>
            <a:pPr lvl="1"/>
            <a:r>
              <a:rPr lang="en-US" dirty="0"/>
              <a:t>Dampers, v</a:t>
            </a:r>
            <a:r>
              <a:rPr lang="en-US" dirty="0" smtClean="0"/>
              <a:t>alves, min/max flow, </a:t>
            </a:r>
            <a:r>
              <a:rPr lang="en-US" dirty="0"/>
              <a:t>f</a:t>
            </a:r>
            <a:r>
              <a:rPr lang="en-US" dirty="0" smtClean="0"/>
              <a:t>an speed, PID parameters</a:t>
            </a:r>
            <a:endParaRPr lang="en-US" dirty="0"/>
          </a:p>
          <a:p>
            <a:r>
              <a:rPr lang="en-US" dirty="0"/>
              <a:t>72 other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5410200"/>
            <a:ext cx="3746500" cy="64633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US: 4+ million Commercial, 110+ million Residential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CPS-PI-11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380" y="63500"/>
            <a:ext cx="7737219" cy="914400"/>
          </a:xfrm>
        </p:spPr>
        <p:txBody>
          <a:bodyPr/>
          <a:lstStyle/>
          <a:p>
            <a:pPr algn="l"/>
            <a:r>
              <a:rPr lang="en-US" dirty="0" smtClean="0"/>
              <a:t>Real Energy Savings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8/22/2011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iPower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4597400" y="2743200"/>
          <a:ext cx="4546600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Screen shot 2011-08-02 at 6.17.1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4526788" cy="1701800"/>
          </a:xfrm>
          <a:prstGeom prst="rect">
            <a:avLst/>
          </a:prstGeom>
        </p:spPr>
      </p:pic>
      <p:pic>
        <p:nvPicPr>
          <p:cNvPr id="9" name="Picture 8" descr="Screen shot 2011-08-02 at 5.59.0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7395"/>
            <a:ext cx="4572000" cy="1660506"/>
          </a:xfrm>
          <a:prstGeom prst="rect">
            <a:avLst/>
          </a:prstGeom>
        </p:spPr>
      </p:pic>
      <p:pic>
        <p:nvPicPr>
          <p:cNvPr id="10" name="Picture 9" descr="Screen shot 2011-08-02 at 5.58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2730107"/>
            <a:ext cx="4572000" cy="1534475"/>
          </a:xfrm>
          <a:prstGeom prst="rect">
            <a:avLst/>
          </a:prstGeom>
        </p:spPr>
      </p:pic>
      <p:pic>
        <p:nvPicPr>
          <p:cNvPr id="12" name="Picture 11" descr="Screen shot 2011-08-02 at 5.57.52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900" y="146648"/>
            <a:ext cx="3149600" cy="2525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80" y="159777"/>
            <a:ext cx="7737219" cy="914400"/>
          </a:xfrm>
        </p:spPr>
        <p:txBody>
          <a:bodyPr/>
          <a:lstStyle/>
          <a:p>
            <a:r>
              <a:rPr lang="en-US" dirty="0" smtClean="0"/>
              <a:t>Re-Flash the HVAC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63750"/>
            <a:ext cx="43053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creen shot 2010-09-29 at 12.27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976" y="1158853"/>
            <a:ext cx="3508524" cy="1419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3200" y="1866900"/>
            <a:ext cx="175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EA157A"/>
                </a:solidFill>
              </a:rPr>
              <a:t>Whole Bldg</a:t>
            </a:r>
            <a:endParaRPr lang="en-US" b="0" dirty="0">
              <a:solidFill>
                <a:srgbClr val="EA157A"/>
              </a:solidFill>
            </a:endParaRPr>
          </a:p>
        </p:txBody>
      </p:sp>
      <p:grpSp>
        <p:nvGrpSpPr>
          <p:cNvPr id="3" name="Group 63"/>
          <p:cNvGrpSpPr/>
          <p:nvPr/>
        </p:nvGrpSpPr>
        <p:grpSpPr>
          <a:xfrm>
            <a:off x="5359400" y="4495800"/>
            <a:ext cx="3594100" cy="2133599"/>
            <a:chOff x="5346700" y="4406900"/>
            <a:chExt cx="3594100" cy="2133599"/>
          </a:xfrm>
        </p:grpSpPr>
        <p:grpSp>
          <p:nvGrpSpPr>
            <p:cNvPr id="6" name="Group 54"/>
            <p:cNvGrpSpPr/>
            <p:nvPr/>
          </p:nvGrpSpPr>
          <p:grpSpPr>
            <a:xfrm>
              <a:off x="6985000" y="5011829"/>
              <a:ext cx="1955800" cy="1528670"/>
              <a:chOff x="6985000" y="5011829"/>
              <a:chExt cx="1955800" cy="1528670"/>
            </a:xfrm>
          </p:grpSpPr>
          <p:pic>
            <p:nvPicPr>
              <p:cNvPr id="15" name="Picture 14" descr="Screen shot 2010-09-29 at 12.06.09 PM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5000" y="5011829"/>
                <a:ext cx="1955800" cy="1528670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7162800" y="5067300"/>
                <a:ext cx="14424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 dirty="0" smtClean="0"/>
                  <a:t>inst Lab 199</a:t>
                </a:r>
              </a:p>
              <a:p>
                <a:r>
                  <a:rPr lang="en-US" sz="1800" b="0" dirty="0" smtClean="0"/>
                  <a:t> HVAC</a:t>
                </a:r>
                <a:endParaRPr lang="en-US" sz="1800" b="0" dirty="0"/>
              </a:p>
            </p:txBody>
          </p:sp>
        </p:grpSp>
        <p:cxnSp>
          <p:nvCxnSpPr>
            <p:cNvPr id="63" name="Straight Connector 62"/>
            <p:cNvCxnSpPr/>
            <p:nvPr/>
          </p:nvCxnSpPr>
          <p:spPr bwMode="auto">
            <a:xfrm rot="16200000" flipV="1">
              <a:off x="5302250" y="4451350"/>
              <a:ext cx="1790700" cy="1701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8/2/2011</a:t>
            </a:r>
            <a:endParaRPr lang="en-US"/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199" y="4241800"/>
            <a:ext cx="448547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199model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464300" y="3122783"/>
            <a:ext cx="2679700" cy="1868317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CPS-PI-11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1000" y="3530600"/>
            <a:ext cx="156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chemeClr val="accent2"/>
                </a:solidFill>
              </a:rPr>
              <a:t>LoCal</a:t>
            </a:r>
            <a:r>
              <a:rPr lang="en-US" sz="1800" dirty="0" smtClean="0">
                <a:solidFill>
                  <a:schemeClr val="accent2"/>
                </a:solidFill>
              </a:rPr>
              <a:t> + </a:t>
            </a:r>
            <a:r>
              <a:rPr lang="en-US" sz="1800" dirty="0" err="1" smtClean="0">
                <a:solidFill>
                  <a:schemeClr val="accent2"/>
                </a:solidFill>
              </a:rPr>
              <a:t>ActionWebs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203200"/>
            <a:ext cx="8153400" cy="939800"/>
          </a:xfrm>
        </p:spPr>
        <p:txBody>
          <a:bodyPr/>
          <a:lstStyle/>
          <a:p>
            <a:r>
              <a:rPr lang="en-US" sz="3600" dirty="0" smtClean="0"/>
              <a:t>Learning-based Model Predictive Control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2667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Mathematical model from Newton’s law of cooling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Model identified using semi-parametric regression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2057400"/>
            <a:ext cx="5530839" cy="52322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dT/dt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800" i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i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u(t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i="1" baseline="-25000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i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w(t</a:t>
            </a:r>
            <a:r>
              <a:rPr lang="en-US" sz="2800" i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q(t)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763" y="2568714"/>
            <a:ext cx="2558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2"/>
                </a:solidFill>
              </a:rPr>
              <a:t>change in temperature</a:t>
            </a:r>
          </a:p>
          <a:p>
            <a:pPr algn="r"/>
            <a:r>
              <a:rPr lang="en-US" sz="2000" dirty="0" smtClean="0">
                <a:solidFill>
                  <a:schemeClr val="accent2"/>
                </a:solidFill>
              </a:rPr>
              <a:t>over time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1447800"/>
            <a:ext cx="1615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time constant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of room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2724090"/>
            <a:ext cx="1275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AC cooling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1700" y="1669106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CC00"/>
                </a:solidFill>
              </a:rPr>
              <a:t>weather</a:t>
            </a:r>
            <a:endParaRPr lang="en-US" sz="2000" dirty="0">
              <a:solidFill>
                <a:srgbClr val="00C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2964" y="2590800"/>
            <a:ext cx="2651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heating from occupants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and equipment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962400"/>
            <a:ext cx="59436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32605" y="4038600"/>
            <a:ext cx="2234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Temperature:</a:t>
            </a:r>
          </a:p>
          <a:p>
            <a:r>
              <a:rPr lang="en-US" dirty="0"/>
              <a:t> </a:t>
            </a:r>
            <a:r>
              <a:rPr lang="en-US" dirty="0" smtClean="0"/>
              <a:t>   Experimental </a:t>
            </a:r>
            <a:r>
              <a:rPr lang="en-US" dirty="0" smtClean="0">
                <a:solidFill>
                  <a:srgbClr val="0070C0"/>
                </a:solidFill>
              </a:rPr>
              <a:t>(blue)</a:t>
            </a:r>
          </a:p>
          <a:p>
            <a:r>
              <a:rPr lang="en-US" dirty="0" smtClean="0"/>
              <a:t>    Simulated </a:t>
            </a:r>
            <a:r>
              <a:rPr lang="en-US" dirty="0" smtClean="0">
                <a:solidFill>
                  <a:srgbClr val="FF0000"/>
                </a:solidFill>
              </a:rPr>
              <a:t>(red)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19"/>
          <p:cNvGrpSpPr/>
          <p:nvPr/>
        </p:nvGrpSpPr>
        <p:grpSpPr>
          <a:xfrm>
            <a:off x="495300" y="5195668"/>
            <a:ext cx="8191500" cy="976532"/>
            <a:chOff x="495300" y="5195668"/>
            <a:chExt cx="8191500" cy="97653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3200" y="5257800"/>
              <a:ext cx="5943600" cy="91440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Box 18"/>
            <p:cNvSpPr txBox="1"/>
            <p:nvPr/>
          </p:nvSpPr>
          <p:spPr>
            <a:xfrm>
              <a:off x="495300" y="5195668"/>
              <a:ext cx="20364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Heating from occupants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and equipment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8/2/2011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749EA-B942-5E47-9A71-08380CDA35E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4500" y="6324600"/>
            <a:ext cx="5969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Aswani</a:t>
            </a:r>
            <a:r>
              <a:rPr lang="en-US" sz="1600" dirty="0" smtClean="0"/>
              <a:t>, Master, </a:t>
            </a:r>
            <a:r>
              <a:rPr lang="en-US" sz="1600" dirty="0" err="1" smtClean="0"/>
              <a:t>Taneja</a:t>
            </a:r>
            <a:r>
              <a:rPr lang="en-US" sz="1600" dirty="0" smtClean="0"/>
              <a:t>, Culler, Tomlin, Proc. of IEEE, 2011)</a:t>
            </a:r>
            <a:endParaRPr lang="en-US" sz="1600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CPS-PI-11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814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CWSN'11</a:t>
            </a:r>
            <a:endParaRPr lang="en-US" dirty="0"/>
          </a:p>
        </p:txBody>
      </p:sp>
      <p:sp>
        <p:nvSpPr>
          <p:cNvPr id="3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2E703906-B42F-C941-BD5B-1C7BA2693FC8}" type="slidenum">
              <a:rPr lang="en-US"/>
              <a:pPr algn="r"/>
              <a:t>6</a:t>
            </a:fld>
            <a:endParaRPr lang="en-US" dirty="0"/>
          </a:p>
        </p:txBody>
      </p:sp>
      <p:sp>
        <p:nvSpPr>
          <p:cNvPr id="521218" name="Text Box 2"/>
          <p:cNvSpPr txBox="1">
            <a:spLocks noChangeArrowheads="1"/>
          </p:cNvSpPr>
          <p:nvPr/>
        </p:nvSpPr>
        <p:spPr bwMode="auto">
          <a:xfrm>
            <a:off x="4559300" y="3860800"/>
            <a:ext cx="1230313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802.5</a:t>
            </a:r>
          </a:p>
          <a:p>
            <a:pPr algn="ctr"/>
            <a:r>
              <a:rPr lang="en-US"/>
              <a:t>Token Ring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title"/>
          </p:nvPr>
        </p:nvSpPr>
        <p:spPr>
          <a:xfrm>
            <a:off x="233363" y="169863"/>
            <a:ext cx="7234237" cy="896937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Internet Concepts: Layering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521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9563" y="5553075"/>
            <a:ext cx="8534400" cy="6715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400"/>
          </a:p>
          <a:p>
            <a:pPr lvl="1">
              <a:lnSpc>
                <a:spcPct val="80000"/>
              </a:lnSpc>
            </a:pPr>
            <a:endParaRPr lang="en-US" sz="1200"/>
          </a:p>
          <a:p>
            <a:pPr>
              <a:lnSpc>
                <a:spcPct val="80000"/>
              </a:lnSpc>
            </a:pPr>
            <a:endParaRPr lang="en-US" sz="1400"/>
          </a:p>
        </p:txBody>
      </p:sp>
      <p:sp>
        <p:nvSpPr>
          <p:cNvPr id="521221" name="Text Box 5"/>
          <p:cNvSpPr txBox="1">
            <a:spLocks noChangeArrowheads="1"/>
          </p:cNvSpPr>
          <p:nvPr/>
        </p:nvSpPr>
        <p:spPr bwMode="auto">
          <a:xfrm>
            <a:off x="3529013" y="3851275"/>
            <a:ext cx="962025" cy="5905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802.3</a:t>
            </a:r>
          </a:p>
          <a:p>
            <a:pPr algn="ctr"/>
            <a:r>
              <a:rPr lang="en-US" dirty="0"/>
              <a:t>Ethernet</a:t>
            </a:r>
          </a:p>
        </p:txBody>
      </p:sp>
      <p:sp>
        <p:nvSpPr>
          <p:cNvPr id="521222" name="Text Box 6"/>
          <p:cNvSpPr txBox="1">
            <a:spLocks noChangeArrowheads="1"/>
          </p:cNvSpPr>
          <p:nvPr/>
        </p:nvSpPr>
        <p:spPr bwMode="auto">
          <a:xfrm>
            <a:off x="5843588" y="3860800"/>
            <a:ext cx="81438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521223" name="Text Box 7"/>
          <p:cNvSpPr txBox="1">
            <a:spLocks noChangeArrowheads="1"/>
          </p:cNvSpPr>
          <p:nvPr/>
        </p:nvSpPr>
        <p:spPr bwMode="auto">
          <a:xfrm>
            <a:off x="3702050" y="406082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10b2</a:t>
            </a:r>
          </a:p>
        </p:txBody>
      </p:sp>
      <p:sp>
        <p:nvSpPr>
          <p:cNvPr id="521224" name="Text Box 8"/>
          <p:cNvSpPr txBox="1">
            <a:spLocks noChangeArrowheads="1"/>
          </p:cNvSpPr>
          <p:nvPr/>
        </p:nvSpPr>
        <p:spPr bwMode="auto">
          <a:xfrm>
            <a:off x="3825875" y="4260850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802.3i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10bT</a:t>
            </a:r>
          </a:p>
        </p:txBody>
      </p:sp>
      <p:sp>
        <p:nvSpPr>
          <p:cNvPr id="521225" name="Text Box 9"/>
          <p:cNvSpPr txBox="1">
            <a:spLocks noChangeArrowheads="1"/>
          </p:cNvSpPr>
          <p:nvPr/>
        </p:nvSpPr>
        <p:spPr bwMode="auto">
          <a:xfrm>
            <a:off x="3921125" y="4451350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802.3y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100bT</a:t>
            </a:r>
          </a:p>
        </p:txBody>
      </p:sp>
      <p:sp>
        <p:nvSpPr>
          <p:cNvPr id="521226" name="Text Box 10"/>
          <p:cNvSpPr txBox="1">
            <a:spLocks noChangeArrowheads="1"/>
          </p:cNvSpPr>
          <p:nvPr/>
        </p:nvSpPr>
        <p:spPr bwMode="auto">
          <a:xfrm>
            <a:off x="4083050" y="461327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802.3ab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1000bT</a:t>
            </a:r>
          </a:p>
        </p:txBody>
      </p:sp>
      <p:sp>
        <p:nvSpPr>
          <p:cNvPr id="521227" name="Text Box 11"/>
          <p:cNvSpPr txBox="1">
            <a:spLocks noChangeArrowheads="1"/>
          </p:cNvSpPr>
          <p:nvPr/>
        </p:nvSpPr>
        <p:spPr bwMode="auto">
          <a:xfrm>
            <a:off x="4206875" y="4784725"/>
            <a:ext cx="96202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802.3an</a:t>
            </a:r>
            <a:endParaRPr lang="en-US" sz="1400"/>
          </a:p>
          <a:p>
            <a:pPr algn="ctr"/>
            <a:r>
              <a:rPr lang="en-US"/>
              <a:t>Ethernet</a:t>
            </a:r>
          </a:p>
          <a:p>
            <a:pPr algn="ctr"/>
            <a:r>
              <a:rPr lang="en-US"/>
              <a:t>1G bT</a:t>
            </a:r>
          </a:p>
        </p:txBody>
      </p:sp>
      <p:sp>
        <p:nvSpPr>
          <p:cNvPr id="521228" name="Text Box 12"/>
          <p:cNvSpPr txBox="1">
            <a:spLocks noChangeArrowheads="1"/>
          </p:cNvSpPr>
          <p:nvPr/>
        </p:nvSpPr>
        <p:spPr bwMode="auto">
          <a:xfrm>
            <a:off x="5969000" y="4013200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802.11a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521229" name="Text Box 13"/>
          <p:cNvSpPr txBox="1">
            <a:spLocks noChangeArrowheads="1"/>
          </p:cNvSpPr>
          <p:nvPr/>
        </p:nvSpPr>
        <p:spPr bwMode="auto">
          <a:xfrm>
            <a:off x="6140450" y="4184650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802.11b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521230" name="Text Box 14"/>
          <p:cNvSpPr txBox="1">
            <a:spLocks noChangeArrowheads="1"/>
          </p:cNvSpPr>
          <p:nvPr/>
        </p:nvSpPr>
        <p:spPr bwMode="auto">
          <a:xfrm>
            <a:off x="6302375" y="4346575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802.11g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521231" name="Text Box 15"/>
          <p:cNvSpPr txBox="1">
            <a:spLocks noChangeArrowheads="1"/>
          </p:cNvSpPr>
          <p:nvPr/>
        </p:nvSpPr>
        <p:spPr bwMode="auto">
          <a:xfrm>
            <a:off x="6454775" y="4498975"/>
            <a:ext cx="9271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802.11n</a:t>
            </a:r>
          </a:p>
          <a:p>
            <a:pPr algn="ctr"/>
            <a:r>
              <a:rPr lang="en-US"/>
              <a:t>WiFi</a:t>
            </a:r>
          </a:p>
        </p:txBody>
      </p:sp>
      <p:sp>
        <p:nvSpPr>
          <p:cNvPr id="521232" name="Text Box 16"/>
          <p:cNvSpPr txBox="1">
            <a:spLocks noChangeArrowheads="1"/>
          </p:cNvSpPr>
          <p:nvPr/>
        </p:nvSpPr>
        <p:spPr bwMode="auto">
          <a:xfrm>
            <a:off x="2617788" y="3841750"/>
            <a:ext cx="847725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X3T9.5</a:t>
            </a:r>
          </a:p>
          <a:p>
            <a:pPr algn="ctr"/>
            <a:r>
              <a:rPr lang="en-US"/>
              <a:t>FDDI</a:t>
            </a:r>
          </a:p>
        </p:txBody>
      </p:sp>
      <p:sp>
        <p:nvSpPr>
          <p:cNvPr id="521233" name="Text Box 17"/>
          <p:cNvSpPr txBox="1">
            <a:spLocks noChangeArrowheads="1"/>
          </p:cNvSpPr>
          <p:nvPr/>
        </p:nvSpPr>
        <p:spPr bwMode="auto">
          <a:xfrm>
            <a:off x="1693863" y="3832225"/>
            <a:ext cx="87153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Serial</a:t>
            </a:r>
          </a:p>
          <a:p>
            <a:pPr algn="ctr"/>
            <a:r>
              <a:rPr lang="en-US"/>
              <a:t>Modem</a:t>
            </a:r>
          </a:p>
        </p:txBody>
      </p:sp>
      <p:sp>
        <p:nvSpPr>
          <p:cNvPr id="521234" name="Text Box 18"/>
          <p:cNvSpPr txBox="1">
            <a:spLocks noChangeArrowheads="1"/>
          </p:cNvSpPr>
          <p:nvPr/>
        </p:nvSpPr>
        <p:spPr bwMode="auto">
          <a:xfrm>
            <a:off x="2012950" y="4727575"/>
            <a:ext cx="7683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GPRS</a:t>
            </a:r>
          </a:p>
        </p:txBody>
      </p:sp>
      <p:sp>
        <p:nvSpPr>
          <p:cNvPr id="521235" name="Text Box 19"/>
          <p:cNvSpPr txBox="1">
            <a:spLocks noChangeArrowheads="1"/>
          </p:cNvSpPr>
          <p:nvPr/>
        </p:nvSpPr>
        <p:spPr bwMode="auto">
          <a:xfrm>
            <a:off x="2009775" y="4346575"/>
            <a:ext cx="67786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ISDN</a:t>
            </a:r>
          </a:p>
        </p:txBody>
      </p:sp>
      <p:sp>
        <p:nvSpPr>
          <p:cNvPr id="521236" name="Text Box 20"/>
          <p:cNvSpPr txBox="1">
            <a:spLocks noChangeArrowheads="1"/>
          </p:cNvSpPr>
          <p:nvPr/>
        </p:nvSpPr>
        <p:spPr bwMode="auto">
          <a:xfrm>
            <a:off x="1493838" y="4556125"/>
            <a:ext cx="58737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DSL</a:t>
            </a:r>
          </a:p>
        </p:txBody>
      </p:sp>
      <p:sp>
        <p:nvSpPr>
          <p:cNvPr id="521237" name="Text Box 21"/>
          <p:cNvSpPr txBox="1">
            <a:spLocks noChangeArrowheads="1"/>
          </p:cNvSpPr>
          <p:nvPr/>
        </p:nvSpPr>
        <p:spPr bwMode="auto">
          <a:xfrm>
            <a:off x="2770188" y="4384675"/>
            <a:ext cx="7239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Sonet</a:t>
            </a:r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2886075" y="2524125"/>
            <a:ext cx="3419475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Transport (UDP/IP, TCP/IP)</a:t>
            </a:r>
          </a:p>
        </p:txBody>
      </p:sp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1866900" y="2105025"/>
            <a:ext cx="5381625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Application (Telnet, FTP, SMTP, SNMP, HTTP)</a:t>
            </a:r>
          </a:p>
        </p:txBody>
      </p:sp>
      <p:sp>
        <p:nvSpPr>
          <p:cNvPr id="521240" name="Rectangle 24"/>
          <p:cNvSpPr>
            <a:spLocks noChangeArrowheads="1"/>
          </p:cNvSpPr>
          <p:nvPr/>
        </p:nvSpPr>
        <p:spPr bwMode="auto">
          <a:xfrm>
            <a:off x="1162050" y="1571625"/>
            <a:ext cx="7162800" cy="4667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Diverse Object and Data Models (HTML, XML, …, BacNet, …)</a:t>
            </a:r>
          </a:p>
        </p:txBody>
      </p:sp>
      <p:sp>
        <p:nvSpPr>
          <p:cNvPr id="521241" name="Text Box 25"/>
          <p:cNvSpPr txBox="1">
            <a:spLocks noChangeArrowheads="1"/>
          </p:cNvSpPr>
          <p:nvPr/>
        </p:nvSpPr>
        <p:spPr bwMode="auto">
          <a:xfrm>
            <a:off x="7519988" y="3870325"/>
            <a:ext cx="1012825" cy="619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802.15.4</a:t>
            </a:r>
          </a:p>
          <a:p>
            <a:pPr algn="ctr"/>
            <a:r>
              <a:rPr lang="en-US" b="1"/>
              <a:t>???</a:t>
            </a:r>
          </a:p>
        </p:txBody>
      </p:sp>
      <p:sp>
        <p:nvSpPr>
          <p:cNvPr id="521242" name="Rectangle 26"/>
          <p:cNvSpPr>
            <a:spLocks noChangeArrowheads="1"/>
          </p:cNvSpPr>
          <p:nvPr/>
        </p:nvSpPr>
        <p:spPr bwMode="auto">
          <a:xfrm>
            <a:off x="3519488" y="2962275"/>
            <a:ext cx="2171700" cy="361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Network (IP)</a:t>
            </a:r>
          </a:p>
        </p:txBody>
      </p:sp>
      <p:sp>
        <p:nvSpPr>
          <p:cNvPr id="521243" name="Rectangle 27"/>
          <p:cNvSpPr>
            <a:spLocks noChangeArrowheads="1"/>
          </p:cNvSpPr>
          <p:nvPr/>
        </p:nvSpPr>
        <p:spPr bwMode="auto">
          <a:xfrm>
            <a:off x="2109788" y="3390900"/>
            <a:ext cx="5686425" cy="4191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Link</a:t>
            </a:r>
          </a:p>
        </p:txBody>
      </p:sp>
      <p:sp>
        <p:nvSpPr>
          <p:cNvPr id="521244" name="Text Box 28"/>
          <p:cNvSpPr txBox="1">
            <a:spLocks noChangeArrowheads="1"/>
          </p:cNvSpPr>
          <p:nvPr/>
        </p:nvSpPr>
        <p:spPr bwMode="auto">
          <a:xfrm>
            <a:off x="460375" y="3422650"/>
            <a:ext cx="714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2: link</a:t>
            </a:r>
          </a:p>
        </p:txBody>
      </p:sp>
      <p:sp>
        <p:nvSpPr>
          <p:cNvPr id="521245" name="Text Box 29"/>
          <p:cNvSpPr txBox="1">
            <a:spLocks noChangeArrowheads="1"/>
          </p:cNvSpPr>
          <p:nvPr/>
        </p:nvSpPr>
        <p:spPr bwMode="auto">
          <a:xfrm>
            <a:off x="460375" y="2965450"/>
            <a:ext cx="693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3: net</a:t>
            </a:r>
          </a:p>
        </p:txBody>
      </p:sp>
      <p:sp>
        <p:nvSpPr>
          <p:cNvPr id="521246" name="Text Box 30"/>
          <p:cNvSpPr txBox="1">
            <a:spLocks noChangeArrowheads="1"/>
          </p:cNvSpPr>
          <p:nvPr/>
        </p:nvSpPr>
        <p:spPr bwMode="auto">
          <a:xfrm>
            <a:off x="460375" y="2527300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4: xport</a:t>
            </a:r>
          </a:p>
        </p:txBody>
      </p:sp>
      <p:sp>
        <p:nvSpPr>
          <p:cNvPr id="521247" name="Text Box 31"/>
          <p:cNvSpPr txBox="1">
            <a:spLocks noChangeArrowheads="1"/>
          </p:cNvSpPr>
          <p:nvPr/>
        </p:nvSpPr>
        <p:spPr bwMode="auto">
          <a:xfrm>
            <a:off x="460375" y="1936750"/>
            <a:ext cx="74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7: app</a:t>
            </a:r>
          </a:p>
        </p:txBody>
      </p:sp>
      <p:sp>
        <p:nvSpPr>
          <p:cNvPr id="521248" name="Text Box 32"/>
          <p:cNvSpPr txBox="1">
            <a:spLocks noChangeArrowheads="1"/>
          </p:cNvSpPr>
          <p:nvPr/>
        </p:nvSpPr>
        <p:spPr bwMode="auto">
          <a:xfrm>
            <a:off x="460375" y="5080000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1: phy</a:t>
            </a:r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23" grpId="0" animBg="1"/>
      <p:bldP spid="521224" grpId="0" animBg="1"/>
      <p:bldP spid="521225" grpId="0" animBg="1"/>
      <p:bldP spid="521226" grpId="0" animBg="1"/>
      <p:bldP spid="521227" grpId="0" animBg="1"/>
      <p:bldP spid="521228" grpId="0" animBg="1"/>
      <p:bldP spid="521229" grpId="0" animBg="1"/>
      <p:bldP spid="521230" grpId="0" animBg="1"/>
      <p:bldP spid="521231" grpId="0" animBg="1"/>
      <p:bldP spid="521235" grpId="0" animBg="1"/>
      <p:bldP spid="521236" grpId="0" animBg="1"/>
      <p:bldP spid="521237" grpId="0" animBg="1"/>
      <p:bldP spid="52124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3492500"/>
            <a:ext cx="594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900" y="4406900"/>
            <a:ext cx="579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0" y="1663700"/>
            <a:ext cx="594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6200" y="2489200"/>
            <a:ext cx="5803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41300" y="1257300"/>
            <a:ext cx="553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Experimental LBMPC: 12.6kWh Consumed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8008" y="1816100"/>
            <a:ext cx="14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Temperature</a:t>
            </a:r>
            <a:endParaRPr lang="en-US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916781" y="2665968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Control Action</a:t>
            </a:r>
            <a:endParaRPr lang="en-US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41300" y="32004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Simulated Hysteresis Control: 29.7kWh Consumed (estimated)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8008" y="3785632"/>
            <a:ext cx="14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Temperature</a:t>
            </a:r>
            <a:endParaRPr lang="en-US" sz="18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916781" y="44958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Control Action</a:t>
            </a:r>
            <a:endParaRPr lang="en-US" sz="18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235700"/>
            <a:ext cx="511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</a:t>
            </a:r>
            <a:r>
              <a:rPr lang="en-US" sz="1800" dirty="0" err="1" smtClean="0"/>
              <a:t>Aswani</a:t>
            </a:r>
            <a:r>
              <a:rPr lang="en-US" sz="1800" dirty="0" smtClean="0"/>
              <a:t>, Master, </a:t>
            </a:r>
            <a:r>
              <a:rPr lang="en-US" sz="1800" dirty="0" err="1" smtClean="0"/>
              <a:t>Taneja</a:t>
            </a:r>
            <a:r>
              <a:rPr lang="en-US" sz="1800" dirty="0" smtClean="0"/>
              <a:t>, Culler, Tomlin, 2011)</a:t>
            </a:r>
            <a:endParaRPr lang="en-US" sz="18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Learning-Based Model Predictive Control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0" y="5208656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 smtClean="0"/>
              <a:t>LBMPC adjusts for internal dynamics, avoids over-cooling, trades off duty cycle and switching frequency </a:t>
            </a:r>
          </a:p>
        </p:txBody>
      </p:sp>
      <p:pic>
        <p:nvPicPr>
          <p:cNvPr id="22" name="Picture 21" descr="transien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315200" y="5105400"/>
            <a:ext cx="1549400" cy="154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5" y="1927225"/>
            <a:ext cx="971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795463"/>
            <a:ext cx="730250" cy="62706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33796" name="Title 90"/>
          <p:cNvSpPr>
            <a:spLocks noGrp="1"/>
          </p:cNvSpPr>
          <p:nvPr>
            <p:ph type="title"/>
          </p:nvPr>
        </p:nvSpPr>
        <p:spPr>
          <a:xfrm>
            <a:off x="1713148" y="249488"/>
            <a:ext cx="7430852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Cyber / Physical Buildings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0" y="1465129"/>
            <a:ext cx="8839200" cy="4743450"/>
            <a:chOff x="152400" y="990600"/>
            <a:chExt cx="8839200" cy="4743510"/>
          </a:xfrm>
        </p:grpSpPr>
        <p:sp>
          <p:nvSpPr>
            <p:cNvPr id="93" name="Cube 92"/>
            <p:cNvSpPr/>
            <p:nvPr/>
          </p:nvSpPr>
          <p:spPr bwMode="auto">
            <a:xfrm>
              <a:off x="5029200" y="990600"/>
              <a:ext cx="3962400" cy="4267254"/>
            </a:xfrm>
            <a:prstGeom prst="cube">
              <a:avLst>
                <a:gd name="adj" fmla="val 32639"/>
              </a:avLst>
            </a:prstGeom>
            <a:gradFill>
              <a:gsLst>
                <a:gs pos="0">
                  <a:schemeClr val="accent1">
                    <a:lumMod val="40000"/>
                    <a:lumOff val="6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20040000" scaled="0"/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457200" y="3435381"/>
              <a:ext cx="2714625" cy="1439881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" name="Group 96"/>
            <p:cNvGrpSpPr>
              <a:grpSpLocks/>
            </p:cNvGrpSpPr>
            <p:nvPr/>
          </p:nvGrpSpPr>
          <p:grpSpPr bwMode="auto">
            <a:xfrm>
              <a:off x="7467600" y="3891000"/>
              <a:ext cx="762000" cy="757247"/>
              <a:chOff x="2667000" y="4420431"/>
              <a:chExt cx="1066800" cy="761216"/>
            </a:xfrm>
          </p:grpSpPr>
          <p:sp>
            <p:nvSpPr>
              <p:cNvPr id="191" name="Cube 190"/>
              <p:cNvSpPr/>
              <p:nvPr/>
            </p:nvSpPr>
            <p:spPr>
              <a:xfrm>
                <a:off x="2667000" y="4420431"/>
                <a:ext cx="1066800" cy="761216"/>
              </a:xfrm>
              <a:prstGeom prst="cube">
                <a:avLst>
                  <a:gd name="adj" fmla="val 32639"/>
                </a:avLst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882" name="TextBox 95"/>
              <p:cNvSpPr txBox="1">
                <a:spLocks noChangeArrowheads="1"/>
              </p:cNvSpPr>
              <p:nvPr/>
            </p:nvSpPr>
            <p:spPr bwMode="auto">
              <a:xfrm>
                <a:off x="2744122" y="4645965"/>
                <a:ext cx="6848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BMS</a:t>
                </a:r>
              </a:p>
            </p:txBody>
          </p:sp>
        </p:grpSp>
        <p:sp>
          <p:nvSpPr>
            <p:cNvPr id="98" name="Cube 97"/>
            <p:cNvSpPr/>
            <p:nvPr/>
          </p:nvSpPr>
          <p:spPr bwMode="auto">
            <a:xfrm>
              <a:off x="5181600" y="3619533"/>
              <a:ext cx="1477963" cy="1485919"/>
            </a:xfrm>
            <a:prstGeom prst="cube">
              <a:avLst>
                <a:gd name="adj" fmla="val 32639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Cube 98"/>
            <p:cNvSpPr/>
            <p:nvPr/>
          </p:nvSpPr>
          <p:spPr bwMode="auto">
            <a:xfrm>
              <a:off x="5181600" y="2587645"/>
              <a:ext cx="1477963" cy="1336692"/>
            </a:xfrm>
            <a:prstGeom prst="cube">
              <a:avLst>
                <a:gd name="adj" fmla="val 32639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803" name="TextBox 3"/>
            <p:cNvSpPr txBox="1">
              <a:spLocks noChangeArrowheads="1"/>
            </p:cNvSpPr>
            <p:nvPr/>
          </p:nvSpPr>
          <p:spPr bwMode="auto">
            <a:xfrm>
              <a:off x="2895600" y="5311775"/>
              <a:ext cx="8001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Cyber</a:t>
              </a:r>
            </a:p>
          </p:txBody>
        </p:sp>
        <p:sp>
          <p:nvSpPr>
            <p:cNvPr id="33804" name="TextBox 4"/>
            <p:cNvSpPr txBox="1">
              <a:spLocks noChangeArrowheads="1"/>
            </p:cNvSpPr>
            <p:nvPr/>
          </p:nvSpPr>
          <p:spPr bwMode="auto">
            <a:xfrm>
              <a:off x="4937125" y="5334000"/>
              <a:ext cx="12254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Physical</a:t>
              </a:r>
            </a:p>
          </p:txBody>
        </p:sp>
        <p:sp>
          <p:nvSpPr>
            <p:cNvPr id="33805" name="TextBox 5"/>
            <p:cNvSpPr txBox="1">
              <a:spLocks noChangeArrowheads="1"/>
            </p:cNvSpPr>
            <p:nvPr/>
          </p:nvSpPr>
          <p:spPr bwMode="auto">
            <a:xfrm>
              <a:off x="6096000" y="5334000"/>
              <a:ext cx="12103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Building</a:t>
              </a:r>
            </a:p>
          </p:txBody>
        </p:sp>
        <p:sp>
          <p:nvSpPr>
            <p:cNvPr id="33806" name="TextBox 46"/>
            <p:cNvSpPr txBox="1">
              <a:spLocks noChangeArrowheads="1"/>
            </p:cNvSpPr>
            <p:nvPr/>
          </p:nvSpPr>
          <p:spPr bwMode="auto">
            <a:xfrm rot="-5400000">
              <a:off x="6222395" y="4785003"/>
              <a:ext cx="7489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Light</a:t>
              </a:r>
            </a:p>
          </p:txBody>
        </p:sp>
        <p:grpSp>
          <p:nvGrpSpPr>
            <p:cNvPr id="4" name="Group 91"/>
            <p:cNvGrpSpPr>
              <a:grpSpLocks/>
            </p:cNvGrpSpPr>
            <p:nvPr/>
          </p:nvGrpSpPr>
          <p:grpSpPr bwMode="auto">
            <a:xfrm>
              <a:off x="6705597" y="1752610"/>
              <a:ext cx="1673224" cy="3352842"/>
              <a:chOff x="4727576" y="1676410"/>
              <a:chExt cx="1673224" cy="3352842"/>
            </a:xfrm>
          </p:grpSpPr>
          <p:sp>
            <p:nvSpPr>
              <p:cNvPr id="180" name="Cube 179"/>
              <p:cNvSpPr/>
              <p:nvPr/>
            </p:nvSpPr>
            <p:spPr>
              <a:xfrm>
                <a:off x="4727579" y="4419644"/>
                <a:ext cx="587375" cy="609608"/>
              </a:xfrm>
              <a:prstGeom prst="cub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00">
                    <a:alpha val="73000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81" name="Straight Connector 180"/>
              <p:cNvCxnSpPr/>
              <p:nvPr/>
            </p:nvCxnSpPr>
            <p:spPr>
              <a:xfrm rot="5400000">
                <a:off x="3925878" y="3314731"/>
                <a:ext cx="2211416" cy="1587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V="1">
                <a:off x="5032379" y="3048027"/>
                <a:ext cx="1143000" cy="91441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5032379" y="2438420"/>
                <a:ext cx="1143000" cy="91441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V="1">
                <a:off x="5032379" y="1676410"/>
                <a:ext cx="1368425" cy="11414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5111754" y="2589234"/>
                <a:ext cx="454025" cy="158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5184779" y="2438420"/>
                <a:ext cx="454025" cy="15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5108579" y="3198842"/>
                <a:ext cx="454025" cy="158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5181604" y="3048027"/>
                <a:ext cx="454025" cy="15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5108579" y="3808450"/>
                <a:ext cx="454025" cy="158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5181604" y="3657635"/>
                <a:ext cx="454025" cy="158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808" name="TextBox 48"/>
            <p:cNvSpPr txBox="1">
              <a:spLocks noChangeArrowheads="1"/>
            </p:cNvSpPr>
            <p:nvPr/>
          </p:nvSpPr>
          <p:spPr bwMode="auto">
            <a:xfrm rot="-5400000">
              <a:off x="5667445" y="4567516"/>
              <a:ext cx="12492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Transport</a:t>
              </a:r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 bwMode="auto">
            <a:xfrm rot="5400000">
              <a:off x="5830870" y="3695734"/>
              <a:ext cx="2817848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5067282" y="3694147"/>
              <a:ext cx="2817849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 rot="5400000">
              <a:off x="4762483" y="3648109"/>
              <a:ext cx="2817848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 rot="5400000">
              <a:off x="5295882" y="3694147"/>
              <a:ext cx="2817849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Cube 114"/>
            <p:cNvSpPr/>
            <p:nvPr/>
          </p:nvSpPr>
          <p:spPr bwMode="auto">
            <a:xfrm>
              <a:off x="8229600" y="3505232"/>
              <a:ext cx="587375" cy="609608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9" name="Cube 118"/>
            <p:cNvSpPr/>
            <p:nvPr/>
          </p:nvSpPr>
          <p:spPr bwMode="auto">
            <a:xfrm>
              <a:off x="7239000" y="4495844"/>
              <a:ext cx="587375" cy="609608"/>
            </a:xfrm>
            <a:prstGeom prst="cube">
              <a:avLst/>
            </a:prstGeom>
            <a:ln>
              <a:solidFill>
                <a:schemeClr val="accent1">
                  <a:shade val="95000"/>
                  <a:satMod val="105000"/>
                  <a:alpha val="73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0" name="Straight Connector 119"/>
            <p:cNvCxnSpPr/>
            <p:nvPr/>
          </p:nvCxnSpPr>
          <p:spPr bwMode="auto">
            <a:xfrm rot="5400000">
              <a:off x="6437299" y="3390930"/>
              <a:ext cx="2211416" cy="1587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 bwMode="auto">
            <a:xfrm rot="5400000">
              <a:off x="7505687" y="2476519"/>
              <a:ext cx="2209828" cy="3175"/>
            </a:xfrm>
            <a:prstGeom prst="line">
              <a:avLst/>
            </a:prstGeom>
            <a:ln w="50800">
              <a:solidFill>
                <a:srgbClr val="800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7543800" y="3659222"/>
              <a:ext cx="454025" cy="37941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7543800" y="3049614"/>
              <a:ext cx="454025" cy="37941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7543800" y="2514619"/>
              <a:ext cx="454025" cy="37941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 bwMode="auto">
            <a:xfrm>
              <a:off x="7315200" y="3811624"/>
              <a:ext cx="454025" cy="1587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 bwMode="auto">
            <a:xfrm>
              <a:off x="7470775" y="3733835"/>
              <a:ext cx="454025" cy="1588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 bwMode="auto">
            <a:xfrm>
              <a:off x="7315200" y="3202016"/>
              <a:ext cx="454025" cy="1587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 bwMode="auto">
            <a:xfrm>
              <a:off x="7470775" y="3124227"/>
              <a:ext cx="454025" cy="1588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 bwMode="auto">
            <a:xfrm>
              <a:off x="7315200" y="2665434"/>
              <a:ext cx="454025" cy="1587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 bwMode="auto">
            <a:xfrm>
              <a:off x="7470775" y="2587645"/>
              <a:ext cx="454025" cy="1588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8153400" y="3125815"/>
              <a:ext cx="454025" cy="379417"/>
            </a:xfrm>
            <a:prstGeom prst="line">
              <a:avLst/>
            </a:prstGeom>
            <a:ln w="381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flipV="1">
              <a:off x="8153400" y="2516207"/>
              <a:ext cx="454025" cy="379417"/>
            </a:xfrm>
            <a:prstGeom prst="line">
              <a:avLst/>
            </a:prstGeom>
            <a:ln w="381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8153400" y="1981213"/>
              <a:ext cx="454025" cy="379418"/>
            </a:xfrm>
            <a:prstGeom prst="line">
              <a:avLst/>
            </a:prstGeom>
            <a:ln w="381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 bwMode="auto">
            <a:xfrm>
              <a:off x="7924800" y="3278217"/>
              <a:ext cx="454025" cy="1587"/>
            </a:xfrm>
            <a:prstGeom prst="line">
              <a:avLst/>
            </a:prstGeom>
            <a:ln w="254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 bwMode="auto">
            <a:xfrm>
              <a:off x="8080375" y="3200428"/>
              <a:ext cx="454025" cy="1588"/>
            </a:xfrm>
            <a:prstGeom prst="line">
              <a:avLst/>
            </a:prstGeom>
            <a:ln w="254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>
              <a:off x="7924800" y="2668609"/>
              <a:ext cx="454025" cy="1587"/>
            </a:xfrm>
            <a:prstGeom prst="line">
              <a:avLst/>
            </a:prstGeom>
            <a:ln w="254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 bwMode="auto">
            <a:xfrm>
              <a:off x="8080375" y="2590820"/>
              <a:ext cx="454025" cy="1588"/>
            </a:xfrm>
            <a:prstGeom prst="line">
              <a:avLst/>
            </a:prstGeom>
            <a:ln w="254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 bwMode="auto">
            <a:xfrm>
              <a:off x="7924800" y="2132027"/>
              <a:ext cx="454025" cy="1587"/>
            </a:xfrm>
            <a:prstGeom prst="line">
              <a:avLst/>
            </a:prstGeom>
            <a:ln w="254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 bwMode="auto">
            <a:xfrm>
              <a:off x="8080375" y="2054238"/>
              <a:ext cx="454025" cy="1588"/>
            </a:xfrm>
            <a:prstGeom prst="line">
              <a:avLst/>
            </a:prstGeom>
            <a:ln w="2540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35" name="TextBox 98"/>
            <p:cNvSpPr txBox="1">
              <a:spLocks noChangeArrowheads="1"/>
            </p:cNvSpPr>
            <p:nvPr/>
          </p:nvSpPr>
          <p:spPr bwMode="auto">
            <a:xfrm>
              <a:off x="5181600" y="4173538"/>
              <a:ext cx="106680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Process Loads</a:t>
              </a:r>
            </a:p>
          </p:txBody>
        </p:sp>
        <p:sp>
          <p:nvSpPr>
            <p:cNvPr id="33836" name="TextBox 99"/>
            <p:cNvSpPr txBox="1">
              <a:spLocks noChangeArrowheads="1"/>
            </p:cNvSpPr>
            <p:nvPr/>
          </p:nvSpPr>
          <p:spPr bwMode="auto">
            <a:xfrm>
              <a:off x="5105400" y="3240088"/>
              <a:ext cx="12573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Occupant Demand</a:t>
              </a:r>
            </a:p>
          </p:txBody>
        </p:sp>
        <p:sp>
          <p:nvSpPr>
            <p:cNvPr id="33837" name="TextBox 100"/>
            <p:cNvSpPr txBox="1">
              <a:spLocks noChangeArrowheads="1"/>
            </p:cNvSpPr>
            <p:nvPr/>
          </p:nvSpPr>
          <p:spPr bwMode="auto">
            <a:xfrm>
              <a:off x="3543300" y="4687888"/>
              <a:ext cx="15621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Legacy Instrumentation &amp; Control Interfaces</a:t>
              </a:r>
            </a:p>
          </p:txBody>
        </p:sp>
        <p:sp>
          <p:nvSpPr>
            <p:cNvPr id="33838" name="TextBox 101"/>
            <p:cNvSpPr txBox="1">
              <a:spLocks noChangeArrowheads="1"/>
            </p:cNvSpPr>
            <p:nvPr/>
          </p:nvSpPr>
          <p:spPr bwMode="auto">
            <a:xfrm>
              <a:off x="3886200" y="3773488"/>
              <a:ext cx="106680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200"/>
                <a:t>Pervasive Sensing</a:t>
              </a:r>
            </a:p>
          </p:txBody>
        </p:sp>
        <p:sp>
          <p:nvSpPr>
            <p:cNvPr id="33839" name="TextBox 102"/>
            <p:cNvSpPr txBox="1">
              <a:spLocks noChangeArrowheads="1"/>
            </p:cNvSpPr>
            <p:nvPr/>
          </p:nvSpPr>
          <p:spPr bwMode="auto">
            <a:xfrm>
              <a:off x="3722853" y="3032504"/>
              <a:ext cx="117157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200"/>
                <a:t>Activity/Usage</a:t>
              </a:r>
            </a:p>
            <a:p>
              <a:pPr algn="r"/>
              <a:r>
                <a:rPr lang="en-US" sz="1200"/>
                <a:t>Streams</a:t>
              </a:r>
            </a:p>
          </p:txBody>
        </p:sp>
        <p:sp>
          <p:nvSpPr>
            <p:cNvPr id="150" name="Can 149"/>
            <p:cNvSpPr/>
            <p:nvPr/>
          </p:nvSpPr>
          <p:spPr bwMode="auto">
            <a:xfrm>
              <a:off x="228600" y="4635546"/>
              <a:ext cx="1600200" cy="438156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841" name="TextBox 105"/>
            <p:cNvSpPr txBox="1">
              <a:spLocks noChangeArrowheads="1"/>
            </p:cNvSpPr>
            <p:nvPr/>
          </p:nvSpPr>
          <p:spPr bwMode="auto">
            <a:xfrm>
              <a:off x="609600" y="4735513"/>
              <a:ext cx="5953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BIM</a:t>
              </a:r>
            </a:p>
          </p:txBody>
        </p:sp>
        <p:sp>
          <p:nvSpPr>
            <p:cNvPr id="152" name="Can 151"/>
            <p:cNvSpPr/>
            <p:nvPr/>
          </p:nvSpPr>
          <p:spPr bwMode="auto">
            <a:xfrm>
              <a:off x="2057400" y="4540295"/>
              <a:ext cx="1181100" cy="53340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843" name="TextBox 108"/>
            <p:cNvSpPr txBox="1">
              <a:spLocks noChangeArrowheads="1"/>
            </p:cNvSpPr>
            <p:nvPr/>
          </p:nvSpPr>
          <p:spPr bwMode="auto">
            <a:xfrm>
              <a:off x="2654300" y="4727575"/>
              <a:ext cx="584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BITS</a:t>
              </a:r>
            </a:p>
          </p:txBody>
        </p:sp>
        <p:grpSp>
          <p:nvGrpSpPr>
            <p:cNvPr id="5" name="Group 119"/>
            <p:cNvGrpSpPr>
              <a:grpSpLocks/>
            </p:cNvGrpSpPr>
            <p:nvPr/>
          </p:nvGrpSpPr>
          <p:grpSpPr bwMode="auto">
            <a:xfrm>
              <a:off x="2463800" y="4178340"/>
              <a:ext cx="774700" cy="438156"/>
              <a:chOff x="2730680" y="4210199"/>
              <a:chExt cx="774520" cy="438047"/>
            </a:xfrm>
          </p:grpSpPr>
          <p:sp>
            <p:nvSpPr>
              <p:cNvPr id="178" name="Can 177"/>
              <p:cNvSpPr/>
              <p:nvPr/>
            </p:nvSpPr>
            <p:spPr>
              <a:xfrm>
                <a:off x="2730680" y="4210199"/>
                <a:ext cx="774520" cy="438047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869" name="TextBox 110"/>
              <p:cNvSpPr txBox="1">
                <a:spLocks noChangeArrowheads="1"/>
              </p:cNvSpPr>
              <p:nvPr/>
            </p:nvSpPr>
            <p:spPr bwMode="auto">
              <a:xfrm>
                <a:off x="2878754" y="4340423"/>
                <a:ext cx="4740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PIB</a:t>
                </a:r>
              </a:p>
            </p:txBody>
          </p:sp>
        </p:grpSp>
        <p:grpSp>
          <p:nvGrpSpPr>
            <p:cNvPr id="6" name="Group 113"/>
            <p:cNvGrpSpPr>
              <a:grpSpLocks/>
            </p:cNvGrpSpPr>
            <p:nvPr/>
          </p:nvGrpSpPr>
          <p:grpSpPr bwMode="auto">
            <a:xfrm>
              <a:off x="228600" y="3625883"/>
              <a:ext cx="990600" cy="646121"/>
              <a:chOff x="304800" y="3774165"/>
              <a:chExt cx="990600" cy="645476"/>
            </a:xfrm>
          </p:grpSpPr>
          <p:sp>
            <p:nvSpPr>
              <p:cNvPr id="176" name="Can 175"/>
              <p:cNvSpPr/>
              <p:nvPr/>
            </p:nvSpPr>
            <p:spPr>
              <a:xfrm>
                <a:off x="304800" y="3774165"/>
                <a:ext cx="976313" cy="64547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867" name="TextBox 112"/>
              <p:cNvSpPr txBox="1">
                <a:spLocks noChangeArrowheads="1"/>
              </p:cNvSpPr>
              <p:nvPr/>
            </p:nvSpPr>
            <p:spPr bwMode="auto">
              <a:xfrm>
                <a:off x="361520" y="3896380"/>
                <a:ext cx="93388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Activity Models</a:t>
                </a:r>
              </a:p>
            </p:txBody>
          </p:sp>
        </p:grpSp>
        <p:sp>
          <p:nvSpPr>
            <p:cNvPr id="33846" name="Rectangle 114"/>
            <p:cNvSpPr>
              <a:spLocks noChangeArrowheads="1"/>
            </p:cNvSpPr>
            <p:nvPr/>
          </p:nvSpPr>
          <p:spPr bwMode="auto">
            <a:xfrm>
              <a:off x="1098550" y="3625850"/>
              <a:ext cx="202565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  <a:latin typeface="Calibri" charset="0"/>
                </a:rPr>
                <a:t>Multi-Objective Model-Driven Control</a:t>
              </a:r>
              <a:endParaRPr lang="en-US" sz="1400"/>
            </a:p>
          </p:txBody>
        </p:sp>
        <p:sp>
          <p:nvSpPr>
            <p:cNvPr id="157" name="TextBox 156"/>
            <p:cNvSpPr txBox="1"/>
            <p:nvPr/>
          </p:nvSpPr>
          <p:spPr bwMode="auto">
            <a:xfrm>
              <a:off x="1447800" y="2784498"/>
              <a:ext cx="2171700" cy="7397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/>
                <a:t>Building Integrated</a:t>
              </a:r>
            </a:p>
            <a:p>
              <a:pPr>
                <a:defRPr/>
              </a:pPr>
              <a:r>
                <a:rPr lang="en-US" sz="1400" dirty="0"/>
                <a:t>Operating System</a:t>
              </a:r>
            </a:p>
            <a:p>
              <a:pPr>
                <a:defRPr/>
              </a:pPr>
              <a:endParaRPr lang="en-US" sz="1400" dirty="0"/>
            </a:p>
          </p:txBody>
        </p:sp>
        <p:grpSp>
          <p:nvGrpSpPr>
            <p:cNvPr id="7" name="Group 130"/>
            <p:cNvGrpSpPr>
              <a:grpSpLocks/>
            </p:cNvGrpSpPr>
            <p:nvPr/>
          </p:nvGrpSpPr>
          <p:grpSpPr bwMode="auto">
            <a:xfrm>
              <a:off x="347663" y="2422543"/>
              <a:ext cx="947737" cy="438156"/>
              <a:chOff x="285320" y="1700042"/>
              <a:chExt cx="948273" cy="438047"/>
            </a:xfrm>
          </p:grpSpPr>
          <p:sp>
            <p:nvSpPr>
              <p:cNvPr id="174" name="Can 173"/>
              <p:cNvSpPr/>
              <p:nvPr/>
            </p:nvSpPr>
            <p:spPr>
              <a:xfrm>
                <a:off x="285320" y="1700042"/>
                <a:ext cx="933978" cy="438047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865" name="TextBox 118"/>
              <p:cNvSpPr txBox="1">
                <a:spLocks noChangeArrowheads="1"/>
              </p:cNvSpPr>
              <p:nvPr/>
            </p:nvSpPr>
            <p:spPr bwMode="auto">
              <a:xfrm>
                <a:off x="304800" y="1825823"/>
                <a:ext cx="92879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External</a:t>
                </a:r>
              </a:p>
            </p:txBody>
          </p:sp>
        </p:grpSp>
        <p:sp>
          <p:nvSpPr>
            <p:cNvPr id="33849" name="TextBox 42"/>
            <p:cNvSpPr txBox="1">
              <a:spLocks noChangeArrowheads="1"/>
            </p:cNvSpPr>
            <p:nvPr/>
          </p:nvSpPr>
          <p:spPr bwMode="auto">
            <a:xfrm rot="-5400000">
              <a:off x="7100458" y="4723091"/>
              <a:ext cx="8215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HVAC</a:t>
              </a:r>
            </a:p>
          </p:txBody>
        </p:sp>
        <p:sp>
          <p:nvSpPr>
            <p:cNvPr id="33850" name="TextBox 49"/>
            <p:cNvSpPr txBox="1">
              <a:spLocks noChangeArrowheads="1"/>
            </p:cNvSpPr>
            <p:nvPr/>
          </p:nvSpPr>
          <p:spPr bwMode="auto">
            <a:xfrm rot="-5400000">
              <a:off x="6304092" y="4551333"/>
              <a:ext cx="13253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Electrical</a:t>
              </a:r>
            </a:p>
          </p:txBody>
        </p:sp>
        <p:sp>
          <p:nvSpPr>
            <p:cNvPr id="33851" name="TextBox 120"/>
            <p:cNvSpPr txBox="1">
              <a:spLocks noChangeArrowheads="1"/>
            </p:cNvSpPr>
            <p:nvPr/>
          </p:nvSpPr>
          <p:spPr bwMode="auto">
            <a:xfrm rot="-5400000">
              <a:off x="2405063" y="3783012"/>
              <a:ext cx="2057400" cy="523875"/>
            </a:xfrm>
            <a:prstGeom prst="rect">
              <a:avLst/>
            </a:prstGeom>
            <a:solidFill>
              <a:srgbClr val="FF0000">
                <a:alpha val="5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Fault, Attack, </a:t>
              </a:r>
              <a:r>
                <a:rPr lang="en-US" sz="1100"/>
                <a:t>Anomaly</a:t>
              </a:r>
              <a:r>
                <a:rPr lang="en-US" sz="1400"/>
                <a:t> Detect &amp;Management</a:t>
              </a:r>
            </a:p>
          </p:txBody>
        </p:sp>
        <p:sp>
          <p:nvSpPr>
            <p:cNvPr id="162" name="Left Arrow 161"/>
            <p:cNvSpPr/>
            <p:nvPr/>
          </p:nvSpPr>
          <p:spPr bwMode="auto">
            <a:xfrm>
              <a:off x="3810000" y="4402181"/>
              <a:ext cx="838200" cy="361955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" name="Right Arrow 162"/>
            <p:cNvSpPr/>
            <p:nvPr/>
          </p:nvSpPr>
          <p:spPr bwMode="auto">
            <a:xfrm>
              <a:off x="3886200" y="2505094"/>
              <a:ext cx="914400" cy="430218"/>
            </a:xfrm>
            <a:prstGeom prst="rightArrow">
              <a:avLst/>
            </a:prstGeom>
            <a:solidFill>
              <a:srgbClr val="008000">
                <a:alpha val="4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" name="Left Arrow 163"/>
            <p:cNvSpPr/>
            <p:nvPr/>
          </p:nvSpPr>
          <p:spPr bwMode="auto">
            <a:xfrm>
              <a:off x="3810000" y="3544920"/>
              <a:ext cx="838200" cy="361955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855" name="TextBox 125"/>
            <p:cNvSpPr txBox="1">
              <a:spLocks noChangeArrowheads="1"/>
            </p:cNvSpPr>
            <p:nvPr/>
          </p:nvSpPr>
          <p:spPr bwMode="auto">
            <a:xfrm>
              <a:off x="3733800" y="2089150"/>
              <a:ext cx="11715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Control Plan and Schedule</a:t>
              </a:r>
            </a:p>
          </p:txBody>
        </p:sp>
        <p:sp>
          <p:nvSpPr>
            <p:cNvPr id="166" name="Left Arrow 165"/>
            <p:cNvSpPr/>
            <p:nvPr/>
          </p:nvSpPr>
          <p:spPr bwMode="auto">
            <a:xfrm rot="16200000">
              <a:off x="460372" y="3041678"/>
              <a:ext cx="549282" cy="250825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7" name="Left Arrow 166"/>
            <p:cNvSpPr/>
            <p:nvPr/>
          </p:nvSpPr>
          <p:spPr bwMode="auto">
            <a:xfrm rot="5400000" flipV="1">
              <a:off x="612772" y="3009927"/>
              <a:ext cx="549282" cy="250825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8" name="Group 86"/>
            <p:cNvGrpSpPr>
              <a:grpSpLocks/>
            </p:cNvGrpSpPr>
            <p:nvPr/>
          </p:nvGrpSpPr>
          <p:grpSpPr bwMode="auto">
            <a:xfrm>
              <a:off x="152400" y="4235491"/>
              <a:ext cx="1481138" cy="438156"/>
              <a:chOff x="152400" y="4235491"/>
              <a:chExt cx="1481138" cy="438156"/>
            </a:xfrm>
          </p:grpSpPr>
          <p:sp>
            <p:nvSpPr>
              <p:cNvPr id="172" name="Can 171"/>
              <p:cNvSpPr/>
              <p:nvPr/>
            </p:nvSpPr>
            <p:spPr bwMode="auto">
              <a:xfrm>
                <a:off x="228600" y="4235491"/>
                <a:ext cx="1404938" cy="438156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863" name="TextBox 106"/>
              <p:cNvSpPr txBox="1">
                <a:spLocks noChangeArrowheads="1"/>
              </p:cNvSpPr>
              <p:nvPr/>
            </p:nvSpPr>
            <p:spPr bwMode="auto">
              <a:xfrm>
                <a:off x="152400" y="4327525"/>
                <a:ext cx="1481138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/>
                  <a:t>Physical Models</a:t>
                </a:r>
              </a:p>
            </p:txBody>
          </p:sp>
        </p:grpSp>
        <p:sp>
          <p:nvSpPr>
            <p:cNvPr id="169" name="Parallelogram 168"/>
            <p:cNvSpPr/>
            <p:nvPr/>
          </p:nvSpPr>
          <p:spPr>
            <a:xfrm rot="5400000" flipH="1">
              <a:off x="5767379" y="2149493"/>
              <a:ext cx="1416068" cy="533400"/>
            </a:xfrm>
            <a:prstGeom prst="parallelogram">
              <a:avLst>
                <a:gd name="adj" fmla="val 104844"/>
              </a:avLst>
            </a:prstGeom>
            <a:gradFill>
              <a:gsLst>
                <a:gs pos="32000">
                  <a:schemeClr val="accent6">
                    <a:alpha val="3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860" name="TextBox 88"/>
            <p:cNvSpPr txBox="1">
              <a:spLocks noChangeArrowheads="1"/>
            </p:cNvSpPr>
            <p:nvPr/>
          </p:nvSpPr>
          <p:spPr bwMode="auto">
            <a:xfrm rot="-2564031">
              <a:off x="6080099" y="1835148"/>
              <a:ext cx="15709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Human-Building</a:t>
              </a:r>
              <a:br>
                <a:rPr lang="en-US" sz="1400"/>
              </a:br>
              <a:r>
                <a:rPr lang="en-US" sz="1400"/>
                <a:t>Interface</a:t>
              </a:r>
            </a:p>
          </p:txBody>
        </p:sp>
        <p:pic>
          <p:nvPicPr>
            <p:cNvPr id="33861" name="Picture 8" descr="3C_Commerzebank 2"/>
            <p:cNvPicPr>
              <a:picLocks noChangeAspect="1" noChangeArrowheads="1"/>
            </p:cNvPicPr>
            <p:nvPr/>
          </p:nvPicPr>
          <p:blipFill>
            <a:blip r:embed="rId4">
              <a:lum bright="6000"/>
            </a:blip>
            <a:srcRect/>
            <a:stretch>
              <a:fillRect/>
            </a:stretch>
          </p:blipFill>
          <p:spPr bwMode="auto">
            <a:xfrm>
              <a:off x="5181600" y="2293883"/>
              <a:ext cx="977900" cy="98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4" name="Footer Placeholder 9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Internet is Every Thing is Here</a:t>
            </a:r>
          </a:p>
          <a:p>
            <a:r>
              <a:rPr lang="en-US" dirty="0" smtClean="0"/>
              <a:t>15 years of deep innovation and research</a:t>
            </a:r>
          </a:p>
          <a:p>
            <a:pPr lvl="1"/>
            <a:r>
              <a:rPr lang="en-US" dirty="0" smtClean="0"/>
              <a:t>Critical WSN breakthroughs</a:t>
            </a:r>
          </a:p>
          <a:p>
            <a:pPr lvl="1"/>
            <a:r>
              <a:rPr lang="en-US" dirty="0" smtClean="0"/>
              <a:t>Key IPv6 developments</a:t>
            </a:r>
          </a:p>
          <a:p>
            <a:r>
              <a:rPr lang="en-US" dirty="0" smtClean="0"/>
              <a:t>Worldwide community of students, faculty, and industry</a:t>
            </a:r>
          </a:p>
          <a:p>
            <a:r>
              <a:rPr lang="en-US" dirty="0" smtClean="0"/>
              <a:t>Engagement of International organizations</a:t>
            </a:r>
          </a:p>
          <a:p>
            <a:r>
              <a:rPr lang="en-US" dirty="0" smtClean="0"/>
              <a:t>Fundamentally a new Scientific Instrument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Focus it on the World’s most important problem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Energy, productivity, and the environment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716E-6379-43C9-BB00-D74AC4E6A2F8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1298F-654F-8B40-BF83-0CBB601AD302}" type="slidenum">
              <a:rPr lang="en-US"/>
              <a:pPr/>
              <a:t>63</a:t>
            </a:fld>
            <a:endParaRPr lang="en-US"/>
          </a:p>
        </p:txBody>
      </p:sp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CWSN'11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 algn="r"/>
            <a:fld id="{22742467-5AD5-BE42-830D-6E1BF03E9CF6}" type="slidenum">
              <a:rPr lang="en-US"/>
              <a:pPr algn="r"/>
              <a:t>7</a:t>
            </a:fld>
            <a:endParaRPr lang="en-US"/>
          </a:p>
        </p:txBody>
      </p:sp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86799" cy="1143000"/>
          </a:xfrm>
          <a:ln/>
        </p:spPr>
        <p:txBody>
          <a:bodyPr rIns="35717">
            <a:normAutofit fontScale="90000"/>
          </a:bodyPr>
          <a:lstStyle/>
          <a:p>
            <a:pPr algn="l"/>
            <a:r>
              <a:rPr lang="en-US" dirty="0"/>
              <a:t>Leading Internet Research Perspective 			            - a decade ago</a:t>
            </a:r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04813" y="1371600"/>
            <a:ext cx="8039100" cy="50244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sym typeface="Gill Sans" charset="0"/>
              </a:rPr>
              <a:t>“Resource constraints may cause us to </a:t>
            </a:r>
            <a:r>
              <a:rPr lang="en-US" b="1" dirty="0">
                <a:solidFill>
                  <a:srgbClr val="FF0000"/>
                </a:solidFill>
                <a:sym typeface="Gill Sans" charset="0"/>
              </a:rPr>
              <a:t>give up the layered architecture</a:t>
            </a:r>
            <a:r>
              <a:rPr lang="en-US" dirty="0">
                <a:solidFill>
                  <a:srgbClr val="000000"/>
                </a:solidFill>
                <a:sym typeface="Gill Sans" charset="0"/>
              </a:rPr>
              <a:t>.”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sym typeface="Gill Sans" charset="0"/>
              </a:rPr>
              <a:t>“Sheer numbers of devices, and their unattended deployment, will preclude reliance on broadcast communication or the configuration currently needed to deploy and operate networked devices.”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sym typeface="Gill Sans" charset="0"/>
              </a:rPr>
              <a:t>“There are significant robustness and scalability advantages to designing applications using localized algorithms.”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sym typeface="Gill Sans" charset="0"/>
              </a:rPr>
              <a:t>“Unlike traditional networks, a sensor node </a:t>
            </a:r>
            <a:r>
              <a:rPr lang="en-US" dirty="0">
                <a:solidFill>
                  <a:srgbClr val="FF0000"/>
                </a:solidFill>
                <a:sym typeface="Gill Sans" charset="0"/>
              </a:rPr>
              <a:t>may not need an identity </a:t>
            </a:r>
            <a:r>
              <a:rPr lang="en-US" dirty="0">
                <a:solidFill>
                  <a:srgbClr val="000000"/>
                </a:solidFill>
                <a:sym typeface="Gill Sans" charset="0"/>
              </a:rPr>
              <a:t>(e.g. address).”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sym typeface="Gill Sans" charset="0"/>
              </a:rPr>
              <a:t>“It is reasonable to assume that sensor networks can be </a:t>
            </a:r>
            <a:r>
              <a:rPr lang="en-US" dirty="0">
                <a:solidFill>
                  <a:srgbClr val="FF0000"/>
                </a:solidFill>
                <a:sym typeface="Gill Sans" charset="0"/>
              </a:rPr>
              <a:t>tailored to the application </a:t>
            </a:r>
            <a:r>
              <a:rPr lang="en-US" dirty="0">
                <a:solidFill>
                  <a:srgbClr val="000000"/>
                </a:solidFill>
                <a:sym typeface="Gill Sans" charset="0"/>
              </a:rPr>
              <a:t>at hand.”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90499" name="Rectangle 3"/>
          <p:cNvSpPr>
            <a:spLocks/>
          </p:cNvSpPr>
          <p:nvPr/>
        </p:nvSpPr>
        <p:spPr bwMode="auto">
          <a:xfrm>
            <a:off x="893763" y="1357313"/>
            <a:ext cx="7358062" cy="4652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401638" indent="-401638" defTabSz="642938">
              <a:spcBef>
                <a:spcPts val="838"/>
              </a:spcBef>
              <a:buSzPct val="171000"/>
              <a:buFont typeface="Gill Sans" charset="0"/>
              <a:buChar char="•"/>
            </a:pPr>
            <a:endParaRPr lang="en-US" sz="21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90500" name="AutoShape 4"/>
          <p:cNvSpPr>
            <a:spLocks/>
          </p:cNvSpPr>
          <p:nvPr/>
        </p:nvSpPr>
        <p:spPr bwMode="auto">
          <a:xfrm rot="-1667098">
            <a:off x="3521217" y="3006749"/>
            <a:ext cx="5491162" cy="446088"/>
          </a:xfrm>
          <a:prstGeom prst="roundRect">
            <a:avLst>
              <a:gd name="adj" fmla="val 30000"/>
            </a:avLst>
          </a:prstGeom>
          <a:solidFill>
            <a:schemeClr val="accent3">
              <a:lumMod val="60000"/>
              <a:lumOff val="40000"/>
              <a:alpha val="80000"/>
            </a:schemeClr>
          </a:solidFill>
          <a:ln w="25400">
            <a:noFill/>
            <a:round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/>
            <a:r>
              <a:rPr lang="en-US" sz="2500">
                <a:solidFill>
                  <a:srgbClr val="19191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rPr>
              <a:t>We were wrong...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9/26/2011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2" grpId="0" build="p"/>
      <p:bldP spid="490499" grpId="0" build="p" autoUpdateAnimBg="0"/>
      <p:bldP spid="490500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673350" cy="457200"/>
          </a:xfrm>
          <a:noFill/>
        </p:spPr>
        <p:txBody>
          <a:bodyPr/>
          <a:lstStyle/>
          <a:p>
            <a:pPr algn="l"/>
            <a:r>
              <a:rPr lang="en-US" smtClean="0"/>
              <a:t>CWSN'11</a:t>
            </a:r>
            <a:endParaRPr lang="en-US"/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758950" cy="457200"/>
          </a:xfrm>
          <a:noFill/>
        </p:spPr>
        <p:txBody>
          <a:bodyPr/>
          <a:lstStyle/>
          <a:p>
            <a:pPr algn="ctr"/>
            <a:fld id="{5B976F58-D8E7-6546-A054-89BBA660245A}" type="slidenum">
              <a:rPr lang="en-US" smtClean="0"/>
              <a:pPr algn="ctr"/>
              <a:t>8</a:t>
            </a:fld>
            <a:endParaRPr lang="en-US" smtClean="0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597775" cy="792163"/>
          </a:xfrm>
        </p:spPr>
        <p:txBody>
          <a:bodyPr/>
          <a:lstStyle/>
          <a:p>
            <a:pPr algn="l"/>
            <a:r>
              <a:rPr lang="en-US" dirty="0" smtClean="0">
                <a:ea typeface="ＭＳ Ｐゴシック" charset="-128"/>
                <a:cs typeface="ＭＳ Ｐゴシック" charset="-128"/>
              </a:rPr>
              <a:t>The Mote/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TinyOS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revolution…</a:t>
            </a: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04800" y="2946400"/>
            <a:ext cx="100330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SmartDust</a:t>
            </a:r>
          </a:p>
          <a:p>
            <a:pPr algn="ctr"/>
            <a:r>
              <a:rPr lang="en-US" sz="1200">
                <a:solidFill>
                  <a:srgbClr val="FF0000"/>
                </a:solidFill>
              </a:rPr>
              <a:t>WeC</a:t>
            </a: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1557338" y="3048000"/>
            <a:ext cx="804862" cy="3000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Rene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1733550" y="1547813"/>
            <a:ext cx="815975" cy="477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Intel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200"/>
              <a:t>rene’</a:t>
            </a:r>
          </a:p>
        </p:txBody>
      </p:sp>
      <p:pic>
        <p:nvPicPr>
          <p:cNvPr id="38920" name="Picture 6" descr="w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2617788"/>
            <a:ext cx="4079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7" descr="re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4488" y="2492375"/>
            <a:ext cx="509587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AutoShape 8"/>
          <p:cNvSpPr>
            <a:spLocks noChangeArrowheads="1"/>
          </p:cNvSpPr>
          <p:nvPr/>
        </p:nvSpPr>
        <p:spPr bwMode="auto">
          <a:xfrm>
            <a:off x="1258888" y="2722563"/>
            <a:ext cx="304800" cy="188912"/>
          </a:xfrm>
          <a:prstGeom prst="rightArrow">
            <a:avLst>
              <a:gd name="adj1" fmla="val 60417"/>
              <a:gd name="adj2" fmla="val 7057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AutoShape 9"/>
          <p:cNvSpPr>
            <a:spLocks noChangeArrowheads="1"/>
          </p:cNvSpPr>
          <p:nvPr/>
        </p:nvSpPr>
        <p:spPr bwMode="auto">
          <a:xfrm rot="1693615">
            <a:off x="1854200" y="3486150"/>
            <a:ext cx="306388" cy="188913"/>
          </a:xfrm>
          <a:prstGeom prst="rightArrow">
            <a:avLst>
              <a:gd name="adj1" fmla="val 60417"/>
              <a:gd name="adj2" fmla="val 70941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Line 10"/>
          <p:cNvSpPr>
            <a:spLocks noChangeShapeType="1"/>
          </p:cNvSpPr>
          <p:nvPr/>
        </p:nvSpPr>
        <p:spPr bwMode="auto">
          <a:xfrm flipV="1">
            <a:off x="2565400" y="1358900"/>
            <a:ext cx="46038" cy="39004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5" name="Line 11"/>
          <p:cNvSpPr>
            <a:spLocks noChangeShapeType="1"/>
          </p:cNvSpPr>
          <p:nvPr/>
        </p:nvSpPr>
        <p:spPr bwMode="auto">
          <a:xfrm>
            <a:off x="228600" y="5029200"/>
            <a:ext cx="861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6" name="Text Box 16"/>
          <p:cNvSpPr txBox="1">
            <a:spLocks noChangeArrowheads="1"/>
          </p:cNvSpPr>
          <p:nvPr/>
        </p:nvSpPr>
        <p:spPr bwMode="auto">
          <a:xfrm>
            <a:off x="838200" y="5065713"/>
            <a:ext cx="404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99</a:t>
            </a:r>
          </a:p>
        </p:txBody>
      </p:sp>
      <p:sp>
        <p:nvSpPr>
          <p:cNvPr id="38927" name="Text Box 17"/>
          <p:cNvSpPr txBox="1">
            <a:spLocks noChangeArrowheads="1"/>
          </p:cNvSpPr>
          <p:nvPr/>
        </p:nvSpPr>
        <p:spPr bwMode="auto">
          <a:xfrm>
            <a:off x="304800" y="5065713"/>
            <a:ext cx="404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98</a:t>
            </a:r>
          </a:p>
        </p:txBody>
      </p:sp>
      <p:sp>
        <p:nvSpPr>
          <p:cNvPr id="38928" name="Text Box 18"/>
          <p:cNvSpPr txBox="1">
            <a:spLocks noChangeArrowheads="1"/>
          </p:cNvSpPr>
          <p:nvPr/>
        </p:nvSpPr>
        <p:spPr bwMode="auto">
          <a:xfrm>
            <a:off x="13716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00</a:t>
            </a:r>
          </a:p>
        </p:txBody>
      </p:sp>
      <p:sp>
        <p:nvSpPr>
          <p:cNvPr id="38929" name="Text Box 19"/>
          <p:cNvSpPr txBox="1">
            <a:spLocks noChangeArrowheads="1"/>
          </p:cNvSpPr>
          <p:nvPr/>
        </p:nvSpPr>
        <p:spPr bwMode="auto">
          <a:xfrm>
            <a:off x="20574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01</a:t>
            </a:r>
          </a:p>
        </p:txBody>
      </p:sp>
      <p:sp>
        <p:nvSpPr>
          <p:cNvPr id="38930" name="Text Box 20"/>
          <p:cNvSpPr txBox="1">
            <a:spLocks noChangeArrowheads="1"/>
          </p:cNvSpPr>
          <p:nvPr/>
        </p:nvSpPr>
        <p:spPr bwMode="auto">
          <a:xfrm>
            <a:off x="41148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03</a:t>
            </a:r>
          </a:p>
        </p:txBody>
      </p:sp>
      <p:sp>
        <p:nvSpPr>
          <p:cNvPr id="38931" name="Text Box 21"/>
          <p:cNvSpPr txBox="1">
            <a:spLocks noChangeArrowheads="1"/>
          </p:cNvSpPr>
          <p:nvPr/>
        </p:nvSpPr>
        <p:spPr bwMode="auto">
          <a:xfrm>
            <a:off x="30480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02</a:t>
            </a:r>
          </a:p>
        </p:txBody>
      </p:sp>
      <p:sp>
        <p:nvSpPr>
          <p:cNvPr id="38932" name="Text Box 22"/>
          <p:cNvSpPr txBox="1">
            <a:spLocks noChangeArrowheads="1"/>
          </p:cNvSpPr>
          <p:nvPr/>
        </p:nvSpPr>
        <p:spPr bwMode="auto">
          <a:xfrm>
            <a:off x="53340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04</a:t>
            </a:r>
          </a:p>
        </p:txBody>
      </p:sp>
      <p:sp>
        <p:nvSpPr>
          <p:cNvPr id="38933" name="Text Box 23"/>
          <p:cNvSpPr txBox="1">
            <a:spLocks noChangeArrowheads="1"/>
          </p:cNvSpPr>
          <p:nvPr/>
        </p:nvSpPr>
        <p:spPr bwMode="auto">
          <a:xfrm>
            <a:off x="7062788" y="5029200"/>
            <a:ext cx="404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06</a:t>
            </a:r>
          </a:p>
        </p:txBody>
      </p:sp>
      <p:sp>
        <p:nvSpPr>
          <p:cNvPr id="38934" name="Text Box 24"/>
          <p:cNvSpPr txBox="1">
            <a:spLocks noChangeArrowheads="1"/>
          </p:cNvSpPr>
          <p:nvPr/>
        </p:nvSpPr>
        <p:spPr bwMode="auto">
          <a:xfrm>
            <a:off x="6400800" y="5051425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05</a:t>
            </a:r>
          </a:p>
        </p:txBody>
      </p:sp>
      <p:sp>
        <p:nvSpPr>
          <p:cNvPr id="38935" name="Text Box 25"/>
          <p:cNvSpPr txBox="1">
            <a:spLocks noChangeArrowheads="1"/>
          </p:cNvSpPr>
          <p:nvPr/>
        </p:nvSpPr>
        <p:spPr bwMode="auto">
          <a:xfrm>
            <a:off x="7620000" y="5029200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 dirty="0"/>
              <a:t>07</a:t>
            </a:r>
          </a:p>
        </p:txBody>
      </p:sp>
      <p:sp>
        <p:nvSpPr>
          <p:cNvPr id="38936" name="Text Box 27"/>
          <p:cNvSpPr txBox="1">
            <a:spLocks noChangeArrowheads="1"/>
          </p:cNvSpPr>
          <p:nvPr/>
        </p:nvSpPr>
        <p:spPr bwMode="auto">
          <a:xfrm rot="10800000">
            <a:off x="591801" y="5410200"/>
            <a:ext cx="4308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0" dirty="0">
                <a:solidFill>
                  <a:srgbClr val="FFFF00"/>
                </a:solidFill>
              </a:rPr>
              <a:t>SENSIT</a:t>
            </a:r>
          </a:p>
        </p:txBody>
      </p:sp>
      <p:sp>
        <p:nvSpPr>
          <p:cNvPr id="38937" name="Text Box 29"/>
          <p:cNvSpPr txBox="1">
            <a:spLocks noChangeArrowheads="1"/>
          </p:cNvSpPr>
          <p:nvPr/>
        </p:nvSpPr>
        <p:spPr bwMode="auto">
          <a:xfrm rot="10800000">
            <a:off x="882313" y="5410200"/>
            <a:ext cx="4308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</a:rPr>
              <a:t>Expedition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8938" name="Text Box 30"/>
          <p:cNvSpPr txBox="1">
            <a:spLocks noChangeArrowheads="1"/>
          </p:cNvSpPr>
          <p:nvPr/>
        </p:nvSpPr>
        <p:spPr bwMode="auto">
          <a:xfrm rot="10800000">
            <a:off x="2326957" y="5410200"/>
            <a:ext cx="49244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NEST</a:t>
            </a:r>
          </a:p>
        </p:txBody>
      </p:sp>
      <p:sp>
        <p:nvSpPr>
          <p:cNvPr id="38939" name="Text Box 31"/>
          <p:cNvSpPr txBox="1">
            <a:spLocks noChangeArrowheads="1"/>
          </p:cNvSpPr>
          <p:nvPr/>
        </p:nvSpPr>
        <p:spPr bwMode="auto">
          <a:xfrm rot="10800000">
            <a:off x="5943600" y="5410199"/>
            <a:ext cx="6771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NETS/ NOSS</a:t>
            </a:r>
          </a:p>
        </p:txBody>
      </p:sp>
      <p:sp>
        <p:nvSpPr>
          <p:cNvPr id="38940" name="Text Box 32"/>
          <p:cNvSpPr txBox="1">
            <a:spLocks noChangeArrowheads="1"/>
          </p:cNvSpPr>
          <p:nvPr/>
        </p:nvSpPr>
        <p:spPr bwMode="auto">
          <a:xfrm rot="10800000">
            <a:off x="4010403" y="5410200"/>
            <a:ext cx="67710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</a:rPr>
              <a:t>CENS STC</a:t>
            </a:r>
          </a:p>
        </p:txBody>
      </p:sp>
      <p:sp>
        <p:nvSpPr>
          <p:cNvPr id="38941" name="Rectangle 33"/>
          <p:cNvSpPr>
            <a:spLocks noChangeArrowheads="1"/>
          </p:cNvSpPr>
          <p:nvPr/>
        </p:nvSpPr>
        <p:spPr bwMode="auto">
          <a:xfrm rot="-5400000">
            <a:off x="3456781" y="5545931"/>
            <a:ext cx="641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 i="1" dirty="0">
                <a:solidFill>
                  <a:srgbClr val="FF0000"/>
                </a:solidFill>
              </a:rPr>
              <a:t>NSF</a:t>
            </a:r>
          </a:p>
        </p:txBody>
      </p:sp>
      <p:sp>
        <p:nvSpPr>
          <p:cNvPr id="38942" name="Text Box 34"/>
          <p:cNvSpPr txBox="1">
            <a:spLocks noChangeArrowheads="1"/>
          </p:cNvSpPr>
          <p:nvPr/>
        </p:nvSpPr>
        <p:spPr bwMode="auto">
          <a:xfrm rot="10800000">
            <a:off x="7323892" y="5410200"/>
            <a:ext cx="6771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Cyber-Physical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971675" y="1143000"/>
            <a:ext cx="5953125" cy="3733800"/>
            <a:chOff x="1386" y="720"/>
            <a:chExt cx="4374" cy="2352"/>
          </a:xfrm>
        </p:grpSpPr>
        <p:pic>
          <p:nvPicPr>
            <p:cNvPr id="38952" name="Picture 38" descr="The image “http://www.moteiv.com/images/2004/header-logo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28" y="1807"/>
              <a:ext cx="368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53" name="Picture 39" descr="Telos Mot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46" y="1358"/>
              <a:ext cx="658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54" name="Text Box 40"/>
            <p:cNvSpPr txBox="1">
              <a:spLocks noChangeArrowheads="1"/>
            </p:cNvSpPr>
            <p:nvPr/>
          </p:nvSpPr>
          <p:spPr bwMode="auto">
            <a:xfrm>
              <a:off x="1850" y="1920"/>
              <a:ext cx="599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Mica</a:t>
              </a:r>
            </a:p>
          </p:txBody>
        </p:sp>
        <p:sp>
          <p:nvSpPr>
            <p:cNvPr id="38955" name="Text Box 41"/>
            <p:cNvSpPr txBox="1">
              <a:spLocks noChangeArrowheads="1"/>
            </p:cNvSpPr>
            <p:nvPr/>
          </p:nvSpPr>
          <p:spPr bwMode="auto">
            <a:xfrm>
              <a:off x="1729" y="1029"/>
              <a:ext cx="54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Intel/UCB</a:t>
              </a:r>
            </a:p>
            <a:p>
              <a:pPr algn="ctr"/>
              <a:r>
                <a:rPr lang="en-US" sz="1200"/>
                <a:t>dot</a:t>
              </a:r>
            </a:p>
          </p:txBody>
        </p:sp>
        <p:sp>
          <p:nvSpPr>
            <p:cNvPr id="38956" name="Text Box 42"/>
            <p:cNvSpPr txBox="1">
              <a:spLocks noChangeArrowheads="1"/>
            </p:cNvSpPr>
            <p:nvPr/>
          </p:nvSpPr>
          <p:spPr bwMode="auto">
            <a:xfrm>
              <a:off x="3155" y="839"/>
              <a:ext cx="421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iMOTE</a:t>
              </a:r>
            </a:p>
          </p:txBody>
        </p:sp>
        <p:sp>
          <p:nvSpPr>
            <p:cNvPr id="38957" name="Text Box 43"/>
            <p:cNvSpPr txBox="1">
              <a:spLocks noChangeArrowheads="1"/>
            </p:cNvSpPr>
            <p:nvPr/>
          </p:nvSpPr>
          <p:spPr bwMode="auto">
            <a:xfrm>
              <a:off x="2784" y="2160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cc-dot</a:t>
              </a:r>
            </a:p>
          </p:txBody>
        </p:sp>
        <p:sp>
          <p:nvSpPr>
            <p:cNvPr id="38958" name="Text Box 44"/>
            <p:cNvSpPr txBox="1">
              <a:spLocks noChangeArrowheads="1"/>
            </p:cNvSpPr>
            <p:nvPr/>
          </p:nvSpPr>
          <p:spPr bwMode="auto">
            <a:xfrm>
              <a:off x="3368" y="2139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mica2</a:t>
              </a:r>
            </a:p>
          </p:txBody>
        </p:sp>
        <p:sp>
          <p:nvSpPr>
            <p:cNvPr id="38959" name="Text Box 45"/>
            <p:cNvSpPr txBox="1">
              <a:spLocks noChangeArrowheads="1"/>
            </p:cNvSpPr>
            <p:nvPr/>
          </p:nvSpPr>
          <p:spPr bwMode="auto">
            <a:xfrm>
              <a:off x="1573" y="2177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rene2</a:t>
              </a:r>
            </a:p>
          </p:txBody>
        </p:sp>
        <p:sp>
          <p:nvSpPr>
            <p:cNvPr id="38960" name="Text Box 46"/>
            <p:cNvSpPr txBox="1">
              <a:spLocks noChangeArrowheads="1"/>
            </p:cNvSpPr>
            <p:nvPr/>
          </p:nvSpPr>
          <p:spPr bwMode="auto">
            <a:xfrm>
              <a:off x="2496" y="1152"/>
              <a:ext cx="451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cf-mica</a:t>
              </a:r>
            </a:p>
          </p:txBody>
        </p:sp>
        <p:sp>
          <p:nvSpPr>
            <p:cNvPr id="38961" name="Text Box 47"/>
            <p:cNvSpPr txBox="1">
              <a:spLocks noChangeArrowheads="1"/>
            </p:cNvSpPr>
            <p:nvPr/>
          </p:nvSpPr>
          <p:spPr bwMode="auto">
            <a:xfrm>
              <a:off x="2555" y="2574"/>
              <a:ext cx="47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Bosch</a:t>
              </a:r>
            </a:p>
            <a:p>
              <a:pPr algn="ctr"/>
              <a:r>
                <a:rPr lang="en-US" sz="1200"/>
                <a:t>cc-mica</a:t>
              </a:r>
            </a:p>
          </p:txBody>
        </p:sp>
        <p:sp>
          <p:nvSpPr>
            <p:cNvPr id="38962" name="Text Box 48"/>
            <p:cNvSpPr txBox="1">
              <a:spLocks noChangeArrowheads="1"/>
            </p:cNvSpPr>
            <p:nvPr/>
          </p:nvSpPr>
          <p:spPr bwMode="auto">
            <a:xfrm>
              <a:off x="3120" y="2784"/>
              <a:ext cx="56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Dust Inc</a:t>
              </a:r>
            </a:p>
            <a:p>
              <a:pPr algn="ctr"/>
              <a:r>
                <a:rPr lang="en-US" sz="1200"/>
                <a:t>blue cc-TI</a:t>
              </a:r>
            </a:p>
          </p:txBody>
        </p:sp>
        <p:pic>
          <p:nvPicPr>
            <p:cNvPr id="38963" name="Picture 49" descr="mic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09" y="1609"/>
              <a:ext cx="487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64" name="Picture 50" descr="dot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85" y="1292"/>
              <a:ext cx="26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65" name="AutoShape 51"/>
            <p:cNvSpPr>
              <a:spLocks noChangeArrowheads="1"/>
            </p:cNvSpPr>
            <p:nvPr/>
          </p:nvSpPr>
          <p:spPr bwMode="auto">
            <a:xfrm>
              <a:off x="1573" y="1689"/>
              <a:ext cx="336" cy="118"/>
            </a:xfrm>
            <a:prstGeom prst="rightArrow">
              <a:avLst>
                <a:gd name="adj1" fmla="val 60417"/>
                <a:gd name="adj2" fmla="val 10678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6" name="AutoShape 52"/>
            <p:cNvSpPr>
              <a:spLocks noChangeArrowheads="1"/>
            </p:cNvSpPr>
            <p:nvPr/>
          </p:nvSpPr>
          <p:spPr bwMode="auto">
            <a:xfrm rot="-3185904">
              <a:off x="1323" y="1355"/>
              <a:ext cx="238" cy="112"/>
            </a:xfrm>
            <a:prstGeom prst="rightArrow">
              <a:avLst>
                <a:gd name="adj1" fmla="val 60417"/>
                <a:gd name="adj2" fmla="val 796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7" name="AutoShape 53"/>
            <p:cNvSpPr>
              <a:spLocks noChangeArrowheads="1"/>
            </p:cNvSpPr>
            <p:nvPr/>
          </p:nvSpPr>
          <p:spPr bwMode="auto">
            <a:xfrm rot="-1902748">
              <a:off x="1535" y="1490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8" name="AutoShape 54"/>
            <p:cNvSpPr>
              <a:spLocks noChangeArrowheads="1"/>
            </p:cNvSpPr>
            <p:nvPr/>
          </p:nvSpPr>
          <p:spPr bwMode="auto">
            <a:xfrm rot="-1719267">
              <a:off x="2321" y="1411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69" name="Text Box 55"/>
            <p:cNvSpPr txBox="1">
              <a:spLocks noChangeArrowheads="1"/>
            </p:cNvSpPr>
            <p:nvPr/>
          </p:nvSpPr>
          <p:spPr bwMode="auto">
            <a:xfrm>
              <a:off x="2995" y="2456"/>
              <a:ext cx="59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digital sun</a:t>
              </a:r>
            </a:p>
            <a:p>
              <a:pPr algn="ctr"/>
              <a:r>
                <a:rPr lang="en-US" sz="1200"/>
                <a:t>rain-mica</a:t>
              </a:r>
            </a:p>
          </p:txBody>
        </p:sp>
        <p:sp>
          <p:nvSpPr>
            <p:cNvPr id="38970" name="Text Box 56"/>
            <p:cNvSpPr txBox="1">
              <a:spLocks noChangeArrowheads="1"/>
            </p:cNvSpPr>
            <p:nvPr/>
          </p:nvSpPr>
          <p:spPr bwMode="auto">
            <a:xfrm>
              <a:off x="2321" y="2139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</a:t>
              </a:r>
            </a:p>
          </p:txBody>
        </p:sp>
        <p:sp>
          <p:nvSpPr>
            <p:cNvPr id="38971" name="AutoShape 57"/>
            <p:cNvSpPr>
              <a:spLocks noChangeArrowheads="1"/>
            </p:cNvSpPr>
            <p:nvPr/>
          </p:nvSpPr>
          <p:spPr bwMode="auto">
            <a:xfrm rot="1693615">
              <a:off x="2021" y="2164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2" name="AutoShape 58"/>
            <p:cNvSpPr>
              <a:spLocks noChangeArrowheads="1"/>
            </p:cNvSpPr>
            <p:nvPr/>
          </p:nvSpPr>
          <p:spPr bwMode="auto">
            <a:xfrm>
              <a:off x="2621" y="2243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3" name="AutoShape 59"/>
            <p:cNvSpPr>
              <a:spLocks noChangeArrowheads="1"/>
            </p:cNvSpPr>
            <p:nvPr/>
          </p:nvSpPr>
          <p:spPr bwMode="auto">
            <a:xfrm>
              <a:off x="3144" y="2243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4" name="Text Box 60"/>
            <p:cNvSpPr txBox="1">
              <a:spLocks noChangeArrowheads="1"/>
            </p:cNvSpPr>
            <p:nvPr/>
          </p:nvSpPr>
          <p:spPr bwMode="auto">
            <a:xfrm>
              <a:off x="2657" y="720"/>
              <a:ext cx="521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/>
                <a:t>zeevo BT</a:t>
              </a:r>
            </a:p>
          </p:txBody>
        </p:sp>
        <p:sp>
          <p:nvSpPr>
            <p:cNvPr id="38975" name="AutoShape 61"/>
            <p:cNvSpPr>
              <a:spLocks noChangeArrowheads="1"/>
            </p:cNvSpPr>
            <p:nvPr/>
          </p:nvSpPr>
          <p:spPr bwMode="auto">
            <a:xfrm rot="-1347779">
              <a:off x="2882" y="1134"/>
              <a:ext cx="318" cy="99"/>
            </a:xfrm>
            <a:prstGeom prst="rightArrow">
              <a:avLst>
                <a:gd name="adj1" fmla="val 60417"/>
                <a:gd name="adj2" fmla="val 120455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6" name="AutoShape 62"/>
            <p:cNvSpPr>
              <a:spLocks noChangeArrowheads="1"/>
            </p:cNvSpPr>
            <p:nvPr/>
          </p:nvSpPr>
          <p:spPr bwMode="auto">
            <a:xfrm>
              <a:off x="3556" y="896"/>
              <a:ext cx="560" cy="119"/>
            </a:xfrm>
            <a:prstGeom prst="rightArrow">
              <a:avLst>
                <a:gd name="adj1" fmla="val 60417"/>
                <a:gd name="adj2" fmla="val 17647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7" name="AutoShape 63"/>
            <p:cNvSpPr>
              <a:spLocks noChangeArrowheads="1"/>
            </p:cNvSpPr>
            <p:nvPr/>
          </p:nvSpPr>
          <p:spPr bwMode="auto">
            <a:xfrm rot="1693615">
              <a:off x="2470" y="2481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8" name="AutoShape 64"/>
            <p:cNvSpPr>
              <a:spLocks noChangeArrowheads="1"/>
            </p:cNvSpPr>
            <p:nvPr/>
          </p:nvSpPr>
          <p:spPr bwMode="auto">
            <a:xfrm rot="1693615">
              <a:off x="2978" y="2807"/>
              <a:ext cx="225" cy="118"/>
            </a:xfrm>
            <a:prstGeom prst="rightArrow">
              <a:avLst>
                <a:gd name="adj1" fmla="val 60417"/>
                <a:gd name="adj2" fmla="val 71504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79" name="Line 65"/>
            <p:cNvSpPr>
              <a:spLocks noChangeShapeType="1"/>
            </p:cNvSpPr>
            <p:nvPr/>
          </p:nvSpPr>
          <p:spPr bwMode="auto">
            <a:xfrm>
              <a:off x="3069" y="825"/>
              <a:ext cx="150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80" name="Text Box 66"/>
            <p:cNvSpPr txBox="1">
              <a:spLocks noChangeArrowheads="1"/>
            </p:cNvSpPr>
            <p:nvPr/>
          </p:nvSpPr>
          <p:spPr bwMode="auto">
            <a:xfrm>
              <a:off x="3386" y="1920"/>
              <a:ext cx="599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Telos</a:t>
              </a:r>
            </a:p>
          </p:txBody>
        </p:sp>
        <p:sp>
          <p:nvSpPr>
            <p:cNvPr id="38981" name="Text Box 67"/>
            <p:cNvSpPr txBox="1">
              <a:spLocks noChangeArrowheads="1"/>
            </p:cNvSpPr>
            <p:nvPr/>
          </p:nvSpPr>
          <p:spPr bwMode="auto">
            <a:xfrm>
              <a:off x="3893" y="2218"/>
              <a:ext cx="41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XBOW</a:t>
              </a:r>
            </a:p>
            <a:p>
              <a:r>
                <a:rPr lang="en-US" sz="1200"/>
                <a:t>micaZ</a:t>
              </a:r>
            </a:p>
          </p:txBody>
        </p:sp>
        <p:sp>
          <p:nvSpPr>
            <p:cNvPr id="38982" name="AutoShape 68"/>
            <p:cNvSpPr>
              <a:spLocks noChangeArrowheads="1"/>
            </p:cNvSpPr>
            <p:nvPr/>
          </p:nvSpPr>
          <p:spPr bwMode="auto">
            <a:xfrm>
              <a:off x="3705" y="2243"/>
              <a:ext cx="225" cy="119"/>
            </a:xfrm>
            <a:prstGeom prst="rightArrow">
              <a:avLst>
                <a:gd name="adj1" fmla="val 60417"/>
                <a:gd name="adj2" fmla="val 7090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83" name="AutoShape 69"/>
            <p:cNvSpPr>
              <a:spLocks noChangeArrowheads="1"/>
            </p:cNvSpPr>
            <p:nvPr/>
          </p:nvSpPr>
          <p:spPr bwMode="auto">
            <a:xfrm>
              <a:off x="3312" y="1776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984" name="Picture 70" descr="weather-botto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96" y="1670"/>
              <a:ext cx="215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85" name="Picture 71" descr="burrow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95" y="1570"/>
              <a:ext cx="254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86" name="Picture 72" descr="stack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032" y="1332"/>
              <a:ext cx="22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87" name="Text Box 73"/>
            <p:cNvSpPr txBox="1">
              <a:spLocks noChangeArrowheads="1"/>
            </p:cNvSpPr>
            <p:nvPr/>
          </p:nvSpPr>
          <p:spPr bwMode="auto">
            <a:xfrm>
              <a:off x="4101" y="831"/>
              <a:ext cx="447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Intel</a:t>
              </a:r>
            </a:p>
            <a:p>
              <a:pPr algn="ctr"/>
              <a:r>
                <a:rPr lang="en-US" sz="1200"/>
                <a:t>MOTE2</a:t>
              </a:r>
            </a:p>
          </p:txBody>
        </p:sp>
        <p:sp>
          <p:nvSpPr>
            <p:cNvPr id="38988" name="Text Box 74"/>
            <p:cNvSpPr txBox="1">
              <a:spLocks noChangeArrowheads="1"/>
            </p:cNvSpPr>
            <p:nvPr/>
          </p:nvSpPr>
          <p:spPr bwMode="auto">
            <a:xfrm>
              <a:off x="3888" y="1104"/>
              <a:ext cx="3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latin typeface="Arial Black" charset="0"/>
                </a:rPr>
                <a:t>Eyes</a:t>
              </a:r>
            </a:p>
          </p:txBody>
        </p:sp>
        <p:sp>
          <p:nvSpPr>
            <p:cNvPr id="38989" name="Text Box 75"/>
            <p:cNvSpPr txBox="1">
              <a:spLocks noChangeArrowheads="1"/>
            </p:cNvSpPr>
            <p:nvPr/>
          </p:nvSpPr>
          <p:spPr bwMode="auto">
            <a:xfrm>
              <a:off x="3504" y="1056"/>
              <a:ext cx="5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0">
                  <a:latin typeface="Arial Black" charset="0"/>
                </a:rPr>
                <a:t>BTNode</a:t>
              </a:r>
            </a:p>
          </p:txBody>
        </p:sp>
        <p:grpSp>
          <p:nvGrpSpPr>
            <p:cNvPr id="3" name="Group 76"/>
            <p:cNvGrpSpPr>
              <a:grpSpLocks/>
            </p:cNvGrpSpPr>
            <p:nvPr/>
          </p:nvGrpSpPr>
          <p:grpSpPr bwMode="auto">
            <a:xfrm>
              <a:off x="4453" y="1428"/>
              <a:ext cx="375" cy="396"/>
              <a:chOff x="3120" y="816"/>
              <a:chExt cx="2496" cy="2496"/>
            </a:xfrm>
          </p:grpSpPr>
          <p:pic>
            <p:nvPicPr>
              <p:cNvPr id="39019" name="Picture 77" descr="battery-supercap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479" y="1776"/>
                <a:ext cx="1753" cy="1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0" name="Picture 78" descr="xsm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94878">
                <a:off x="3408" y="1056"/>
                <a:ext cx="1920" cy="1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021" name="Picture 79" descr="telos-revb-blue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600" y="1229"/>
                <a:ext cx="1680" cy="1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05968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3120" y="816"/>
                <a:ext cx="2496" cy="2496"/>
              </a:xfrm>
              <a:prstGeom prst="rect">
                <a:avLst/>
              </a:prstGeom>
              <a:blipFill dpi="0" rotWithShape="1">
                <a:blip r:embed="rId15">
                  <a:alphaModFix amt="50000"/>
                </a:blip>
                <a:srcRect/>
                <a:stretch>
                  <a:fillRect b="-316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991" name="Text Box 81"/>
            <p:cNvSpPr txBox="1">
              <a:spLocks noChangeArrowheads="1"/>
            </p:cNvSpPr>
            <p:nvPr/>
          </p:nvSpPr>
          <p:spPr bwMode="auto">
            <a:xfrm>
              <a:off x="4408" y="1243"/>
              <a:ext cx="3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solidFill>
                    <a:srgbClr val="FF0000"/>
                  </a:solidFill>
                  <a:ea typeface="ＭＳ Ｐゴシック" charset="-128"/>
                  <a:cs typeface="ＭＳ Ｐゴシック" charset="-128"/>
                </a:rPr>
                <a:t>trio</a:t>
              </a:r>
            </a:p>
          </p:txBody>
        </p:sp>
        <p:sp>
          <p:nvSpPr>
            <p:cNvPr id="38992" name="AutoShape 82"/>
            <p:cNvSpPr>
              <a:spLocks noChangeArrowheads="1"/>
            </p:cNvSpPr>
            <p:nvPr/>
          </p:nvSpPr>
          <p:spPr bwMode="auto">
            <a:xfrm rot="-1251268">
              <a:off x="4116" y="1689"/>
              <a:ext cx="337" cy="118"/>
            </a:xfrm>
            <a:prstGeom prst="rightArrow">
              <a:avLst>
                <a:gd name="adj1" fmla="val 60417"/>
                <a:gd name="adj2" fmla="val 1070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3" name="AutoShape 83"/>
            <p:cNvSpPr>
              <a:spLocks noChangeArrowheads="1"/>
            </p:cNvSpPr>
            <p:nvPr/>
          </p:nvSpPr>
          <p:spPr bwMode="auto">
            <a:xfrm rot="3252657">
              <a:off x="2085" y="2619"/>
              <a:ext cx="357" cy="112"/>
            </a:xfrm>
            <a:prstGeom prst="rightArrow">
              <a:avLst>
                <a:gd name="adj1" fmla="val 60417"/>
                <a:gd name="adj2" fmla="val 11953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4" name="AutoShape 84"/>
            <p:cNvSpPr>
              <a:spLocks noChangeArrowheads="1"/>
            </p:cNvSpPr>
            <p:nvPr/>
          </p:nvSpPr>
          <p:spPr bwMode="auto">
            <a:xfrm>
              <a:off x="3668" y="2838"/>
              <a:ext cx="224" cy="119"/>
            </a:xfrm>
            <a:prstGeom prst="rightArrow">
              <a:avLst>
                <a:gd name="adj1" fmla="val 60417"/>
                <a:gd name="adj2" fmla="val 7058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5" name="AutoShape 85"/>
            <p:cNvSpPr>
              <a:spLocks noChangeArrowheads="1"/>
            </p:cNvSpPr>
            <p:nvPr/>
          </p:nvSpPr>
          <p:spPr bwMode="auto">
            <a:xfrm rot="1448732">
              <a:off x="4079" y="1966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96" name="AutoShape 86"/>
            <p:cNvSpPr>
              <a:spLocks noChangeArrowheads="1"/>
            </p:cNvSpPr>
            <p:nvPr/>
          </p:nvSpPr>
          <p:spPr bwMode="auto">
            <a:xfrm rot="237584">
              <a:off x="4154" y="1847"/>
              <a:ext cx="337" cy="119"/>
            </a:xfrm>
            <a:prstGeom prst="rightArrow">
              <a:avLst>
                <a:gd name="adj1" fmla="val 60417"/>
                <a:gd name="adj2" fmla="val 10619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997" name="Picture 87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464" y="2112"/>
              <a:ext cx="41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98" name="Picture 88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16" y="2304"/>
              <a:ext cx="394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99" name="Picture 89" descr="The image “http://www.keti.re.kr/ketimain/images/n_logo.gif” cannot be displayed, because it contains errors.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464" y="2448"/>
              <a:ext cx="537" cy="178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0" name="Picture 90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896" y="1180"/>
              <a:ext cx="528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1" name="Picture 9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448" y="912"/>
              <a:ext cx="453" cy="292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2" name="Picture 92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800" y="2688"/>
              <a:ext cx="29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3" name="Picture 93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5088" y="912"/>
              <a:ext cx="28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4" name="Picture 94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4704" y="816"/>
              <a:ext cx="458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5" name="Picture 95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4560" y="1008"/>
              <a:ext cx="31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06" name="Picture 96" descr="xbow-logo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2448" y="1968"/>
              <a:ext cx="480" cy="186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7" name="Picture 97" descr="dust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3936" y="2784"/>
              <a:ext cx="624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08" name="Picture 98" descr="LuxoftLabsLogo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848" y="2219"/>
              <a:ext cx="624" cy="125"/>
            </a:xfrm>
            <a:prstGeom prst="rect">
              <a:avLst/>
            </a:prstGeom>
            <a:noFill/>
            <a:ln w="9525">
              <a:solidFill>
                <a:srgbClr val="11117F"/>
              </a:solidFill>
              <a:miter lim="800000"/>
              <a:headEnd/>
              <a:tailEnd/>
            </a:ln>
          </p:spPr>
        </p:pic>
        <p:pic>
          <p:nvPicPr>
            <p:cNvPr id="39009" name="Picture 99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4944" y="1968"/>
              <a:ext cx="45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0" name="Picture 100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4944" y="1728"/>
              <a:ext cx="48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1" name="Picture 101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136" y="2832"/>
              <a:ext cx="384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2" name="Picture 102" descr="archrock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800" y="1392"/>
              <a:ext cx="672" cy="223"/>
            </a:xfrm>
            <a:prstGeom prst="rect">
              <a:avLst/>
            </a:prstGeom>
            <a:noFill/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13" name="Picture 103" descr="Sensicast Logo">
              <a:hlinkClick r:id="rId33"/>
            </p:cNvPr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2256" y="2832"/>
              <a:ext cx="528" cy="18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39014" name="Picture 104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3600" y="2544"/>
              <a:ext cx="533" cy="140"/>
            </a:xfrm>
            <a:prstGeom prst="rect">
              <a:avLst/>
            </a:prstGeom>
            <a:noFill/>
            <a:ln w="12700">
              <a:solidFill>
                <a:srgbClr val="FFE94B"/>
              </a:solidFill>
              <a:miter lim="800000"/>
              <a:headEnd/>
              <a:tailEnd/>
            </a:ln>
          </p:spPr>
        </p:pic>
        <p:pic>
          <p:nvPicPr>
            <p:cNvPr id="39015" name="Picture 105" descr="Sensinode Ltd.">
              <a:hlinkClick r:id="rId36"/>
            </p:cNvPr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5184" y="2496"/>
              <a:ext cx="57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6" name="Picture 106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264" y="1248"/>
              <a:ext cx="35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7" name="Picture 107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3696" y="1248"/>
              <a:ext cx="37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018" name="Picture 108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408" y="1536"/>
              <a:ext cx="240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44" name="Text Box 109"/>
          <p:cNvSpPr txBox="1">
            <a:spLocks noChangeArrowheads="1"/>
          </p:cNvSpPr>
          <p:nvPr/>
        </p:nvSpPr>
        <p:spPr bwMode="auto">
          <a:xfrm>
            <a:off x="1447800" y="5418137"/>
            <a:ext cx="982663" cy="5847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/>
              <a:t>8 kB rom</a:t>
            </a:r>
          </a:p>
          <a:p>
            <a:r>
              <a:rPr lang="en-US" sz="1600" b="0"/>
              <a:t>½ kB ram</a:t>
            </a:r>
          </a:p>
        </p:txBody>
      </p:sp>
      <p:sp>
        <p:nvSpPr>
          <p:cNvPr id="38945" name="Text Box 110"/>
          <p:cNvSpPr txBox="1">
            <a:spLocks noChangeArrowheads="1"/>
          </p:cNvSpPr>
          <p:nvPr/>
        </p:nvSpPr>
        <p:spPr bwMode="auto">
          <a:xfrm>
            <a:off x="5029200" y="5410200"/>
            <a:ext cx="1219200" cy="83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/>
              <a:t>48 kB rom</a:t>
            </a:r>
          </a:p>
          <a:p>
            <a:r>
              <a:rPr lang="en-US" sz="1600" b="0"/>
              <a:t>10 kB ram</a:t>
            </a:r>
          </a:p>
          <a:p>
            <a:r>
              <a:rPr lang="en-US" sz="1600" b="0"/>
              <a:t>802.15.4</a:t>
            </a:r>
          </a:p>
        </p:txBody>
      </p:sp>
      <p:sp>
        <p:nvSpPr>
          <p:cNvPr id="113" name="10-Point Star 112"/>
          <p:cNvSpPr/>
          <p:nvPr/>
        </p:nvSpPr>
        <p:spPr bwMode="auto">
          <a:xfrm>
            <a:off x="7772400" y="1295400"/>
            <a:ext cx="914400" cy="3581400"/>
          </a:xfrm>
          <a:prstGeom prst="star10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7" name="TextBox 113"/>
          <p:cNvSpPr txBox="1">
            <a:spLocks noChangeArrowheads="1"/>
          </p:cNvSpPr>
          <p:nvPr/>
        </p:nvSpPr>
        <p:spPr bwMode="auto">
          <a:xfrm rot="-5400000">
            <a:off x="7551738" y="2887662"/>
            <a:ext cx="1358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LoWPAN/IPv6</a:t>
            </a: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41"/>
          <a:srcRect r="66684" b="16771"/>
          <a:stretch>
            <a:fillRect/>
          </a:stretch>
        </p:blipFill>
        <p:spPr bwMode="auto">
          <a:xfrm>
            <a:off x="7620000" y="2514600"/>
            <a:ext cx="4540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9" name="Text Box 4"/>
          <p:cNvSpPr txBox="1">
            <a:spLocks noChangeArrowheads="1"/>
          </p:cNvSpPr>
          <p:nvPr/>
        </p:nvSpPr>
        <p:spPr bwMode="auto">
          <a:xfrm>
            <a:off x="7391400" y="2946400"/>
            <a:ext cx="638175" cy="2762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>
                <a:solidFill>
                  <a:srgbClr val="FF0000"/>
                </a:solidFill>
              </a:rPr>
              <a:t>Epic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8950" name="Line 10"/>
          <p:cNvSpPr>
            <a:spLocks noChangeShapeType="1"/>
          </p:cNvSpPr>
          <p:nvPr/>
        </p:nvSpPr>
        <p:spPr bwMode="auto">
          <a:xfrm flipV="1">
            <a:off x="5943600" y="1281113"/>
            <a:ext cx="46038" cy="39004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1" name="Line 10"/>
          <p:cNvSpPr>
            <a:spLocks noChangeShapeType="1"/>
          </p:cNvSpPr>
          <p:nvPr/>
        </p:nvSpPr>
        <p:spPr bwMode="auto">
          <a:xfrm flipV="1">
            <a:off x="8001000" y="1371600"/>
            <a:ext cx="46038" cy="39004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Text Box 25"/>
          <p:cNvSpPr txBox="1">
            <a:spLocks noChangeArrowheads="1"/>
          </p:cNvSpPr>
          <p:nvPr/>
        </p:nvSpPr>
        <p:spPr bwMode="auto">
          <a:xfrm>
            <a:off x="8739187" y="5029200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11</a:t>
            </a:r>
            <a:endParaRPr lang="en-US" sz="1600" b="0" dirty="0"/>
          </a:p>
        </p:txBody>
      </p:sp>
      <p:sp>
        <p:nvSpPr>
          <p:cNvPr id="112" name="Text Box 30"/>
          <p:cNvSpPr txBox="1">
            <a:spLocks noChangeArrowheads="1"/>
          </p:cNvSpPr>
          <p:nvPr/>
        </p:nvSpPr>
        <p:spPr bwMode="auto">
          <a:xfrm rot="10800000">
            <a:off x="8575357" y="2286000"/>
            <a:ext cx="49244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FFFF00"/>
                </a:solidFill>
              </a:rPr>
              <a:t>IETF RPL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4" name="Text Box 25"/>
          <p:cNvSpPr txBox="1">
            <a:spLocks noChangeArrowheads="1"/>
          </p:cNvSpPr>
          <p:nvPr/>
        </p:nvSpPr>
        <p:spPr bwMode="auto">
          <a:xfrm>
            <a:off x="8382000" y="5029200"/>
            <a:ext cx="404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10</a:t>
            </a:r>
            <a:endParaRPr lang="en-US" sz="1600" b="0" dirty="0"/>
          </a:p>
        </p:txBody>
      </p:sp>
      <p:sp>
        <p:nvSpPr>
          <p:cNvPr id="116" name="Date Placeholder 1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CWSN'11</a:t>
            </a:r>
            <a:endParaRPr lang="en-US" dirty="0"/>
          </a:p>
        </p:txBody>
      </p:sp>
      <p:sp>
        <p:nvSpPr>
          <p:cNvPr id="20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A4F9CF-D33B-AA4A-AC13-C8883A8B412A}" type="slidenum">
              <a:rPr lang="en-US"/>
              <a:pPr/>
              <a:t>9</a:t>
            </a:fld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" y="1271954"/>
            <a:ext cx="3429000" cy="3604846"/>
            <a:chOff x="0" y="0"/>
            <a:chExt cx="2720" cy="2792"/>
          </a:xfrm>
        </p:grpSpPr>
        <p:sp>
          <p:nvSpPr>
            <p:cNvPr id="405507" name="AutoShape 3"/>
            <p:cNvSpPr>
              <a:spLocks/>
            </p:cNvSpPr>
            <p:nvPr/>
          </p:nvSpPr>
          <p:spPr bwMode="auto">
            <a:xfrm>
              <a:off x="0" y="0"/>
              <a:ext cx="2720" cy="2792"/>
            </a:xfrm>
            <a:prstGeom prst="roundRect">
              <a:avLst>
                <a:gd name="adj" fmla="val 440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004080"/>
                </a:gs>
              </a:gsLst>
              <a:lin ang="5400000" scaled="1"/>
            </a:gradFill>
            <a:ln w="25400">
              <a:solidFill>
                <a:srgbClr val="011706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0550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120"/>
              <a:ext cx="2523" cy="1544"/>
            </a:xfrm>
            <a:prstGeom prst="rect">
              <a:avLst/>
            </a:prstGeom>
            <a:noFill/>
            <a:ln w="12700">
              <a:solidFill>
                <a:srgbClr val="011706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</p:pic>
      </p:grpSp>
      <p:sp>
        <p:nvSpPr>
          <p:cNvPr id="405704" name="Rectangle 200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8529637" cy="895350"/>
          </a:xfrm>
        </p:spPr>
        <p:txBody>
          <a:bodyPr>
            <a:normAutofit/>
          </a:bodyPr>
          <a:lstStyle/>
          <a:p>
            <a:r>
              <a:rPr lang="en-US" dirty="0" smtClean="0"/>
              <a:t>Internet of Every Thing – </a:t>
            </a:r>
            <a:r>
              <a:rPr lang="en-US" sz="3200" dirty="0" smtClean="0"/>
              <a:t>Realized 2008</a:t>
            </a:r>
            <a:endParaRPr lang="en-US" dirty="0"/>
          </a:p>
        </p:txBody>
      </p:sp>
      <p:sp>
        <p:nvSpPr>
          <p:cNvPr id="405705" name="Rectangle 201"/>
          <p:cNvSpPr>
            <a:spLocks noGrp="1" noChangeArrowheads="1"/>
          </p:cNvSpPr>
          <p:nvPr>
            <p:ph type="body" idx="1"/>
          </p:nvPr>
        </p:nvSpPr>
        <p:spPr>
          <a:xfrm>
            <a:off x="0" y="5257800"/>
            <a:ext cx="4191000" cy="1052513"/>
          </a:xfrm>
        </p:spPr>
        <p:txBody>
          <a:bodyPr>
            <a:noAutofit/>
          </a:bodyPr>
          <a:lstStyle/>
          <a:p>
            <a:r>
              <a:rPr lang="en-US" sz="2800" dirty="0"/>
              <a:t>Footprint, power, packet size, &amp; </a:t>
            </a:r>
            <a:r>
              <a:rPr lang="en-US" sz="2800" dirty="0" smtClean="0"/>
              <a:t>bandwidth</a:t>
            </a:r>
          </a:p>
          <a:p>
            <a:r>
              <a:rPr lang="en-US" sz="2800" dirty="0" smtClean="0"/>
              <a:t>Open version 27k / 4.6k</a:t>
            </a:r>
            <a:endParaRPr lang="en-US" sz="2800" dirty="0"/>
          </a:p>
        </p:txBody>
      </p:sp>
      <p:graphicFrame>
        <p:nvGraphicFramePr>
          <p:cNvPr id="405510" name="Group 6"/>
          <p:cNvGraphicFramePr>
            <a:graphicFrameLocks noGrp="1"/>
          </p:cNvGraphicFramePr>
          <p:nvPr/>
        </p:nvGraphicFramePr>
        <p:xfrm>
          <a:off x="4527550" y="1023938"/>
          <a:ext cx="4224338" cy="4973640"/>
        </p:xfrm>
        <a:graphic>
          <a:graphicData uri="http://schemas.openxmlformats.org/drawingml/2006/table">
            <a:tbl>
              <a:tblPr/>
              <a:tblGrid>
                <a:gridCol w="2219325"/>
                <a:gridCol w="1001713"/>
                <a:gridCol w="100330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387D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CC2420 Driver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3149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802.15.4 Encryption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1194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Media Access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Media Management Control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6LoWPAN + IPv6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2550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Checksums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SLAAC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DHCPv6 Client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DHCPv6 Proxy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ICMPv6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Unicast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Multicast Forwarder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352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Message Buffers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Router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2050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UDP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450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87D"/>
                          </a:solidFill>
                          <a:effectLst/>
                          <a:latin typeface="Arial" charset="0"/>
                        </a:rPr>
                        <a:t>TCP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1674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Group 180"/>
          <p:cNvGrpSpPr>
            <a:grpSpLocks/>
          </p:cNvGrpSpPr>
          <p:nvPr/>
        </p:nvGrpSpPr>
        <p:grpSpPr bwMode="auto">
          <a:xfrm>
            <a:off x="1219200" y="3657600"/>
            <a:ext cx="2009775" cy="1116012"/>
            <a:chOff x="0" y="0"/>
            <a:chExt cx="1656" cy="1000"/>
          </a:xfrm>
        </p:grpSpPr>
        <p:sp>
          <p:nvSpPr>
            <p:cNvPr id="405702" name="Rectangle 198"/>
            <p:cNvSpPr>
              <a:spLocks/>
            </p:cNvSpPr>
            <p:nvPr/>
          </p:nvSpPr>
          <p:spPr bwMode="auto">
            <a:xfrm>
              <a:off x="86" y="768"/>
              <a:ext cx="1465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 defTabSz="642938"/>
              <a:r>
                <a:rPr lang="en-US" sz="1700" dirty="0">
                  <a:solidFill>
                    <a:srgbClr val="FFC967"/>
                  </a:solidFill>
                  <a:latin typeface="Gill Sans" charset="0"/>
                  <a:sym typeface="Gill Sans" charset="0"/>
                </a:rPr>
                <a:t>(including runtime)</a:t>
              </a:r>
            </a:p>
          </p:txBody>
        </p:sp>
      </p:grpSp>
      <p:sp>
        <p:nvSpPr>
          <p:cNvPr id="405706" name="Text Box 202"/>
          <p:cNvSpPr txBox="1">
            <a:spLocks noChangeArrowheads="1"/>
          </p:cNvSpPr>
          <p:nvPr/>
        </p:nvSpPr>
        <p:spPr bwMode="auto">
          <a:xfrm>
            <a:off x="165100" y="4953000"/>
            <a:ext cx="436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* </a:t>
            </a:r>
            <a:r>
              <a:rPr lang="en-US" sz="1400" dirty="0" smtClean="0"/>
              <a:t>Production </a:t>
            </a:r>
            <a:r>
              <a:rPr lang="en-US" sz="1400" dirty="0"/>
              <a:t>implementation on TI msp430/</a:t>
            </a:r>
            <a:r>
              <a:rPr lang="en-US" sz="1400" dirty="0" smtClean="0"/>
              <a:t>cc2420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05685" name="Group 181"/>
          <p:cNvGraphicFramePr>
            <a:graphicFrameLocks noGrp="1"/>
          </p:cNvGraphicFramePr>
          <p:nvPr/>
        </p:nvGraphicFramePr>
        <p:xfrm>
          <a:off x="1066800" y="3581400"/>
          <a:ext cx="2362200" cy="793424"/>
        </p:xfrm>
        <a:graphic>
          <a:graphicData uri="http://schemas.openxmlformats.org/drawingml/2006/table">
            <a:tbl>
              <a:tblPr/>
              <a:tblGrid>
                <a:gridCol w="1181101"/>
                <a:gridCol w="1181099"/>
              </a:tblGrid>
              <a:tr h="34290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24038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ROM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3598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967"/>
                          </a:solidFill>
                          <a:effectLst/>
                          <a:latin typeface="Arial" charset="0"/>
                        </a:rPr>
                        <a:t>RAM</a:t>
                      </a:r>
                    </a:p>
                  </a:txBody>
                  <a:tcPr marL="53576" marR="53576" marT="53576" marB="53576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9/26/2011</a:t>
            </a:r>
            <a:endParaRPr lang="en-US"/>
          </a:p>
        </p:txBody>
      </p:sp>
      <p:pic>
        <p:nvPicPr>
          <p:cNvPr id="15" name="Picture 201" descr="logo_color_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6096000"/>
            <a:ext cx="1676400" cy="5794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3399</Words>
  <Application>Microsoft Office PowerPoint</Application>
  <PresentationFormat>On-screen Show (4:3)</PresentationFormat>
  <Paragraphs>1306</Paragraphs>
  <Slides>63</Slides>
  <Notes>41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Office Theme</vt:lpstr>
      <vt:lpstr>Bitmap Image</vt:lpstr>
      <vt:lpstr>Image</vt:lpstr>
      <vt:lpstr>PowerPoint Presentation</vt:lpstr>
      <vt:lpstr>The Internet …  a decade ago</vt:lpstr>
      <vt:lpstr>The Internet … that we envisioned</vt:lpstr>
      <vt:lpstr>Why “Real” Information is so Important</vt:lpstr>
      <vt:lpstr>Enabling Technology</vt:lpstr>
      <vt:lpstr>Internet Concepts: Layering…</vt:lpstr>
      <vt:lpstr>Leading Internet Research Perspective                - a decade ago</vt:lpstr>
      <vt:lpstr>The Mote/TinyOS revolution…</vt:lpstr>
      <vt:lpstr>Internet of Every Thing – Realized 2008</vt:lpstr>
      <vt:lpstr>Internet of Every Thing – standardized 2010</vt:lpstr>
      <vt:lpstr>Networking in the Physical World</vt:lpstr>
      <vt:lpstr>Confluence Research, Industry, and Standards</vt:lpstr>
      <vt:lpstr>Key Research Developments</vt:lpstr>
      <vt:lpstr>TinyOS – Framework for Innovation</vt:lpstr>
      <vt:lpstr>A worldwide community</vt:lpstr>
      <vt:lpstr>Low Power Networking in the Real World</vt:lpstr>
      <vt:lpstr>A Low-Power Standard Link</vt:lpstr>
      <vt:lpstr>Decade of Networking (sans Architecture)</vt:lpstr>
      <vt:lpstr>The “Idle Listening” Problem</vt:lpstr>
      <vt:lpstr>Communication Power – Passive Vigilance</vt:lpstr>
      <vt:lpstr>3 Basic Solution Techniques</vt:lpstr>
      <vt:lpstr>Routing in Low Power Wireless Networks</vt:lpstr>
      <vt:lpstr>Self-Organized Routing - nutshell</vt:lpstr>
      <vt:lpstr>Key IPv6 Contributions</vt:lpstr>
      <vt:lpstr>6LoWPAN – IPv6 over 802.15.4</vt:lpstr>
      <vt:lpstr>6LoWPAN adaptation layer</vt:lpstr>
      <vt:lpstr>6LoWPAN – IP Header Optimization</vt:lpstr>
      <vt:lpstr>IP Routing Everywhere</vt:lpstr>
      <vt:lpstr>Embedded IPv6 in Concept</vt:lpstr>
      <vt:lpstr>Example: Autoconfiguration Configuring Large Numbers of Interfaces</vt:lpstr>
      <vt:lpstr>Example: Routing with IPv6 options</vt:lpstr>
      <vt:lpstr>Complete Embedded IPv6 Stack</vt:lpstr>
      <vt:lpstr>Adding up the pieces</vt:lpstr>
      <vt:lpstr>and Power and reliability …</vt:lpstr>
      <vt:lpstr>What has Changed with ROLL ?</vt:lpstr>
      <vt:lpstr>Elements of RPL</vt:lpstr>
      <vt:lpstr>Elements (cont)</vt:lpstr>
      <vt:lpstr>Many Important Details</vt:lpstr>
      <vt:lpstr>Rough Consensus and Running Code</vt:lpstr>
      <vt:lpstr>Open InterOp …</vt:lpstr>
      <vt:lpstr>Opportunities and Open Problems</vt:lpstr>
      <vt:lpstr>The “Killer App” for WSNs</vt:lpstr>
      <vt:lpstr>Traditional Load-Following Grid</vt:lpstr>
      <vt:lpstr>Towards an ‘Aware’ Energy Infrastructure</vt:lpstr>
      <vt:lpstr>Aware Co-operative Grid</vt:lpstr>
      <vt:lpstr>The “Macroscope”</vt:lpstr>
      <vt:lpstr>Where to Start?</vt:lpstr>
      <vt:lpstr>Our Buildings</vt:lpstr>
      <vt:lpstr>Energy Transparent Building</vt:lpstr>
      <vt:lpstr>sMAP: Uniform Access to Diverse Physical Information</vt:lpstr>
      <vt:lpstr>IP everywhere / Real World Web</vt:lpstr>
      <vt:lpstr>DOE Misc. and Electronic Loads</vt:lpstr>
      <vt:lpstr>DOE/UCB/Siemens Auto Demand Response</vt:lpstr>
      <vt:lpstr>BACNet =&gt; sMAP</vt:lpstr>
      <vt:lpstr>Personalized Automated Lighting Control</vt:lpstr>
      <vt:lpstr>6,000+ Points in 1 Modern Building</vt:lpstr>
      <vt:lpstr>Real Energy Savings</vt:lpstr>
      <vt:lpstr>Re-Flash the HVAC …</vt:lpstr>
      <vt:lpstr>Learning-based Model Predictive Control</vt:lpstr>
      <vt:lpstr>Learning-Based Model Predictive Control</vt:lpstr>
      <vt:lpstr>Cyber / Physical Buildings</vt:lpstr>
      <vt:lpstr>Conclusions</vt:lpstr>
      <vt:lpstr>Thank You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bozhu</dc:creator>
  <cp:lastModifiedBy>Professor Kinicki</cp:lastModifiedBy>
  <cp:revision>48</cp:revision>
  <dcterms:created xsi:type="dcterms:W3CDTF">2011-09-25T08:18:54Z</dcterms:created>
  <dcterms:modified xsi:type="dcterms:W3CDTF">2015-07-28T15:24:21Z</dcterms:modified>
</cp:coreProperties>
</file>