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23"/>
  </p:notesMasterIdLst>
  <p:handoutMasterIdLst>
    <p:handoutMasterId r:id="rId24"/>
  </p:handoutMasterIdLst>
  <p:sldIdLst>
    <p:sldId id="256" r:id="rId2"/>
    <p:sldId id="397" r:id="rId3"/>
    <p:sldId id="398" r:id="rId4"/>
    <p:sldId id="399" r:id="rId5"/>
    <p:sldId id="400" r:id="rId6"/>
    <p:sldId id="388" r:id="rId7"/>
    <p:sldId id="393" r:id="rId8"/>
    <p:sldId id="394" r:id="rId9"/>
    <p:sldId id="395" r:id="rId10"/>
    <p:sldId id="396" r:id="rId11"/>
    <p:sldId id="401" r:id="rId12"/>
    <p:sldId id="402" r:id="rId13"/>
    <p:sldId id="389" r:id="rId14"/>
    <p:sldId id="403" r:id="rId15"/>
    <p:sldId id="404" r:id="rId16"/>
    <p:sldId id="406" r:id="rId17"/>
    <p:sldId id="405" r:id="rId18"/>
    <p:sldId id="407" r:id="rId19"/>
    <p:sldId id="408" r:id="rId20"/>
    <p:sldId id="410" r:id="rId21"/>
    <p:sldId id="409" r:id="rId22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00000"/>
    <a:srgbClr val="FF6600"/>
    <a:srgbClr val="996633"/>
    <a:srgbClr val="008000"/>
    <a:srgbClr val="CC3300"/>
    <a:srgbClr val="FF9900"/>
    <a:srgbClr val="990033"/>
    <a:srgbClr val="00336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 varScale="1">
        <p:scale>
          <a:sx n="65" d="100"/>
          <a:sy n="65" d="100"/>
        </p:scale>
        <p:origin x="-1430" y="-82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05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11/10/2015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8026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11/10/2015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6570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Internet of Things      </a:t>
            </a:r>
            <a:r>
              <a:rPr lang="en-US" dirty="0" err="1" smtClean="0">
                <a:solidFill>
                  <a:srgbClr val="800000"/>
                </a:solidFill>
              </a:rPr>
              <a:t>CoAP</a:t>
            </a:r>
            <a:r>
              <a:rPr lang="en-US" dirty="0" smtClean="0">
                <a:solidFill>
                  <a:srgbClr val="800000"/>
                </a:solidFill>
              </a:rPr>
              <a:t> vs HTTP Performance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Internet of Things      </a:t>
            </a:r>
            <a:r>
              <a:rPr lang="en-US" dirty="0" err="1" smtClean="0">
                <a:solidFill>
                  <a:srgbClr val="800000"/>
                </a:solidFill>
              </a:rPr>
              <a:t>CoAP</a:t>
            </a:r>
            <a:r>
              <a:rPr lang="en-US" dirty="0" smtClean="0">
                <a:solidFill>
                  <a:srgbClr val="800000"/>
                </a:solidFill>
              </a:rPr>
              <a:t> vs HTTP Performance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Internet of Things      </a:t>
            </a:r>
            <a:r>
              <a:rPr lang="en-US" dirty="0" err="1" smtClean="0">
                <a:solidFill>
                  <a:srgbClr val="800000"/>
                </a:solidFill>
              </a:rPr>
              <a:t>CoAP</a:t>
            </a:r>
            <a:r>
              <a:rPr lang="en-US" dirty="0" smtClean="0">
                <a:solidFill>
                  <a:srgbClr val="800000"/>
                </a:solidFill>
              </a:rPr>
              <a:t> vs HTTP Performance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Internet of Things      </a:t>
            </a:r>
            <a:r>
              <a:rPr lang="en-US" dirty="0" err="1" smtClean="0">
                <a:solidFill>
                  <a:srgbClr val="800000"/>
                </a:solidFill>
              </a:rPr>
              <a:t>CoAP</a:t>
            </a:r>
            <a:r>
              <a:rPr lang="en-US" dirty="0" smtClean="0">
                <a:solidFill>
                  <a:srgbClr val="800000"/>
                </a:solidFill>
              </a:rPr>
              <a:t> vs HTTP Performance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A9A-00E3-4430-906E-995E8281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Internet of Things      </a:t>
            </a:r>
            <a:r>
              <a:rPr lang="en-US" dirty="0" err="1" smtClean="0">
                <a:solidFill>
                  <a:srgbClr val="800000"/>
                </a:solidFill>
              </a:rPr>
              <a:t>CoAP</a:t>
            </a:r>
            <a:r>
              <a:rPr lang="en-US" dirty="0" smtClean="0">
                <a:solidFill>
                  <a:srgbClr val="800000"/>
                </a:solidFill>
              </a:rPr>
              <a:t> vs HTTP Performance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8865F-D8BA-461E-B4C5-2BCB82877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Internet of Things      </a:t>
            </a:r>
            <a:r>
              <a:rPr lang="en-US" dirty="0" err="1" smtClean="0">
                <a:solidFill>
                  <a:srgbClr val="800000"/>
                </a:solidFill>
              </a:rPr>
              <a:t>CoAP</a:t>
            </a:r>
            <a:r>
              <a:rPr lang="en-US" dirty="0" smtClean="0">
                <a:solidFill>
                  <a:srgbClr val="800000"/>
                </a:solidFill>
              </a:rPr>
              <a:t> vs HTTP Performance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A483E-2C16-4A7C-A450-A95C47757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Internet of Things      </a:t>
            </a:r>
            <a:r>
              <a:rPr lang="en-US" dirty="0" err="1" smtClean="0">
                <a:solidFill>
                  <a:srgbClr val="800000"/>
                </a:solidFill>
              </a:rPr>
              <a:t>CoAP</a:t>
            </a:r>
            <a:r>
              <a:rPr lang="en-US" dirty="0" smtClean="0">
                <a:solidFill>
                  <a:srgbClr val="800000"/>
                </a:solidFill>
              </a:rPr>
              <a:t> vs HTTP Performance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E651F-B56D-48D2-A702-1FFE07FC7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Internet of Things      </a:t>
            </a:r>
            <a:r>
              <a:rPr lang="en-US" dirty="0" err="1" smtClean="0">
                <a:solidFill>
                  <a:srgbClr val="800000"/>
                </a:solidFill>
              </a:rPr>
              <a:t>CoAP</a:t>
            </a:r>
            <a:r>
              <a:rPr lang="en-US" dirty="0" smtClean="0">
                <a:solidFill>
                  <a:srgbClr val="800000"/>
                </a:solidFill>
              </a:rPr>
              <a:t> vs HTTP Performance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4BAB6-FEBD-4F64-A6D7-C50E0F3E2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Internet of Things      </a:t>
            </a:r>
            <a:r>
              <a:rPr lang="en-US" dirty="0" err="1" smtClean="0">
                <a:solidFill>
                  <a:srgbClr val="800000"/>
                </a:solidFill>
              </a:rPr>
              <a:t>CoAP</a:t>
            </a:r>
            <a:r>
              <a:rPr lang="en-US" dirty="0" smtClean="0">
                <a:solidFill>
                  <a:srgbClr val="800000"/>
                </a:solidFill>
              </a:rPr>
              <a:t> vs HTTP Performance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B29D-399E-4EBE-B92E-E324310C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Internet of Things      </a:t>
            </a:r>
            <a:r>
              <a:rPr lang="en-US" dirty="0" err="1" smtClean="0">
                <a:solidFill>
                  <a:srgbClr val="800000"/>
                </a:solidFill>
              </a:rPr>
              <a:t>CoAP</a:t>
            </a:r>
            <a:r>
              <a:rPr lang="en-US" dirty="0" smtClean="0">
                <a:solidFill>
                  <a:srgbClr val="800000"/>
                </a:solidFill>
              </a:rPr>
              <a:t> vs HTTP Performance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dirty="0" smtClean="0"/>
              <a:t>Internet of Things      </a:t>
            </a:r>
            <a:r>
              <a:rPr lang="en-US" dirty="0" err="1" smtClean="0">
                <a:solidFill>
                  <a:srgbClr val="800000"/>
                </a:solidFill>
              </a:rPr>
              <a:t>CoAP</a:t>
            </a:r>
            <a:r>
              <a:rPr lang="en-US" dirty="0" smtClean="0">
                <a:solidFill>
                  <a:srgbClr val="800000"/>
                </a:solidFill>
              </a:rPr>
              <a:t> vs HTTP Performance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980728"/>
            <a:ext cx="8462993" cy="4363418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Integrating Wireless Sensor Networks with the Web</a:t>
            </a:r>
            <a:r>
              <a:rPr lang="en-US" sz="3200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3200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400" dirty="0" smtClean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en-US" sz="2400" dirty="0" err="1" smtClean="0">
                <a:effectLst/>
                <a:latin typeface="Arial" pitchFamily="34" charset="0"/>
                <a:cs typeface="Arial" pitchFamily="34" charset="0"/>
              </a:rPr>
              <a:t>W.Colitti</a:t>
            </a:r>
            <a:r>
              <a:rPr lang="en-US" sz="2400" dirty="0" smtClean="0">
                <a:effectLst/>
                <a:latin typeface="Arial" pitchFamily="34" charset="0"/>
                <a:cs typeface="Arial" pitchFamily="34" charset="0"/>
              </a:rPr>
              <a:t>, K. </a:t>
            </a:r>
            <a:r>
              <a:rPr lang="en-US" sz="2400" dirty="0" err="1" smtClean="0">
                <a:effectLst/>
                <a:latin typeface="Arial" pitchFamily="34" charset="0"/>
                <a:cs typeface="Arial" pitchFamily="34" charset="0"/>
              </a:rPr>
              <a:t>Steenhaut</a:t>
            </a:r>
            <a:r>
              <a:rPr lang="en-US" sz="2400" dirty="0" smtClean="0">
                <a:effectLst/>
                <a:latin typeface="Arial" pitchFamily="34" charset="0"/>
                <a:cs typeface="Arial" pitchFamily="34" charset="0"/>
              </a:rPr>
              <a:t> and N. De Caro</a:t>
            </a:r>
            <a:br>
              <a:rPr lang="en-US" sz="24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effectLst/>
                <a:latin typeface="Arial" pitchFamily="34" charset="0"/>
                <a:cs typeface="Arial" pitchFamily="34" charset="0"/>
              </a:rPr>
              <a:t>Information Processing in</a:t>
            </a:r>
            <a:br>
              <a:rPr lang="en-US" sz="24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effectLst/>
                <a:latin typeface="Arial" pitchFamily="34" charset="0"/>
                <a:cs typeface="Arial" pitchFamily="34" charset="0"/>
              </a:rPr>
              <a:t>Sensor Networks Conference 2011</a:t>
            </a:r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Presenter </a:t>
            </a:r>
            <a:r>
              <a:rPr lang="en-US" sz="28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Bob Kinicki            </a:t>
            </a:r>
            <a:r>
              <a:rPr lang="en-US" sz="4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00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4860032" y="5445224"/>
            <a:ext cx="4176464" cy="1296144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dirty="0" smtClean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Internet of Things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800000"/>
                </a:solidFill>
              </a:rPr>
              <a:t>Fall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COAP Efficiencies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52736"/>
            <a:ext cx="8640960" cy="5328592"/>
          </a:xfrm>
        </p:spPr>
        <p:txBody>
          <a:bodyPr/>
          <a:lstStyle/>
          <a:p>
            <a:r>
              <a:rPr lang="en-US" sz="2800" dirty="0" err="1" smtClean="0">
                <a:solidFill>
                  <a:srgbClr val="0000FF"/>
                </a:solidFill>
              </a:rPr>
              <a:t>CoAP</a:t>
            </a:r>
            <a:r>
              <a:rPr lang="en-US" sz="2800" dirty="0" smtClean="0"/>
              <a:t> design goals::  small message overhead and limited fragmentation.</a:t>
            </a:r>
          </a:p>
          <a:p>
            <a:r>
              <a:rPr lang="en-US" sz="2800" dirty="0" err="1" smtClean="0">
                <a:solidFill>
                  <a:srgbClr val="0000FF"/>
                </a:solidFill>
              </a:rPr>
              <a:t>CoAP</a:t>
            </a:r>
            <a:r>
              <a:rPr lang="en-US" sz="2800" dirty="0" smtClean="0"/>
              <a:t> uses compact fixed-length </a:t>
            </a:r>
            <a:r>
              <a:rPr lang="en-US" sz="2800" dirty="0" smtClean="0">
                <a:solidFill>
                  <a:srgbClr val="008000"/>
                </a:solidFill>
              </a:rPr>
              <a:t>4-byte</a:t>
            </a:r>
            <a:r>
              <a:rPr lang="en-US" sz="2800" dirty="0" smtClean="0"/>
              <a:t> binary header followed by compact binary options.</a:t>
            </a:r>
          </a:p>
          <a:p>
            <a:r>
              <a:rPr lang="en-US" sz="2800" dirty="0" smtClean="0"/>
              <a:t>Typical request with all encapsulation has a </a:t>
            </a:r>
            <a:r>
              <a:rPr lang="en-US" sz="2800" dirty="0" smtClean="0">
                <a:solidFill>
                  <a:srgbClr val="008000"/>
                </a:solidFill>
              </a:rPr>
              <a:t>10-20 byte header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>
                <a:solidFill>
                  <a:srgbClr val="0000FF"/>
                </a:solidFill>
              </a:rPr>
              <a:t>CoAP</a:t>
            </a:r>
            <a:r>
              <a:rPr lang="en-US" sz="2800" dirty="0" smtClean="0"/>
              <a:t> implements an </a:t>
            </a:r>
            <a:r>
              <a:rPr lang="en-US" sz="2800" dirty="0" smtClean="0">
                <a:solidFill>
                  <a:srgbClr val="800000"/>
                </a:solidFill>
              </a:rPr>
              <a:t>observation relationship </a:t>
            </a:r>
            <a:r>
              <a:rPr lang="en-US" sz="2800" dirty="0" smtClean="0"/>
              <a:t>whereby an “observer” client registers itself using a modified GET to the server.</a:t>
            </a:r>
            <a:endParaRPr lang="en-US" sz="2800" dirty="0" smtClean="0">
              <a:solidFill>
                <a:srgbClr val="800000"/>
              </a:solidFill>
            </a:endParaRPr>
          </a:p>
          <a:p>
            <a:r>
              <a:rPr lang="en-US" sz="2800" dirty="0"/>
              <a:t>W</a:t>
            </a:r>
            <a:r>
              <a:rPr lang="en-US" sz="2800" dirty="0" smtClean="0"/>
              <a:t>hen resource (object) changes state, server notifies the observer.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of Things      </a:t>
            </a:r>
            <a:r>
              <a:rPr lang="en-US" smtClean="0">
                <a:solidFill>
                  <a:srgbClr val="800000"/>
                </a:solidFill>
              </a:rPr>
              <a:t>CoAP vs HTTP Performance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267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CoAP</a:t>
            </a:r>
            <a:r>
              <a:rPr lang="en-US" sz="3600" dirty="0" smtClean="0"/>
              <a:t> vs HTTP</a:t>
            </a:r>
            <a:br>
              <a:rPr lang="en-US" sz="3600" dirty="0" smtClean="0"/>
            </a:br>
            <a:r>
              <a:rPr lang="en-US" sz="3600" dirty="0" smtClean="0"/>
              <a:t>Power Consumption Evaluation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576"/>
          </a:xfrm>
        </p:spPr>
        <p:txBody>
          <a:bodyPr/>
          <a:lstStyle/>
          <a:p>
            <a:r>
              <a:rPr lang="en-US" dirty="0" err="1" smtClean="0">
                <a:solidFill>
                  <a:srgbClr val="0000FF"/>
                </a:solidFill>
              </a:rPr>
              <a:t>CoAP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server implemented on </a:t>
            </a:r>
            <a:r>
              <a:rPr lang="en-US" dirty="0" err="1" smtClean="0"/>
              <a:t>Tmote</a:t>
            </a:r>
            <a:r>
              <a:rPr lang="en-US" dirty="0" smtClean="0"/>
              <a:t> Sky sensor motes running Contiki with 6LowPAN/RPL.</a:t>
            </a:r>
          </a:p>
          <a:p>
            <a:pPr lvl="1"/>
            <a:r>
              <a:rPr lang="en-US" dirty="0" smtClean="0"/>
              <a:t>Asynchronous transactions, observations and congestion control </a:t>
            </a:r>
            <a:r>
              <a:rPr lang="en-US" dirty="0" smtClean="0">
                <a:solidFill>
                  <a:srgbClr val="800000"/>
                </a:solidFill>
              </a:rPr>
              <a:t>were missing!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HTTP </a:t>
            </a:r>
            <a:r>
              <a:rPr lang="en-US" dirty="0" smtClean="0"/>
              <a:t>server implemented using same motes.</a:t>
            </a:r>
          </a:p>
          <a:p>
            <a:r>
              <a:rPr lang="en-US" dirty="0" smtClean="0"/>
              <a:t>In experiments, client requests temperature and humidity from server every 10 secs. for 20 minutes. 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of Things      </a:t>
            </a:r>
            <a:r>
              <a:rPr lang="en-US" smtClean="0">
                <a:solidFill>
                  <a:srgbClr val="800000"/>
                </a:solidFill>
              </a:rPr>
              <a:t>CoAP vs HTTP Performance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32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Consumption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95400"/>
            <a:ext cx="8507288" cy="2133600"/>
          </a:xfrm>
        </p:spPr>
        <p:txBody>
          <a:bodyPr/>
          <a:lstStyle/>
          <a:p>
            <a:r>
              <a:rPr lang="en-US" dirty="0" smtClean="0"/>
              <a:t>Both </a:t>
            </a:r>
            <a:r>
              <a:rPr lang="en-US" dirty="0" err="1" smtClean="0">
                <a:solidFill>
                  <a:srgbClr val="0000FF"/>
                </a:solidFill>
              </a:rPr>
              <a:t>CoAP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800000"/>
                </a:solidFill>
              </a:rPr>
              <a:t>HTTP </a:t>
            </a:r>
            <a:r>
              <a:rPr lang="en-US" dirty="0" smtClean="0"/>
              <a:t>servers respond using JSON (lightweight text standard)  and not XML.</a:t>
            </a:r>
          </a:p>
          <a:p>
            <a:r>
              <a:rPr lang="en-US" dirty="0" smtClean="0"/>
              <a:t>Example response from server:</a:t>
            </a:r>
            <a:endParaRPr lang="en-US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of Things      </a:t>
            </a:r>
            <a:r>
              <a:rPr lang="en-US" smtClean="0">
                <a:solidFill>
                  <a:srgbClr val="800000"/>
                </a:solidFill>
              </a:rPr>
              <a:t>CoAP vs HTTP Performance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5652120" y="2060848"/>
            <a:ext cx="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899592" y="3501008"/>
            <a:ext cx="698477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buNone/>
            </a:pPr>
            <a:r>
              <a:rPr lang="en-US" b="0" dirty="0" smtClean="0">
                <a:solidFill>
                  <a:srgbClr val="996633"/>
                </a:solidFill>
              </a:rPr>
              <a:t>{"</a:t>
            </a:r>
            <a:r>
              <a:rPr lang="en-US" b="0" dirty="0">
                <a:solidFill>
                  <a:srgbClr val="996633"/>
                </a:solidFill>
              </a:rPr>
              <a:t>sensor</a:t>
            </a:r>
            <a:r>
              <a:rPr lang="en-US" b="0" dirty="0" smtClean="0">
                <a:solidFill>
                  <a:srgbClr val="996633"/>
                </a:solidFill>
              </a:rPr>
              <a:t>":"0212:7400:0002:0202",</a:t>
            </a:r>
          </a:p>
          <a:p>
            <a:pPr marL="0" indent="0">
              <a:buNone/>
            </a:pPr>
            <a:r>
              <a:rPr lang="en-US" b="0" dirty="0" smtClean="0">
                <a:solidFill>
                  <a:srgbClr val="996633"/>
                </a:solidFill>
              </a:rPr>
              <a:t>"</a:t>
            </a:r>
            <a:r>
              <a:rPr lang="en-US" b="0" dirty="0">
                <a:solidFill>
                  <a:srgbClr val="996633"/>
                </a:solidFill>
              </a:rPr>
              <a:t>readings":{"hum":31,"temp":23.1</a:t>
            </a:r>
            <a:r>
              <a:rPr lang="en-US" b="0" dirty="0" smtClean="0">
                <a:solidFill>
                  <a:srgbClr val="996633"/>
                </a:solidFill>
              </a:rPr>
              <a:t>}}</a:t>
            </a:r>
            <a:endParaRPr lang="en-US" kern="0" dirty="0" smtClean="0">
              <a:solidFill>
                <a:srgbClr val="996633"/>
              </a:solidFill>
            </a:endParaRPr>
          </a:p>
          <a:p>
            <a:endParaRPr lang="en-US" kern="0" dirty="0" smtClean="0">
              <a:solidFill>
                <a:srgbClr val="800000"/>
              </a:solidFill>
            </a:endParaRPr>
          </a:p>
          <a:p>
            <a:endParaRPr lang="en-US" kern="0" dirty="0">
              <a:solidFill>
                <a:srgbClr val="800000"/>
              </a:solidFill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685366" y="5373216"/>
            <a:ext cx="2642592" cy="576064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Lower bytes of IP address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dentifies the sensor mote.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Arrow Connector 8"/>
          <p:cNvCxnSpPr>
            <a:stCxn id="8" idx="0"/>
          </p:cNvCxnSpPr>
          <p:nvPr/>
        </p:nvCxnSpPr>
        <p:spPr bwMode="auto">
          <a:xfrm flipH="1" flipV="1">
            <a:off x="6948264" y="4643826"/>
            <a:ext cx="58398" cy="729390"/>
          </a:xfrm>
          <a:prstGeom prst="straightConnector1">
            <a:avLst/>
          </a:prstGeom>
          <a:noFill/>
          <a:ln w="38100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667461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9144000" cy="792162"/>
          </a:xfrm>
        </p:spPr>
        <p:txBody>
          <a:bodyPr/>
          <a:lstStyle/>
          <a:p>
            <a:r>
              <a:rPr lang="en-US" sz="3600" dirty="0" smtClean="0"/>
              <a:t>Table 1: </a:t>
            </a:r>
            <a:r>
              <a:rPr lang="en-US" sz="3600" dirty="0" err="1" smtClean="0"/>
              <a:t>CoAP</a:t>
            </a:r>
            <a:r>
              <a:rPr lang="en-US" sz="3600" dirty="0" smtClean="0"/>
              <a:t> vs HTTP Power Usage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052736"/>
            <a:ext cx="6742524" cy="2099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of Things      </a:t>
            </a:r>
            <a:r>
              <a:rPr lang="en-US" smtClean="0">
                <a:solidFill>
                  <a:srgbClr val="800000"/>
                </a:solidFill>
              </a:rPr>
              <a:t>CoAP vs HTTP Performance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23528" y="3068960"/>
            <a:ext cx="8363272" cy="3240360"/>
          </a:xfrm>
        </p:spPr>
        <p:txBody>
          <a:bodyPr/>
          <a:lstStyle/>
          <a:p>
            <a:r>
              <a:rPr lang="en-US" sz="28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transaction bytes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10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times higher than </a:t>
            </a:r>
            <a:r>
              <a:rPr 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CoAP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transaction bytes due to 6LoWPAN and </a:t>
            </a:r>
            <a:r>
              <a:rPr 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CoAP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header compression.</a:t>
            </a:r>
          </a:p>
          <a:p>
            <a:r>
              <a:rPr 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CoAP</a:t>
            </a:r>
            <a:r>
              <a:rPr 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packet can be sent in single IEEE802.15.4 frame without fragmentation.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Less bytes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 lower power consumption and longer lifetime for </a:t>
            </a:r>
            <a:r>
              <a:rPr 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CoAP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.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853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Integrating </a:t>
            </a:r>
            <a:r>
              <a:rPr lang="en-US" sz="3600" dirty="0" err="1" smtClean="0"/>
              <a:t>CoAP</a:t>
            </a:r>
            <a:r>
              <a:rPr lang="en-US" sz="3600" dirty="0" smtClean="0"/>
              <a:t> in WSN</a:t>
            </a:r>
            <a:br>
              <a:rPr lang="en-US" sz="3600" dirty="0" smtClean="0"/>
            </a:br>
            <a:r>
              <a:rPr lang="en-US" sz="3600" dirty="0" smtClean="0"/>
              <a:t>with Web Application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of Things      </a:t>
            </a:r>
            <a:r>
              <a:rPr lang="en-US" smtClean="0">
                <a:solidFill>
                  <a:srgbClr val="800000"/>
                </a:solidFill>
              </a:rPr>
              <a:t>CoAP vs HTTP Performance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05" y="1029668"/>
            <a:ext cx="7832435" cy="311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79512" y="4077072"/>
            <a:ext cx="8856984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Authors introduce an end-to-end IP based architecture that integrates </a:t>
            </a:r>
            <a:r>
              <a:rPr lang="en-US" sz="2800" kern="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CoAP</a:t>
            </a:r>
            <a:r>
              <a:rPr lang="en-US" sz="28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over WSN with </a:t>
            </a:r>
            <a:r>
              <a:rPr lang="en-US" sz="2800" kern="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en-US" sz="28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web application using a gateway.</a:t>
            </a:r>
          </a:p>
          <a:p>
            <a:r>
              <a:rPr lang="en-US" sz="28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 designed for greenhouse monitoring, but only a prototype </a:t>
            </a:r>
            <a:r>
              <a:rPr lang="en-US" sz="28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implemented here</a:t>
            </a:r>
            <a:r>
              <a:rPr lang="en-US" sz="28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endParaRPr lang="en-US" kern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038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6512" y="115888"/>
            <a:ext cx="9252520" cy="792162"/>
          </a:xfrm>
        </p:spPr>
        <p:txBody>
          <a:bodyPr/>
          <a:lstStyle/>
          <a:p>
            <a:r>
              <a:rPr lang="en-US" dirty="0" smtClean="0"/>
              <a:t>Gateway Design and Development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of Things      </a:t>
            </a:r>
            <a:r>
              <a:rPr lang="en-US" smtClean="0">
                <a:solidFill>
                  <a:srgbClr val="800000"/>
                </a:solidFill>
              </a:rPr>
              <a:t>CoAP vs HTTP Performance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124744"/>
            <a:ext cx="6156775" cy="2538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79512" y="3717032"/>
            <a:ext cx="8856984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Contiki gateway attached to Linux machine via USB.</a:t>
            </a:r>
          </a:p>
          <a:p>
            <a:r>
              <a:rPr lang="en-US" sz="28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a prototype, application server and </a:t>
            </a:r>
            <a:r>
              <a:rPr lang="en-US" sz="2800" kern="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CoAP</a:t>
            </a:r>
            <a:r>
              <a:rPr lang="en-US" sz="28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data collection functionality are in the same machine.</a:t>
            </a:r>
          </a:p>
          <a:p>
            <a:r>
              <a:rPr lang="en-US" sz="28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Web client sends requests for WSN resources to Web server in gateway using </a:t>
            </a:r>
            <a:r>
              <a:rPr lang="en-US" sz="2800" kern="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en-US" sz="28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2800" kern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kern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250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6512" y="116558"/>
            <a:ext cx="9252520" cy="792162"/>
          </a:xfrm>
        </p:spPr>
        <p:txBody>
          <a:bodyPr/>
          <a:lstStyle/>
          <a:p>
            <a:r>
              <a:rPr lang="en-US" dirty="0" smtClean="0"/>
              <a:t>Gateway Design and Development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of Things      </a:t>
            </a:r>
            <a:r>
              <a:rPr lang="en-US" smtClean="0">
                <a:solidFill>
                  <a:srgbClr val="800000"/>
                </a:solidFill>
              </a:rPr>
              <a:t>CoAP vs HTTP Performance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08720"/>
            <a:ext cx="8712968" cy="5184576"/>
          </a:xfrm>
        </p:spPr>
        <p:txBody>
          <a:bodyPr/>
          <a:lstStyle/>
          <a:p>
            <a:r>
              <a:rPr lang="en-US" sz="2800" dirty="0" smtClean="0"/>
              <a:t>Web server retrieves resource data either from database (a gateway caching mechanism) or from the </a:t>
            </a:r>
            <a:r>
              <a:rPr lang="en-US" sz="2800" dirty="0" err="1" smtClean="0">
                <a:solidFill>
                  <a:srgbClr val="0000FF"/>
                </a:solidFill>
              </a:rPr>
              <a:t>CoAP</a:t>
            </a:r>
            <a:r>
              <a:rPr lang="en-US" sz="2800" dirty="0" smtClean="0"/>
              <a:t> client.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Web server either requests ‘fresh’ data from the WSN or receives data from the </a:t>
            </a:r>
            <a:r>
              <a:rPr lang="en-US" sz="2800" dirty="0" err="1" smtClean="0">
                <a:solidFill>
                  <a:srgbClr val="0000FF"/>
                </a:solidFill>
              </a:rPr>
              <a:t>CoAP</a:t>
            </a:r>
            <a:r>
              <a:rPr lang="en-US" sz="2800" dirty="0" smtClean="0"/>
              <a:t> client (subscribe/publish) triggered by changes in resource at the </a:t>
            </a:r>
            <a:r>
              <a:rPr lang="en-US" sz="2800" dirty="0" err="1" smtClean="0">
                <a:solidFill>
                  <a:srgbClr val="0000FF"/>
                </a:solidFill>
              </a:rPr>
              <a:t>CoAP</a:t>
            </a:r>
            <a:r>
              <a:rPr lang="en-US" sz="2800" dirty="0" smtClean="0"/>
              <a:t> server. </a:t>
            </a:r>
            <a:r>
              <a:rPr lang="en-US" sz="2800" dirty="0" smtClean="0">
                <a:solidFill>
                  <a:srgbClr val="800000"/>
                </a:solidFill>
              </a:rPr>
              <a:t>{Web server bypasses database in both cases.}</a:t>
            </a:r>
          </a:p>
          <a:p>
            <a:endParaRPr lang="en-US" sz="2800" dirty="0" smtClean="0">
              <a:solidFill>
                <a:srgbClr val="800000"/>
              </a:solidFill>
            </a:endParaRPr>
          </a:p>
          <a:p>
            <a:r>
              <a:rPr lang="en-US" sz="2800" dirty="0" smtClean="0"/>
              <a:t>Authors use GWT (Google Web Toolkit) to develop Web application. 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4437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Gateway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95400"/>
            <a:ext cx="8435280" cy="4800600"/>
          </a:xfrm>
        </p:spPr>
        <p:txBody>
          <a:bodyPr/>
          <a:lstStyle/>
          <a:p>
            <a:r>
              <a:rPr lang="en-US" dirty="0" smtClean="0"/>
              <a:t>Since </a:t>
            </a:r>
            <a:r>
              <a:rPr lang="en-US" dirty="0" err="1" smtClean="0">
                <a:solidFill>
                  <a:srgbClr val="0000FF"/>
                </a:solidFill>
              </a:rPr>
              <a:t>CoAP</a:t>
            </a:r>
            <a:r>
              <a:rPr lang="en-US" dirty="0" smtClean="0"/>
              <a:t> client receives WSN data in JSON, storing documents as JSON in Apache </a:t>
            </a:r>
            <a:r>
              <a:rPr lang="en-US" dirty="0" err="1" smtClean="0"/>
              <a:t>CouchDB</a:t>
            </a:r>
            <a:r>
              <a:rPr lang="en-US" dirty="0" smtClean="0"/>
              <a:t> provides </a:t>
            </a:r>
            <a:r>
              <a:rPr lang="en-US" dirty="0" smtClean="0">
                <a:solidFill>
                  <a:srgbClr val="008000"/>
                </a:solidFill>
              </a:rPr>
              <a:t>REST</a:t>
            </a:r>
            <a:r>
              <a:rPr lang="en-US" dirty="0" smtClean="0"/>
              <a:t>ful API.</a:t>
            </a:r>
          </a:p>
          <a:p>
            <a:endParaRPr lang="en-US" dirty="0" smtClean="0"/>
          </a:p>
          <a:p>
            <a:r>
              <a:rPr lang="en-US" dirty="0" smtClean="0"/>
              <a:t>Implementation was NOT tested under high frequency conditions.</a:t>
            </a:r>
          </a:p>
          <a:p>
            <a:endParaRPr lang="en-US" dirty="0" smtClean="0"/>
          </a:p>
          <a:p>
            <a:r>
              <a:rPr lang="en-US" dirty="0" smtClean="0"/>
              <a:t>Authors worry about database caching mechanism becoming the bottleneck!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of Things      </a:t>
            </a:r>
            <a:r>
              <a:rPr lang="en-US" smtClean="0">
                <a:solidFill>
                  <a:srgbClr val="800000"/>
                </a:solidFill>
              </a:rPr>
              <a:t>CoAP vs HTTP Performance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70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CoAP</a:t>
            </a:r>
            <a:r>
              <a:rPr lang="en-US" dirty="0" smtClean="0"/>
              <a:t> Client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6512" y="1124744"/>
            <a:ext cx="9073008" cy="4968552"/>
          </a:xfrm>
        </p:spPr>
        <p:txBody>
          <a:bodyPr/>
          <a:lstStyle/>
          <a:p>
            <a:r>
              <a:rPr lang="en-US" i="1" dirty="0" err="1" smtClean="0"/>
              <a:t>libcoap</a:t>
            </a:r>
            <a:r>
              <a:rPr lang="en-US" i="1" dirty="0" smtClean="0"/>
              <a:t> </a:t>
            </a:r>
            <a:r>
              <a:rPr lang="en-US" dirty="0" err="1" smtClean="0">
                <a:solidFill>
                  <a:srgbClr val="0000FF"/>
                </a:solidFill>
              </a:rPr>
              <a:t>CoAP</a:t>
            </a:r>
            <a:r>
              <a:rPr lang="en-US" dirty="0" smtClean="0"/>
              <a:t> client communicates with the WSN.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Since Contiki support for </a:t>
            </a:r>
            <a:r>
              <a:rPr lang="en-US" dirty="0" smtClean="0">
                <a:solidFill>
                  <a:srgbClr val="996633"/>
                </a:solidFill>
              </a:rPr>
              <a:t>observations</a:t>
            </a:r>
            <a:r>
              <a:rPr lang="en-US" dirty="0" smtClean="0"/>
              <a:t> was not yet available, </a:t>
            </a:r>
            <a:r>
              <a:rPr lang="en-US" dirty="0" err="1" smtClean="0">
                <a:solidFill>
                  <a:srgbClr val="0000FF"/>
                </a:solidFill>
              </a:rPr>
              <a:t>CoAP</a:t>
            </a:r>
            <a:r>
              <a:rPr lang="en-US" dirty="0" smtClean="0"/>
              <a:t> client does not handle publish packets from mote server.</a:t>
            </a:r>
          </a:p>
          <a:p>
            <a:endParaRPr lang="en-US" dirty="0" smtClean="0"/>
          </a:p>
          <a:p>
            <a:r>
              <a:rPr lang="en-US" dirty="0" err="1" smtClean="0">
                <a:solidFill>
                  <a:srgbClr val="0000FF"/>
                </a:solidFill>
              </a:rPr>
              <a:t>CoAP</a:t>
            </a:r>
            <a:r>
              <a:rPr lang="en-US" dirty="0" smtClean="0"/>
              <a:t> client adds timestamp to JSON data to support historical web server requests.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of Things      </a:t>
            </a:r>
            <a:r>
              <a:rPr lang="en-US" smtClean="0">
                <a:solidFill>
                  <a:srgbClr val="800000"/>
                </a:solidFill>
              </a:rPr>
              <a:t>CoAP vs HTTP Performance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01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Gateway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12568"/>
          </a:xfrm>
        </p:spPr>
        <p:txBody>
          <a:bodyPr/>
          <a:lstStyle/>
          <a:p>
            <a:r>
              <a:rPr lang="en-US" dirty="0" smtClean="0"/>
              <a:t>Gateway does not provide proxy functionality that converts HTTP requests to </a:t>
            </a:r>
            <a:r>
              <a:rPr lang="en-US" dirty="0" err="1" smtClean="0">
                <a:solidFill>
                  <a:srgbClr val="0000FF"/>
                </a:solidFill>
              </a:rPr>
              <a:t>CoAP</a:t>
            </a:r>
            <a:r>
              <a:rPr lang="en-US" dirty="0" smtClean="0"/>
              <a:t> and </a:t>
            </a:r>
            <a:r>
              <a:rPr lang="en-US" dirty="0" err="1" smtClean="0"/>
              <a:t>vica</a:t>
            </a:r>
            <a:r>
              <a:rPr lang="en-US" dirty="0" smtClean="0"/>
              <a:t> versa.</a:t>
            </a:r>
          </a:p>
          <a:p>
            <a:r>
              <a:rPr lang="en-US" dirty="0" smtClean="0"/>
              <a:t>Web server invokes </a:t>
            </a:r>
            <a:r>
              <a:rPr lang="en-US" dirty="0" err="1" smtClean="0">
                <a:solidFill>
                  <a:srgbClr val="0000FF"/>
                </a:solidFill>
              </a:rPr>
              <a:t>CoAP</a:t>
            </a:r>
            <a:r>
              <a:rPr lang="en-US" dirty="0" smtClean="0"/>
              <a:t> client with HTTP request parameters </a:t>
            </a:r>
            <a:r>
              <a:rPr lang="en-US" dirty="0" smtClean="0">
                <a:sym typeface="Wingdings" panose="05000000000000000000" pitchFamily="2" charset="2"/>
              </a:rPr>
              <a:t> gateway is not transparent to the application and to the WSN.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Gateway needs proxy functionality to support complicated operations such as observations.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of Things      </a:t>
            </a:r>
            <a:r>
              <a:rPr lang="en-US" smtClean="0">
                <a:solidFill>
                  <a:srgbClr val="800000"/>
                </a:solidFill>
              </a:rPr>
              <a:t>CoAP vs HTTP Performance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20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4664"/>
            <a:ext cx="8229600" cy="5376664"/>
          </a:xfrm>
        </p:spPr>
        <p:txBody>
          <a:bodyPr/>
          <a:lstStyle/>
          <a:p>
            <a:r>
              <a:rPr lang="en-US" dirty="0" smtClean="0"/>
              <a:t>Introduction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REST</a:t>
            </a:r>
          </a:p>
          <a:p>
            <a:r>
              <a:rPr lang="en-US" dirty="0" err="1" smtClean="0">
                <a:solidFill>
                  <a:srgbClr val="0000FF"/>
                </a:solidFill>
              </a:rPr>
              <a:t>CoAP</a:t>
            </a:r>
            <a:endParaRPr lang="en-US" dirty="0" smtClean="0">
              <a:solidFill>
                <a:srgbClr val="0000FF"/>
              </a:solidFill>
            </a:endParaRPr>
          </a:p>
          <a:p>
            <a:pPr lvl="1"/>
            <a:r>
              <a:rPr lang="en-US" dirty="0" smtClean="0"/>
              <a:t>Request/response Layer</a:t>
            </a:r>
          </a:p>
          <a:p>
            <a:pPr lvl="1"/>
            <a:r>
              <a:rPr lang="en-US" dirty="0" smtClean="0"/>
              <a:t>Transaction Layer</a:t>
            </a:r>
          </a:p>
          <a:p>
            <a:r>
              <a:rPr lang="en-US" dirty="0" err="1" smtClean="0">
                <a:solidFill>
                  <a:srgbClr val="0000FF"/>
                </a:solidFill>
              </a:rPr>
              <a:t>CoAP</a:t>
            </a:r>
            <a:r>
              <a:rPr lang="en-US" dirty="0" smtClean="0"/>
              <a:t> versus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r>
              <a:rPr lang="en-US" dirty="0" smtClean="0"/>
              <a:t> Power Consumption Evaluation</a:t>
            </a:r>
          </a:p>
          <a:p>
            <a:r>
              <a:rPr lang="en-US" dirty="0" smtClean="0"/>
              <a:t>Integrating </a:t>
            </a:r>
            <a:r>
              <a:rPr lang="en-US" dirty="0" err="1" smtClean="0">
                <a:solidFill>
                  <a:srgbClr val="0000FF"/>
                </a:solidFill>
              </a:rPr>
              <a:t>CoAP</a:t>
            </a:r>
            <a:r>
              <a:rPr lang="en-US" dirty="0"/>
              <a:t>-</a:t>
            </a:r>
            <a:r>
              <a:rPr lang="en-US" dirty="0" smtClean="0"/>
              <a:t>based WSN with </a:t>
            </a:r>
            <a:r>
              <a:rPr lang="en-US" dirty="0" smtClean="0">
                <a:solidFill>
                  <a:srgbClr val="800000"/>
                </a:solidFill>
              </a:rPr>
              <a:t>HTTP</a:t>
            </a:r>
            <a:r>
              <a:rPr lang="en-US" dirty="0" smtClean="0"/>
              <a:t>-based Web Application</a:t>
            </a:r>
          </a:p>
          <a:p>
            <a:r>
              <a:rPr lang="en-US" dirty="0" smtClean="0"/>
              <a:t>Conclusions and Critique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of Things      </a:t>
            </a:r>
            <a:r>
              <a:rPr lang="en-US" smtClean="0">
                <a:solidFill>
                  <a:srgbClr val="800000"/>
                </a:solidFill>
              </a:rPr>
              <a:t>CoAP vs HTTP Performance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23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712968" cy="4968552"/>
          </a:xfrm>
        </p:spPr>
        <p:txBody>
          <a:bodyPr/>
          <a:lstStyle/>
          <a:p>
            <a:r>
              <a:rPr lang="en-US" dirty="0" smtClean="0"/>
              <a:t>Authors provide IoT community with </a:t>
            </a:r>
            <a:r>
              <a:rPr lang="en-US" dirty="0" err="1" smtClean="0"/>
              <a:t>CoAP</a:t>
            </a:r>
            <a:r>
              <a:rPr lang="en-US" dirty="0" smtClean="0"/>
              <a:t> vs HTTP measurements that show power improvements from the µIP stack.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Prototype gateway is a ‘proof-of-concept’ that matched the </a:t>
            </a:r>
            <a:r>
              <a:rPr lang="en-US" dirty="0" err="1" smtClean="0"/>
              <a:t>CoAP</a:t>
            </a:r>
            <a:r>
              <a:rPr lang="en-US" dirty="0" smtClean="0"/>
              <a:t> functionality built into Contiki in 2011.</a:t>
            </a:r>
          </a:p>
          <a:p>
            <a:endParaRPr lang="en-US" dirty="0"/>
          </a:p>
          <a:p>
            <a:r>
              <a:rPr lang="en-US" dirty="0" smtClean="0"/>
              <a:t>Paper encouraged proxy development.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of Things      </a:t>
            </a:r>
            <a:r>
              <a:rPr lang="en-US" smtClean="0">
                <a:solidFill>
                  <a:srgbClr val="800000"/>
                </a:solidFill>
              </a:rPr>
              <a:t>CoAP vs HTTP Performance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94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Critique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435280" cy="4536504"/>
          </a:xfrm>
        </p:spPr>
        <p:txBody>
          <a:bodyPr/>
          <a:lstStyle/>
          <a:p>
            <a:r>
              <a:rPr lang="en-US" dirty="0" smtClean="0"/>
              <a:t>This is a good short paper </a:t>
            </a:r>
            <a:r>
              <a:rPr lang="en-US" dirty="0" smtClean="0">
                <a:sym typeface="Wingdings" panose="05000000000000000000" pitchFamily="2" charset="2"/>
              </a:rPr>
              <a:t> IPSN is a respectable conference in sensor area.</a:t>
            </a:r>
            <a:endParaRPr lang="en-US" dirty="0" smtClean="0"/>
          </a:p>
          <a:p>
            <a:r>
              <a:rPr lang="en-US" dirty="0" err="1" smtClean="0"/>
              <a:t>CoAP</a:t>
            </a:r>
            <a:r>
              <a:rPr lang="en-US" dirty="0" smtClean="0"/>
              <a:t> explanation is clearer than in previous paper.</a:t>
            </a:r>
          </a:p>
          <a:p>
            <a:r>
              <a:rPr lang="en-US" dirty="0" smtClean="0"/>
              <a:t>There are several grammar/typo mistakes in the paper.</a:t>
            </a:r>
          </a:p>
          <a:p>
            <a:r>
              <a:rPr lang="en-US" dirty="0" smtClean="0"/>
              <a:t>Performance results could have included more than just power.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of Things      </a:t>
            </a:r>
            <a:r>
              <a:rPr lang="en-US" smtClean="0">
                <a:solidFill>
                  <a:srgbClr val="800000"/>
                </a:solidFill>
              </a:rPr>
              <a:t>CoAP vs HTTP Performance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44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4800600"/>
          </a:xfrm>
        </p:spPr>
        <p:txBody>
          <a:bodyPr/>
          <a:lstStyle/>
          <a:p>
            <a:r>
              <a:rPr lang="en-US" sz="2400" dirty="0" smtClean="0"/>
              <a:t>This paper is highly </a:t>
            </a:r>
            <a:r>
              <a:rPr lang="en-US" sz="2400" dirty="0" smtClean="0"/>
              <a:t>cited </a:t>
            </a:r>
            <a:r>
              <a:rPr lang="en-US" sz="2400" dirty="0" smtClean="0"/>
              <a:t>because it discusses an early Contiki implementation of the Constrained Application Protocol (</a:t>
            </a:r>
            <a:r>
              <a:rPr lang="en-US" sz="2400" dirty="0" err="1" smtClean="0">
                <a:solidFill>
                  <a:srgbClr val="0000FF"/>
                </a:solidFill>
              </a:rPr>
              <a:t>CoAP</a:t>
            </a:r>
            <a:r>
              <a:rPr lang="en-US" sz="2400" dirty="0" smtClean="0"/>
              <a:t>) on </a:t>
            </a:r>
            <a:r>
              <a:rPr lang="en-US" sz="2400" dirty="0" err="1" smtClean="0"/>
              <a:t>Tmote</a:t>
            </a:r>
            <a:r>
              <a:rPr lang="en-US" sz="2400" dirty="0" smtClean="0"/>
              <a:t> Sky sensor motes.</a:t>
            </a:r>
          </a:p>
          <a:p>
            <a:endParaRPr lang="en-US" sz="2400" dirty="0" smtClean="0"/>
          </a:p>
          <a:p>
            <a:r>
              <a:rPr lang="en-US" sz="2400" dirty="0" err="1">
                <a:solidFill>
                  <a:srgbClr val="008000"/>
                </a:solidFill>
              </a:rPr>
              <a:t>RE</a:t>
            </a:r>
            <a:r>
              <a:rPr lang="en-US" sz="2400" dirty="0" err="1"/>
              <a:t>presentationl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8000"/>
                </a:solidFill>
              </a:rPr>
              <a:t>S</a:t>
            </a:r>
            <a:r>
              <a:rPr lang="en-US" sz="2400" dirty="0"/>
              <a:t>tate </a:t>
            </a:r>
            <a:r>
              <a:rPr lang="en-US" sz="2400" dirty="0" smtClean="0">
                <a:solidFill>
                  <a:srgbClr val="008000"/>
                </a:solidFill>
              </a:rPr>
              <a:t>T</a:t>
            </a:r>
            <a:r>
              <a:rPr lang="en-US" sz="2400" dirty="0" smtClean="0"/>
              <a:t>ransfer </a:t>
            </a:r>
            <a:r>
              <a:rPr lang="en-US" sz="2400" dirty="0" smtClean="0">
                <a:solidFill>
                  <a:srgbClr val="008000"/>
                </a:solidFill>
              </a:rPr>
              <a:t>(REST)</a:t>
            </a:r>
            <a:r>
              <a:rPr lang="en-US" sz="2400" dirty="0" smtClean="0"/>
              <a:t> identifies a resource (an object) controlled by the server by a URI (Universal Resource Identifier).  </a:t>
            </a:r>
            <a:r>
              <a:rPr lang="en-US" sz="2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{Note – the sensor is viewed as the server in this abstraction.}</a:t>
            </a:r>
          </a:p>
          <a:p>
            <a:endParaRPr lang="en-US" sz="2400" dirty="0" smtClean="0">
              <a:solidFill>
                <a:srgbClr val="800000"/>
              </a:solidFill>
            </a:endParaRPr>
          </a:p>
          <a:p>
            <a:r>
              <a:rPr lang="en-US" sz="2400" dirty="0" smtClean="0"/>
              <a:t>Majority of </a:t>
            </a:r>
            <a:r>
              <a:rPr lang="en-US" sz="2400" dirty="0" smtClean="0">
                <a:solidFill>
                  <a:srgbClr val="008000"/>
                </a:solidFill>
              </a:rPr>
              <a:t>REST </a:t>
            </a:r>
            <a:r>
              <a:rPr lang="en-US" sz="2400" dirty="0" smtClean="0"/>
              <a:t>architectures use HTTP with its commands: </a:t>
            </a:r>
            <a:r>
              <a:rPr lang="en-US" sz="2400" dirty="0"/>
              <a:t>GET, PUT, POST and </a:t>
            </a:r>
            <a:r>
              <a:rPr lang="en-US" sz="2400" dirty="0" smtClean="0"/>
              <a:t>DELETE.</a:t>
            </a:r>
          </a:p>
          <a:p>
            <a:endParaRPr lang="en-US" sz="28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of Things      </a:t>
            </a:r>
            <a:r>
              <a:rPr lang="en-US" smtClean="0">
                <a:solidFill>
                  <a:srgbClr val="800000"/>
                </a:solidFill>
              </a:rPr>
              <a:t>CoAP vs HTTP Performance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44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640960" cy="5184576"/>
          </a:xfrm>
        </p:spPr>
        <p:txBody>
          <a:bodyPr/>
          <a:lstStyle/>
          <a:p>
            <a:r>
              <a:rPr lang="en-US" sz="2800" dirty="0" smtClean="0"/>
              <a:t>IETF </a:t>
            </a:r>
            <a:r>
              <a:rPr lang="en-US" sz="2800" dirty="0" smtClean="0">
                <a:solidFill>
                  <a:srgbClr val="008000"/>
                </a:solidFill>
              </a:rPr>
              <a:t>Co</a:t>
            </a:r>
            <a:r>
              <a:rPr lang="en-US" sz="2800" dirty="0" smtClean="0"/>
              <a:t>nstrained </a:t>
            </a:r>
            <a:r>
              <a:rPr lang="en-US" sz="2800" dirty="0" smtClean="0">
                <a:solidFill>
                  <a:srgbClr val="008000"/>
                </a:solidFill>
              </a:rPr>
              <a:t>RE</a:t>
            </a:r>
            <a:r>
              <a:rPr lang="en-US" sz="2800" dirty="0" smtClean="0"/>
              <a:t>STful environments (</a:t>
            </a:r>
            <a:r>
              <a:rPr lang="en-US" sz="2800" dirty="0" err="1" smtClean="0">
                <a:solidFill>
                  <a:srgbClr val="008000"/>
                </a:solidFill>
              </a:rPr>
              <a:t>CoRE</a:t>
            </a:r>
            <a:r>
              <a:rPr lang="en-US" sz="2800" dirty="0" smtClean="0"/>
              <a:t>) Working Group standardized the web service paradigm into networks of smart objects.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In the </a:t>
            </a:r>
            <a:r>
              <a:rPr lang="en-US" sz="2800" dirty="0" smtClean="0">
                <a:solidFill>
                  <a:srgbClr val="008000"/>
                </a:solidFill>
              </a:rPr>
              <a:t>W</a:t>
            </a:r>
            <a:r>
              <a:rPr lang="en-US" sz="2800" dirty="0" smtClean="0"/>
              <a:t>eb </a:t>
            </a:r>
            <a:r>
              <a:rPr lang="en-US" sz="2800" dirty="0" smtClean="0">
                <a:solidFill>
                  <a:srgbClr val="008000"/>
                </a:solidFill>
              </a:rPr>
              <a:t>o</a:t>
            </a:r>
            <a:r>
              <a:rPr lang="en-US" sz="2800" dirty="0" smtClean="0"/>
              <a:t>f </a:t>
            </a:r>
            <a:r>
              <a:rPr lang="en-US" sz="2800" dirty="0" smtClean="0">
                <a:solidFill>
                  <a:srgbClr val="008000"/>
                </a:solidFill>
              </a:rPr>
              <a:t>T</a:t>
            </a:r>
            <a:r>
              <a:rPr lang="en-US" sz="2800" dirty="0" smtClean="0"/>
              <a:t>hings (</a:t>
            </a:r>
            <a:r>
              <a:rPr lang="en-US" sz="2800" dirty="0" err="1" smtClean="0">
                <a:solidFill>
                  <a:srgbClr val="008000"/>
                </a:solidFill>
              </a:rPr>
              <a:t>WoT</a:t>
            </a:r>
            <a:r>
              <a:rPr lang="en-US" sz="2800" dirty="0" smtClean="0"/>
              <a:t>),</a:t>
            </a:r>
            <a:r>
              <a:rPr lang="en-US" sz="2800" dirty="0" smtClean="0">
                <a:solidFill>
                  <a:srgbClr val="008000"/>
                </a:solidFill>
              </a:rPr>
              <a:t> </a:t>
            </a:r>
            <a:r>
              <a:rPr lang="en-US" sz="2800" dirty="0" smtClean="0"/>
              <a:t>object applications are built </a:t>
            </a:r>
            <a:r>
              <a:rPr lang="en-US" sz="2800" dirty="0"/>
              <a:t>o</a:t>
            </a:r>
            <a:r>
              <a:rPr lang="en-US" sz="2800" dirty="0" smtClean="0"/>
              <a:t>n top of the </a:t>
            </a:r>
            <a:r>
              <a:rPr lang="en-US" sz="2800" dirty="0" smtClean="0">
                <a:solidFill>
                  <a:srgbClr val="008000"/>
                </a:solidFill>
              </a:rPr>
              <a:t>REST</a:t>
            </a:r>
            <a:r>
              <a:rPr lang="en-US" sz="2800" dirty="0" smtClean="0"/>
              <a:t> architecture.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The </a:t>
            </a:r>
            <a:r>
              <a:rPr lang="en-US" sz="2800" dirty="0" err="1" smtClean="0"/>
              <a:t>CoRE</a:t>
            </a:r>
            <a:r>
              <a:rPr lang="en-US" sz="2800" dirty="0" smtClean="0"/>
              <a:t> </a:t>
            </a:r>
            <a:r>
              <a:rPr lang="en-US" sz="2800" dirty="0" smtClean="0"/>
              <a:t>group defined a </a:t>
            </a:r>
            <a:r>
              <a:rPr lang="en-US" sz="2800" dirty="0" smtClean="0">
                <a:solidFill>
                  <a:srgbClr val="008000"/>
                </a:solidFill>
              </a:rPr>
              <a:t>REST</a:t>
            </a:r>
            <a:r>
              <a:rPr lang="en-US" sz="2800" dirty="0" smtClean="0"/>
              <a:t>-based web transfer protocol called </a:t>
            </a:r>
            <a:r>
              <a:rPr lang="en-US" sz="2800" dirty="0" smtClean="0">
                <a:solidFill>
                  <a:srgbClr val="0000FF"/>
                </a:solidFill>
              </a:rPr>
              <a:t>Co</a:t>
            </a:r>
            <a:r>
              <a:rPr lang="en-US" sz="2800" dirty="0" smtClean="0"/>
              <a:t>nstrained </a:t>
            </a:r>
            <a:r>
              <a:rPr lang="en-US" sz="2800" dirty="0" smtClean="0">
                <a:solidFill>
                  <a:srgbClr val="0000FF"/>
                </a:solidFill>
              </a:rPr>
              <a:t>A</a:t>
            </a:r>
            <a:r>
              <a:rPr lang="en-US" sz="2800" dirty="0" smtClean="0"/>
              <a:t>pplication </a:t>
            </a:r>
            <a:r>
              <a:rPr lang="en-US" sz="2800" dirty="0" smtClean="0">
                <a:solidFill>
                  <a:srgbClr val="0000FF"/>
                </a:solidFill>
              </a:rPr>
              <a:t>P</a:t>
            </a:r>
            <a:r>
              <a:rPr lang="en-US" sz="2800" dirty="0" smtClean="0"/>
              <a:t>rotocol (</a:t>
            </a:r>
            <a:r>
              <a:rPr lang="en-US" sz="2800" dirty="0" err="1" smtClean="0">
                <a:solidFill>
                  <a:srgbClr val="0000FF"/>
                </a:solidFill>
              </a:rPr>
              <a:t>CoAP</a:t>
            </a:r>
            <a:r>
              <a:rPr lang="en-US" sz="2800" dirty="0" smtClean="0"/>
              <a:t>). 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of Things      </a:t>
            </a:r>
            <a:r>
              <a:rPr lang="en-US" smtClean="0">
                <a:solidFill>
                  <a:srgbClr val="800000"/>
                </a:solidFill>
              </a:rPr>
              <a:t>CoAP vs HTTP Performance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9766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84576"/>
          </a:xfrm>
        </p:spPr>
        <p:txBody>
          <a:bodyPr/>
          <a:lstStyle/>
          <a:p>
            <a:r>
              <a:rPr lang="en-US" sz="2800" dirty="0" err="1">
                <a:solidFill>
                  <a:srgbClr val="0000FF"/>
                </a:solidFill>
              </a:rPr>
              <a:t>CoAP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smtClean="0"/>
              <a:t>manipulates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smtClean="0"/>
              <a:t>Web resources using the same methods as </a:t>
            </a:r>
            <a:r>
              <a:rPr lang="en-US" sz="2800" dirty="0" smtClean="0">
                <a:solidFill>
                  <a:srgbClr val="800000"/>
                </a:solidFill>
              </a:rPr>
              <a:t>HTTP</a:t>
            </a:r>
            <a:r>
              <a:rPr lang="en-US" sz="2800" dirty="0" smtClean="0"/>
              <a:t>: GET, PUT, POST and DELETE.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err="1" smtClean="0">
                <a:solidFill>
                  <a:srgbClr val="0000FF"/>
                </a:solidFill>
              </a:rPr>
              <a:t>CoAP</a:t>
            </a:r>
            <a:r>
              <a:rPr lang="en-US" sz="2800" dirty="0" smtClean="0"/>
              <a:t> is a subset of </a:t>
            </a:r>
            <a:r>
              <a:rPr lang="en-US" sz="2800" dirty="0" smtClean="0">
                <a:solidFill>
                  <a:srgbClr val="800000"/>
                </a:solidFill>
              </a:rPr>
              <a:t>HTTP</a:t>
            </a:r>
            <a:r>
              <a:rPr lang="en-US" sz="2800" dirty="0" smtClean="0"/>
              <a:t> functionality re-designed for low power embedded devices such as sensors (for IoT and M2M).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err="1" smtClean="0">
                <a:solidFill>
                  <a:srgbClr val="0000FF"/>
                </a:solidFill>
              </a:rPr>
              <a:t>CoAP’s</a:t>
            </a:r>
            <a:r>
              <a:rPr lang="en-US" sz="2800" dirty="0" smtClean="0"/>
              <a:t> two layers are:</a:t>
            </a:r>
            <a:endParaRPr lang="en-US" sz="2800" dirty="0"/>
          </a:p>
          <a:p>
            <a:pPr lvl="1"/>
            <a:r>
              <a:rPr lang="en-US" sz="2400" dirty="0" smtClean="0"/>
              <a:t> Request/Response Layer</a:t>
            </a:r>
          </a:p>
          <a:p>
            <a:pPr lvl="1"/>
            <a:r>
              <a:rPr lang="en-US" sz="2400" dirty="0" smtClean="0"/>
              <a:t>Transaction Layer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of Things      </a:t>
            </a:r>
            <a:r>
              <a:rPr lang="en-US" smtClean="0">
                <a:solidFill>
                  <a:srgbClr val="800000"/>
                </a:solidFill>
              </a:rPr>
              <a:t>CoAP vs HTTP Performance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7698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CoAP</a:t>
            </a:r>
            <a:r>
              <a:rPr lang="en-US" dirty="0" smtClean="0"/>
              <a:t> versus HTTP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96752"/>
            <a:ext cx="7031954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of Things      </a:t>
            </a:r>
            <a:r>
              <a:rPr lang="en-US" smtClean="0">
                <a:solidFill>
                  <a:srgbClr val="800000"/>
                </a:solidFill>
              </a:rPr>
              <a:t>CoAP vs HTTP Performance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23528" y="4221088"/>
            <a:ext cx="8363272" cy="1584176"/>
          </a:xfrm>
        </p:spPr>
        <p:txBody>
          <a:bodyPr/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TCP overhead is too high and its flow control is not appropriate for short-lived transactions.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UDP has lower overhead and supports multicast.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372200" y="2564904"/>
            <a:ext cx="2642592" cy="576064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Called messaging layer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previous paper.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H="1" flipV="1">
            <a:off x="5580112" y="2060848"/>
            <a:ext cx="792088" cy="792088"/>
          </a:xfrm>
          <a:prstGeom prst="straightConnector1">
            <a:avLst/>
          </a:prstGeom>
          <a:noFill/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715331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968552"/>
          </a:xfrm>
        </p:spPr>
        <p:txBody>
          <a:bodyPr/>
          <a:lstStyle/>
          <a:p>
            <a:r>
              <a:rPr lang="en-US" sz="2800" dirty="0" smtClean="0">
                <a:solidFill>
                  <a:srgbClr val="800000"/>
                </a:solidFill>
              </a:rPr>
              <a:t>Request/Response layer ::</a:t>
            </a:r>
            <a:r>
              <a:rPr lang="en-US" sz="2800" dirty="0" smtClean="0"/>
              <a:t> is responsible for transmission of requests and responses. This is where </a:t>
            </a:r>
            <a:r>
              <a:rPr lang="en-US" sz="2800" dirty="0" smtClean="0">
                <a:solidFill>
                  <a:srgbClr val="008000"/>
                </a:solidFill>
              </a:rPr>
              <a:t>REST</a:t>
            </a:r>
            <a:r>
              <a:rPr lang="en-US" sz="2800" dirty="0" smtClean="0"/>
              <a:t>-based communication occurs.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REST request </a:t>
            </a:r>
            <a:r>
              <a:rPr lang="en-US" dirty="0" smtClean="0"/>
              <a:t>is piggybacked on </a:t>
            </a:r>
            <a:r>
              <a:rPr lang="en-US" dirty="0" smtClean="0">
                <a:solidFill>
                  <a:srgbClr val="0000FF"/>
                </a:solidFill>
              </a:rPr>
              <a:t>Confirmable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0000FF"/>
                </a:solidFill>
              </a:rPr>
              <a:t>Non-confirmable</a:t>
            </a:r>
            <a:r>
              <a:rPr lang="en-US" dirty="0" smtClean="0"/>
              <a:t> message.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REST response </a:t>
            </a:r>
            <a:r>
              <a:rPr lang="en-US" dirty="0" smtClean="0"/>
              <a:t>is piggybacked on the related </a:t>
            </a:r>
            <a:r>
              <a:rPr lang="en-US" dirty="0" smtClean="0">
                <a:solidFill>
                  <a:srgbClr val="0000FF"/>
                </a:solidFill>
              </a:rPr>
              <a:t>Acknowledgement</a:t>
            </a:r>
            <a:r>
              <a:rPr lang="en-US" dirty="0" smtClean="0"/>
              <a:t> message.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sz="2800" dirty="0" err="1" smtClean="0">
                <a:solidFill>
                  <a:srgbClr val="0000FF"/>
                </a:solidFill>
              </a:rPr>
              <a:t>CoAP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smtClean="0"/>
              <a:t>uses </a:t>
            </a:r>
            <a:r>
              <a:rPr lang="en-US" sz="2800" dirty="0" smtClean="0">
                <a:solidFill>
                  <a:srgbClr val="FF6600"/>
                </a:solidFill>
              </a:rPr>
              <a:t>tokens</a:t>
            </a:r>
            <a:r>
              <a:rPr lang="en-US" sz="2800" dirty="0" smtClean="0"/>
              <a:t> to match request/response in asynchronous communications.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of Things      </a:t>
            </a:r>
            <a:r>
              <a:rPr lang="en-US" smtClean="0">
                <a:solidFill>
                  <a:srgbClr val="800000"/>
                </a:solidFill>
              </a:rPr>
              <a:t>CoAP vs HTTP Performance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4774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36504"/>
          </a:xfrm>
        </p:spPr>
        <p:txBody>
          <a:bodyPr/>
          <a:lstStyle/>
          <a:p>
            <a:r>
              <a:rPr lang="en-US" dirty="0" smtClean="0">
                <a:solidFill>
                  <a:srgbClr val="800000"/>
                </a:solidFill>
              </a:rPr>
              <a:t>Transaction layer :: </a:t>
            </a:r>
            <a:r>
              <a:rPr lang="en-US" dirty="0" smtClean="0"/>
              <a:t>handles single message exchange between end points.</a:t>
            </a:r>
          </a:p>
          <a:p>
            <a:r>
              <a:rPr lang="en-US" dirty="0" smtClean="0"/>
              <a:t>Four message types: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Confirmable </a:t>
            </a:r>
            <a:r>
              <a:rPr lang="en-US" dirty="0" smtClean="0"/>
              <a:t>– requires an </a:t>
            </a:r>
            <a:r>
              <a:rPr lang="en-US" dirty="0" smtClean="0">
                <a:solidFill>
                  <a:srgbClr val="0000FF"/>
                </a:solidFill>
              </a:rPr>
              <a:t>ACK</a:t>
            </a:r>
            <a:r>
              <a:rPr lang="en-US" dirty="0" smtClean="0"/>
              <a:t>.</a:t>
            </a:r>
            <a:endParaRPr lang="en-US" dirty="0" smtClean="0">
              <a:solidFill>
                <a:srgbClr val="0000FF"/>
              </a:solidFill>
            </a:endParaRP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Non-confirmable </a:t>
            </a:r>
            <a:r>
              <a:rPr lang="en-US" dirty="0" smtClean="0"/>
              <a:t>– no </a:t>
            </a:r>
            <a:r>
              <a:rPr lang="en-US" dirty="0" smtClean="0">
                <a:solidFill>
                  <a:srgbClr val="0000FF"/>
                </a:solidFill>
              </a:rPr>
              <a:t>ACK</a:t>
            </a:r>
            <a:r>
              <a:rPr lang="en-US" dirty="0" smtClean="0"/>
              <a:t> needed.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Acknowledgement</a:t>
            </a:r>
            <a:r>
              <a:rPr lang="en-US" dirty="0" smtClean="0"/>
              <a:t> – </a:t>
            </a:r>
            <a:r>
              <a:rPr lang="en-US" dirty="0" smtClean="0">
                <a:solidFill>
                  <a:srgbClr val="0000FF"/>
                </a:solidFill>
              </a:rPr>
              <a:t>ACKs</a:t>
            </a:r>
            <a:r>
              <a:rPr lang="en-US" dirty="0" smtClean="0"/>
              <a:t> a </a:t>
            </a:r>
            <a:r>
              <a:rPr lang="en-US" dirty="0" smtClean="0">
                <a:solidFill>
                  <a:srgbClr val="0000FF"/>
                </a:solidFill>
              </a:rPr>
              <a:t>Confirmable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Reset </a:t>
            </a:r>
            <a:r>
              <a:rPr lang="en-US" dirty="0" smtClean="0"/>
              <a:t>- indicates a </a:t>
            </a:r>
            <a:r>
              <a:rPr lang="en-US" dirty="0" smtClean="0">
                <a:solidFill>
                  <a:srgbClr val="0000FF"/>
                </a:solidFill>
              </a:rPr>
              <a:t>Confirmable</a:t>
            </a:r>
            <a:r>
              <a:rPr lang="en-US" dirty="0" smtClean="0"/>
              <a:t> message has been received but context is missing for processing.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of Things      </a:t>
            </a:r>
            <a:r>
              <a:rPr lang="en-US" smtClean="0">
                <a:solidFill>
                  <a:srgbClr val="800000"/>
                </a:solidFill>
              </a:rPr>
              <a:t>CoAP vs HTTP Performance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9357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268760"/>
            <a:ext cx="8856984" cy="4800600"/>
          </a:xfrm>
        </p:spPr>
        <p:txBody>
          <a:bodyPr/>
          <a:lstStyle/>
          <a:p>
            <a:r>
              <a:rPr lang="en-US" dirty="0" err="1" smtClean="0">
                <a:solidFill>
                  <a:srgbClr val="0000FF"/>
                </a:solidFill>
              </a:rPr>
              <a:t>CoAP</a:t>
            </a:r>
            <a:r>
              <a:rPr lang="en-US" dirty="0" smtClean="0"/>
              <a:t> provides reliability</a:t>
            </a:r>
            <a:r>
              <a:rPr lang="en-US" dirty="0" smtClean="0">
                <a:solidFill>
                  <a:srgbClr val="800000"/>
                </a:solidFill>
              </a:rPr>
              <a:t> without </a:t>
            </a:r>
            <a:r>
              <a:rPr lang="en-US" dirty="0" smtClean="0"/>
              <a:t>using TCP as transport protocol.</a:t>
            </a:r>
          </a:p>
          <a:p>
            <a:r>
              <a:rPr lang="en-US" dirty="0" err="1" smtClean="0">
                <a:solidFill>
                  <a:srgbClr val="0000FF"/>
                </a:solidFill>
              </a:rPr>
              <a:t>CoAP</a:t>
            </a:r>
            <a:r>
              <a:rPr lang="en-US" dirty="0" smtClean="0"/>
              <a:t> enables asynchronous communication.</a:t>
            </a:r>
          </a:p>
          <a:p>
            <a:pPr lvl="1"/>
            <a:r>
              <a:rPr lang="en-US" dirty="0" err="1"/>
              <a:t>e</a:t>
            </a:r>
            <a:r>
              <a:rPr lang="en-US" dirty="0" err="1" smtClean="0"/>
              <a:t>.g</a:t>
            </a:r>
            <a:r>
              <a:rPr lang="en-US" dirty="0" smtClean="0"/>
              <a:t>, when </a:t>
            </a:r>
            <a:r>
              <a:rPr lang="en-US" dirty="0" err="1" smtClean="0"/>
              <a:t>CoAP</a:t>
            </a:r>
            <a:r>
              <a:rPr lang="en-US" dirty="0" smtClean="0"/>
              <a:t> server receives a request which it cannot handle immediately, it first </a:t>
            </a:r>
            <a:r>
              <a:rPr lang="en-US" dirty="0" smtClean="0">
                <a:solidFill>
                  <a:srgbClr val="0000FF"/>
                </a:solidFill>
              </a:rPr>
              <a:t>ACKs</a:t>
            </a:r>
            <a:r>
              <a:rPr lang="en-US" dirty="0" smtClean="0"/>
              <a:t> the reception of the message and sends back the response in an off-line fashion. </a:t>
            </a:r>
            <a:r>
              <a:rPr lang="en-US" dirty="0" smtClean="0">
                <a:solidFill>
                  <a:srgbClr val="800000"/>
                </a:solidFill>
              </a:rPr>
              <a:t>{Not implemented in this study!}</a:t>
            </a:r>
          </a:p>
          <a:p>
            <a:r>
              <a:rPr lang="en-US" dirty="0" smtClean="0"/>
              <a:t>The transaction layer also supports multicast and congestion control.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Internet of Things      </a:t>
            </a:r>
            <a:r>
              <a:rPr lang="en-US" smtClean="0">
                <a:solidFill>
                  <a:srgbClr val="800000"/>
                </a:solidFill>
              </a:rPr>
              <a:t>CoAP vs HTTP Performance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398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crimsoncream</Template>
  <TotalTime>3372</TotalTime>
  <Words>1188</Words>
  <Application>Microsoft Office PowerPoint</Application>
  <PresentationFormat>On-screen Show (4:3)</PresentationFormat>
  <Paragraphs>158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Revised_Master</vt:lpstr>
      <vt:lpstr>    Integrating Wireless Sensor Networks with the Web  W.Colitti, K. Steenhaut and N. De Caro Information Processing in Sensor Networks Conference 2011  Presenter - Bob Kinicki               </vt:lpstr>
      <vt:lpstr>Outline</vt:lpstr>
      <vt:lpstr>Introduction</vt:lpstr>
      <vt:lpstr>REST</vt:lpstr>
      <vt:lpstr>CoAP</vt:lpstr>
      <vt:lpstr>CoAP versus HTTP</vt:lpstr>
      <vt:lpstr>CoAP</vt:lpstr>
      <vt:lpstr>CoAP</vt:lpstr>
      <vt:lpstr>CoAP</vt:lpstr>
      <vt:lpstr>COAP Efficiencies</vt:lpstr>
      <vt:lpstr>CoAP vs HTTP Power Consumption Evaluation</vt:lpstr>
      <vt:lpstr>Power Consumption Tests</vt:lpstr>
      <vt:lpstr>Table 1: CoAP vs HTTP Power Usage</vt:lpstr>
      <vt:lpstr>Integrating CoAP in WSN with Web Application</vt:lpstr>
      <vt:lpstr>Gateway Design and Development</vt:lpstr>
      <vt:lpstr>Gateway Design and Development</vt:lpstr>
      <vt:lpstr>Gateway Database</vt:lpstr>
      <vt:lpstr>CoAP Client</vt:lpstr>
      <vt:lpstr>Gateway Implementation</vt:lpstr>
      <vt:lpstr>Conclusions</vt:lpstr>
      <vt:lpstr>Critique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Professor Kinicki</cp:lastModifiedBy>
  <cp:revision>173</cp:revision>
  <dcterms:created xsi:type="dcterms:W3CDTF">2004-01-21T20:05:10Z</dcterms:created>
  <dcterms:modified xsi:type="dcterms:W3CDTF">2015-11-10T14:19:42Z</dcterms:modified>
</cp:coreProperties>
</file>