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0" r:id="rId3"/>
    <p:sldId id="368" r:id="rId4"/>
    <p:sldId id="369" r:id="rId5"/>
    <p:sldId id="372" r:id="rId6"/>
    <p:sldId id="373" r:id="rId7"/>
    <p:sldId id="367" r:id="rId8"/>
    <p:sldId id="374" r:id="rId9"/>
    <p:sldId id="375" r:id="rId10"/>
    <p:sldId id="378" r:id="rId11"/>
    <p:sldId id="377" r:id="rId12"/>
    <p:sldId id="379" r:id="rId13"/>
    <p:sldId id="380" r:id="rId14"/>
    <p:sldId id="386" r:id="rId15"/>
    <p:sldId id="385" r:id="rId16"/>
    <p:sldId id="382" r:id="rId17"/>
    <p:sldId id="387" r:id="rId18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33CC"/>
    <a:srgbClr val="800000"/>
    <a:srgbClr val="FF6600"/>
    <a:srgbClr val="008000"/>
    <a:srgbClr val="990033"/>
    <a:srgbClr val="003366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50768"/>
            <a:ext cx="27717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116558"/>
            <a:ext cx="8785225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6512" y="6351984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" y="-27384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5176"/>
            <a:ext cx="1259632" cy="512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1588020" y="6453336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Internet of Things       </a:t>
            </a:r>
            <a:r>
              <a:rPr lang="en-US" dirty="0" smtClean="0">
                <a:solidFill>
                  <a:srgbClr val="800000"/>
                </a:solidFill>
              </a:rPr>
              <a:t>6LoWPAN</a:t>
            </a:r>
            <a:r>
              <a:rPr lang="en-US" baseline="0" dirty="0" smtClean="0">
                <a:solidFill>
                  <a:srgbClr val="800000"/>
                </a:solidFill>
              </a:rPr>
              <a:t> Gateway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052736"/>
            <a:ext cx="8678199" cy="4536504"/>
          </a:xfrm>
        </p:spPr>
        <p:txBody>
          <a:bodyPr/>
          <a:lstStyle/>
          <a:p>
            <a:pPr>
              <a:defRPr/>
            </a:pPr>
            <a:r>
              <a:rPr lang="en-US" sz="4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Integration of</a:t>
            </a:r>
            <a:br>
              <a:rPr lang="en-US" sz="4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Wireless Sensor Networks to</a:t>
            </a:r>
            <a:br>
              <a:rPr lang="en-US" sz="4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Internet of Things using</a:t>
            </a:r>
            <a:br>
              <a:rPr lang="en-US" sz="4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6LoWPAN Gateway</a:t>
            </a:r>
            <a:r>
              <a:rPr lang="en-US" sz="1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1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L.F.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Schickte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C. Montez, R.de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Oliveria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A.R.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Pintoe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Third Brazilian Symposium on Computing Systems Engineering December 2013</a:t>
            </a:r>
            <a:b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0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987825" y="4725144"/>
            <a:ext cx="604867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kern="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</a:t>
            </a:r>
            <a:r>
              <a:rPr lang="en-US" sz="2400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Presenter - Bob Kinicki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</a:t>
            </a:r>
            <a:r>
              <a:rPr lang="en-US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Internet of Things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kern="0" dirty="0" smtClean="0">
                <a:solidFill>
                  <a:srgbClr val="990033"/>
                </a:solidFill>
                <a:effectLst/>
              </a:rPr>
              <a:t>           </a:t>
            </a:r>
            <a:r>
              <a:rPr lang="en-US" sz="2800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Gateway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72" y="5229200"/>
            <a:ext cx="8229600" cy="93880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Gateway developed by connecting one IEEE802.15.4 node to an Ethernet enabled device.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7"/>
            <a:ext cx="7860418" cy="410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21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95400"/>
            <a:ext cx="8856984" cy="4800600"/>
          </a:xfrm>
        </p:spPr>
        <p:txBody>
          <a:bodyPr/>
          <a:lstStyle/>
          <a:p>
            <a:r>
              <a:rPr lang="en-US" dirty="0" smtClean="0"/>
              <a:t>Contiki code was optimized for low-power devices which can use wireless TCP/IP.</a:t>
            </a:r>
          </a:p>
          <a:p>
            <a:pPr lvl="1"/>
            <a:r>
              <a:rPr lang="en-US" dirty="0" smtClean="0"/>
              <a:t>Note: This implies using Contiki MAC layer (either Contiki-MAC or X-MAC).</a:t>
            </a:r>
          </a:p>
          <a:p>
            <a:r>
              <a:rPr lang="en-US" dirty="0" smtClean="0"/>
              <a:t>TCP/IP Contiki stack uses </a:t>
            </a:r>
            <a:r>
              <a:rPr lang="en-US" dirty="0" smtClean="0">
                <a:solidFill>
                  <a:srgbClr val="0033CC"/>
                </a:solidFill>
              </a:rPr>
              <a:t>µIP layer </a:t>
            </a:r>
            <a:r>
              <a:rPr lang="en-US" dirty="0" smtClean="0"/>
              <a:t>validated by Cisco.</a:t>
            </a:r>
          </a:p>
          <a:p>
            <a:r>
              <a:rPr lang="en-US" dirty="0" err="1" smtClean="0"/>
              <a:t>WirelessHART</a:t>
            </a:r>
            <a:r>
              <a:rPr lang="en-US" dirty="0" smtClean="0"/>
              <a:t> and </a:t>
            </a:r>
            <a:r>
              <a:rPr lang="en-US" dirty="0" err="1" smtClean="0"/>
              <a:t>Zigbee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008000"/>
                </a:solidFill>
              </a:rPr>
              <a:t>proprietary </a:t>
            </a:r>
            <a:r>
              <a:rPr lang="en-US" dirty="0" smtClean="0"/>
              <a:t>which hinders interoperability and connectivity to devices on Ethernet.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89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43472"/>
            <a:ext cx="8856984" cy="2997696"/>
          </a:xfrm>
        </p:spPr>
        <p:txBody>
          <a:bodyPr/>
          <a:lstStyle/>
          <a:p>
            <a:r>
              <a:rPr lang="en-US" dirty="0" smtClean="0"/>
              <a:t>WPAN device based on </a:t>
            </a:r>
            <a:r>
              <a:rPr lang="en-US" dirty="0" smtClean="0">
                <a:solidFill>
                  <a:srgbClr val="FF6600"/>
                </a:solidFill>
              </a:rPr>
              <a:t>Border Router </a:t>
            </a:r>
            <a:r>
              <a:rPr lang="en-US" dirty="0" smtClean="0"/>
              <a:t>source code in Contiki.</a:t>
            </a:r>
          </a:p>
          <a:p>
            <a:r>
              <a:rPr lang="en-US" dirty="0" smtClean="0"/>
              <a:t>Gateway needs to be powered to enable handling Ethernet interface and requirement for more RAM flash memory.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5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Authors focus on comparing pure IPv6 versus 6LoWPAN performance only with respect  to </a:t>
            </a:r>
            <a:r>
              <a:rPr lang="en-US" sz="2800" dirty="0" smtClean="0">
                <a:solidFill>
                  <a:srgbClr val="0033CC"/>
                </a:solidFill>
              </a:rPr>
              <a:t>compression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33CC"/>
                </a:solidFill>
              </a:rPr>
              <a:t>fragmentation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First results involve UDP client/server with nodes 3 feet apart.</a:t>
            </a:r>
          </a:p>
          <a:p>
            <a:r>
              <a:rPr lang="en-US" sz="2800" dirty="0" smtClean="0"/>
              <a:t>Client sends another UDP packet after it received response.  Timeouts considered an error.</a:t>
            </a:r>
          </a:p>
          <a:p>
            <a:r>
              <a:rPr lang="en-US" sz="2800" dirty="0" smtClean="0"/>
              <a:t>UDP packet size varied from 20 bytes to 520 bytes.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51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378968"/>
          </a:xfrm>
        </p:spPr>
        <p:txBody>
          <a:bodyPr/>
          <a:lstStyle/>
          <a:p>
            <a:r>
              <a:rPr lang="en-US" sz="2800" dirty="0" smtClean="0"/>
              <a:t>Graphs show measurements at multiple layers of µIP stack.</a:t>
            </a:r>
          </a:p>
          <a:p>
            <a:r>
              <a:rPr lang="en-US" sz="2800" dirty="0" smtClean="0"/>
              <a:t>Results include fragmentation. Hence, compression effect is less as compression happens in only first fragment.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7" y="1052736"/>
            <a:ext cx="4621431" cy="267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412" y="1052736"/>
            <a:ext cx="4677588" cy="267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6805206" y="3212976"/>
            <a:ext cx="1202432" cy="28803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280831" y="1430772"/>
            <a:ext cx="1021031" cy="36004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80734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Figure </a:t>
            </a:r>
            <a:r>
              <a:rPr lang="en-US" sz="4000" dirty="0" smtClean="0"/>
              <a:t>5: Gateway Transfer Rate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416" y="1493500"/>
            <a:ext cx="6163976" cy="395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88" y="5517232"/>
            <a:ext cx="8632808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323528" y="2420888"/>
            <a:ext cx="1440160" cy="2016224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Details NOT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ufficient to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6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eproduce or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nalyze.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many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ensors?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4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</a:t>
            </a:r>
            <a:r>
              <a:rPr lang="en-US" dirty="0" smtClean="0"/>
              <a:t>6: </a:t>
            </a:r>
            <a:r>
              <a:rPr lang="en-US" dirty="0" smtClean="0"/>
              <a:t>Compression Impact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052736"/>
            <a:ext cx="5112568" cy="2996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4221088"/>
            <a:ext cx="8229600" cy="18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Headers dominate small packets </a:t>
            </a: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compression gain higher for small packets!</a:t>
            </a:r>
            <a:endParaRPr lang="en-US" sz="24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Overhead reduced for larger packets.</a:t>
            </a:r>
          </a:p>
          <a:p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page experiments impacted by available RAM.</a:t>
            </a:r>
            <a:endParaRPr lang="en-US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915816" y="1052736"/>
            <a:ext cx="2376264" cy="360040"/>
          </a:xfrm>
          <a:prstGeom prst="ellipse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>
            <a:stCxn id="10" idx="3"/>
            <a:endCxn id="7" idx="2"/>
          </p:cNvCxnSpPr>
          <p:nvPr/>
        </p:nvCxnSpPr>
        <p:spPr bwMode="auto">
          <a:xfrm flipV="1">
            <a:off x="1835696" y="1232756"/>
            <a:ext cx="1080120" cy="432048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539552" y="1124744"/>
            <a:ext cx="1296144" cy="108012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small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6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 </a:t>
            </a:r>
            <a:r>
              <a:rPr lang="en-US" sz="16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 </a:t>
            </a:r>
            <a:r>
              <a:rPr lang="en-US" sz="16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sz="16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est results</a:t>
            </a:r>
            <a:endParaRPr lang="en-US" sz="1600" b="1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09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C000"/>
                </a:solidFill>
              </a:rPr>
              <a:t>Critique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presents implementation of prototype with 6LoWPAN gateway.</a:t>
            </a:r>
          </a:p>
          <a:p>
            <a:r>
              <a:rPr lang="en-US" dirty="0" smtClean="0"/>
              <a:t>Results show that compression can improve response time and data rate.</a:t>
            </a:r>
          </a:p>
          <a:p>
            <a:r>
              <a:rPr lang="en-US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much here!!</a:t>
            </a:r>
          </a:p>
          <a:p>
            <a:r>
              <a:rPr lang="en-US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Details missing in some cases.</a:t>
            </a:r>
          </a:p>
          <a:p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5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832FAF-71E6-46AF-AFE4-9FC2FF477A2E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Outline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44477"/>
            <a:ext cx="8713663" cy="3528739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4000" dirty="0" smtClean="0"/>
              <a:t>Introduction  </a:t>
            </a:r>
            <a:r>
              <a:rPr lang="en-US" dirty="0" smtClean="0">
                <a:solidFill>
                  <a:srgbClr val="990033"/>
                </a:solidFill>
              </a:rPr>
              <a:t>{similar to Culler slides}</a:t>
            </a:r>
          </a:p>
          <a:p>
            <a:pPr>
              <a:lnSpc>
                <a:spcPct val="90000"/>
              </a:lnSpc>
              <a:defRPr/>
            </a:pPr>
            <a:r>
              <a:rPr lang="en-US" sz="4000" dirty="0" smtClean="0"/>
              <a:t>6LoWPAN details    </a:t>
            </a:r>
            <a:r>
              <a:rPr lang="en-US" dirty="0" smtClean="0">
                <a:solidFill>
                  <a:srgbClr val="800000"/>
                </a:solidFill>
              </a:rPr>
              <a:t>{only top level}</a:t>
            </a:r>
          </a:p>
          <a:p>
            <a:pPr>
              <a:lnSpc>
                <a:spcPct val="90000"/>
              </a:lnSpc>
              <a:defRPr/>
            </a:pPr>
            <a:r>
              <a:rPr lang="en-US" sz="4000" dirty="0" smtClean="0"/>
              <a:t>Gateway Prototype</a:t>
            </a:r>
          </a:p>
          <a:p>
            <a:pPr>
              <a:lnSpc>
                <a:spcPct val="90000"/>
              </a:lnSpc>
              <a:defRPr/>
            </a:pPr>
            <a:r>
              <a:rPr lang="en-US" sz="4000" dirty="0" smtClean="0"/>
              <a:t>Experiments and Analysis</a:t>
            </a:r>
          </a:p>
          <a:p>
            <a:pPr>
              <a:lnSpc>
                <a:spcPct val="90000"/>
              </a:lnSpc>
              <a:defRPr/>
            </a:pPr>
            <a:r>
              <a:rPr lang="en-US" sz="4000" dirty="0" smtClean="0"/>
              <a:t>Conclusions </a:t>
            </a:r>
            <a:r>
              <a:rPr lang="en-US" sz="4000" dirty="0" smtClean="0"/>
              <a:t>and Critique</a:t>
            </a:r>
          </a:p>
          <a:p>
            <a:pPr>
              <a:lnSpc>
                <a:spcPct val="90000"/>
              </a:lnSpc>
              <a:defRPr/>
            </a:pPr>
            <a:endParaRPr lang="en-US" sz="4000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paper does actual experiments and NOT Cooja simulations.</a:t>
            </a:r>
          </a:p>
          <a:p>
            <a:r>
              <a:rPr lang="en-US" dirty="0" smtClean="0"/>
              <a:t>Motivation for investigating 6LoWPAN with IEEE802.15.4 is these sensor nodes can be integrated with </a:t>
            </a:r>
            <a:r>
              <a:rPr lang="en-US" dirty="0" smtClean="0">
                <a:solidFill>
                  <a:schemeClr val="accent2"/>
                </a:solidFill>
              </a:rPr>
              <a:t>any </a:t>
            </a:r>
            <a:r>
              <a:rPr lang="en-US" dirty="0" smtClean="0"/>
              <a:t>IP network or the Internet.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Most of the results are essentially straightforward and provide little new insight.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56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and 6LoWPAN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440"/>
            <a:ext cx="8229600" cy="4005808"/>
          </a:xfrm>
        </p:spPr>
        <p:txBody>
          <a:bodyPr/>
          <a:lstStyle/>
          <a:p>
            <a:r>
              <a:rPr lang="en-US" dirty="0" smtClean="0"/>
              <a:t>6LoWPAN must support IPv6 minimum MTU of 1280 bytes.</a:t>
            </a:r>
          </a:p>
          <a:p>
            <a:r>
              <a:rPr lang="en-US" dirty="0" smtClean="0"/>
              <a:t>IEEE802.15.4 maximum frame size of 127 bytes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>
                <a:solidFill>
                  <a:srgbClr val="800000"/>
                </a:solidFill>
                <a:sym typeface="Wingdings" panose="05000000000000000000" pitchFamily="2" charset="2"/>
              </a:rPr>
              <a:t>fragmentation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IPv6 uses 128 bits. IEEE802.15.4 uses 64 bits (full) or 16 bits (short) address.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6LoWPAN Adaptation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Mechanisms included:</a:t>
            </a:r>
          </a:p>
          <a:p>
            <a:pPr lvl="1"/>
            <a:r>
              <a:rPr lang="en-US" dirty="0" smtClean="0"/>
              <a:t>40 byte IP header compressed up to 2 bytes</a:t>
            </a:r>
          </a:p>
          <a:p>
            <a:pPr lvl="1"/>
            <a:r>
              <a:rPr lang="en-US" dirty="0" smtClean="0"/>
              <a:t>Header compression of higher layers (TCP, UDP and ICMP)</a:t>
            </a:r>
          </a:p>
          <a:p>
            <a:pPr lvl="1"/>
            <a:r>
              <a:rPr lang="en-US" dirty="0" smtClean="0"/>
              <a:t>IPv6 datagram fragmentation</a:t>
            </a:r>
          </a:p>
          <a:p>
            <a:pPr lvl="1"/>
            <a:r>
              <a:rPr lang="en-US" dirty="0" smtClean="0"/>
              <a:t>Header and other information to optimize IEEE802.15.4 mesh and star topologies.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645024"/>
            <a:ext cx="8363272" cy="2592288"/>
          </a:xfrm>
        </p:spPr>
        <p:txBody>
          <a:bodyPr/>
          <a:lstStyle/>
          <a:p>
            <a:r>
              <a:rPr lang="en-US" dirty="0" smtClean="0"/>
              <a:t>LOWPAN_HC1 and LOWPAN_HC2 from </a:t>
            </a:r>
            <a:r>
              <a:rPr lang="en-US" dirty="0" smtClean="0">
                <a:solidFill>
                  <a:srgbClr val="008000"/>
                </a:solidFill>
              </a:rPr>
              <a:t>RFC4944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33CC"/>
                </a:solidFill>
              </a:rPr>
              <a:t>replaced </a:t>
            </a:r>
            <a:r>
              <a:rPr lang="en-US" dirty="0" smtClean="0"/>
              <a:t>by LOWPAN_IPHC and LOWPAN_NHC from </a:t>
            </a:r>
            <a:r>
              <a:rPr lang="en-US" dirty="0" smtClean="0">
                <a:solidFill>
                  <a:srgbClr val="008000"/>
                </a:solidFill>
              </a:rPr>
              <a:t>RFC6282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These fields part of the modification in RFC6282.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9" y="1556792"/>
            <a:ext cx="8986787" cy="195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Figure 1: IPv6 Header and</a:t>
            </a:r>
            <a:br>
              <a:rPr lang="en-US" sz="3600" dirty="0" smtClean="0"/>
            </a:br>
            <a:r>
              <a:rPr lang="en-US" sz="3600" dirty="0" smtClean="0"/>
              <a:t>6LoWPAN Compression</a:t>
            </a:r>
            <a:endParaRPr lang="en-US" sz="3600" dirty="0"/>
          </a:p>
        </p:txBody>
      </p:sp>
      <p:sp>
        <p:nvSpPr>
          <p:cNvPr id="2" name="Oval 1"/>
          <p:cNvSpPr/>
          <p:nvPr/>
        </p:nvSpPr>
        <p:spPr bwMode="auto">
          <a:xfrm>
            <a:off x="6660232" y="1772816"/>
            <a:ext cx="2376264" cy="360040"/>
          </a:xfrm>
          <a:prstGeom prst="ellipse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23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6LoWPAN Dispatch Byte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85528"/>
          </a:xfrm>
        </p:spPr>
        <p:txBody>
          <a:bodyPr/>
          <a:lstStyle/>
          <a:p>
            <a:r>
              <a:rPr lang="en-US" dirty="0" smtClean="0"/>
              <a:t>Identifies compression type in the IEEE802.15.4 frame: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059" y="2610099"/>
            <a:ext cx="6110237" cy="3339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95" y="1591829"/>
            <a:ext cx="8161837" cy="4141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 bwMode="auto">
          <a:xfrm flipH="1">
            <a:off x="8100392" y="414908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8096324" y="465313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18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040560"/>
          </a:xfrm>
        </p:spPr>
        <p:txBody>
          <a:bodyPr/>
          <a:lstStyle/>
          <a:p>
            <a:r>
              <a:rPr lang="en-US" dirty="0" smtClean="0"/>
              <a:t>Authors implement prototype with IEEE802.15.4 nodes and a </a:t>
            </a:r>
            <a:r>
              <a:rPr lang="en-US" dirty="0" smtClean="0">
                <a:solidFill>
                  <a:srgbClr val="0033CC"/>
                </a:solidFill>
              </a:rPr>
              <a:t>6LoWPAN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33CC"/>
                </a:solidFill>
              </a:rPr>
              <a:t>gateway </a:t>
            </a:r>
            <a:r>
              <a:rPr lang="en-US" dirty="0" smtClean="0"/>
              <a:t>that uses an Ethernet interface to connect the nodes to the Internet.</a:t>
            </a:r>
          </a:p>
          <a:p>
            <a:r>
              <a:rPr lang="en-US" dirty="0" smtClean="0"/>
              <a:t>Atmel AVR-Atmega128RFA1 with 8-bit RISC microprocessor and 2.4GHz transceiver is base for 802.15.4  radio module (includes Contiki open source OS).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2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3016</TotalTime>
  <Words>550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Revised_Master</vt:lpstr>
      <vt:lpstr>  Integration of Wireless Sensor Networks to  the Internet of Things using a 6LoWPAN Gateway   L.F. Schickte, C. Montez, R.de Oliveria and A.R. Pintoe Third Brazilian Symposium on Computing Systems Engineering December 2013   </vt:lpstr>
      <vt:lpstr>Outline</vt:lpstr>
      <vt:lpstr>Introduction</vt:lpstr>
      <vt:lpstr>IPv6 and 6LoWPAN Details</vt:lpstr>
      <vt:lpstr>6LoWPAN Adaptation Layer</vt:lpstr>
      <vt:lpstr>Figure 1: IPv6 Header and 6LoWPAN Compression</vt:lpstr>
      <vt:lpstr> 6LoWPAN Dispatch Byte</vt:lpstr>
      <vt:lpstr>Table I</vt:lpstr>
      <vt:lpstr>Prototype Development</vt:lpstr>
      <vt:lpstr>Gateway Prototype</vt:lpstr>
      <vt:lpstr>Prototype Details</vt:lpstr>
      <vt:lpstr>Prototype Details</vt:lpstr>
      <vt:lpstr>Experiments and Analysis</vt:lpstr>
      <vt:lpstr>Experiments and Analysis</vt:lpstr>
      <vt:lpstr>Figure 5: Gateway Transfer Rate</vt:lpstr>
      <vt:lpstr>Figure 6: Compression Impact</vt:lpstr>
      <vt:lpstr>Conclusions and Critique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143</cp:revision>
  <dcterms:created xsi:type="dcterms:W3CDTF">2004-01-21T20:05:10Z</dcterms:created>
  <dcterms:modified xsi:type="dcterms:W3CDTF">2015-11-03T15:53:07Z</dcterms:modified>
</cp:coreProperties>
</file>