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61"/>
  </p:notesMasterIdLst>
  <p:handoutMasterIdLst>
    <p:handoutMasterId r:id="rId62"/>
  </p:handoutMasterIdLst>
  <p:sldIdLst>
    <p:sldId id="256" r:id="rId2"/>
    <p:sldId id="373" r:id="rId3"/>
    <p:sldId id="374" r:id="rId4"/>
    <p:sldId id="456" r:id="rId5"/>
    <p:sldId id="375" r:id="rId6"/>
    <p:sldId id="444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92" r:id="rId15"/>
    <p:sldId id="393" r:id="rId16"/>
    <p:sldId id="394" r:id="rId17"/>
    <p:sldId id="395" r:id="rId18"/>
    <p:sldId id="445" r:id="rId19"/>
    <p:sldId id="396" r:id="rId20"/>
    <p:sldId id="397" r:id="rId21"/>
    <p:sldId id="398" r:id="rId22"/>
    <p:sldId id="399" r:id="rId23"/>
    <p:sldId id="401" r:id="rId24"/>
    <p:sldId id="402" r:id="rId25"/>
    <p:sldId id="403" r:id="rId26"/>
    <p:sldId id="404" r:id="rId27"/>
    <p:sldId id="405" r:id="rId28"/>
    <p:sldId id="406" r:id="rId29"/>
    <p:sldId id="446" r:id="rId30"/>
    <p:sldId id="455" r:id="rId31"/>
    <p:sldId id="407" r:id="rId32"/>
    <p:sldId id="408" r:id="rId33"/>
    <p:sldId id="409" r:id="rId34"/>
    <p:sldId id="410" r:id="rId35"/>
    <p:sldId id="411" r:id="rId36"/>
    <p:sldId id="412" r:id="rId37"/>
    <p:sldId id="413" r:id="rId38"/>
    <p:sldId id="414" r:id="rId39"/>
    <p:sldId id="416" r:id="rId40"/>
    <p:sldId id="417" r:id="rId41"/>
    <p:sldId id="418" r:id="rId42"/>
    <p:sldId id="419" r:id="rId43"/>
    <p:sldId id="420" r:id="rId44"/>
    <p:sldId id="421" r:id="rId45"/>
    <p:sldId id="422" r:id="rId46"/>
    <p:sldId id="423" r:id="rId47"/>
    <p:sldId id="424" r:id="rId48"/>
    <p:sldId id="450" r:id="rId49"/>
    <p:sldId id="452" r:id="rId50"/>
    <p:sldId id="434" r:id="rId51"/>
    <p:sldId id="435" r:id="rId52"/>
    <p:sldId id="449" r:id="rId53"/>
    <p:sldId id="448" r:id="rId54"/>
    <p:sldId id="438" r:id="rId55"/>
    <p:sldId id="453" r:id="rId56"/>
    <p:sldId id="454" r:id="rId57"/>
    <p:sldId id="441" r:id="rId58"/>
    <p:sldId id="442" r:id="rId59"/>
    <p:sldId id="443" r:id="rId60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00000"/>
    <a:srgbClr val="0033CC"/>
    <a:srgbClr val="000000"/>
    <a:srgbClr val="990033"/>
    <a:srgbClr val="003366"/>
    <a:srgbClr val="CC0000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36" autoAdjust="0"/>
  </p:normalViewPr>
  <p:slideViewPr>
    <p:cSldViewPr>
      <p:cViewPr>
        <p:scale>
          <a:sx n="90" d="100"/>
          <a:sy n="90" d="100"/>
        </p:scale>
        <p:origin x="-1674" y="-108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78184707-DFE1-4DD8-8F99-52FCEE9F1F0E}" type="datetime1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A546B3-49C3-4647-91D4-3F19A7F0B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6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418ADD0-8BA1-473E-9521-434FDB68C2DA}" type="datetime1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02512EE1-038B-4E6C-84BE-B006BCEA2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0761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0EB2E-C654-4561-9E7B-A26E558982F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265238"/>
            <a:ext cx="8001000" cy="866775"/>
          </a:xfrm>
          <a:effectLst/>
        </p:spPr>
        <p:txBody>
          <a:bodyPr/>
          <a:lstStyle>
            <a:lvl1pPr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>
                <a:effectLst/>
                <a:latin typeface="+mn-lt"/>
              </a:defRPr>
            </a:lvl1pPr>
          </a:lstStyle>
          <a:p>
            <a:pPr>
              <a:defRPr/>
            </a:pPr>
            <a:fld id="{7C62D9A0-A45C-4035-A425-29B9D6034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25, 2011                        ISWPC 2011 Hong Kong   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1E46-A829-46C8-B284-64F880F90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25, 2011                        ISWPC 2011 Hong Kong   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AC50-AF34-4E0A-AC36-40E580A35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dirty="0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25, 2011                        ISWPC 2011 Hong Kong   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E2A9A-00E3-4430-906E-995E82810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25, 2011                        ISWPC 2011 Hong Kong   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8865F-D8BA-461E-B4C5-2BCB82877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25, 2011                        ISWPC 2011 Hong Kong   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A483E-2C16-4A7C-A450-A95C47757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25, 2011                        ISWPC 2011 Hong Kong   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651F-B56D-48D2-A702-1FFE07FC7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25, 2011                        ISWPC 2011 Hong Kong   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4BAB6-FEBD-4F64-A6D7-C50E0F3E2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25, 2011                        ISWPC 2011 Hong Kong   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B29D-399E-4EBE-B92E-E324310C2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25, 2011                        ISWPC 2011 Hong Kong   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8D4C7-A5ED-4B23-8CDE-2E50A8B2D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smtClean="0"/>
              <a:t>February 25, 2011                        ISWPC 2011 Hong Kong   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7B009C64-9295-44C1-B10D-4427A8C12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980728"/>
            <a:ext cx="8462993" cy="3600400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 Analysis</a:t>
            </a:r>
            <a:br>
              <a:rPr lang="en-US" sz="4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Four</a:t>
            </a:r>
            <a:br>
              <a:rPr lang="en-US" sz="4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Wireless Sensor Network</a:t>
            </a:r>
            <a:br>
              <a:rPr lang="en-US" sz="4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MAC Protocols</a:t>
            </a:r>
            <a:br>
              <a:rPr lang="en-US" sz="4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138488" y="5661248"/>
            <a:ext cx="6005512" cy="1271588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ISWPC 2011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Hong Kong</a:t>
            </a:r>
            <a:endParaRPr lang="en-US" sz="3600" dirty="0"/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7504" y="3885604"/>
            <a:ext cx="8784976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Brian Bates, Andrew Keating and Robert Kinicki 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Worcester Polytechnic Institute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Worcester, Massachusetts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USA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Contention Window (CW)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436712"/>
            <a:ext cx="8229600" cy="4800600"/>
          </a:xfrm>
        </p:spPr>
        <p:txBody>
          <a:bodyPr/>
          <a:lstStyle/>
          <a:p>
            <a:r>
              <a:rPr lang="en-US" dirty="0" smtClean="0"/>
              <a:t>Node 2 backs off – it has lost contention</a:t>
            </a:r>
          </a:p>
          <a:p>
            <a:r>
              <a:rPr lang="en-US" dirty="0" smtClean="0"/>
              <a:t>It will try to retransmit later.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43608" y="3989040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86608" y="3989040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29608" y="3989040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72608" y="3989040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15608" y="3989040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58608" y="3989040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15208" y="406524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844208" y="482724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3177208" y="4141440"/>
            <a:ext cx="4876800" cy="457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9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Terminology: Collision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Multiple senders randomly select the same CW slot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0" y="2819400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71800" y="2819400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14800" y="2819400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57800" y="2819400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00800" y="2819400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543800" y="2819400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2000" y="4797152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62000" y="558924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1" idx="6"/>
          </p:cNvCxnSpPr>
          <p:nvPr/>
        </p:nvCxnSpPr>
        <p:spPr>
          <a:xfrm flipV="1">
            <a:off x="1447800" y="4422976"/>
            <a:ext cx="2057400" cy="717076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6"/>
          </p:cNvCxnSpPr>
          <p:nvPr/>
        </p:nvCxnSpPr>
        <p:spPr>
          <a:xfrm flipV="1">
            <a:off x="1447800" y="4419600"/>
            <a:ext cx="2209800" cy="151254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7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Sender Collision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Simultaneously sense the channel is free.</a:t>
            </a:r>
          </a:p>
          <a:p>
            <a:r>
              <a:rPr lang="en-US" dirty="0" smtClean="0"/>
              <a:t>They both think they have won contention and send.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31640" y="3989040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74640" y="3989040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17640" y="3989040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60640" y="3989040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3640" y="3989040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46640" y="3989040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03240" y="406524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703240" y="482724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Sender Collision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511424"/>
            <a:ext cx="8229600" cy="4509864"/>
          </a:xfrm>
        </p:spPr>
        <p:txBody>
          <a:bodyPr/>
          <a:lstStyle/>
          <a:p>
            <a:r>
              <a:rPr lang="en-US" sz="3600" dirty="0" smtClean="0"/>
              <a:t>Result: Packet loss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017984" y="2980928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60984" y="2980928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03984" y="2980928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46984" y="2980928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89984" y="2980928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32984" y="2980928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389584" y="3057128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389584" y="3819128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3151584" y="3133328"/>
            <a:ext cx="4876800" cy="457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151584" y="3895328"/>
            <a:ext cx="4876800" cy="457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8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WSN MAC Protocols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First duty cycled MACs: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S-MAC, T-MAC</a:t>
            </a:r>
          </a:p>
          <a:p>
            <a:pPr lvl="1"/>
            <a:r>
              <a:rPr lang="en-US" dirty="0" smtClean="0"/>
              <a:t>High duty cycles, unable to adapt to variable loads.</a:t>
            </a:r>
          </a:p>
          <a:p>
            <a:r>
              <a:rPr lang="en-US" dirty="0" smtClean="0"/>
              <a:t>Low-Power Listening: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2800" dirty="0" smtClean="0">
                <a:solidFill>
                  <a:srgbClr val="800000"/>
                </a:solidFill>
              </a:rPr>
              <a:t>B-MAC, X-MAC</a:t>
            </a:r>
          </a:p>
          <a:p>
            <a:pPr lvl="1"/>
            <a:r>
              <a:rPr lang="en-US" dirty="0" smtClean="0"/>
              <a:t>Long preambles</a:t>
            </a:r>
          </a:p>
          <a:p>
            <a:pPr lvl="1"/>
            <a:r>
              <a:rPr lang="en-US" dirty="0" smtClean="0"/>
              <a:t>B-MAC is the only low-power MAC included in </a:t>
            </a:r>
            <a:r>
              <a:rPr lang="en-US" dirty="0" err="1" smtClean="0"/>
              <a:t>TinyOS</a:t>
            </a:r>
            <a:r>
              <a:rPr lang="en-US" dirty="0" smtClean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6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SCP-MAC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507288" cy="4800600"/>
          </a:xfrm>
        </p:spPr>
        <p:txBody>
          <a:bodyPr/>
          <a:lstStyle/>
          <a:p>
            <a:r>
              <a:rPr lang="en-US" dirty="0" smtClean="0"/>
              <a:t>Goal: Schedule wakeup slots to reduce the duty cycle.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All nodes share a common wakeup time.</a:t>
            </a:r>
          </a:p>
          <a:p>
            <a:r>
              <a:rPr lang="en-US" dirty="0" smtClean="0"/>
              <a:t>Scheduling done through synch messages and piggybacking. </a:t>
            </a:r>
          </a:p>
          <a:p>
            <a:r>
              <a:rPr lang="en-US" dirty="0" smtClean="0"/>
              <a:t>Outperforms previous MAC protocols in energy usage.</a:t>
            </a:r>
          </a:p>
          <a:p>
            <a:r>
              <a:rPr lang="en-US" dirty="0" smtClean="0"/>
              <a:t>Main disadvantage is overhearing.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SCP-MAC vs. LPL</a:t>
            </a:r>
            <a:endParaRPr lang="en-US" dirty="0"/>
          </a:p>
        </p:txBody>
      </p:sp>
      <p:pic>
        <p:nvPicPr>
          <p:cNvPr id="5" name="Content Placeholder 4" descr="SCPvsLPL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196752"/>
            <a:ext cx="8767805" cy="4724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6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AS-MAC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Assigns unique listening time slots.</a:t>
            </a:r>
          </a:p>
          <a:p>
            <a:pPr lvl="1"/>
            <a:r>
              <a:rPr lang="en-US" dirty="0" smtClean="0"/>
              <a:t>To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/>
              <a:t>e</a:t>
            </a:r>
            <a:r>
              <a:rPr lang="en-US" dirty="0" smtClean="0"/>
              <a:t>liminate overhearing and keeps the duty cycle low.</a:t>
            </a:r>
          </a:p>
        </p:txBody>
      </p:sp>
      <p:pic>
        <p:nvPicPr>
          <p:cNvPr id="5122" name="Picture 2" descr="C:\Users\Andrew\Documents\MQP\Proposal\docs\ASMACPickSp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996952"/>
            <a:ext cx="6950319" cy="27432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56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AS-MAC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4800600"/>
          </a:xfrm>
        </p:spPr>
        <p:txBody>
          <a:bodyPr/>
          <a:lstStyle/>
          <a:p>
            <a:r>
              <a:rPr lang="en-US" dirty="0"/>
              <a:t>Two </a:t>
            </a:r>
            <a:r>
              <a:rPr lang="en-US" dirty="0" smtClean="0"/>
              <a:t>phases:</a:t>
            </a:r>
          </a:p>
          <a:p>
            <a:pPr lvl="1"/>
            <a:r>
              <a:rPr lang="en-US" sz="3200" dirty="0" smtClean="0"/>
              <a:t>Initialization</a:t>
            </a:r>
          </a:p>
          <a:p>
            <a:pPr lvl="1"/>
            <a:r>
              <a:rPr lang="en-US" sz="3200" dirty="0" smtClean="0"/>
              <a:t>Periodic Listening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dirty="0" smtClean="0"/>
              <a:t>Nodes keep track of neighbors’ wakeup schedules in a Neighbor Table.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4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AS-MAC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4800600"/>
          </a:xfrm>
        </p:spPr>
        <p:txBody>
          <a:bodyPr/>
          <a:lstStyle/>
          <a:p>
            <a:r>
              <a:rPr lang="en-US" sz="2800" dirty="0" smtClean="0"/>
              <a:t>Sender waits until receiver wakes up to transmit (just before).</a:t>
            </a:r>
            <a:endParaRPr lang="en-US" sz="2800" dirty="0"/>
          </a:p>
        </p:txBody>
      </p:sp>
      <p:pic>
        <p:nvPicPr>
          <p:cNvPr id="6" name="Content Placeholder 4" descr="WakeupTim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129" y="2348880"/>
            <a:ext cx="685425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0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Sensor Networks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Small embedded devices with simple hardware measure surroundings and communicate wirelessly via radio.</a:t>
            </a:r>
          </a:p>
          <a:p>
            <a:r>
              <a:rPr lang="en-US" sz="2800" dirty="0"/>
              <a:t>U</a:t>
            </a:r>
            <a:r>
              <a:rPr lang="en-US" sz="2800" dirty="0" smtClean="0"/>
              <a:t>sed to solve a number of real-world problems:</a:t>
            </a:r>
          </a:p>
          <a:p>
            <a:pPr lvl="1"/>
            <a:r>
              <a:rPr lang="en-US" dirty="0" smtClean="0"/>
              <a:t>Periodic Monitoring</a:t>
            </a:r>
          </a:p>
          <a:p>
            <a:pPr lvl="1"/>
            <a:r>
              <a:rPr lang="en-US" dirty="0" smtClean="0"/>
              <a:t>Event Detection</a:t>
            </a:r>
          </a:p>
          <a:p>
            <a:pPr lvl="1"/>
            <a:r>
              <a:rPr lang="en-US" dirty="0" smtClean="0"/>
              <a:t>Tracking</a:t>
            </a:r>
            <a:endParaRPr 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16016" y="3861048"/>
            <a:ext cx="3835190" cy="2297366"/>
          </a:xfrm>
          <a:prstGeom prst="rect">
            <a:avLst/>
          </a:prstGeom>
          <a:noFill/>
          <a:ln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85800" y="57912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38200" y="5410200"/>
            <a:ext cx="228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10200" y="5410200"/>
            <a:ext cx="228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86200" y="5410200"/>
            <a:ext cx="228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62200" y="5410200"/>
            <a:ext cx="228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934200" y="5410200"/>
            <a:ext cx="228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657600" y="2971800"/>
            <a:ext cx="685800" cy="685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BS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419600" y="41910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971800" y="41910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181600" y="29718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133600" y="29718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657600" y="17526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5496" y="116558"/>
            <a:ext cx="8964613" cy="792162"/>
          </a:xfrm>
        </p:spPr>
        <p:txBody>
          <a:bodyPr/>
          <a:lstStyle/>
          <a:p>
            <a:r>
              <a:rPr lang="en-US" dirty="0" smtClean="0"/>
              <a:t>AS-MAC Problem: Broadcasting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6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116632"/>
            <a:ext cx="8964613" cy="792162"/>
          </a:xfrm>
        </p:spPr>
        <p:txBody>
          <a:bodyPr/>
          <a:lstStyle/>
          <a:p>
            <a:r>
              <a:rPr lang="en-US" dirty="0" smtClean="0"/>
              <a:t>AS-MAC Problem: Broadcasting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57912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38200" y="5410200"/>
            <a:ext cx="2286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10200" y="5410200"/>
            <a:ext cx="228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86200" y="5410200"/>
            <a:ext cx="228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62200" y="5410200"/>
            <a:ext cx="228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934200" y="5410200"/>
            <a:ext cx="228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657600" y="2971800"/>
            <a:ext cx="685800" cy="685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BS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419600" y="41910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971800" y="41910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181600" y="29718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133600" y="29718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657600" y="17526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" name="Up Arrow 19"/>
          <p:cNvSpPr/>
          <p:nvPr/>
        </p:nvSpPr>
        <p:spPr>
          <a:xfrm>
            <a:off x="3810000" y="2438400"/>
            <a:ext cx="381000" cy="4572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95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85800" y="57912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38200" y="5410200"/>
            <a:ext cx="228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10200" y="5410200"/>
            <a:ext cx="228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86200" y="5410200"/>
            <a:ext cx="228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62200" y="5410200"/>
            <a:ext cx="2286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934200" y="5410200"/>
            <a:ext cx="228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657600" y="2971800"/>
            <a:ext cx="685800" cy="685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BS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419600" y="41910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971800" y="41910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181600" y="29718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133600" y="29718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657600" y="17526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4419600" y="3124200"/>
            <a:ext cx="762000" cy="381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8964613" cy="792162"/>
          </a:xfrm>
        </p:spPr>
        <p:txBody>
          <a:bodyPr/>
          <a:lstStyle/>
          <a:p>
            <a:r>
              <a:rPr lang="en-US" dirty="0" smtClean="0"/>
              <a:t>AS-MAC Problem: Broadcasting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85800" y="57912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38200" y="5410200"/>
            <a:ext cx="228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10200" y="5410200"/>
            <a:ext cx="228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86200" y="5410200"/>
            <a:ext cx="2286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62200" y="5410200"/>
            <a:ext cx="228600" cy="685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934200" y="5410200"/>
            <a:ext cx="228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657600" y="2971800"/>
            <a:ext cx="685800" cy="685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BS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419600" y="41910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971800" y="41910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181600" y="29718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133600" y="29718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657600" y="17526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 rot="-1620000">
            <a:off x="4208489" y="3608488"/>
            <a:ext cx="381000" cy="6858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1884" y="116558"/>
            <a:ext cx="8964612" cy="792162"/>
          </a:xfrm>
        </p:spPr>
        <p:txBody>
          <a:bodyPr/>
          <a:lstStyle/>
          <a:p>
            <a:r>
              <a:rPr lang="en-US" dirty="0" smtClean="0"/>
              <a:t>AS-MAC Problem: Broadcasting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85800" y="57912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38200" y="5410200"/>
            <a:ext cx="228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10200" y="5410200"/>
            <a:ext cx="2286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86200" y="5410200"/>
            <a:ext cx="228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62200" y="5410200"/>
            <a:ext cx="228600" cy="685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934200" y="5410200"/>
            <a:ext cx="228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657600" y="2971800"/>
            <a:ext cx="685800" cy="685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BS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419600" y="41910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971800" y="41910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181600" y="29718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133600" y="29718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657600" y="17526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 rot="1620000">
            <a:off x="3487711" y="3625876"/>
            <a:ext cx="381000" cy="6858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07504" y="115888"/>
            <a:ext cx="8892480" cy="792162"/>
          </a:xfrm>
        </p:spPr>
        <p:txBody>
          <a:bodyPr/>
          <a:lstStyle/>
          <a:p>
            <a:r>
              <a:rPr lang="en-US" dirty="0" smtClean="0"/>
              <a:t>AS-MAC Problem: Broadcasting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85800" y="57912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38200" y="5410200"/>
            <a:ext cx="228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10200" y="5410200"/>
            <a:ext cx="228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86200" y="5410200"/>
            <a:ext cx="228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62200" y="5410200"/>
            <a:ext cx="228600" cy="685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934200" y="5410200"/>
            <a:ext cx="2286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657600" y="2971800"/>
            <a:ext cx="685800" cy="685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BS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419600" y="41910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971800" y="41910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181600" y="29718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133600" y="29718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657600" y="17526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10800000">
            <a:off x="2819401" y="3124200"/>
            <a:ext cx="762000" cy="381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8263" y="115888"/>
            <a:ext cx="8896350" cy="792162"/>
          </a:xfrm>
        </p:spPr>
        <p:txBody>
          <a:bodyPr/>
          <a:lstStyle/>
          <a:p>
            <a:r>
              <a:rPr lang="en-US" dirty="0" smtClean="0"/>
              <a:t>AS-MAC Problem: Broadcasting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6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Crankshaft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Goal: Reduce energy from overhearing in dense sensor networks.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Two different slot types: broadcast and </a:t>
            </a:r>
            <a:r>
              <a:rPr lang="en-US" dirty="0" err="1" smtClean="0">
                <a:solidFill>
                  <a:srgbClr val="0033CC"/>
                </a:solidFill>
              </a:rPr>
              <a:t>unicast</a:t>
            </a:r>
            <a:endParaRPr lang="en-US" dirty="0" smtClean="0">
              <a:solidFill>
                <a:srgbClr val="0033CC"/>
              </a:solidFill>
            </a:endParaRPr>
          </a:p>
          <a:p>
            <a:pPr lvl="1"/>
            <a:r>
              <a:rPr lang="en-US" dirty="0" smtClean="0"/>
              <a:t>All nodes always wake up for broadcast slots.</a:t>
            </a:r>
          </a:p>
          <a:p>
            <a:pPr lvl="1"/>
            <a:r>
              <a:rPr lang="en-US" dirty="0" smtClean="0"/>
              <a:t>Nodes partitioned into unicast slots (via their address mod number of unicast slots).</a:t>
            </a:r>
          </a:p>
          <a:p>
            <a:r>
              <a:rPr lang="en-US" dirty="0" smtClean="0"/>
              <a:t>Advantages: Eliminates overhearing, efficient broadcast.</a:t>
            </a:r>
          </a:p>
          <a:p>
            <a:r>
              <a:rPr lang="en-US" dirty="0" smtClean="0"/>
              <a:t>Disadvantages: More idle listening with light traffic, no synchronization mechanism.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87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Crankshaft</a:t>
            </a:r>
            <a:endParaRPr lang="en-US" dirty="0"/>
          </a:p>
        </p:txBody>
      </p:sp>
      <p:pic>
        <p:nvPicPr>
          <p:cNvPr id="5" name="Content Placeholder 4" descr="Crankshaf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7341" y="1196752"/>
            <a:ext cx="8575139" cy="4953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8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Layer Architecture (MLA)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4800600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A framework for optimized and reusable components to be leveraged across multiple MAC protocols.</a:t>
            </a:r>
          </a:p>
          <a:p>
            <a:r>
              <a:rPr lang="en-US" dirty="0" smtClean="0"/>
              <a:t>Move away from monolithic MAC implementations.</a:t>
            </a:r>
          </a:p>
          <a:p>
            <a:r>
              <a:rPr lang="en-US" dirty="0" smtClean="0"/>
              <a:t>Provides hardware dependent services (e.g., alarming).</a:t>
            </a:r>
          </a:p>
          <a:p>
            <a:r>
              <a:rPr lang="en-US" dirty="0" smtClean="0"/>
              <a:t>Provides hardware-independent reusable components (e.g. channel polling and preamble sending).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1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Layer Architecture (MLA)</a:t>
            </a:r>
            <a:endParaRPr lang="en-US" dirty="0"/>
          </a:p>
        </p:txBody>
      </p:sp>
      <p:pic>
        <p:nvPicPr>
          <p:cNvPr id="7171" name="Picture 3" descr="C:\Users\Andrew\Documents\MQP\Proposal\docs\MLACodeReu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305" y="1772816"/>
            <a:ext cx="8119151" cy="3816424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15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57221606"/>
              </p:ext>
            </p:extLst>
          </p:nvPr>
        </p:nvGraphicFramePr>
        <p:xfrm>
          <a:off x="612775" y="1412776"/>
          <a:ext cx="81534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/>
                <a:gridCol w="1630680"/>
                <a:gridCol w="1630680"/>
                <a:gridCol w="1630680"/>
                <a:gridCol w="16306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Radio (Active)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Radio (Sleep)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CPU (Active)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CPU (Sleep)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TelosB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 </a:t>
                      </a:r>
                      <a:r>
                        <a:rPr lang="en-US" dirty="0" err="1" smtClean="0"/>
                        <a:t>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 </a:t>
                      </a:r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MicaZ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19.7 </a:t>
                      </a:r>
                      <a:r>
                        <a:rPr lang="en-US" dirty="0" err="1" smtClean="0"/>
                        <a:t>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</a:t>
                      </a:r>
                      <a:r>
                        <a:rPr lang="en-US" dirty="0" err="1" smtClean="0"/>
                        <a:t>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15 </a:t>
                      </a:r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Users\Andrew\Documents\MQP\Proposal\docs\Telos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12976"/>
            <a:ext cx="3398837" cy="2644775"/>
          </a:xfrm>
          <a:prstGeom prst="rect">
            <a:avLst/>
          </a:prstGeom>
          <a:noFill/>
        </p:spPr>
      </p:pic>
      <p:sp>
        <p:nvSpPr>
          <p:cNvPr id="9" name="Left Arrow 8"/>
          <p:cNvSpPr/>
          <p:nvPr/>
        </p:nvSpPr>
        <p:spPr>
          <a:xfrm>
            <a:off x="3268216" y="4725144"/>
            <a:ext cx="1447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35696" y="5373216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Powered by two AA batteries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199" y="3429000"/>
            <a:ext cx="315139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95400"/>
            <a:ext cx="8435280" cy="4800600"/>
          </a:xfrm>
        </p:spPr>
        <p:txBody>
          <a:bodyPr/>
          <a:lstStyle/>
          <a:p>
            <a:r>
              <a:rPr lang="en-US" dirty="0" smtClean="0"/>
              <a:t>Used MLA to implement (</a:t>
            </a:r>
            <a:r>
              <a:rPr lang="en-US" dirty="0" smtClean="0">
                <a:solidFill>
                  <a:srgbClr val="800000"/>
                </a:solidFill>
              </a:rPr>
              <a:t>SCP-MAC, AS-MAC, Crankshaft and BAS-MAC</a:t>
            </a:r>
            <a:r>
              <a:rPr lang="en-US" dirty="0" smtClean="0"/>
              <a:t>) on </a:t>
            </a:r>
            <a:r>
              <a:rPr lang="en-US" dirty="0" err="1" smtClean="0"/>
              <a:t>TelosB</a:t>
            </a:r>
            <a:r>
              <a:rPr lang="en-US" dirty="0" smtClean="0"/>
              <a:t> motes running </a:t>
            </a:r>
            <a:r>
              <a:rPr lang="en-US" dirty="0" err="1" smtClean="0"/>
              <a:t>TinyOS</a:t>
            </a:r>
            <a:r>
              <a:rPr lang="en-US" dirty="0" smtClean="0"/>
              <a:t> 2.1.0.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Analyzed the energy consumption of each protocol under three WSN traffic patterns (</a:t>
            </a:r>
            <a:r>
              <a:rPr lang="en-US" dirty="0" smtClean="0">
                <a:solidFill>
                  <a:srgbClr val="008000"/>
                </a:solidFill>
              </a:rPr>
              <a:t>local gossip, </a:t>
            </a:r>
            <a:r>
              <a:rPr lang="en-US" dirty="0" err="1" smtClean="0">
                <a:solidFill>
                  <a:srgbClr val="008000"/>
                </a:solidFill>
              </a:rPr>
              <a:t>convergecast</a:t>
            </a:r>
            <a:r>
              <a:rPr lang="en-US" dirty="0" smtClean="0">
                <a:solidFill>
                  <a:srgbClr val="008000"/>
                </a:solidFill>
              </a:rPr>
              <a:t> and broadcast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8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Hardware Selection</a:t>
            </a:r>
          </a:p>
          <a:p>
            <a:r>
              <a:rPr lang="en-US" dirty="0" smtClean="0"/>
              <a:t>Oscilloscope Measurements</a:t>
            </a:r>
          </a:p>
          <a:p>
            <a:r>
              <a:rPr lang="en-US" dirty="0" smtClean="0"/>
              <a:t>MAC Protocol Implementations and Validation</a:t>
            </a:r>
          </a:p>
          <a:p>
            <a:r>
              <a:rPr lang="en-US" dirty="0" smtClean="0"/>
              <a:t>Parameter Selection and Initial Synchronization</a:t>
            </a:r>
          </a:p>
          <a:p>
            <a:r>
              <a:rPr lang="en-US" dirty="0" smtClean="0"/>
              <a:t>Experiment Design and Data Gathering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5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Selection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363272" cy="4800600"/>
          </a:xfrm>
        </p:spPr>
        <p:txBody>
          <a:bodyPr/>
          <a:lstStyle/>
          <a:p>
            <a:r>
              <a:rPr lang="en-US" sz="2800" dirty="0" smtClean="0"/>
              <a:t>Considered the Mica2, </a:t>
            </a:r>
            <a:r>
              <a:rPr lang="en-US" sz="2800" dirty="0" err="1" smtClean="0"/>
              <a:t>MicaZ</a:t>
            </a:r>
            <a:r>
              <a:rPr lang="en-US" sz="2800" dirty="0" smtClean="0"/>
              <a:t>, iMote2, and </a:t>
            </a:r>
            <a:r>
              <a:rPr lang="en-US" sz="2800" dirty="0" err="1" smtClean="0"/>
              <a:t>TelosB</a:t>
            </a:r>
            <a:endParaRPr lang="en-US" sz="2800" dirty="0" smtClean="0"/>
          </a:p>
          <a:p>
            <a:r>
              <a:rPr lang="en-US" sz="2800" dirty="0" smtClean="0"/>
              <a:t>Chose the </a:t>
            </a:r>
            <a:r>
              <a:rPr lang="en-US" sz="2800" dirty="0" err="1" smtClean="0"/>
              <a:t>TelosB</a:t>
            </a:r>
            <a:r>
              <a:rPr lang="en-US" sz="2800" dirty="0" smtClean="0"/>
              <a:t>:</a:t>
            </a:r>
          </a:p>
          <a:p>
            <a:pPr lvl="1"/>
            <a:r>
              <a:rPr lang="en-US" dirty="0" smtClean="0"/>
              <a:t>Middle of the line specs and price</a:t>
            </a:r>
          </a:p>
          <a:p>
            <a:pPr lvl="1"/>
            <a:r>
              <a:rPr lang="en-US" dirty="0" smtClean="0"/>
              <a:t>Popular in academic research</a:t>
            </a:r>
          </a:p>
          <a:p>
            <a:pPr lvl="1"/>
            <a:r>
              <a:rPr lang="en-US" dirty="0"/>
              <a:t>Newer CC2420 </a:t>
            </a:r>
            <a:r>
              <a:rPr lang="en-US" dirty="0" smtClean="0"/>
              <a:t>radio</a:t>
            </a:r>
          </a:p>
          <a:p>
            <a:pPr lvl="1"/>
            <a:r>
              <a:rPr lang="en-US" dirty="0"/>
              <a:t>USB Interface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Telos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645024"/>
            <a:ext cx="3398815" cy="264436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Energy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Andrew\Documents\MQP\Proposal\docs\MoteOsc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24744"/>
            <a:ext cx="7543800" cy="5047537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8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Energy</a:t>
            </a:r>
            <a:endParaRPr lang="en-US" dirty="0"/>
          </a:p>
        </p:txBody>
      </p:sp>
      <p:pic>
        <p:nvPicPr>
          <p:cNvPr id="8194" name="Picture 2" descr="C:\Users\Andrew\Documents\MQP\Proposal\docs\Oscope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352" y="1268760"/>
            <a:ext cx="6604000" cy="49530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1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Energy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Added hooks into radio device drivers.</a:t>
            </a:r>
          </a:p>
          <a:p>
            <a:r>
              <a:rPr lang="en-US" dirty="0" smtClean="0"/>
              <a:t>Ability to measure amount of time the radio is in each state.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958579"/>
              </p:ext>
            </p:extLst>
          </p:nvPr>
        </p:nvGraphicFramePr>
        <p:xfrm>
          <a:off x="838200" y="1268760"/>
          <a:ext cx="7924800" cy="325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641600"/>
                <a:gridCol w="2641600"/>
              </a:tblGrid>
              <a:tr h="435428">
                <a:tc>
                  <a:txBody>
                    <a:bodyPr/>
                    <a:lstStyle/>
                    <a:p>
                      <a:r>
                        <a:rPr lang="en-US" dirty="0" smtClean="0"/>
                        <a:t>Radio 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Observed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CC2420 Datasheet</a:t>
                      </a:r>
                      <a:r>
                        <a:rPr lang="en-US" baseline="0" dirty="0" smtClean="0"/>
                        <a:t> Value</a:t>
                      </a:r>
                      <a:endParaRPr lang="en-US" dirty="0"/>
                    </a:p>
                  </a:txBody>
                  <a:tcPr/>
                </a:tc>
              </a:tr>
              <a:tr h="435428">
                <a:tc>
                  <a:txBody>
                    <a:bodyPr/>
                    <a:lstStyle/>
                    <a:p>
                      <a:r>
                        <a:rPr lang="en-US" dirty="0" smtClean="0"/>
                        <a:t>Stopped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</a:t>
                      </a:r>
                      <a:r>
                        <a:rPr lang="en-US" dirty="0" err="1" smtClean="0"/>
                        <a:t>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 </a:t>
                      </a:r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435428">
                <a:tc>
                  <a:txBody>
                    <a:bodyPr/>
                    <a:lstStyle/>
                    <a:p>
                      <a:r>
                        <a:rPr lang="en-US" dirty="0" smtClean="0"/>
                        <a:t>Starting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2.51 </a:t>
                      </a:r>
                      <a:r>
                        <a:rPr lang="en-US" dirty="0" err="1" smtClean="0"/>
                        <a:t>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435428">
                <a:tc>
                  <a:txBody>
                    <a:bodyPr/>
                    <a:lstStyle/>
                    <a:p>
                      <a:r>
                        <a:rPr lang="en-US" dirty="0" smtClean="0"/>
                        <a:t>Idle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20.07 </a:t>
                      </a:r>
                      <a:r>
                        <a:rPr lang="en-US" dirty="0" err="1" smtClean="0"/>
                        <a:t>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18.8 </a:t>
                      </a:r>
                      <a:r>
                        <a:rPr lang="en-US" dirty="0" err="1" smtClean="0"/>
                        <a:t>mA</a:t>
                      </a:r>
                      <a:endParaRPr lang="en-US" dirty="0"/>
                    </a:p>
                  </a:txBody>
                  <a:tcPr/>
                </a:tc>
              </a:tr>
              <a:tr h="435428">
                <a:tc>
                  <a:txBody>
                    <a:bodyPr/>
                    <a:lstStyle/>
                    <a:p>
                      <a:r>
                        <a:rPr lang="en-US" dirty="0" smtClean="0"/>
                        <a:t>Sending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17.01 </a:t>
                      </a:r>
                      <a:r>
                        <a:rPr lang="en-US" dirty="0" err="1" smtClean="0"/>
                        <a:t>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17.4 </a:t>
                      </a:r>
                      <a:r>
                        <a:rPr lang="en-US" dirty="0" err="1" smtClean="0"/>
                        <a:t>mA</a:t>
                      </a:r>
                      <a:endParaRPr lang="en-US" dirty="0"/>
                    </a:p>
                  </a:txBody>
                  <a:tcPr/>
                </a:tc>
              </a:tr>
              <a:tr h="435428">
                <a:tc>
                  <a:txBody>
                    <a:bodyPr/>
                    <a:lstStyle/>
                    <a:p>
                      <a:r>
                        <a:rPr lang="en-US" dirty="0" smtClean="0"/>
                        <a:t>Receiving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20.22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18.8 </a:t>
                      </a:r>
                      <a:r>
                        <a:rPr lang="en-US" dirty="0" err="1" smtClean="0"/>
                        <a:t>mA</a:t>
                      </a:r>
                      <a:endParaRPr lang="en-US" dirty="0"/>
                    </a:p>
                  </a:txBody>
                  <a:tcPr/>
                </a:tc>
              </a:tr>
              <a:tr h="435428">
                <a:tc>
                  <a:txBody>
                    <a:bodyPr/>
                    <a:lstStyle/>
                    <a:p>
                      <a:r>
                        <a:rPr lang="en-US" dirty="0" smtClean="0"/>
                        <a:t>Stopping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10.04 </a:t>
                      </a:r>
                      <a:r>
                        <a:rPr lang="en-US" dirty="0" err="1" smtClean="0"/>
                        <a:t>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0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Implementations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Implemented using </a:t>
            </a:r>
            <a:r>
              <a:rPr lang="en-US" dirty="0" err="1" smtClean="0"/>
              <a:t>TinyOS</a:t>
            </a:r>
            <a:r>
              <a:rPr lang="en-US" dirty="0" smtClean="0"/>
              <a:t> version 2.1.0</a:t>
            </a:r>
          </a:p>
          <a:p>
            <a:pPr lvl="1"/>
            <a:r>
              <a:rPr lang="en-US" dirty="0" smtClean="0"/>
              <a:t>More standardized message stack than version 1.x</a:t>
            </a:r>
          </a:p>
          <a:p>
            <a:r>
              <a:rPr lang="en-US" dirty="0" smtClean="0"/>
              <a:t>Leveraged the MAC Layer Architecture (MLA) framework</a:t>
            </a:r>
          </a:p>
          <a:p>
            <a:pPr lvl="1"/>
            <a:r>
              <a:rPr lang="en-US" dirty="0" smtClean="0"/>
              <a:t>Provides common MAC code for WSNs.</a:t>
            </a:r>
          </a:p>
          <a:p>
            <a:r>
              <a:rPr lang="en-US" dirty="0" smtClean="0"/>
              <a:t>All </a:t>
            </a:r>
            <a:r>
              <a:rPr lang="en-US" dirty="0" smtClean="0">
                <a:solidFill>
                  <a:srgbClr val="FF0000"/>
                </a:solidFill>
              </a:rPr>
              <a:t>four </a:t>
            </a:r>
            <a:r>
              <a:rPr lang="en-US" dirty="0" smtClean="0"/>
              <a:t>protocols were rebuilt for this frameworks.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Broadcastable</a:t>
            </a:r>
            <a:r>
              <a:rPr lang="en-US" sz="3600" dirty="0" smtClean="0"/>
              <a:t> AS-MAC</a:t>
            </a:r>
            <a:br>
              <a:rPr lang="en-US" sz="3600" dirty="0" smtClean="0"/>
            </a:br>
            <a:r>
              <a:rPr lang="en-US" sz="3600" dirty="0" smtClean="0"/>
              <a:t>(BAS-MAC)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Added a broadcast slot to AS-MAC</a:t>
            </a:r>
            <a:endParaRPr lang="en-US" dirty="0"/>
          </a:p>
        </p:txBody>
      </p:sp>
      <p:pic>
        <p:nvPicPr>
          <p:cNvPr id="10242" name="Picture 2" descr="C:\Users\Andrew\Documents\MQP\Proposal\docs\BAS-MA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1988840"/>
            <a:ext cx="7120759" cy="41910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BAS-MAC Broadcasting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57912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85800" y="5410200"/>
            <a:ext cx="2286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657600" y="2971800"/>
            <a:ext cx="685800" cy="685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BS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419600" y="41910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971800" y="41910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181600" y="29718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133600" y="29718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657600" y="17526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4419600" y="3124200"/>
            <a:ext cx="762000" cy="381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3810000" y="2438400"/>
            <a:ext cx="381000" cy="4572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620000">
            <a:off x="3487711" y="3625876"/>
            <a:ext cx="381000" cy="6858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Down Arrow 23"/>
          <p:cNvSpPr/>
          <p:nvPr/>
        </p:nvSpPr>
        <p:spPr>
          <a:xfrm rot="-1620000">
            <a:off x="4208489" y="3608488"/>
            <a:ext cx="381000" cy="6858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 rot="10800000">
            <a:off x="2819401" y="3124200"/>
            <a:ext cx="762000" cy="381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09800" y="5410200"/>
            <a:ext cx="228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781800" y="5410200"/>
            <a:ext cx="228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257800" y="5410200"/>
            <a:ext cx="228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733800" y="5410200"/>
            <a:ext cx="228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8305800" y="5410200"/>
            <a:ext cx="228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1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Selection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Goal: Put four different protocols on a level playing field.</a:t>
            </a:r>
          </a:p>
          <a:p>
            <a:r>
              <a:rPr lang="en-US" sz="2400" dirty="0" smtClean="0"/>
              <a:t>Standardized wakeup intervals.</a:t>
            </a:r>
          </a:p>
          <a:p>
            <a:r>
              <a:rPr lang="en-US" sz="2400" dirty="0" smtClean="0"/>
              <a:t>Kept some parameters constant across protocols</a:t>
            </a:r>
          </a:p>
          <a:p>
            <a:pPr lvl="1"/>
            <a:r>
              <a:rPr lang="en-US" sz="2400" dirty="0" smtClean="0"/>
              <a:t> Contention window size and behavior</a:t>
            </a:r>
          </a:p>
          <a:p>
            <a:pPr lvl="1"/>
            <a:r>
              <a:rPr lang="en-US" sz="2400" dirty="0" smtClean="0"/>
              <a:t>Wakeup slot</a:t>
            </a:r>
          </a:p>
          <a:p>
            <a:r>
              <a:rPr lang="en-US" sz="2400" dirty="0" smtClean="0"/>
              <a:t>Left synchronization out of it</a:t>
            </a:r>
          </a:p>
          <a:p>
            <a:pPr lvl="1"/>
            <a:r>
              <a:rPr lang="en-US" sz="2400" dirty="0" smtClean="0"/>
              <a:t>Synch costs are low compared to overall energy costs.</a:t>
            </a:r>
          </a:p>
          <a:p>
            <a:pPr lvl="1"/>
            <a:r>
              <a:rPr lang="en-US" sz="2400" dirty="0" smtClean="0"/>
              <a:t>Synch can be complex and time consuming (AS-MAC).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0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</a:p>
          <a:p>
            <a:r>
              <a:rPr lang="en-US" dirty="0" smtClean="0"/>
              <a:t>SCP-MAC</a:t>
            </a:r>
          </a:p>
          <a:p>
            <a:r>
              <a:rPr lang="en-US" dirty="0" smtClean="0"/>
              <a:t>AS-MAC</a:t>
            </a:r>
          </a:p>
          <a:p>
            <a:r>
              <a:rPr lang="en-US" dirty="0" err="1" smtClean="0"/>
              <a:t>Crankschaft</a:t>
            </a:r>
            <a:endParaRPr lang="en-US" dirty="0" smtClean="0"/>
          </a:p>
          <a:p>
            <a:r>
              <a:rPr lang="en-US" dirty="0" smtClean="0"/>
              <a:t>MLA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1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15888"/>
            <a:ext cx="9073133" cy="792162"/>
          </a:xfrm>
        </p:spPr>
        <p:txBody>
          <a:bodyPr/>
          <a:lstStyle/>
          <a:p>
            <a:r>
              <a:rPr lang="en-US" dirty="0" smtClean="0"/>
              <a:t>Standardizing Wakeup Intervals</a:t>
            </a:r>
            <a:endParaRPr lang="en-US" dirty="0"/>
          </a:p>
        </p:txBody>
      </p:sp>
      <p:pic>
        <p:nvPicPr>
          <p:cNvPr id="5" name="Content Placeholder 4" descr="WakeupLineup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8719" y="980728"/>
            <a:ext cx="7879481" cy="536595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0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Initialization Synchronization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Mote oscillates between two states:</a:t>
            </a:r>
          </a:p>
          <a:p>
            <a:pPr lvl="1"/>
            <a:r>
              <a:rPr lang="en-US" dirty="0" smtClean="0"/>
              <a:t>Initialization: Radio always on, awaiting a message.</a:t>
            </a:r>
          </a:p>
          <a:p>
            <a:pPr lvl="1"/>
            <a:r>
              <a:rPr lang="en-US" dirty="0" smtClean="0"/>
              <a:t>Running: Normal experimental operation</a:t>
            </a:r>
          </a:p>
          <a:p>
            <a:r>
              <a:rPr lang="en-US" dirty="0" smtClean="0"/>
              <a:t>Resetting a mote changes the state.</a:t>
            </a:r>
          </a:p>
          <a:p>
            <a:r>
              <a:rPr lang="en-US" dirty="0" smtClean="0"/>
              <a:t>Uses the onboard flash to hold persistent state.</a:t>
            </a:r>
          </a:p>
          <a:p>
            <a:r>
              <a:rPr lang="en-US" dirty="0" smtClean="0"/>
              <a:t>User button sends reset message  to all motes.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Mote Programming</a:t>
            </a:r>
            <a:endParaRPr lang="en-US" dirty="0"/>
          </a:p>
        </p:txBody>
      </p:sp>
      <p:pic>
        <p:nvPicPr>
          <p:cNvPr id="5" name="Content Placeholder 4" descr="PairwiseWithWir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052736"/>
            <a:ext cx="7772400" cy="520103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3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4 MAC protocols</a:t>
            </a:r>
          </a:p>
          <a:p>
            <a:r>
              <a:rPr lang="en-US" dirty="0" smtClean="0"/>
              <a:t>3 traffic patterns: local gossip, </a:t>
            </a:r>
            <a:r>
              <a:rPr lang="en-US" dirty="0" err="1" smtClean="0"/>
              <a:t>convergecast</a:t>
            </a:r>
            <a:r>
              <a:rPr lang="en-US" dirty="0" smtClean="0"/>
              <a:t>, broadcast</a:t>
            </a:r>
          </a:p>
          <a:p>
            <a:r>
              <a:rPr lang="en-US" dirty="0" smtClean="0"/>
              <a:t>Small and large networks (10 node)</a:t>
            </a:r>
          </a:p>
          <a:p>
            <a:r>
              <a:rPr lang="en-US" dirty="0" smtClean="0"/>
              <a:t>Fast and slow sending rates</a:t>
            </a:r>
          </a:p>
          <a:p>
            <a:r>
              <a:rPr lang="en-US" dirty="0" smtClean="0"/>
              <a:t>3 minute experiments, 5 repetitions each (averages reported)</a:t>
            </a:r>
          </a:p>
          <a:p>
            <a:r>
              <a:rPr lang="en-US" dirty="0" smtClean="0"/>
              <a:t>240 total experiments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Difficulties in collecting data</a:t>
            </a:r>
          </a:p>
          <a:p>
            <a:pPr lvl="1"/>
            <a:r>
              <a:rPr lang="en-US" sz="2400" dirty="0" smtClean="0"/>
              <a:t>Writing to serial takes time, limited storage.</a:t>
            </a:r>
          </a:p>
          <a:p>
            <a:pPr lvl="1"/>
            <a:r>
              <a:rPr lang="en-US" sz="2400" dirty="0" smtClean="0"/>
              <a:t>Want to get energy data from all motes.</a:t>
            </a:r>
          </a:p>
          <a:p>
            <a:r>
              <a:rPr lang="en-US" sz="2400" dirty="0" smtClean="0"/>
              <a:t>Split experiments into phases</a:t>
            </a:r>
          </a:p>
          <a:p>
            <a:pPr lvl="1"/>
            <a:r>
              <a:rPr lang="en-US" sz="2400" dirty="0" smtClean="0"/>
              <a:t>Initialization</a:t>
            </a:r>
          </a:p>
          <a:p>
            <a:pPr lvl="1"/>
            <a:r>
              <a:rPr lang="en-US" sz="2400" dirty="0" smtClean="0"/>
              <a:t>Experiment specific behavior</a:t>
            </a:r>
          </a:p>
          <a:p>
            <a:pPr lvl="1"/>
            <a:r>
              <a:rPr lang="en-US" sz="2400" dirty="0" smtClean="0"/>
              <a:t>Sending information messages to central node.</a:t>
            </a:r>
          </a:p>
          <a:p>
            <a:r>
              <a:rPr lang="en-US" sz="2400" dirty="0" smtClean="0"/>
              <a:t>Central node hooked up via USB – streams results</a:t>
            </a:r>
          </a:p>
          <a:p>
            <a:pPr lvl="1"/>
            <a:r>
              <a:rPr lang="en-US" sz="2400" dirty="0" smtClean="0"/>
              <a:t>Immediately available and visible on laptop.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88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Gossip</a:t>
            </a:r>
            <a:endParaRPr lang="en-US" dirty="0"/>
          </a:p>
        </p:txBody>
      </p:sp>
      <p:pic>
        <p:nvPicPr>
          <p:cNvPr id="1026" name="Picture 2" descr="C:\Users\Andrew\Documents\MQP\Proposal\docs\BigPairwiseNoWires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291" y="1202712"/>
            <a:ext cx="8264479" cy="50346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4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Sender Staggering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962400" y="5061992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486400" y="5061992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438400" y="5061992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086600" y="5061992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38200" y="5061992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43000" y="2852192"/>
            <a:ext cx="7086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43000" y="2242592"/>
            <a:ext cx="76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67000" y="2242592"/>
            <a:ext cx="76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91000" y="2242592"/>
            <a:ext cx="76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15000" y="2242592"/>
            <a:ext cx="76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239000" y="2242592"/>
            <a:ext cx="76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 rot="5400000">
            <a:off x="1752600" y="1175792"/>
            <a:ext cx="381000" cy="1600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219200" y="1556792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Wakeup Interval</a:t>
            </a:r>
            <a:endParaRPr lang="en-US" sz="1400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457200" y="4223792"/>
            <a:ext cx="15240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V="1">
            <a:off x="914400" y="3842792"/>
            <a:ext cx="1828800" cy="10668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1371600" y="3156992"/>
            <a:ext cx="5562600" cy="21336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1371600" y="3309392"/>
            <a:ext cx="4114800" cy="22860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1295401" y="3385593"/>
            <a:ext cx="2590799" cy="205740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06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Sender Staggering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923928" y="51340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436096" y="51340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339752" y="51340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948264" y="51340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38200" y="51340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43000" y="2924200"/>
            <a:ext cx="7086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43000" y="2314600"/>
            <a:ext cx="76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67000" y="2314600"/>
            <a:ext cx="76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91000" y="2314600"/>
            <a:ext cx="76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15000" y="2314600"/>
            <a:ext cx="76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239000" y="2314600"/>
            <a:ext cx="76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 rot="5400000">
            <a:off x="1752600" y="1247800"/>
            <a:ext cx="381000" cy="1600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219200" y="16288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Wakeup Interval</a:t>
            </a:r>
            <a:endParaRPr lang="en-US" sz="1400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457200" y="4295800"/>
            <a:ext cx="1524000" cy="1588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1943894" y="4307340"/>
            <a:ext cx="1524000" cy="1588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3500279" y="4295800"/>
            <a:ext cx="1524000" cy="1588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4990081" y="4295800"/>
            <a:ext cx="1524000" cy="1588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6514306" y="4307340"/>
            <a:ext cx="1524000" cy="1588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78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Gossip (Senders)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76657"/>
            <a:ext cx="8208912" cy="523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63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Gossip (Receivers)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17823"/>
            <a:ext cx="8772215" cy="519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75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Review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Idle Listening:: </a:t>
            </a:r>
            <a:r>
              <a:rPr lang="en-US" dirty="0"/>
              <a:t>Listening for a message but not receiving one.</a:t>
            </a:r>
          </a:p>
          <a:p>
            <a:r>
              <a:rPr lang="en-US" dirty="0">
                <a:solidFill>
                  <a:srgbClr val="0033CC"/>
                </a:solidFill>
              </a:rPr>
              <a:t>Overhearing:: </a:t>
            </a:r>
            <a:r>
              <a:rPr lang="en-US" dirty="0"/>
              <a:t>Receiving a message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intended for that </a:t>
            </a:r>
            <a:r>
              <a:rPr lang="en-US" dirty="0" smtClean="0"/>
              <a:t>sensor.</a:t>
            </a:r>
            <a:endParaRPr lang="en-US" dirty="0"/>
          </a:p>
          <a:p>
            <a:r>
              <a:rPr lang="en-US" dirty="0" smtClean="0">
                <a:solidFill>
                  <a:srgbClr val="0033CC"/>
                </a:solidFill>
              </a:rPr>
              <a:t>Duty Cycle:: </a:t>
            </a:r>
            <a:r>
              <a:rPr lang="en-US" dirty="0" smtClean="0"/>
              <a:t>Percentage of time the radio is on.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Wakeup Slot:: </a:t>
            </a:r>
            <a:r>
              <a:rPr lang="en-US" dirty="0" smtClean="0"/>
              <a:t>Interval of time the radio is on (receiver wakeup probe).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Wakeup Interval:: </a:t>
            </a:r>
            <a:r>
              <a:rPr lang="en-US" dirty="0" smtClean="0"/>
              <a:t>Time between wakeup slots.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Local Gossip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SCP-MAC performs poorly</a:t>
            </a:r>
          </a:p>
          <a:p>
            <a:pPr lvl="1"/>
            <a:r>
              <a:rPr lang="en-US" dirty="0" smtClean="0"/>
              <a:t>Not enough wakeup slots to send all of the data.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46176" y="4484439"/>
            <a:ext cx="152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36976" y="4484439"/>
            <a:ext cx="152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03976" y="4408239"/>
            <a:ext cx="152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50776" y="4027239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60376" y="4027239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1176" y="4027239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65376" y="4027239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74976" y="4027239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55776" y="4027239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65376" y="3417639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74976" y="3417639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08576" y="3874839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18176" y="3874839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98976" y="3874839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08576" y="3265239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18176" y="3265239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898976" y="3265239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118176" y="2655639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850976" y="537321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Wakeup Slot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641176" y="311135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Sending Motes</a:t>
            </a:r>
            <a:endParaRPr lang="en-US" sz="2400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4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Topology Setup</a:t>
            </a:r>
            <a:endParaRPr lang="en-US" dirty="0"/>
          </a:p>
        </p:txBody>
      </p:sp>
      <p:pic>
        <p:nvPicPr>
          <p:cNvPr id="1026" name="Picture 2" descr="C:\Users\Andrew\Documents\MQP\Proposal\docs\BigStarNoWires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232" y="1052736"/>
            <a:ext cx="7696200" cy="515004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12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Convergecast</a:t>
            </a:r>
            <a:r>
              <a:rPr lang="en-US" dirty="0" smtClean="0"/>
              <a:t> (Leaf Nodes)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5"/>
            <a:ext cx="7590575" cy="472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72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Convergecast</a:t>
            </a:r>
            <a:r>
              <a:rPr lang="en-US" dirty="0" smtClean="0"/>
              <a:t> (Base Station)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80262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4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Arrange nodes in a “star” pattern.</a:t>
            </a:r>
          </a:p>
          <a:p>
            <a:r>
              <a:rPr lang="en-US" dirty="0" smtClean="0"/>
              <a:t>Central mote periodically broadcasts messages to all other motes.</a:t>
            </a:r>
          </a:p>
          <a:p>
            <a:r>
              <a:rPr lang="en-US" dirty="0" smtClean="0"/>
              <a:t>All nodes in radio range of one another.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36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 (Base Station)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43082" cy="51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 (Leaf Nodes)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136114"/>
            <a:ext cx="8190910" cy="517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61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4800600"/>
          </a:xfrm>
        </p:spPr>
        <p:txBody>
          <a:bodyPr/>
          <a:lstStyle/>
          <a:p>
            <a:r>
              <a:rPr lang="en-US" sz="2800" dirty="0" smtClean="0"/>
              <a:t>Overhearing is a significant source of energy waste.</a:t>
            </a:r>
          </a:p>
          <a:p>
            <a:r>
              <a:rPr lang="en-US" sz="2800" dirty="0" smtClean="0"/>
              <a:t>Although sending costs less energy per unit time, the overall cost of sending a message is greater.</a:t>
            </a:r>
          </a:p>
          <a:p>
            <a:r>
              <a:rPr lang="en-US" sz="2800" dirty="0" smtClean="0"/>
              <a:t>AS-MAC inefficiency of broadcast is an high energy consumer.</a:t>
            </a:r>
          </a:p>
          <a:p>
            <a:r>
              <a:rPr lang="en-US" sz="2800" dirty="0" smtClean="0"/>
              <a:t>AS-MAC can be made more robust with the addition of a broadcast slot.</a:t>
            </a:r>
          </a:p>
          <a:p>
            <a:r>
              <a:rPr lang="en-US" sz="2800" dirty="0" smtClean="0"/>
              <a:t>There is no one MAC protocol that is best in all one hop traffic scenarios.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03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Multi Hop</a:t>
            </a:r>
          </a:p>
          <a:p>
            <a:r>
              <a:rPr lang="en-US" dirty="0" smtClean="0"/>
              <a:t>Parameter Adjustments</a:t>
            </a:r>
          </a:p>
          <a:p>
            <a:r>
              <a:rPr lang="en-US" dirty="0" smtClean="0"/>
              <a:t>Latency and Throughput</a:t>
            </a:r>
          </a:p>
          <a:p>
            <a:r>
              <a:rPr lang="en-US" dirty="0" smtClean="0"/>
              <a:t>Transmission Power/Topology Control</a:t>
            </a:r>
          </a:p>
          <a:p>
            <a:r>
              <a:rPr lang="en-US" dirty="0" smtClean="0"/>
              <a:t>Multi-channel MAC protocols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5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098" name="Picture 2" descr="C:\Users\Andrew\Documents\MQP\Proposal\docs\TheEssenceOfTheMo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040" y="1052736"/>
            <a:ext cx="7772400" cy="5203067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5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Contention Window (CW)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Slotted, time-divided</a:t>
            </a:r>
          </a:p>
          <a:p>
            <a:r>
              <a:rPr lang="en-US" dirty="0" smtClean="0"/>
              <a:t>Scenario: Two simultaneous senders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28800" y="2819400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71800" y="2819400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14800" y="2819400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57800" y="2819400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00800" y="2819400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543800" y="2819400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2000" y="4797152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62000" y="5551512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4495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5ms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71800" y="4495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5ms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14800" y="4495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5ms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57800" y="4495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5ms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4495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5ms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43800" y="4495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5ms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3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Contention Window (CW)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Before transmission, a CW slot is selected randomly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28800" y="2819400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71800" y="2819400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14800" y="2819400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57800" y="2819400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00800" y="2819400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543800" y="2819400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2000" y="4797152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62000" y="558924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1" idx="6"/>
            <a:endCxn id="6" idx="2"/>
          </p:cNvCxnSpPr>
          <p:nvPr/>
        </p:nvCxnSpPr>
        <p:spPr>
          <a:xfrm flipV="1">
            <a:off x="1447800" y="4419600"/>
            <a:ext cx="2095500" cy="720452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9" idx="2"/>
          </p:cNvCxnSpPr>
          <p:nvPr/>
        </p:nvCxnSpPr>
        <p:spPr>
          <a:xfrm flipV="1">
            <a:off x="1406288" y="4419600"/>
            <a:ext cx="5566012" cy="1504097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4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Contention Window (CW)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229600" cy="4800600"/>
          </a:xfrm>
        </p:spPr>
        <p:txBody>
          <a:bodyPr/>
          <a:lstStyle/>
          <a:p>
            <a:r>
              <a:rPr lang="en-US" dirty="0" smtClean="0"/>
              <a:t>Node 1 senses the channel and finds it to be free.</a:t>
            </a:r>
          </a:p>
          <a:p>
            <a:r>
              <a:rPr lang="en-US" dirty="0" smtClean="0"/>
              <a:t>Node 2 is still waiting for its slot to occur.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87624" y="3845024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30624" y="3845024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73624" y="3845024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16624" y="3845024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59624" y="3845024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02624" y="3845024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59224" y="3921224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988224" y="4683224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7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Contention Window (CW)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1560" y="1196752"/>
            <a:ext cx="8229600" cy="4800600"/>
          </a:xfrm>
        </p:spPr>
        <p:txBody>
          <a:bodyPr/>
          <a:lstStyle/>
          <a:p>
            <a:r>
              <a:rPr lang="en-US" dirty="0" smtClean="0"/>
              <a:t>Node 1 begins transmitting</a:t>
            </a:r>
          </a:p>
          <a:p>
            <a:r>
              <a:rPr lang="en-US" dirty="0" smtClean="0"/>
              <a:t>During Node 2’s slot, it senses the channel is busy.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03648" y="3845024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46648" y="3845024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89648" y="3845024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32648" y="3845024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75648" y="3845024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18648" y="3845024"/>
            <a:ext cx="114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75248" y="3921224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204248" y="4683224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3537248" y="3997424"/>
            <a:ext cx="2590800" cy="457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800000"/>
                </a:solidFill>
              </a:rPr>
              <a:t>February 25, 2011                       </a:t>
            </a:r>
            <a:r>
              <a:rPr lang="en-US" smtClean="0"/>
              <a:t> ISWPC 2011 Hong Kong 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2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3007</TotalTime>
  <Words>1806</Words>
  <Application>Microsoft Office PowerPoint</Application>
  <PresentationFormat>On-screen Show (4:3)</PresentationFormat>
  <Paragraphs>464</Paragraphs>
  <Slides>59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Revised_Master</vt:lpstr>
      <vt:lpstr>  Energy Analysis of Four Wireless Sensor Network MAC Protocols   </vt:lpstr>
      <vt:lpstr>Wireless Sensor Networks</vt:lpstr>
      <vt:lpstr>Motivation</vt:lpstr>
      <vt:lpstr>Background</vt:lpstr>
      <vt:lpstr>Terminology Review</vt:lpstr>
      <vt:lpstr>Contention Window (CW)</vt:lpstr>
      <vt:lpstr>Contention Window (CW)</vt:lpstr>
      <vt:lpstr>Contention Window (CW)</vt:lpstr>
      <vt:lpstr>Contention Window (CW)</vt:lpstr>
      <vt:lpstr>Contention Window (CW)</vt:lpstr>
      <vt:lpstr>Terminology: Collision</vt:lpstr>
      <vt:lpstr>Sender Collision</vt:lpstr>
      <vt:lpstr>Sender Collision</vt:lpstr>
      <vt:lpstr>Early WSN MAC Protocols</vt:lpstr>
      <vt:lpstr>SCP-MAC</vt:lpstr>
      <vt:lpstr>SCP-MAC vs. LPL</vt:lpstr>
      <vt:lpstr>AS-MAC</vt:lpstr>
      <vt:lpstr>AS-MAC</vt:lpstr>
      <vt:lpstr>AS-MAC</vt:lpstr>
      <vt:lpstr>AS-MAC Problem: Broadcasting</vt:lpstr>
      <vt:lpstr>AS-MAC Problem: Broadcasting</vt:lpstr>
      <vt:lpstr>AS-MAC Problem: Broadcasting</vt:lpstr>
      <vt:lpstr>AS-MAC Problem: Broadcasting</vt:lpstr>
      <vt:lpstr>AS-MAC Problem: Broadcasting</vt:lpstr>
      <vt:lpstr>AS-MAC Problem: Broadcasting</vt:lpstr>
      <vt:lpstr>Crankshaft</vt:lpstr>
      <vt:lpstr>Crankshaft</vt:lpstr>
      <vt:lpstr>MAC Layer Architecture (MLA)</vt:lpstr>
      <vt:lpstr>MAC Layer Architecture (MLA)</vt:lpstr>
      <vt:lpstr>Research Statement</vt:lpstr>
      <vt:lpstr>Methodology Overview</vt:lpstr>
      <vt:lpstr>Hardware Selection</vt:lpstr>
      <vt:lpstr>Measuring Energy</vt:lpstr>
      <vt:lpstr>Measuring Energy</vt:lpstr>
      <vt:lpstr>Measuring Energy</vt:lpstr>
      <vt:lpstr>Protocol Implementations</vt:lpstr>
      <vt:lpstr>Broadcastable AS-MAC (BAS-MAC)</vt:lpstr>
      <vt:lpstr>BAS-MAC Broadcasting</vt:lpstr>
      <vt:lpstr>Parameter Selection</vt:lpstr>
      <vt:lpstr>Standardizing Wakeup Intervals</vt:lpstr>
      <vt:lpstr>Initialization Synchronization</vt:lpstr>
      <vt:lpstr>Mote Programming</vt:lpstr>
      <vt:lpstr>Experiment Overview</vt:lpstr>
      <vt:lpstr>Data Collection</vt:lpstr>
      <vt:lpstr>Local Gossip</vt:lpstr>
      <vt:lpstr>Sender Staggering</vt:lpstr>
      <vt:lpstr>Sender Staggering</vt:lpstr>
      <vt:lpstr>Local Gossip (Senders)</vt:lpstr>
      <vt:lpstr>Local Gossip (Receivers)</vt:lpstr>
      <vt:lpstr>Fast Local Gossip</vt:lpstr>
      <vt:lpstr>Star Topology Setup</vt:lpstr>
      <vt:lpstr>Convergecast (Leaf Nodes)</vt:lpstr>
      <vt:lpstr>Convergecast (Base Station)</vt:lpstr>
      <vt:lpstr>Broadcast</vt:lpstr>
      <vt:lpstr>Broadcast (Base Station)</vt:lpstr>
      <vt:lpstr>Broadcast (Leaf Nodes)</vt:lpstr>
      <vt:lpstr>Conclusions</vt:lpstr>
      <vt:lpstr>Future Work</vt:lpstr>
      <vt:lpstr>Questions?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Prof. Kinicki</cp:lastModifiedBy>
  <cp:revision>157</cp:revision>
  <dcterms:created xsi:type="dcterms:W3CDTF">2004-01-21T20:05:10Z</dcterms:created>
  <dcterms:modified xsi:type="dcterms:W3CDTF">2011-02-25T00:37:24Z</dcterms:modified>
</cp:coreProperties>
</file>