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53"/>
  </p:notesMasterIdLst>
  <p:handoutMasterIdLst>
    <p:handoutMasterId r:id="rId54"/>
  </p:handoutMasterIdLst>
  <p:sldIdLst>
    <p:sldId id="411" r:id="rId2"/>
    <p:sldId id="491" r:id="rId3"/>
    <p:sldId id="385" r:id="rId4"/>
    <p:sldId id="492" r:id="rId5"/>
    <p:sldId id="466" r:id="rId6"/>
    <p:sldId id="478" r:id="rId7"/>
    <p:sldId id="479" r:id="rId8"/>
    <p:sldId id="473" r:id="rId9"/>
    <p:sldId id="496" r:id="rId10"/>
    <p:sldId id="480" r:id="rId11"/>
    <p:sldId id="428" r:id="rId12"/>
    <p:sldId id="429" r:id="rId13"/>
    <p:sldId id="430" r:id="rId14"/>
    <p:sldId id="431" r:id="rId15"/>
    <p:sldId id="433" r:id="rId16"/>
    <p:sldId id="481" r:id="rId17"/>
    <p:sldId id="482" r:id="rId18"/>
    <p:sldId id="435" r:id="rId19"/>
    <p:sldId id="436" r:id="rId20"/>
    <p:sldId id="437" r:id="rId21"/>
    <p:sldId id="438" r:id="rId22"/>
    <p:sldId id="439" r:id="rId23"/>
    <p:sldId id="493" r:id="rId24"/>
    <p:sldId id="401" r:id="rId25"/>
    <p:sldId id="402" r:id="rId26"/>
    <p:sldId id="404" r:id="rId27"/>
    <p:sldId id="447" r:id="rId28"/>
    <p:sldId id="403" r:id="rId29"/>
    <p:sldId id="405" r:id="rId30"/>
    <p:sldId id="494" r:id="rId31"/>
    <p:sldId id="495" r:id="rId32"/>
    <p:sldId id="441" r:id="rId33"/>
    <p:sldId id="406" r:id="rId34"/>
    <p:sldId id="386" r:id="rId35"/>
    <p:sldId id="396" r:id="rId36"/>
    <p:sldId id="407" r:id="rId37"/>
    <p:sldId id="399" r:id="rId38"/>
    <p:sldId id="464" r:id="rId39"/>
    <p:sldId id="465" r:id="rId40"/>
    <p:sldId id="371" r:id="rId41"/>
    <p:sldId id="455" r:id="rId42"/>
    <p:sldId id="462" r:id="rId43"/>
    <p:sldId id="456" r:id="rId44"/>
    <p:sldId id="457" r:id="rId45"/>
    <p:sldId id="458" r:id="rId46"/>
    <p:sldId id="461" r:id="rId47"/>
    <p:sldId id="497" r:id="rId48"/>
    <p:sldId id="488" r:id="rId49"/>
    <p:sldId id="486" r:id="rId50"/>
    <p:sldId id="490" r:id="rId51"/>
    <p:sldId id="487" r:id="rId52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CC"/>
    <a:srgbClr val="008000"/>
    <a:srgbClr val="990033"/>
    <a:srgbClr val="0000FF"/>
    <a:srgbClr val="003366"/>
    <a:srgbClr val="CC0000"/>
    <a:srgbClr val="33CC33"/>
    <a:srgbClr val="990099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696" autoAdjust="0"/>
    <p:restoredTop sz="94600" autoAdjust="0"/>
  </p:normalViewPr>
  <p:slideViewPr>
    <p:cSldViewPr>
      <p:cViewPr varScale="1">
        <p:scale>
          <a:sx n="65" d="100"/>
          <a:sy n="65" d="100"/>
        </p:scale>
        <p:origin x="-1445" y="-82"/>
      </p:cViewPr>
      <p:guideLst>
        <p:guide orient="horz" pos="2115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6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09C03B9B-1172-4C1E-A8CE-3D911B464A13}" type="datetime1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DACFB65A-9513-45FA-83EC-825E7282D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7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40FC6CB1-B7DB-47DA-8791-7B2ACC7652F0}" type="datetime1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D245FD38-8A4C-433B-83EC-8FB1E75EF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7898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4689" indent="-2902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1059" indent="-23221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5483" indent="-23221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9907" indent="-23221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9D27C5-0A30-4348-98EA-83399E3A9704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Sensors : Thermal, light, pressure, GPS, Accelerometer </a:t>
            </a:r>
          </a:p>
          <a:p>
            <a:pPr eaLnBrk="1" hangingPunct="1"/>
            <a:r>
              <a:rPr lang="en-US" smtClean="0"/>
              <a:t>More can be done here (overview of the protocol)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latin typeface="Trebuchet MS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2994273"/>
            <a:ext cx="8001000" cy="2090911"/>
          </a:xfrm>
          <a:effectLst/>
        </p:spPr>
        <p:txBody>
          <a:bodyPr/>
          <a:lstStyle>
            <a:lvl1pPr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092825"/>
            <a:ext cx="1150938" cy="574675"/>
          </a:xfrm>
        </p:spPr>
        <p:txBody>
          <a:bodyPr/>
          <a:lstStyle>
            <a:lvl1pPr>
              <a:defRPr smtClean="0">
                <a:effectLst/>
                <a:latin typeface="+mn-lt"/>
              </a:defRPr>
            </a:lvl1pPr>
          </a:lstStyle>
          <a:p>
            <a:pPr>
              <a:defRPr/>
            </a:pPr>
            <a:fld id="{E960E4B3-6447-4B1C-8AD9-C83E472F4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E91C13F7-188C-4DD5-A807-19F1CDB5A6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4DE297A1-227A-4EF8-8CF3-22B2CC161D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285852" y="6432550"/>
            <a:ext cx="6215106" cy="381000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n-US" dirty="0" smtClean="0"/>
              <a:t>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40488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6A6A80C-1F53-42DB-9671-DA1551761F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40488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6A6A80C-1F53-42DB-9671-DA1551761F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285852" y="6432550"/>
            <a:ext cx="6215106" cy="381000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n-US" dirty="0" smtClean="0"/>
              <a:t>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213698"/>
      </p:ext>
    </p:extLst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000100" y="6429396"/>
            <a:ext cx="7143800" cy="403225"/>
          </a:xfr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40488"/>
            <a:ext cx="914400" cy="30088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5E7CCC9-7E5A-4C2B-8DAE-B25DC60DE9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2C01E88-3540-4CD8-8F81-62CF385BD9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F4723C60-A592-4AF4-983A-A554A05AA3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5491633E-EC88-48D1-A34A-F06F008A3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C0AA7F4B-3A05-4865-A71F-261868F78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C2F235C-D659-4CFD-8AD0-FC96DE57FC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6A6A80C-1F53-42DB-9671-DA1551761F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" descr="Picture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 smtClean="0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smtClean="0"/>
              <a:t>Computer Networks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fld id="{CF53684A-2E3F-4E6F-B3D4-21D8414A7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7" r:id="rId12"/>
    <p:sldLayoutId id="2147483678" r:id="rId13"/>
  </p:sldLayoutIdLst>
  <p:hf hdr="0" dt="0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2635250"/>
            <a:ext cx="8001000" cy="1298575"/>
          </a:xfrm>
        </p:spPr>
        <p:txBody>
          <a:bodyPr/>
          <a:lstStyle/>
          <a:p>
            <a:pPr>
              <a:defRPr/>
            </a:pPr>
            <a:r>
              <a:rPr lang="en-US" sz="6000" dirty="0" smtClean="0">
                <a:solidFill>
                  <a:srgbClr val="0033CC"/>
                </a:solidFill>
              </a:rPr>
              <a:t>Wireless Sensor Networks (WSNs)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285984" y="5877272"/>
            <a:ext cx="68580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rPr>
              <a:t> </a:t>
            </a:r>
            <a:r>
              <a:rPr lang="en-US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rPr>
              <a:t>Computer </a:t>
            </a:r>
            <a:r>
              <a:rPr lang="en-US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rPr>
              <a:t>Networks 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7239000" cy="936104"/>
          </a:xfrm>
        </p:spPr>
        <p:txBody>
          <a:bodyPr/>
          <a:lstStyle/>
          <a:p>
            <a:pPr eaLnBrk="1" hangingPunct="1"/>
            <a:r>
              <a:rPr lang="en-US" dirty="0" smtClean="0"/>
              <a:t>Precision Agriculture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5715000" cy="3902075"/>
          </a:xfrm>
        </p:spPr>
        <p:txBody>
          <a:bodyPr/>
          <a:lstStyle/>
          <a:p>
            <a:pPr eaLnBrk="1" hangingPunct="1"/>
            <a:r>
              <a:rPr lang="en-US" dirty="0" smtClean="0"/>
              <a:t>The “Wireless Vineyard”</a:t>
            </a:r>
          </a:p>
          <a:p>
            <a:pPr lvl="1" eaLnBrk="1" hangingPunct="1">
              <a:buFontTx/>
              <a:buChar char="–"/>
            </a:pPr>
            <a:r>
              <a:rPr lang="en-US" dirty="0" smtClean="0"/>
              <a:t>Sensors monitor temperature, moisture</a:t>
            </a:r>
          </a:p>
          <a:p>
            <a:pPr lvl="1" eaLnBrk="1" hangingPunct="1">
              <a:buFontTx/>
              <a:buChar char="–"/>
            </a:pPr>
            <a:r>
              <a:rPr lang="en-US" dirty="0" smtClean="0"/>
              <a:t>Roger the dog collects the data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sz="1800" dirty="0" smtClean="0"/>
          </a:p>
        </p:txBody>
      </p:sp>
      <p:pic>
        <p:nvPicPr>
          <p:cNvPr id="10244" name="Picture 4" descr="hangingmote_v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424" y="1393056"/>
            <a:ext cx="1905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dogcol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60" y="4221088"/>
            <a:ext cx="2160588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56176" y="5157192"/>
            <a:ext cx="2808312" cy="1077218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0" algn="l" eaLnBrk="1" hangingPunct="1">
              <a:buNone/>
            </a:pPr>
            <a:r>
              <a:rPr lang="en-US" sz="2000" dirty="0" smtClean="0">
                <a:solidFill>
                  <a:srgbClr val="800000"/>
                </a:solidFill>
              </a:rPr>
              <a:t>Richard Beckwith</a:t>
            </a:r>
          </a:p>
          <a:p>
            <a:pPr marL="457200" lvl="1" indent="0" algn="just" eaLnBrk="1" hangingPunct="1">
              <a:buNone/>
            </a:pPr>
            <a:r>
              <a:rPr lang="en-US" sz="2000" dirty="0" smtClean="0">
                <a:solidFill>
                  <a:srgbClr val="800000"/>
                </a:solidFill>
              </a:rPr>
              <a:t>Intel </a:t>
            </a:r>
            <a:r>
              <a:rPr lang="en-US" sz="2000" dirty="0">
                <a:solidFill>
                  <a:srgbClr val="800000"/>
                </a:solidFill>
              </a:rPr>
              <a:t>Corpora</a:t>
            </a:r>
            <a:r>
              <a:rPr lang="en-US" sz="1800" dirty="0">
                <a:solidFill>
                  <a:srgbClr val="800000"/>
                </a:solidFill>
              </a:rPr>
              <a:t>tion</a:t>
            </a:r>
          </a:p>
          <a:p>
            <a:pPr eaLnBrk="1" hangingPunct="1"/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6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Camalie Vineyards</a:t>
            </a: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504825" y="1314451"/>
            <a:ext cx="81343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rPr>
              <a:t>Case Study in Crossbow Mote Deployment </a:t>
            </a:r>
          </a:p>
        </p:txBody>
      </p:sp>
      <p:pic>
        <p:nvPicPr>
          <p:cNvPr id="169989" name="Picture 5" descr="Spring04Vineyardvs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3765560"/>
            <a:ext cx="7620000" cy="1092200"/>
          </a:xfrm>
          <a:noFill/>
          <a:ln/>
        </p:spPr>
      </p:pic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4267200" y="5867400"/>
            <a:ext cx="4114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800">
                <a:latin typeface="Times New Roman" pitchFamily="18" charset="0"/>
                <a:cs typeface="Times New Roman" pitchFamily="18" charset="0"/>
              </a:rPr>
              <a:t>Copyright 2006 Camalie Vineyards, Not to be reproduced without written permission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7475"/>
            <a:ext cx="8064500" cy="863600"/>
          </a:xfrm>
        </p:spPr>
        <p:txBody>
          <a:bodyPr/>
          <a:lstStyle/>
          <a:p>
            <a:r>
              <a:rPr lang="en-US"/>
              <a:t>Water in the Vineyard</a:t>
            </a:r>
          </a:p>
        </p:txBody>
      </p:sp>
      <p:pic>
        <p:nvPicPr>
          <p:cNvPr id="190467" name="Picture 3" descr="WaterInViney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1196975"/>
            <a:ext cx="6426200" cy="481965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91633E-EC88-48D1-A34A-F06F008A324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4450"/>
            <a:ext cx="7772400" cy="966788"/>
          </a:xfrm>
        </p:spPr>
        <p:txBody>
          <a:bodyPr/>
          <a:lstStyle/>
          <a:p>
            <a:r>
              <a:rPr lang="en-US"/>
              <a:t>Vineyard Installation</a:t>
            </a:r>
          </a:p>
        </p:txBody>
      </p:sp>
      <p:pic>
        <p:nvPicPr>
          <p:cNvPr id="172035" name="Picture 3" descr="MoteNSens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3586163" cy="4781550"/>
          </a:xfrm>
          <a:prstGeom prst="rect">
            <a:avLst/>
          </a:prstGeom>
          <a:noFill/>
        </p:spPr>
      </p:pic>
      <p:pic>
        <p:nvPicPr>
          <p:cNvPr id="172036" name="Picture 4" descr="SensorWiresNDrip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048000"/>
            <a:ext cx="4140200" cy="3105150"/>
          </a:xfrm>
          <a:prstGeom prst="rect">
            <a:avLst/>
          </a:prstGeom>
          <a:noFill/>
        </p:spPr>
      </p:pic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4556125" y="1184275"/>
            <a:ext cx="44672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At each Mote location:</a:t>
            </a:r>
          </a:p>
          <a:p>
            <a:pPr lvl="1"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2 soil moisture sensors </a:t>
            </a:r>
          </a:p>
          <a:p>
            <a:pPr lvl="1"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12” and 24” depth</a:t>
            </a:r>
          </a:p>
          <a:p>
            <a:pPr lvl="1"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1 soil temp sensor to calibrate</a:t>
            </a:r>
          </a:p>
          <a:p>
            <a:pPr lvl="1" algn="l"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     soil moisture sensors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Supply	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83432"/>
            <a:ext cx="8229600" cy="3573760"/>
          </a:xfrm>
        </p:spPr>
        <p:txBody>
          <a:bodyPr/>
          <a:lstStyle/>
          <a:p>
            <a:pPr marL="342900" indent="-342900"/>
            <a:r>
              <a:rPr lang="en-US" dirty="0"/>
              <a:t>2 month max battery life now with 10 minute sampling </a:t>
            </a:r>
            <a:r>
              <a:rPr lang="en-US" dirty="0" smtClean="0"/>
              <a:t>interval. </a:t>
            </a:r>
            <a:endParaRPr lang="en-US" dirty="0"/>
          </a:p>
          <a:p>
            <a:pPr marL="342900" indent="-342900"/>
            <a:r>
              <a:rPr lang="en-US" dirty="0"/>
              <a:t>Decided to use solar power, always there when doing irrigation. </a:t>
            </a:r>
            <a:r>
              <a:rPr lang="en-US" dirty="0" smtClean="0"/>
              <a:t>Solar </a:t>
            </a:r>
            <a:r>
              <a:rPr lang="en-US" dirty="0"/>
              <a:t>cell $10 in small </a:t>
            </a:r>
            <a:r>
              <a:rPr lang="en-US" dirty="0" smtClean="0"/>
              <a:t>quantities </a:t>
            </a:r>
            <a:r>
              <a:rPr lang="en-US" dirty="0"/>
              <a:t>and need a $.50 regulator.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5888"/>
            <a:ext cx="7772400" cy="827087"/>
          </a:xfrm>
        </p:spPr>
        <p:txBody>
          <a:bodyPr/>
          <a:lstStyle/>
          <a:p>
            <a:r>
              <a:rPr lang="en-US" sz="4000"/>
              <a:t>Network Maps</a:t>
            </a:r>
          </a:p>
        </p:txBody>
      </p:sp>
      <p:pic>
        <p:nvPicPr>
          <p:cNvPr id="174083" name="Picture 3" descr="WSNOnSat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700213"/>
            <a:ext cx="5110163" cy="4525962"/>
          </a:xfrm>
          <a:prstGeom prst="rect">
            <a:avLst/>
          </a:prstGeom>
          <a:noFill/>
        </p:spPr>
      </p:pic>
      <p:pic>
        <p:nvPicPr>
          <p:cNvPr id="174084" name="Picture 4" descr="IrrigBlock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781300"/>
            <a:ext cx="3124200" cy="2987675"/>
          </a:xfrm>
          <a:prstGeom prst="rect">
            <a:avLst/>
          </a:prstGeom>
          <a:noFill/>
        </p:spPr>
      </p:pic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228600" y="2060575"/>
            <a:ext cx="277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Irrigation Block Map</a:t>
            </a: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1279525" y="1125538"/>
            <a:ext cx="5705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13 nodes late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2005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nodes in 2006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A6A80C-1F53-42DB-9671-DA1551761FD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Vision for Wireless MIS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68860" y="5517232"/>
            <a:ext cx="5040560" cy="67322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</a:rPr>
              <a:t>Concept includes smart phone platforms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</a:rPr>
              <a:t>to streamline continuous monitoring.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F00EC51-18CE-4219-8E4B-15920968AB1F}" type="slidenum">
              <a:rPr lang="en-US" smtClean="0">
                <a:latin typeface="Comic Sans MS" pitchFamily="66" charset="0"/>
              </a:rPr>
              <a:pPr>
                <a:defRPr/>
              </a:pPr>
              <a:t>16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5069" y="5141909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800" dirty="0">
                <a:solidFill>
                  <a:srgbClr val="0000FF"/>
                </a:solidFill>
              </a:rPr>
              <a:t>[DS-MAC]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16682"/>
            <a:ext cx="741997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Vision for Wireless MIS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8" y="1484635"/>
            <a:ext cx="8673066" cy="360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1678484" y="5157341"/>
            <a:ext cx="5629820" cy="79193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rgbClr val="0033CC"/>
                </a:solidFill>
              </a:rPr>
              <a:t>Health surveillance region provides a multi-hop path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0033CC"/>
                </a:solidFill>
              </a:rPr>
              <a:t>f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</a:rPr>
              <a:t>rom body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</a:rPr>
              <a:t> sensor networks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</a:rPr>
              <a:t>to central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</a:rPr>
              <a:t> data log and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0033CC"/>
                </a:solidFill>
              </a:rPr>
              <a:t>p</a:t>
            </a:r>
            <a:r>
              <a:rPr lang="en-US" sz="1800" b="1" baseline="0" dirty="0" smtClean="0">
                <a:solidFill>
                  <a:srgbClr val="0033CC"/>
                </a:solidFill>
              </a:rPr>
              <a:t>rocessing</a:t>
            </a:r>
            <a:r>
              <a:rPr lang="en-US" sz="1800" b="1" dirty="0" smtClean="0">
                <a:solidFill>
                  <a:srgbClr val="0033CC"/>
                </a:solidFill>
              </a:rPr>
              <a:t> nodes</a:t>
            </a:r>
            <a:r>
              <a:rPr lang="en-US" sz="1800" dirty="0" smtClean="0">
                <a:solidFill>
                  <a:srgbClr val="0000FF"/>
                </a:solidFill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F00EC51-18CE-4219-8E4B-15920968AB1F}" type="slidenum">
              <a:rPr lang="en-US" smtClean="0">
                <a:latin typeface="Comic Sans MS" pitchFamily="66" charset="0"/>
              </a:rPr>
              <a:pPr>
                <a:defRPr/>
              </a:pPr>
              <a:t>17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89994" y="4643886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800" dirty="0">
                <a:solidFill>
                  <a:srgbClr val="0000FF"/>
                </a:solidFill>
              </a:rPr>
              <a:t>[DS-MAC]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WSNs for Assisted Living</a:t>
            </a:r>
          </a:p>
        </p:txBody>
      </p:sp>
      <p:pic>
        <p:nvPicPr>
          <p:cNvPr id="1771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32138" y="1350963"/>
            <a:ext cx="5761037" cy="4449762"/>
          </a:xfrm>
          <a:noFill/>
          <a:ln/>
        </p:spPr>
      </p:pic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2454275" y="3200400"/>
            <a:ext cx="42354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" pitchFamily="18" charset="0"/>
              </a:rPr>
              <a:t>Berkeley Fall Detection System</a:t>
            </a:r>
          </a:p>
        </p:txBody>
      </p:sp>
      <p:sp>
        <p:nvSpPr>
          <p:cNvPr id="177161" name="Rectangle 9"/>
          <p:cNvSpPr>
            <a:spLocks noChangeArrowheads="1"/>
          </p:cNvSpPr>
          <p:nvPr/>
        </p:nvSpPr>
        <p:spPr bwMode="auto">
          <a:xfrm>
            <a:off x="179388" y="2420938"/>
            <a:ext cx="2881312" cy="1871662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latin typeface="Times" pitchFamily="18" charset="0"/>
              </a:rPr>
              <a:t>Alarm-Net</a:t>
            </a:r>
          </a:p>
          <a:p>
            <a:r>
              <a:rPr lang="en-US">
                <a:latin typeface="Times" pitchFamily="18" charset="0"/>
              </a:rPr>
              <a:t>University of Virginia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WSNs for Assisted Living</a:t>
            </a:r>
          </a:p>
        </p:txBody>
      </p:sp>
      <p:pic>
        <p:nvPicPr>
          <p:cNvPr id="17920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268413"/>
            <a:ext cx="5976937" cy="4732337"/>
          </a:xfrm>
          <a:noFill/>
          <a:ln/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01080" cy="5112568"/>
          </a:xfrm>
        </p:spPr>
        <p:txBody>
          <a:bodyPr/>
          <a:lstStyle/>
          <a:p>
            <a:r>
              <a:rPr lang="en-US" sz="2800" dirty="0" smtClean="0">
                <a:solidFill>
                  <a:srgbClr val="0033CC"/>
                </a:solidFill>
              </a:rPr>
              <a:t>Introduction</a:t>
            </a:r>
            <a:endParaRPr lang="en-US" sz="2800" dirty="0">
              <a:solidFill>
                <a:srgbClr val="0033CC"/>
              </a:solidFill>
            </a:endParaRPr>
          </a:p>
          <a:p>
            <a:r>
              <a:rPr lang="en-US" sz="2800" dirty="0" smtClean="0"/>
              <a:t>Mote Revolution</a:t>
            </a:r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/>
              <a:t>WSN Details</a:t>
            </a:r>
          </a:p>
          <a:p>
            <a:pPr>
              <a:defRPr/>
            </a:pPr>
            <a:r>
              <a:rPr lang="en-US" sz="2800" dirty="0" smtClean="0"/>
              <a:t>Types of Wireless Sensor Networks (WSNs)</a:t>
            </a:r>
          </a:p>
          <a:p>
            <a:pPr lvl="1">
              <a:defRPr/>
            </a:pPr>
            <a:r>
              <a:rPr lang="en-US" sz="24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effectLst/>
              </a:rPr>
              <a:t>S-MAC, T-MAC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LPL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X-MAC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The Internet of Things</a:t>
            </a:r>
          </a:p>
          <a:p>
            <a:pPr>
              <a:defRPr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8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46050"/>
            <a:ext cx="8785225" cy="661988"/>
          </a:xfrm>
        </p:spPr>
        <p:txBody>
          <a:bodyPr/>
          <a:lstStyle/>
          <a:p>
            <a:r>
              <a:rPr lang="en-US"/>
              <a:t>WSNs for Assisted Living</a:t>
            </a:r>
          </a:p>
        </p:txBody>
      </p:sp>
      <p:pic>
        <p:nvPicPr>
          <p:cNvPr id="1802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70375" y="908050"/>
            <a:ext cx="4135438" cy="5545138"/>
          </a:xfrm>
          <a:noFill/>
          <a:ln/>
        </p:spPr>
      </p:pic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827088" y="2349500"/>
            <a:ext cx="2881312" cy="1871663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cs typeface="Simplified Arabic Fixed" pitchFamily="49" charset="-78"/>
              </a:rPr>
              <a:t>Two-Tiered</a:t>
            </a:r>
          </a:p>
          <a:p>
            <a:r>
              <a:rPr lang="en-US">
                <a:cs typeface="Simplified Arabic Fixed" pitchFamily="49" charset="-78"/>
              </a:rPr>
              <a:t>WSN</a:t>
            </a:r>
          </a:p>
          <a:p>
            <a:r>
              <a:rPr lang="en-US">
                <a:cs typeface="Simplified Arabic Fixed" pitchFamily="49" charset="-78"/>
              </a:rPr>
              <a:t>Architecture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54538" y="1341438"/>
            <a:ext cx="4265612" cy="4681537"/>
          </a:xfrm>
          <a:noFill/>
          <a:ln/>
        </p:spPr>
      </p:pic>
      <p:pic>
        <p:nvPicPr>
          <p:cNvPr id="18125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3213100"/>
            <a:ext cx="4033838" cy="647700"/>
          </a:xfrm>
          <a:noFill/>
          <a:ln/>
        </p:spPr>
      </p:pic>
      <p:sp>
        <p:nvSpPr>
          <p:cNvPr id="181257" name="Rectangle 9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40775" cy="981075"/>
          </a:xfrm>
        </p:spPr>
        <p:txBody>
          <a:bodyPr/>
          <a:lstStyle/>
          <a:p>
            <a:r>
              <a:rPr lang="en-US" sz="4000"/>
              <a:t>Berkeley Fall Detection System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C01E88-3540-4CD8-8F81-62CF385BD92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1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142875"/>
            <a:ext cx="8596313" cy="765175"/>
          </a:xfrm>
        </p:spPr>
        <p:txBody>
          <a:bodyPr/>
          <a:lstStyle/>
          <a:p>
            <a:r>
              <a:rPr lang="en-US" sz="4000"/>
              <a:t>Berkeley Fall Detection System</a:t>
            </a:r>
          </a:p>
        </p:txBody>
      </p:sp>
      <p:pic>
        <p:nvPicPr>
          <p:cNvPr id="1833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60550" y="1052513"/>
            <a:ext cx="4594225" cy="5184775"/>
          </a:xfrm>
          <a:noFill/>
          <a:ln/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01080" cy="5328592"/>
          </a:xfrm>
        </p:spPr>
        <p:txBody>
          <a:bodyPr/>
          <a:lstStyle/>
          <a:p>
            <a:r>
              <a:rPr lang="en-US" sz="2800" dirty="0" smtClean="0"/>
              <a:t>Introduction</a:t>
            </a:r>
            <a:endParaRPr lang="en-US" sz="2800" dirty="0"/>
          </a:p>
          <a:p>
            <a:r>
              <a:rPr lang="en-US" sz="2800" dirty="0" smtClean="0"/>
              <a:t>Mote Revolution</a:t>
            </a:r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>
                <a:solidFill>
                  <a:srgbClr val="0033CC"/>
                </a:solidFill>
              </a:rPr>
              <a:t>WSN Details</a:t>
            </a:r>
          </a:p>
          <a:p>
            <a:pPr>
              <a:defRPr/>
            </a:pPr>
            <a:r>
              <a:rPr lang="en-US" sz="2800" dirty="0" smtClean="0"/>
              <a:t>Types of Wireless Sensor Networks (WSNs)</a:t>
            </a:r>
          </a:p>
          <a:p>
            <a:pPr lvl="1">
              <a:defRPr/>
            </a:pPr>
            <a:r>
              <a:rPr lang="en-US" sz="24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effectLst/>
              </a:rPr>
              <a:t>S-MAC, T-MAC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LPL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X-MAC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The Internet of Things</a:t>
            </a:r>
          </a:p>
          <a:p>
            <a:pPr>
              <a:defRPr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Wireless Sensor Networks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Another attribute is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scalability and adaptability </a:t>
            </a: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change </a:t>
            </a:r>
            <a:r>
              <a:rPr lang="en-US" dirty="0" smtClean="0"/>
              <a:t>in network size, node density and topology.</a:t>
            </a:r>
          </a:p>
          <a:p>
            <a:pPr lvl="1">
              <a:defRPr/>
            </a:pPr>
            <a:r>
              <a:rPr lang="en-US" dirty="0" smtClean="0"/>
              <a:t>In general, nodes can die, join later or be mobile.</a:t>
            </a:r>
          </a:p>
          <a:p>
            <a:pPr>
              <a:defRPr/>
            </a:pPr>
            <a:r>
              <a:rPr lang="en-US" dirty="0" smtClean="0"/>
              <a:t>Often high bandwidth is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 important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Nodes can take advantage of short-range, multi-hop communication to conserve energy.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Wireless Sensor Networks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28670"/>
            <a:ext cx="8229600" cy="480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Sources of energy waste:</a:t>
            </a:r>
          </a:p>
          <a:p>
            <a:pPr lvl="1">
              <a:defRPr/>
            </a:pPr>
            <a:r>
              <a:rPr lang="en-US" dirty="0" smtClean="0"/>
              <a:t>Idle listening, collisions, overhearing and control overhead and </a:t>
            </a:r>
            <a:r>
              <a:rPr lang="en-US" dirty="0" err="1" smtClean="0">
                <a:solidFill>
                  <a:srgbClr val="0000FF"/>
                </a:solidFill>
              </a:rPr>
              <a:t>overmitting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Idle listening dominates (measurements show idle listening consumes between 50-100% of the energy required for receiving.)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800000"/>
                </a:solidFill>
              </a:rPr>
              <a:t>Idle listening:: </a:t>
            </a:r>
            <a:r>
              <a:rPr lang="en-US" dirty="0" smtClean="0"/>
              <a:t>listen to receive possible traffic that is not sent.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err="1" smtClean="0">
                <a:solidFill>
                  <a:srgbClr val="800000"/>
                </a:solidFill>
              </a:rPr>
              <a:t>Overmitting</a:t>
            </a:r>
            <a:r>
              <a:rPr lang="en-US" dirty="0" smtClean="0">
                <a:solidFill>
                  <a:srgbClr val="800000"/>
                </a:solidFill>
              </a:rPr>
              <a:t>:: </a:t>
            </a:r>
            <a:r>
              <a:rPr lang="en-US" dirty="0" smtClean="0"/>
              <a:t>transmission of message when receiver is not ready.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Power Measurements</a:t>
            </a:r>
          </a:p>
        </p:txBody>
      </p:sp>
      <p:pic>
        <p:nvPicPr>
          <p:cNvPr id="5018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125538"/>
            <a:ext cx="6480175" cy="5072062"/>
          </a:xfrm>
          <a:noFill/>
        </p:spPr>
      </p:pic>
      <p:sp>
        <p:nvSpPr>
          <p:cNvPr id="50182" name="Oval 4"/>
          <p:cNvSpPr>
            <a:spLocks noChangeArrowheads="1"/>
          </p:cNvSpPr>
          <p:nvPr/>
        </p:nvSpPr>
        <p:spPr bwMode="auto">
          <a:xfrm>
            <a:off x="4737100" y="1772816"/>
            <a:ext cx="2643188" cy="1080119"/>
          </a:xfrm>
          <a:prstGeom prst="ellips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Communication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71546"/>
            <a:ext cx="8472518" cy="5143536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Broadcast::</a:t>
            </a:r>
            <a:r>
              <a:rPr lang="en-US" dirty="0" smtClean="0"/>
              <a:t>  e.g., Base station transmits to all sensor nodes in WSN.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Multicast:: </a:t>
            </a:r>
            <a:r>
              <a:rPr lang="en-US" dirty="0" smtClean="0"/>
              <a:t>sensor transmit to a subset of sensors (e.g. cluster head to cluster nodes)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Convergecast</a:t>
            </a:r>
            <a:r>
              <a:rPr lang="en-US" dirty="0" smtClean="0">
                <a:solidFill>
                  <a:srgbClr val="0000FF"/>
                </a:solidFill>
              </a:rPr>
              <a:t>:: </a:t>
            </a:r>
            <a:r>
              <a:rPr lang="en-US" dirty="0" smtClean="0"/>
              <a:t>when a group of sensors communicate to one sensor (BS, cluster head, or data fusion center).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Local Gossip:: </a:t>
            </a:r>
            <a:r>
              <a:rPr lang="en-US" dirty="0" smtClean="0"/>
              <a:t>sensor sends message to neighbor sensors.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Wireless Sensor Networks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Duty cycle:: ratio between listen time and the full listen-sleep cycle.</a:t>
            </a: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central approach – lower the duty cycle by turning the radio off part of the time.</a:t>
            </a:r>
          </a:p>
          <a:p>
            <a:pPr>
              <a:buFontTx/>
              <a:buChar char="•"/>
              <a:defRPr/>
            </a:pPr>
            <a:r>
              <a:rPr lang="en-US" dirty="0" smtClean="0"/>
              <a:t>Three techniques to reduce the duty cycle: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TDMA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Scheduled contention periods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LPL (Low Power Listening)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792162"/>
          </a:xfrm>
        </p:spPr>
        <p:txBody>
          <a:bodyPr/>
          <a:lstStyle/>
          <a:p>
            <a:pPr>
              <a:defRPr/>
            </a:pPr>
            <a:r>
              <a:rPr lang="en-US" sz="4000" smtClean="0"/>
              <a:t>Techniques to Reduce Idle Listening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TDMA</a:t>
            </a:r>
            <a:r>
              <a:rPr lang="en-US" sz="2800" smtClean="0"/>
              <a:t> requires cluster-based or centralized control.</a:t>
            </a:r>
          </a:p>
          <a:p>
            <a:pPr>
              <a:lnSpc>
                <a:spcPct val="80000"/>
              </a:lnSpc>
              <a:defRPr/>
            </a:pPr>
            <a:r>
              <a:rPr lang="en-US" sz="280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Scheduling</a:t>
            </a:r>
            <a:r>
              <a:rPr lang="en-US" sz="2800" smtClean="0"/>
              <a:t> – ensures short listen period when transmitters and listeners can rendezvous and other periods where nodes sleep (turn off their radios).</a:t>
            </a:r>
          </a:p>
          <a:p>
            <a:pPr>
              <a:lnSpc>
                <a:spcPct val="80000"/>
              </a:lnSpc>
              <a:defRPr/>
            </a:pPr>
            <a:r>
              <a:rPr lang="en-US" sz="280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LPL</a:t>
            </a:r>
            <a:r>
              <a:rPr lang="en-US" sz="2800" smtClean="0"/>
              <a:t> – nodes wake up briefly to check for channel activity without receiving data.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smtClean="0"/>
              <a:t>If channel is idle, node goes back to sleep.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smtClean="0"/>
              <a:t>If channel is busy, node stays awake to receive data.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smtClean="0"/>
              <a:t>A long preamble (longer than poll period) is used to assure than preamble intersects with polls.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Wireless Sensor Networks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A distributed connection of nodes  that coordinate to perform a common task.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In many applications, the nodes are 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battery powered</a:t>
            </a:r>
            <a:r>
              <a:rPr lang="en-US" sz="2800" dirty="0" smtClean="0"/>
              <a:t> and it is often very difficult to recharge or change the batteries.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Prolonging </a:t>
            </a:r>
            <a:r>
              <a:rPr lang="en-US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lifetime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smtClean="0"/>
              <a:t>is a critical issue.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Sensors often have long period between transmissions (e.g., in seconds).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Thus, a good WSN MAC protocol needs to be 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 efficient.</a:t>
            </a:r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01080" cy="5112568"/>
          </a:xfrm>
        </p:spPr>
        <p:txBody>
          <a:bodyPr/>
          <a:lstStyle/>
          <a:p>
            <a:r>
              <a:rPr lang="en-US" sz="2800" dirty="0" smtClean="0"/>
              <a:t>Introduction</a:t>
            </a:r>
            <a:endParaRPr lang="en-US" sz="2800" dirty="0"/>
          </a:p>
          <a:p>
            <a:r>
              <a:rPr lang="en-US" sz="2800" dirty="0" smtClean="0"/>
              <a:t>Mote Revolution</a:t>
            </a:r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/>
              <a:t>WSN Details</a:t>
            </a:r>
          </a:p>
          <a:p>
            <a:pPr>
              <a:defRPr/>
            </a:pPr>
            <a:r>
              <a:rPr lang="en-US" sz="2800" dirty="0" smtClean="0">
                <a:solidFill>
                  <a:srgbClr val="0033CC"/>
                </a:solidFill>
              </a:rPr>
              <a:t>Types of Wireless Sensor Networks (</a:t>
            </a:r>
            <a:r>
              <a:rPr lang="en-US" sz="2800" dirty="0" smtClean="0">
                <a:solidFill>
                  <a:srgbClr val="0033CC"/>
                </a:solidFill>
              </a:rPr>
              <a:t>WSNs)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0033CC"/>
                </a:solidFill>
              </a:rPr>
              <a:t>Tiered </a:t>
            </a:r>
            <a:r>
              <a:rPr lang="en-US" sz="2000" dirty="0" smtClean="0">
                <a:solidFill>
                  <a:srgbClr val="0033CC"/>
                </a:solidFill>
              </a:rPr>
              <a:t>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effectLst/>
              </a:rPr>
              <a:t>S-MAC, T-MAC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LPL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X-MAC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The Internet of Things</a:t>
            </a:r>
          </a:p>
          <a:p>
            <a:pPr>
              <a:defRPr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Routing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0" y="1212631"/>
            <a:ext cx="6031066" cy="479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164288" y="5898157"/>
            <a:ext cx="1995810" cy="4111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>
                <a:solidFill>
                  <a:srgbClr val="0000FF"/>
                </a:solidFill>
              </a:rPr>
              <a:t>[ </a:t>
            </a:r>
            <a:r>
              <a:rPr lang="en-US" sz="2000" dirty="0" smtClean="0">
                <a:solidFill>
                  <a:srgbClr val="0000FF"/>
                </a:solidFill>
              </a:rPr>
              <a:t>Cuomo]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91633E-EC88-48D1-A34A-F06F008A324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Tiered WSN Architectures</a:t>
            </a:r>
          </a:p>
        </p:txBody>
      </p:sp>
      <p:pic>
        <p:nvPicPr>
          <p:cNvPr id="5837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12888" y="1295400"/>
            <a:ext cx="6116637" cy="4800600"/>
          </a:xfrm>
          <a:noFill/>
        </p:spPr>
      </p:pic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5651500" y="5661025"/>
            <a:ext cx="2355850" cy="4111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>
                <a:solidFill>
                  <a:srgbClr val="0000FF"/>
                </a:solidFill>
              </a:rPr>
              <a:t>[ Stathopoulos]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1538" y="2000240"/>
            <a:ext cx="7000924" cy="2428891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 </a:t>
            </a:r>
            <a:r>
              <a:rPr lang="en-US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Dynamic </a:t>
            </a:r>
            <a:br>
              <a:rPr lang="en-US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Cluster Formation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285984" y="5715016"/>
            <a:ext cx="6858016" cy="94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rPr>
              <a:t>Wireless Sensor Networks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/>
              <a:t>Choosing Cluster Heads/</a:t>
            </a:r>
            <a:br>
              <a:rPr lang="en-US" sz="3600" smtClean="0"/>
            </a:br>
            <a:r>
              <a:rPr lang="en-US" sz="3600" smtClean="0"/>
              <a:t>Forming Clusters</a:t>
            </a:r>
          </a:p>
        </p:txBody>
      </p:sp>
      <p:sp>
        <p:nvSpPr>
          <p:cNvPr id="32666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-36513" y="1268413"/>
            <a:ext cx="3132138" cy="48275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Two-tier scheme: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A </a:t>
            </a:r>
            <a:r>
              <a:rPr lang="en-US" sz="2000" dirty="0" smtClean="0">
                <a:solidFill>
                  <a:srgbClr val="800000"/>
                </a:solidFill>
              </a:rPr>
              <a:t>fixed number of cluster heads  </a:t>
            </a:r>
            <a:r>
              <a:rPr lang="en-US" sz="2000" dirty="0" smtClean="0"/>
              <a:t>that communicate with BS (base station).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Nodes in cluster communicate with head (normally TDMA).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TDMA allows </a:t>
            </a:r>
            <a:r>
              <a:rPr lang="en-US" sz="2000" dirty="0" smtClean="0">
                <a:solidFill>
                  <a:srgbClr val="800000"/>
                </a:solidFill>
              </a:rPr>
              <a:t>fixed schedule of slots</a:t>
            </a:r>
            <a:r>
              <a:rPr lang="en-US" sz="2000" dirty="0" smtClean="0"/>
              <a:t> for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  sensor to send to cluster head and receive head transmissions.</a:t>
            </a:r>
          </a:p>
        </p:txBody>
      </p:sp>
      <p:sp>
        <p:nvSpPr>
          <p:cNvPr id="326667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endParaRPr lang="en-US" sz="2900" smtClean="0"/>
          </a:p>
        </p:txBody>
      </p:sp>
      <p:pic>
        <p:nvPicPr>
          <p:cNvPr id="54279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94013" y="1196975"/>
            <a:ext cx="6249987" cy="4800600"/>
          </a:xfrm>
          <a:noFill/>
        </p:spPr>
      </p:pic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5724525" y="3644900"/>
            <a:ext cx="409575" cy="411163"/>
          </a:xfrm>
          <a:prstGeom prst="ellipse">
            <a:avLst/>
          </a:prstGeom>
          <a:noFill/>
          <a:ln w="25400" algn="ctr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BS</a:t>
            </a:r>
          </a:p>
        </p:txBody>
      </p:sp>
      <p:sp>
        <p:nvSpPr>
          <p:cNvPr id="54281" name="Line 12"/>
          <p:cNvSpPr>
            <a:spLocks noChangeShapeType="1"/>
          </p:cNvSpPr>
          <p:nvPr/>
        </p:nvSpPr>
        <p:spPr bwMode="auto">
          <a:xfrm>
            <a:off x="4643438" y="3068638"/>
            <a:ext cx="1154112" cy="61277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Line 13"/>
          <p:cNvSpPr>
            <a:spLocks noChangeShapeType="1"/>
          </p:cNvSpPr>
          <p:nvPr/>
        </p:nvSpPr>
        <p:spPr bwMode="auto">
          <a:xfrm flipV="1">
            <a:off x="3779838" y="3933825"/>
            <a:ext cx="1944687" cy="21590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Line 14"/>
          <p:cNvSpPr>
            <a:spLocks noChangeShapeType="1"/>
          </p:cNvSpPr>
          <p:nvPr/>
        </p:nvSpPr>
        <p:spPr bwMode="auto">
          <a:xfrm>
            <a:off x="6156325" y="3933825"/>
            <a:ext cx="935038" cy="57467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Line 15"/>
          <p:cNvSpPr>
            <a:spLocks noChangeShapeType="1"/>
          </p:cNvSpPr>
          <p:nvPr/>
        </p:nvSpPr>
        <p:spPr bwMode="auto">
          <a:xfrm flipV="1">
            <a:off x="6156325" y="2133600"/>
            <a:ext cx="1584325" cy="158273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Line 16"/>
          <p:cNvSpPr>
            <a:spLocks noChangeShapeType="1"/>
          </p:cNvSpPr>
          <p:nvPr/>
        </p:nvSpPr>
        <p:spPr bwMode="auto">
          <a:xfrm flipV="1">
            <a:off x="6084888" y="3500438"/>
            <a:ext cx="71437" cy="144462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Oval 17"/>
          <p:cNvSpPr>
            <a:spLocks noChangeArrowheads="1"/>
          </p:cNvSpPr>
          <p:nvPr/>
        </p:nvSpPr>
        <p:spPr bwMode="auto">
          <a:xfrm>
            <a:off x="5940425" y="1052513"/>
            <a:ext cx="3203575" cy="2305050"/>
          </a:xfrm>
          <a:prstGeom prst="ellipse">
            <a:avLst/>
          </a:prstGeom>
          <a:noFill/>
          <a:ln w="25400" algn="ctr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C01E88-3540-4CD8-8F81-62CF385BD92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11475" y="1292225"/>
            <a:ext cx="6124575" cy="4800600"/>
          </a:xfrm>
          <a:noFill/>
        </p:spPr>
      </p:pic>
      <p:sp>
        <p:nvSpPr>
          <p:cNvPr id="55301" name="Oval 7"/>
          <p:cNvSpPr>
            <a:spLocks noChangeArrowheads="1"/>
          </p:cNvSpPr>
          <p:nvPr/>
        </p:nvSpPr>
        <p:spPr bwMode="auto">
          <a:xfrm>
            <a:off x="5724525" y="3644900"/>
            <a:ext cx="409575" cy="411163"/>
          </a:xfrm>
          <a:prstGeom prst="ellipse">
            <a:avLst/>
          </a:prstGeom>
          <a:noFill/>
          <a:ln w="25400" algn="ctr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BS</a:t>
            </a:r>
          </a:p>
        </p:txBody>
      </p:sp>
      <p:sp>
        <p:nvSpPr>
          <p:cNvPr id="337929" name="Rectangle 9"/>
          <p:cNvSpPr>
            <a:spLocks noChangeArrowheads="1"/>
          </p:cNvSpPr>
          <p:nvPr/>
        </p:nvSpPr>
        <p:spPr bwMode="white">
          <a:xfrm>
            <a:off x="179388" y="44450"/>
            <a:ext cx="87852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Choosing Cluster Heads/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Forming Clusters</a:t>
            </a:r>
          </a:p>
        </p:txBody>
      </p:sp>
      <p:sp>
        <p:nvSpPr>
          <p:cNvPr id="337930" name="Rectangle 10"/>
          <p:cNvSpPr>
            <a:spLocks noChangeArrowheads="1"/>
          </p:cNvSpPr>
          <p:nvPr/>
        </p:nvSpPr>
        <p:spPr bwMode="auto">
          <a:xfrm>
            <a:off x="0" y="1412875"/>
            <a:ext cx="313213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5425" indent="-225425"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Periodically select new cluster heads to minimize power consumption and maximize WSN lifetime.</a:t>
            </a:r>
          </a:p>
          <a:p>
            <a:pPr marL="225425" indent="-225425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More complex problem when size of cluster changes dynamically.</a:t>
            </a:r>
          </a:p>
          <a:p>
            <a:pPr marL="225425" indent="-225425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As time goes by, some sensor nodes die!</a:t>
            </a:r>
          </a:p>
          <a:p>
            <a:pPr marL="225425" indent="-225425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Not worried about coverage issues!</a:t>
            </a:r>
          </a:p>
        </p:txBody>
      </p:sp>
      <p:sp>
        <p:nvSpPr>
          <p:cNvPr id="337931" name="Oval 11"/>
          <p:cNvSpPr>
            <a:spLocks noChangeArrowheads="1"/>
          </p:cNvSpPr>
          <p:nvPr/>
        </p:nvSpPr>
        <p:spPr bwMode="auto">
          <a:xfrm>
            <a:off x="5508625" y="2081213"/>
            <a:ext cx="409575" cy="411162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37932" name="Oval 12"/>
          <p:cNvSpPr>
            <a:spLocks noChangeArrowheads="1"/>
          </p:cNvSpPr>
          <p:nvPr/>
        </p:nvSpPr>
        <p:spPr bwMode="auto">
          <a:xfrm>
            <a:off x="4716463" y="3151188"/>
            <a:ext cx="409575" cy="411162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37933" name="Oval 13"/>
          <p:cNvSpPr>
            <a:spLocks noChangeArrowheads="1"/>
          </p:cNvSpPr>
          <p:nvPr/>
        </p:nvSpPr>
        <p:spPr bwMode="auto">
          <a:xfrm>
            <a:off x="3635375" y="5157788"/>
            <a:ext cx="409575" cy="411162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37934" name="Oval 14"/>
          <p:cNvSpPr>
            <a:spLocks noChangeArrowheads="1"/>
          </p:cNvSpPr>
          <p:nvPr/>
        </p:nvSpPr>
        <p:spPr bwMode="auto">
          <a:xfrm>
            <a:off x="8123238" y="1773238"/>
            <a:ext cx="409575" cy="411162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37935" name="Oval 15"/>
          <p:cNvSpPr>
            <a:spLocks noChangeArrowheads="1"/>
          </p:cNvSpPr>
          <p:nvPr/>
        </p:nvSpPr>
        <p:spPr bwMode="auto">
          <a:xfrm>
            <a:off x="6948488" y="4292600"/>
            <a:ext cx="409575" cy="411163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79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379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379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1" grpId="0"/>
      <p:bldP spid="337932" grpId="0"/>
      <p:bldP spid="337933" grpId="0"/>
      <p:bldP spid="337934" grpId="0"/>
      <p:bldP spid="33793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Dynamic Cluster Formation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TDMA cluster algorithms:</a:t>
            </a:r>
          </a:p>
          <a:p>
            <a:pPr lvl="1">
              <a:defRPr/>
            </a:pPr>
            <a:r>
              <a:rPr lang="en-US" dirty="0" smtClean="0"/>
              <a:t>LEACH, Bluetooth, …</a:t>
            </a:r>
          </a:p>
          <a:p>
            <a:pPr>
              <a:defRPr/>
            </a:pPr>
            <a:r>
              <a:rPr lang="en-US" dirty="0" smtClean="0"/>
              <a:t>Rick </a:t>
            </a:r>
            <a:r>
              <a:rPr lang="en-US" dirty="0" err="1" smtClean="0"/>
              <a:t>Skowyra’s</a:t>
            </a:r>
            <a:r>
              <a:rPr lang="en-US" dirty="0" smtClean="0"/>
              <a:t> MS thesis: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  <a:r>
              <a:rPr lang="en-US" dirty="0" smtClean="0"/>
              <a:t>“Energy </a:t>
            </a:r>
            <a:r>
              <a:rPr lang="en-US" dirty="0" smtClean="0"/>
              <a:t>Efficient Dynamic </a:t>
            </a:r>
            <a:r>
              <a:rPr lang="en-US" dirty="0" err="1" smtClean="0"/>
              <a:t>Reclustering</a:t>
            </a:r>
            <a:r>
              <a:rPr lang="en-US" dirty="0" smtClean="0"/>
              <a:t> Strategy for </a:t>
            </a:r>
            <a:r>
              <a:rPr lang="en-US" dirty="0" smtClean="0"/>
              <a:t>WSNs”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‘Leach-like’ with a fitness function and periodic </a:t>
            </a:r>
            <a:r>
              <a:rPr lang="en-US" dirty="0" smtClean="0"/>
              <a:t>re-clustering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He designed a distributed genetic algorithm to speed the </a:t>
            </a:r>
            <a:r>
              <a:rPr lang="en-US" dirty="0" smtClean="0"/>
              <a:t>re-cluster </a:t>
            </a:r>
            <a:r>
              <a:rPr lang="en-US" dirty="0" smtClean="0"/>
              <a:t>time.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34925" y="2205038"/>
            <a:ext cx="9144000" cy="23066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Power-Aware</a:t>
            </a:r>
            <a:b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MAC Protocols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285984" y="5715016"/>
            <a:ext cx="6858016" cy="94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rPr>
              <a:t>Wireless Sensor Networks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Power Aware MAC Protocols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412776"/>
            <a:ext cx="8893175" cy="4608512"/>
          </a:xfrm>
          <a:ln>
            <a:noFill/>
          </a:ln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1997</a:t>
            </a:r>
            <a:r>
              <a:rPr lang="en-US" sz="2400" b="0" dirty="0" smtClean="0">
                <a:effectLst/>
              </a:rPr>
              <a:t> 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1998</a:t>
            </a:r>
            <a:r>
              <a:rPr lang="en-US" sz="2400" b="0" dirty="0" smtClean="0">
                <a:effectLst/>
              </a:rPr>
              <a:t>	PAMAS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1999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2000</a:t>
            </a:r>
            <a:r>
              <a:rPr lang="en-US" sz="2400" b="0" dirty="0" smtClean="0">
                <a:effectLst/>
              </a:rPr>
              <a:t>  SMACS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2001</a:t>
            </a:r>
            <a:r>
              <a:rPr lang="en-US" sz="2400" b="0" dirty="0" smtClean="0">
                <a:effectLst/>
              </a:rPr>
              <a:t>	</a:t>
            </a:r>
            <a:r>
              <a:rPr lang="en-US" sz="2400" dirty="0" smtClean="0">
                <a:solidFill>
                  <a:srgbClr val="0033CC"/>
                </a:solidFill>
                <a:effectLst/>
              </a:rPr>
              <a:t>S-MAC</a:t>
            </a:r>
            <a:r>
              <a:rPr lang="en-US" sz="2400" dirty="0" smtClean="0">
                <a:solidFill>
                  <a:srgbClr val="0000FF"/>
                </a:solidFill>
                <a:effectLst/>
              </a:rPr>
              <a:t>      </a:t>
            </a:r>
            <a:r>
              <a:rPr lang="en-US" sz="2000" b="0" dirty="0" smtClean="0">
                <a:effectLst/>
              </a:rPr>
              <a:t>CSMA/ARC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2002</a:t>
            </a:r>
            <a:r>
              <a:rPr lang="en-US" sz="2400" b="0" dirty="0" smtClean="0">
                <a:effectLst/>
              </a:rPr>
              <a:t>	</a:t>
            </a:r>
            <a:r>
              <a:rPr lang="en-US" sz="2400" dirty="0" smtClean="0">
                <a:solidFill>
                  <a:srgbClr val="0033CC"/>
                </a:solidFill>
                <a:effectLst/>
              </a:rPr>
              <a:t>LPL</a:t>
            </a:r>
            <a:r>
              <a:rPr lang="en-US" sz="2400" b="0" dirty="0" smtClean="0">
                <a:solidFill>
                  <a:srgbClr val="0033CC"/>
                </a:solidFill>
                <a:effectLst/>
              </a:rPr>
              <a:t> </a:t>
            </a:r>
            <a:r>
              <a:rPr lang="en-US" sz="2400" b="0" dirty="0" smtClean="0">
                <a:effectLst/>
              </a:rPr>
              <a:t>              NPSM         STEM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2003</a:t>
            </a:r>
            <a:r>
              <a:rPr lang="en-US" sz="2400" b="0" dirty="0" smtClean="0">
                <a:effectLst/>
              </a:rPr>
              <a:t>	DE-MAC       EMACs        Sift           </a:t>
            </a:r>
            <a:r>
              <a:rPr lang="en-US" sz="2400" dirty="0" smtClean="0">
                <a:solidFill>
                  <a:srgbClr val="0033CC"/>
                </a:solidFill>
                <a:effectLst/>
              </a:rPr>
              <a:t>T-MAC</a:t>
            </a:r>
            <a:endParaRPr lang="en-US" sz="2400" b="0" dirty="0">
              <a:effectLst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2003</a:t>
            </a:r>
            <a:r>
              <a:rPr lang="en-US" sz="2400" b="0" dirty="0" smtClean="0">
                <a:effectLst/>
              </a:rPr>
              <a:t>  </a:t>
            </a:r>
            <a:r>
              <a:rPr lang="en-US" sz="2000" b="0" dirty="0" err="1" smtClean="0">
                <a:effectLst/>
              </a:rPr>
              <a:t>TinyOS</a:t>
            </a:r>
            <a:r>
              <a:rPr lang="en-US" sz="2000" b="0" dirty="0" smtClean="0">
                <a:effectLst/>
              </a:rPr>
              <a:t>-MAC</a:t>
            </a:r>
            <a:r>
              <a:rPr lang="en-US" sz="2400" b="0" dirty="0" smtClean="0">
                <a:effectLst/>
              </a:rPr>
              <a:t>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2004</a:t>
            </a:r>
            <a:r>
              <a:rPr lang="en-US" sz="2400" b="0" dirty="0" smtClean="0">
                <a:effectLst/>
              </a:rPr>
              <a:t>	AI-LMAC     B-MAC        D-MAC      DSMAC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2004</a:t>
            </a:r>
            <a:r>
              <a:rPr lang="en-US" sz="2400" b="0" dirty="0">
                <a:effectLst/>
              </a:rPr>
              <a:t>  </a:t>
            </a:r>
            <a:r>
              <a:rPr lang="en-US" sz="2400" b="0" dirty="0" smtClean="0">
                <a:effectLst/>
              </a:rPr>
              <a:t>L-MAC         MS-MAC      TA            </a:t>
            </a:r>
            <a:r>
              <a:rPr lang="en-US" sz="2400" b="0" dirty="0" err="1" smtClean="0">
                <a:effectLst/>
              </a:rPr>
              <a:t>WiseMAC</a:t>
            </a:r>
            <a:endParaRPr lang="en-US" sz="2400" b="0" dirty="0" smtClean="0">
              <a:effectLst/>
            </a:endParaRPr>
          </a:p>
          <a:p>
            <a:pPr marL="971550" indent="-971550">
              <a:lnSpc>
                <a:spcPct val="80000"/>
              </a:lnSpc>
              <a:buNone/>
              <a:defRPr/>
            </a:pPr>
            <a:r>
              <a:rPr lang="en-US" sz="2400" dirty="0">
                <a:solidFill>
                  <a:srgbClr val="800000"/>
                </a:solidFill>
                <a:effectLst/>
              </a:rPr>
              <a:t>2005</a:t>
            </a:r>
            <a:r>
              <a:rPr lang="en-US" sz="2400" b="0" dirty="0">
                <a:effectLst/>
              </a:rPr>
              <a:t>	Bit-MAC      FLAMA       M-MAC      P-MAC   </a:t>
            </a:r>
          </a:p>
          <a:p>
            <a:pPr marL="971550" indent="-971550">
              <a:lnSpc>
                <a:spcPct val="80000"/>
              </a:lnSpc>
              <a:buNone/>
              <a:defRPr/>
            </a:pPr>
            <a:r>
              <a:rPr lang="en-US" sz="2400" dirty="0">
                <a:solidFill>
                  <a:srgbClr val="800000"/>
                </a:solidFill>
                <a:effectLst/>
              </a:rPr>
              <a:t>2005</a:t>
            </a:r>
            <a:r>
              <a:rPr lang="en-US" sz="2400" b="0" dirty="0">
                <a:effectLst/>
              </a:rPr>
              <a:t>  </a:t>
            </a:r>
            <a:r>
              <a:rPr lang="en-US" sz="2000" b="0" dirty="0" err="1">
                <a:effectLst/>
              </a:rPr>
              <a:t>RateEst</a:t>
            </a:r>
            <a:r>
              <a:rPr lang="en-US" sz="2000" b="0" dirty="0">
                <a:effectLst/>
              </a:rPr>
              <a:t>-MAC</a:t>
            </a:r>
            <a:r>
              <a:rPr lang="en-US" sz="2400" b="0" dirty="0">
                <a:effectLst/>
              </a:rPr>
              <a:t>  </a:t>
            </a:r>
            <a:r>
              <a:rPr lang="en-US" sz="2400" b="0" dirty="0" err="1">
                <a:effectLst/>
              </a:rPr>
              <a:t>SeeSaw</a:t>
            </a:r>
            <a:r>
              <a:rPr lang="en-US" sz="2400" b="0" dirty="0">
                <a:effectLst/>
              </a:rPr>
              <a:t>       Z-MAC	    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en-US" sz="2400" b="0" dirty="0" smtClean="0">
              <a:effectLst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43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Power Aware MAC Protocols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9144000" cy="4464496"/>
          </a:xfrm>
          <a:ln>
            <a:noFill/>
          </a:ln>
        </p:spPr>
        <p:txBody>
          <a:bodyPr/>
          <a:lstStyle/>
          <a:p>
            <a:pPr marL="971550" indent="-971550">
              <a:lnSpc>
                <a:spcPct val="80000"/>
              </a:lnSpc>
              <a:buNone/>
              <a:defRPr/>
            </a:pPr>
            <a:endParaRPr lang="en-US" sz="2400" dirty="0" smtClean="0">
              <a:solidFill>
                <a:srgbClr val="800000"/>
              </a:solidFill>
              <a:effectLst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2006</a:t>
            </a:r>
            <a:r>
              <a:rPr lang="en-US" sz="2400" b="0" dirty="0" smtClean="0">
                <a:effectLst/>
              </a:rPr>
              <a:t>	 PSM             </a:t>
            </a:r>
            <a:r>
              <a:rPr lang="en-US" sz="2400" dirty="0" smtClean="0">
                <a:solidFill>
                  <a:srgbClr val="0033CC"/>
                </a:solidFill>
                <a:effectLst/>
              </a:rPr>
              <a:t>SCP-MAC</a:t>
            </a:r>
            <a:r>
              <a:rPr lang="en-US" sz="2400" b="0" dirty="0" smtClean="0">
                <a:effectLst/>
              </a:rPr>
              <a:t>    SS-TDMA      TRAMA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2006</a:t>
            </a:r>
            <a:r>
              <a:rPr lang="en-US" sz="2400" b="0" dirty="0" smtClean="0">
                <a:effectLst/>
              </a:rPr>
              <a:t>   </a:t>
            </a:r>
            <a:r>
              <a:rPr lang="en-US" sz="2400" dirty="0" smtClean="0">
                <a:solidFill>
                  <a:srgbClr val="0033CC"/>
                </a:solidFill>
                <a:effectLst/>
              </a:rPr>
              <a:t>X-MAC</a:t>
            </a:r>
            <a:endParaRPr lang="en-US" sz="2400" dirty="0">
              <a:solidFill>
                <a:srgbClr val="0033CC"/>
              </a:solidFill>
              <a:effectLst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2007</a:t>
            </a:r>
            <a:r>
              <a:rPr lang="en-US" sz="2400" b="0" dirty="0" smtClean="0">
                <a:effectLst/>
              </a:rPr>
              <a:t>	 C-MAC         Crankshaft   MH-MAC       ML-MAC  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2007</a:t>
            </a:r>
            <a:r>
              <a:rPr lang="en-US" sz="2400" b="0" dirty="0">
                <a:effectLst/>
              </a:rPr>
              <a:t>   </a:t>
            </a:r>
            <a:r>
              <a:rPr lang="en-US" sz="2400" b="0" dirty="0" smtClean="0">
                <a:effectLst/>
              </a:rPr>
              <a:t>RMAC           Sea-MAC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2008</a:t>
            </a:r>
            <a:r>
              <a:rPr lang="en-US" sz="2400" b="0" dirty="0" smtClean="0">
                <a:effectLst/>
              </a:rPr>
              <a:t>   AS-MAC       DS-MAC      DW-MAC       Koala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2008</a:t>
            </a:r>
            <a:r>
              <a:rPr lang="en-US" sz="2400" b="0" dirty="0" smtClean="0">
                <a:effectLst/>
              </a:rPr>
              <a:t>   RI-MAC        W-MAC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2009</a:t>
            </a:r>
            <a:r>
              <a:rPr lang="en-US" sz="2400" b="0" dirty="0" smtClean="0">
                <a:effectLst/>
              </a:rPr>
              <a:t>   ELE-MAC      MD-MAC      ME-MAC       RA-MAC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2009  </a:t>
            </a:r>
            <a:r>
              <a:rPr lang="en-US" sz="2400" b="0" dirty="0" smtClean="0">
                <a:effectLst/>
              </a:rPr>
              <a:t>Tree-MAC    WUR-MAC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2010</a:t>
            </a:r>
            <a:r>
              <a:rPr lang="en-US" sz="2400" b="0" dirty="0" smtClean="0">
                <a:effectLst/>
              </a:rPr>
              <a:t>   </a:t>
            </a:r>
            <a:r>
              <a:rPr lang="en-US" sz="2400" dirty="0" smtClean="0">
                <a:effectLst/>
              </a:rPr>
              <a:t>A-MAC</a:t>
            </a:r>
            <a:r>
              <a:rPr lang="en-US" sz="2400" b="0" dirty="0" smtClean="0">
                <a:effectLst/>
              </a:rPr>
              <a:t>         </a:t>
            </a:r>
            <a:r>
              <a:rPr lang="en-US" sz="2400" b="0" dirty="0" err="1" smtClean="0">
                <a:effectLst/>
              </a:rPr>
              <a:t>BuzzBuzz</a:t>
            </a:r>
            <a:r>
              <a:rPr lang="en-US" sz="2400" b="0" dirty="0" smtClean="0">
                <a:effectLst/>
              </a:rPr>
              <a:t>     </a:t>
            </a:r>
            <a:r>
              <a:rPr lang="en-US" sz="2400" b="0" dirty="0" err="1" smtClean="0">
                <a:effectLst/>
              </a:rPr>
              <a:t>MiX</a:t>
            </a:r>
            <a:r>
              <a:rPr lang="en-US" sz="2400" b="0" dirty="0" smtClean="0">
                <a:effectLst/>
              </a:rPr>
              <a:t>-MAC       NPM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2010</a:t>
            </a:r>
            <a:r>
              <a:rPr lang="en-US" sz="2400" b="0" dirty="0" smtClean="0">
                <a:effectLst/>
              </a:rPr>
              <a:t>   PE-MAC        VL-MAC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2011</a:t>
            </a:r>
            <a:r>
              <a:rPr lang="en-US" sz="2400" b="0" dirty="0" smtClean="0">
                <a:effectLst/>
              </a:rPr>
              <a:t>   </a:t>
            </a:r>
            <a:r>
              <a:rPr lang="en-US" sz="2000" b="0" dirty="0" err="1" smtClean="0">
                <a:effectLst/>
              </a:rPr>
              <a:t>AdaptAS</a:t>
            </a:r>
            <a:r>
              <a:rPr lang="en-US" sz="2000" b="0" dirty="0" smtClean="0">
                <a:effectLst/>
              </a:rPr>
              <a:t>-MAC</a:t>
            </a:r>
            <a:r>
              <a:rPr lang="en-US" sz="2400" b="0" dirty="0" smtClean="0">
                <a:effectLst/>
              </a:rPr>
              <a:t>  BAS-MAC   </a:t>
            </a:r>
            <a:r>
              <a:rPr lang="en-US" sz="2400" b="0" dirty="0" err="1" smtClean="0">
                <a:effectLst/>
              </a:rPr>
              <a:t>Contiki</a:t>
            </a:r>
            <a:r>
              <a:rPr lang="en-US" sz="2400" b="0" dirty="0" smtClean="0">
                <a:effectLst/>
              </a:rPr>
              <a:t>-MAC  EM-MAC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2011 </a:t>
            </a:r>
            <a:r>
              <a:rPr lang="en-US" sz="2400" b="0" dirty="0" smtClean="0">
                <a:effectLst/>
              </a:rPr>
              <a:t>  MC-LMAC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				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401080" cy="5112568"/>
          </a:xfrm>
        </p:spPr>
        <p:txBody>
          <a:bodyPr/>
          <a:lstStyle/>
          <a:p>
            <a:r>
              <a:rPr lang="en-US" sz="2800" dirty="0" smtClean="0"/>
              <a:t>Introduction</a:t>
            </a:r>
            <a:endParaRPr lang="en-US" sz="2800" dirty="0"/>
          </a:p>
          <a:p>
            <a:r>
              <a:rPr lang="en-US" sz="2800" dirty="0" smtClean="0">
                <a:solidFill>
                  <a:srgbClr val="0033CC"/>
                </a:solidFill>
              </a:rPr>
              <a:t>Mote Revolution</a:t>
            </a:r>
          </a:p>
          <a:p>
            <a:r>
              <a:rPr lang="en-US" sz="2800" dirty="0" smtClean="0">
                <a:solidFill>
                  <a:srgbClr val="0033CC"/>
                </a:solidFill>
              </a:rPr>
              <a:t>Wireless Sensor Network (WSN) Applications</a:t>
            </a:r>
          </a:p>
          <a:p>
            <a:r>
              <a:rPr lang="en-US" sz="2800" dirty="0" smtClean="0"/>
              <a:t>WSN Details</a:t>
            </a:r>
          </a:p>
          <a:p>
            <a:pPr>
              <a:defRPr/>
            </a:pPr>
            <a:r>
              <a:rPr lang="en-US" sz="2800" dirty="0" smtClean="0"/>
              <a:t>Types of Wireless Sensor Networks (WSNs)</a:t>
            </a:r>
          </a:p>
          <a:p>
            <a:pPr lvl="1">
              <a:defRPr/>
            </a:pPr>
            <a:r>
              <a:rPr lang="en-US" sz="24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effectLst/>
              </a:rPr>
              <a:t>S-MAC, T-MAC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LPL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X-MAC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The Internet of Things</a:t>
            </a:r>
          </a:p>
          <a:p>
            <a:pPr>
              <a:defRPr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Power Aware MAC Protocols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686800" cy="5112568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/>
              <a:t>Three approaches to saving power: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/>
              <a:t>1.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TDMA</a:t>
            </a:r>
            <a:r>
              <a:rPr lang="en-US" sz="2800" dirty="0" smtClean="0"/>
              <a:t>: </a:t>
            </a:r>
            <a:r>
              <a:rPr lang="en-US" sz="2800" dirty="0" smtClean="0">
                <a:effectLst/>
              </a:rPr>
              <a:t>TRAMA</a:t>
            </a:r>
            <a:r>
              <a:rPr lang="en-US" sz="2800" dirty="0" smtClean="0"/>
              <a:t>, EMACs, L-MAC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/>
              <a:t>                                        </a:t>
            </a:r>
            <a:endParaRPr lang="en-US" sz="2800" dirty="0" smtClean="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None/>
              <a:defRPr/>
            </a:pPr>
            <a:r>
              <a:rPr lang="en-US" sz="2800" dirty="0" smtClean="0"/>
              <a:t>2.</a:t>
            </a:r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Schedule</a:t>
            </a:r>
            <a:r>
              <a:rPr lang="en-US" sz="2800" dirty="0" smtClean="0"/>
              <a:t>: PAMAS, </a:t>
            </a:r>
            <a:r>
              <a:rPr lang="en-US" sz="2800" dirty="0" smtClean="0">
                <a:effectLst/>
              </a:rPr>
              <a:t>S-MAC, T-MAC</a:t>
            </a:r>
            <a:r>
              <a:rPr lang="en-US" sz="2800" dirty="0" smtClean="0"/>
              <a:t>, D-MAC, PMAC,</a:t>
            </a:r>
            <a:r>
              <a:rPr lang="en-US" sz="2800" dirty="0" smtClean="0">
                <a:effectLst/>
              </a:rPr>
              <a:t> SCP-MAC,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effectLst/>
              </a:rPr>
              <a:t>Crankshaft, AS-MAC</a:t>
            </a:r>
          </a:p>
          <a:p>
            <a:pPr marL="609600" indent="-609600"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/>
              <a:t>3.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Low Power Listening</a:t>
            </a:r>
            <a:r>
              <a:rPr lang="en-US" sz="2800" dirty="0" smtClean="0"/>
              <a:t>: LPL, B-MAC, </a:t>
            </a:r>
            <a:r>
              <a:rPr lang="en-US" sz="2800" dirty="0" err="1" smtClean="0">
                <a:effectLst/>
              </a:rPr>
              <a:t>WiseMAC</a:t>
            </a:r>
            <a:r>
              <a:rPr lang="en-US" sz="2800" dirty="0" smtClean="0">
                <a:effectLst/>
              </a:rPr>
              <a:t>, X-MAC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4000" dirty="0" smtClean="0">
                <a:solidFill>
                  <a:srgbClr val="008000"/>
                </a:solidFill>
                <a:effectLst/>
              </a:rPr>
              <a:t>**</a:t>
            </a:r>
            <a:r>
              <a:rPr lang="en-US" sz="2800" dirty="0" smtClean="0">
                <a:solidFill>
                  <a:srgbClr val="008000"/>
                </a:solidFill>
                <a:effectLst/>
              </a:rPr>
              <a:t>Newest approaches include 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>
                <a:effectLst/>
              </a:rPr>
              <a:t>4. 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Receiver Initiated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RI-MAC, A-MAC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Sensor-MAC (S-MAC)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266850"/>
            <a:ext cx="8472518" cy="497046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All nodes periodically listen, sleep and wakeup. Nodes </a:t>
            </a:r>
            <a:r>
              <a:rPr lang="en-US" sz="2800" dirty="0" smtClean="0">
                <a:solidFill>
                  <a:srgbClr val="0033CC"/>
                </a:solidFill>
              </a:rPr>
              <a:t>listen and send </a:t>
            </a:r>
            <a:r>
              <a:rPr lang="en-US" sz="2800" dirty="0" smtClean="0"/>
              <a:t>during the active period and </a:t>
            </a:r>
            <a:r>
              <a:rPr lang="en-US" sz="2800" dirty="0" smtClean="0">
                <a:solidFill>
                  <a:srgbClr val="0033CC"/>
                </a:solidFill>
              </a:rPr>
              <a:t>turn off </a:t>
            </a:r>
            <a:r>
              <a:rPr lang="en-US" sz="2800" dirty="0" smtClean="0"/>
              <a:t>their radios during the sleep period.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The beginning of the active period is a SYNC period used to accomplish periodic synchronization and remedy clock drift </a:t>
            </a:r>
            <a:r>
              <a:rPr lang="en-US" sz="2800" dirty="0" smtClean="0">
                <a:solidFill>
                  <a:srgbClr val="990033"/>
                </a:solidFill>
              </a:rPr>
              <a:t>{nodes broadcast SYNC frames}</a:t>
            </a:r>
            <a:r>
              <a:rPr lang="en-US" sz="2800" dirty="0" smtClean="0"/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Following the SYNC period, data may be transferred for the remainder of the fixed-length active period using RTS/CTS for unicast transmissions.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Sensor-MAC (S-MAC)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01744"/>
            <a:ext cx="8472518" cy="497046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3600" dirty="0" smtClean="0"/>
              <a:t>Long frames are fragmented and transmitted as a burst.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3600" dirty="0" smtClean="0"/>
          </a:p>
          <a:p>
            <a:pPr>
              <a:lnSpc>
                <a:spcPct val="80000"/>
              </a:lnSpc>
              <a:defRPr/>
            </a:pPr>
            <a:r>
              <a:rPr lang="en-US" sz="3600" dirty="0" smtClean="0"/>
              <a:t>SMAC controls the duty cycle </a:t>
            </a:r>
            <a:r>
              <a:rPr lang="en-US" sz="3600" dirty="0" smtClean="0"/>
              <a:t>by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0033CC"/>
                </a:solidFill>
              </a:rPr>
              <a:t>trading off </a:t>
            </a:r>
            <a:r>
              <a:rPr lang="en-US" sz="3600" dirty="0" smtClean="0">
                <a:solidFill>
                  <a:srgbClr val="0033CC"/>
                </a:solidFill>
              </a:rPr>
              <a:t>energy for delay</a:t>
            </a:r>
            <a:r>
              <a:rPr lang="en-US" sz="3600" dirty="0" smtClean="0"/>
              <a:t>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3600" dirty="0" smtClean="0"/>
          </a:p>
          <a:p>
            <a:pPr>
              <a:lnSpc>
                <a:spcPct val="80000"/>
              </a:lnSpc>
              <a:defRPr/>
            </a:pPr>
            <a:r>
              <a:rPr lang="en-US" sz="3600" dirty="0" smtClean="0"/>
              <a:t>However, as </a:t>
            </a:r>
            <a:r>
              <a:rPr lang="en-US" sz="3600" dirty="0" smtClean="0">
                <a:solidFill>
                  <a:srgbClr val="008000"/>
                </a:solidFill>
              </a:rPr>
              <a:t>density</a:t>
            </a:r>
            <a:r>
              <a:rPr lang="en-US" sz="3600" dirty="0" smtClean="0"/>
              <a:t> of WSN grows, SMAC incurs additional overhead in maintaining neighbors’ schedules.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87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S-MAC</a:t>
            </a:r>
          </a:p>
        </p:txBody>
      </p:sp>
      <p:pic>
        <p:nvPicPr>
          <p:cNvPr id="6246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Timeout-MAC (T-MAC)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56" y="1142984"/>
            <a:ext cx="8686800" cy="4800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TMAC employs an </a:t>
            </a:r>
            <a:r>
              <a:rPr lang="en-US" dirty="0" smtClean="0">
                <a:solidFill>
                  <a:srgbClr val="800000"/>
                </a:solidFill>
              </a:rPr>
              <a:t>adaptive duty cycle </a:t>
            </a:r>
            <a:r>
              <a:rPr lang="en-US" dirty="0" smtClean="0"/>
              <a:t>by using a very short listening window at the beginning of each active period.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After the SYNC portion of the active period, RTS/CTS is used in a listening window. If no activity occurs within a timeout interval (15 ms), the node goes to sleep.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TMAC saves power at the cost of reduced throughput and additional delay.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T-MAC</a:t>
            </a:r>
          </a:p>
        </p:txBody>
      </p:sp>
      <p:pic>
        <p:nvPicPr>
          <p:cNvPr id="6451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557338"/>
            <a:ext cx="8637587" cy="4003675"/>
          </a:xfr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365504" y="2420888"/>
            <a:ext cx="1778496" cy="4572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800000"/>
                </a:solidFill>
              </a:rPr>
              <a:t>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</a:rPr>
              <a:t>daptive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800000"/>
                </a:solidFill>
              </a:rPr>
              <a:t>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</a:rPr>
              <a:t>ctive</a:t>
            </a:r>
            <a:r>
              <a:rPr lang="en-US" sz="1600" b="1" dirty="0" smtClean="0">
                <a:solidFill>
                  <a:srgbClr val="800000"/>
                </a:solidFill>
              </a:rPr>
              <a:t> time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7020272" y="2649488"/>
            <a:ext cx="720080" cy="228600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LPL and SCP-MAC</a:t>
            </a:r>
          </a:p>
        </p:txBody>
      </p:sp>
      <p:pic>
        <p:nvPicPr>
          <p:cNvPr id="7270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340768"/>
            <a:ext cx="8229600" cy="48006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-108520" y="2971800"/>
            <a:ext cx="1778496" cy="4572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800000"/>
                </a:solidFill>
              </a:rPr>
              <a:t>All receivers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800000"/>
                </a:solidFill>
              </a:rPr>
              <a:t>synched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259632" y="3314700"/>
            <a:ext cx="410344" cy="228600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592"/>
          </a:xfrm>
        </p:spPr>
        <p:txBody>
          <a:bodyPr/>
          <a:lstStyle/>
          <a:p>
            <a:r>
              <a:rPr lang="en-US" sz="2800" dirty="0" smtClean="0"/>
              <a:t>X-MAC is an LPL variant that aims to address:</a:t>
            </a:r>
          </a:p>
          <a:p>
            <a:pPr lvl="1"/>
            <a:r>
              <a:rPr lang="en-US" dirty="0" smtClean="0"/>
              <a:t>Overhearing, excessive preamble and incompatibility with packetizing radios (e.g.,CC2420).</a:t>
            </a:r>
          </a:p>
          <a:p>
            <a:r>
              <a:rPr lang="en-US" sz="2800" dirty="0" smtClean="0"/>
              <a:t>Uses </a:t>
            </a:r>
            <a:r>
              <a:rPr lang="en-US" sz="2800" dirty="0" err="1" smtClean="0"/>
              <a:t>strobed</a:t>
            </a:r>
            <a:r>
              <a:rPr lang="en-US" sz="2800" dirty="0" smtClean="0"/>
              <a:t> preambles where preambles contain receiver(s) address information.</a:t>
            </a:r>
          </a:p>
          <a:p>
            <a:r>
              <a:rPr lang="en-US" sz="2800" dirty="0" smtClean="0"/>
              <a:t>Addresses multiple transmitters to one receiver by having subsequent transmitters view the ACK, back-off and then send without any preamble.</a:t>
            </a:r>
            <a:endParaRPr lang="en-US" sz="2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9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16558"/>
            <a:ext cx="8785225" cy="792162"/>
          </a:xfrm>
        </p:spPr>
        <p:txBody>
          <a:bodyPr/>
          <a:lstStyle/>
          <a:p>
            <a:r>
              <a:rPr lang="en-US" dirty="0" smtClean="0"/>
              <a:t>X-MAC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032549"/>
            <a:ext cx="6264695" cy="527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53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01080" cy="5400600"/>
          </a:xfrm>
        </p:spPr>
        <p:txBody>
          <a:bodyPr/>
          <a:lstStyle/>
          <a:p>
            <a:r>
              <a:rPr lang="en-US" sz="2800" dirty="0" smtClean="0"/>
              <a:t>Introduction</a:t>
            </a:r>
            <a:endParaRPr lang="en-US" sz="2800" dirty="0"/>
          </a:p>
          <a:p>
            <a:r>
              <a:rPr lang="en-US" sz="2800" dirty="0" smtClean="0"/>
              <a:t>Mote Revolution</a:t>
            </a:r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/>
              <a:t>WSN Details</a:t>
            </a:r>
          </a:p>
          <a:p>
            <a:pPr>
              <a:defRPr/>
            </a:pPr>
            <a:r>
              <a:rPr lang="en-US" sz="2800" dirty="0" smtClean="0"/>
              <a:t>Types of Wireless Sensor Networks (WSNs)</a:t>
            </a:r>
          </a:p>
          <a:p>
            <a:pPr>
              <a:defRPr/>
            </a:pPr>
            <a:r>
              <a:rPr lang="en-US" sz="28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effectLst/>
              </a:rPr>
              <a:t>S-MAC, T-MAC, LPL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X-MAC </a:t>
            </a:r>
          </a:p>
          <a:p>
            <a:pPr>
              <a:defRPr/>
            </a:pPr>
            <a:r>
              <a:rPr lang="en-US" sz="2800" dirty="0" smtClean="0">
                <a:solidFill>
                  <a:srgbClr val="0033CC"/>
                </a:solidFill>
                <a:effectLst/>
              </a:rPr>
              <a:t>The Internet of Things</a:t>
            </a:r>
          </a:p>
          <a:p>
            <a:pPr>
              <a:defRPr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36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WSN Applications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Environmental/ Habitat Monitoring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Scientific, ecological applications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Non-intrusiveness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Real-time, high spatial-temporal resolution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Remote, hard-to-access areas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/>
              <a:t>Acoustic </a:t>
            </a:r>
            <a:r>
              <a:rPr lang="en-GB" dirty="0" smtClean="0"/>
              <a:t>detection</a:t>
            </a:r>
            <a:endParaRPr lang="en-GB" dirty="0"/>
          </a:p>
          <a:p>
            <a:pPr lvl="1" eaLnBrk="1" hangingPunct="1">
              <a:lnSpc>
                <a:spcPct val="80000"/>
              </a:lnSpc>
            </a:pPr>
            <a:r>
              <a:rPr lang="en-GB" dirty="0"/>
              <a:t>Seismic </a:t>
            </a:r>
            <a:r>
              <a:rPr lang="en-GB" dirty="0" smtClean="0"/>
              <a:t>detection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Surveillance and Tracking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Military and disaster applications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Reconnaissance</a:t>
            </a:r>
            <a:r>
              <a:rPr lang="en-US" dirty="0"/>
              <a:t> </a:t>
            </a:r>
            <a:r>
              <a:rPr lang="en-US" dirty="0" smtClean="0"/>
              <a:t>and Perimeter control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Structural monitoring (e.g., bridges)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8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(Preview) Internet of Things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44614"/>
            <a:ext cx="6282655" cy="526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5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112568"/>
          </a:xfrm>
        </p:spPr>
        <p:txBody>
          <a:bodyPr/>
          <a:lstStyle/>
          <a:p>
            <a:r>
              <a:rPr lang="en-US" sz="2800" dirty="0" smtClean="0"/>
              <a:t>Introduction</a:t>
            </a:r>
            <a:endParaRPr lang="en-US" sz="2800" dirty="0"/>
          </a:p>
          <a:p>
            <a:r>
              <a:rPr lang="en-US" sz="2800" dirty="0" smtClean="0"/>
              <a:t>Mote Revolution</a:t>
            </a:r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>
                <a:solidFill>
                  <a:srgbClr val="800000"/>
                </a:solidFill>
              </a:rPr>
              <a:t>WSN Details</a:t>
            </a:r>
          </a:p>
          <a:p>
            <a:pPr>
              <a:defRPr/>
            </a:pPr>
            <a:r>
              <a:rPr lang="en-US" sz="2800" dirty="0" smtClean="0">
                <a:solidFill>
                  <a:srgbClr val="800000"/>
                </a:solidFill>
              </a:rPr>
              <a:t>Types of Wireless Sensor Networks (WSNs)</a:t>
            </a:r>
          </a:p>
          <a:p>
            <a:pPr>
              <a:defRPr/>
            </a:pPr>
            <a:r>
              <a:rPr lang="en-US" sz="28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S-MAC, T-MAC, </a:t>
            </a:r>
            <a:r>
              <a:rPr lang="en-US" dirty="0" smtClean="0">
                <a:solidFill>
                  <a:srgbClr val="800000"/>
                </a:solidFill>
                <a:effectLst/>
              </a:rPr>
              <a:t>LPL</a:t>
            </a:r>
            <a:r>
              <a:rPr lang="en-US" dirty="0">
                <a:solidFill>
                  <a:srgbClr val="800000"/>
                </a:solidFill>
                <a:effectLst/>
              </a:rPr>
              <a:t>, </a:t>
            </a:r>
            <a:r>
              <a:rPr lang="en-US" dirty="0" smtClean="0">
                <a:solidFill>
                  <a:srgbClr val="800000"/>
                </a:solidFill>
                <a:effectLst/>
              </a:rPr>
              <a:t>X-MAC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The Internet of Things</a:t>
            </a:r>
          </a:p>
          <a:p>
            <a:pPr>
              <a:defRPr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55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WSN Applications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“Smart” Environments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Precision Agriculture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Manufacturing/Industrial processes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Inventory (RFID)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Process Control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Smart Grid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Medical Applications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Hospital/Clinic settings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Retirement/Assisted Living settings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9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Environment </a:t>
            </a:r>
            <a:r>
              <a:rPr lang="en-US" dirty="0"/>
              <a:t>M</a:t>
            </a:r>
            <a:r>
              <a:rPr lang="en-US" dirty="0" smtClean="0"/>
              <a:t>onitoring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304" y="1691630"/>
            <a:ext cx="6096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251520" y="1124744"/>
            <a:ext cx="44538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/>
              <a:t>Great </a:t>
            </a:r>
            <a:r>
              <a:rPr lang="en-US" b="1" dirty="0" smtClean="0"/>
              <a:t>Duck Island</a:t>
            </a:r>
            <a:endParaRPr lang="en-US" b="1" dirty="0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1050925" y="4293096"/>
            <a:ext cx="771207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FontTx/>
              <a:buChar char="•"/>
            </a:pPr>
            <a:r>
              <a:rPr lang="en-US" dirty="0"/>
              <a:t>150 sensing nodes deployed throughout the island relay data temperature, pressure, and humidity to a central device.</a:t>
            </a:r>
          </a:p>
          <a:p>
            <a:pPr algn="l">
              <a:buFontTx/>
              <a:buChar char="•"/>
            </a:pPr>
            <a:r>
              <a:rPr lang="en-US" dirty="0"/>
              <a:t>Data was made available on the Internet through a satellite link.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6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Habitat Monitoring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936" y="1124744"/>
            <a:ext cx="7783464" cy="188595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ZebraNet</a:t>
            </a:r>
            <a:r>
              <a:rPr lang="en-US" dirty="0" smtClean="0"/>
              <a:t> Project</a:t>
            </a:r>
          </a:p>
          <a:p>
            <a:pPr eaLnBrk="1" hangingPunct="1"/>
            <a:r>
              <a:rPr lang="en-US" dirty="0" smtClean="0"/>
              <a:t>Collar-mounted sensors with GPS</a:t>
            </a:r>
          </a:p>
          <a:p>
            <a:pPr eaLnBrk="1" hangingPunct="1"/>
            <a:r>
              <a:rPr lang="en-US" dirty="0" smtClean="0"/>
              <a:t>Use peer-to peer info communication</a:t>
            </a:r>
          </a:p>
          <a:p>
            <a:pPr eaLnBrk="1" hangingPunct="1"/>
            <a:r>
              <a:rPr lang="en-US" dirty="0" smtClean="0"/>
              <a:t>monitor zebra movement in Kenya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61048"/>
            <a:ext cx="27908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940152" y="5406315"/>
            <a:ext cx="2924198" cy="830997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800000"/>
                </a:solidFill>
              </a:rPr>
              <a:t>Margaret </a:t>
            </a:r>
            <a:r>
              <a:rPr lang="en-US" dirty="0" err="1" smtClean="0">
                <a:solidFill>
                  <a:srgbClr val="800000"/>
                </a:solidFill>
              </a:rPr>
              <a:t>Martonosi</a:t>
            </a:r>
            <a:endParaRPr lang="en-US" dirty="0" smtClean="0">
              <a:solidFill>
                <a:srgbClr val="8000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800000"/>
                </a:solidFill>
              </a:rPr>
              <a:t>Princeton </a:t>
            </a:r>
            <a:r>
              <a:rPr lang="en-US" dirty="0">
                <a:solidFill>
                  <a:srgbClr val="800000"/>
                </a:solidFill>
              </a:rPr>
              <a:t>University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3276600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510" name="Picture 14" descr="Lake_Chabot_test_layout_re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40768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FireBug</a:t>
            </a:r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005064"/>
            <a:ext cx="7427168" cy="2392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sz="1800" dirty="0" smtClean="0"/>
              <a:t>Wildfire Instrumentation System Using Networked Sensors.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sz="1800" dirty="0" smtClean="0"/>
              <a:t>Allows predictive analysis of evolving fire behavior.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sz="1800" dirty="0" smtClean="0"/>
              <a:t>Firebugs:  </a:t>
            </a:r>
            <a:r>
              <a:rPr lang="en-US" sz="1800" dirty="0" smtClean="0">
                <a:solidFill>
                  <a:srgbClr val="0000FF"/>
                </a:solidFill>
              </a:rPr>
              <a:t>GPS-enabled, wireless thermal sensor motes</a:t>
            </a:r>
            <a:r>
              <a:rPr lang="en-US" sz="1800" dirty="0" smtClean="0"/>
              <a:t> based on </a:t>
            </a:r>
            <a:r>
              <a:rPr lang="en-US" sz="1800" dirty="0" err="1" smtClean="0"/>
              <a:t>TinyOS</a:t>
            </a:r>
            <a:r>
              <a:rPr lang="en-US" sz="1800" dirty="0" smtClean="0"/>
              <a:t> that </a:t>
            </a:r>
            <a:r>
              <a:rPr lang="en-US" sz="1800" dirty="0" smtClean="0">
                <a:solidFill>
                  <a:srgbClr val="0000FF"/>
                </a:solidFill>
              </a:rPr>
              <a:t>self-organize</a:t>
            </a:r>
            <a:r>
              <a:rPr lang="en-US" sz="1800" dirty="0" smtClean="0"/>
              <a:t> into networks for collecting real time data in wild fire environments.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sz="1800" dirty="0" smtClean="0"/>
              <a:t>Software architecture: Includes several interacting layers (Sensors, Processing of sensor data, Command center).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sz="1800" dirty="0" smtClean="0"/>
              <a:t>A project by University of California, Berkeley CA.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endParaRPr lang="en-US" sz="1800" dirty="0" smtClean="0"/>
          </a:p>
        </p:txBody>
      </p:sp>
      <p:pic>
        <p:nvPicPr>
          <p:cNvPr id="234508" name="Picture 12" descr="baro_te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26740"/>
            <a:ext cx="23431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4516" name="Group 20"/>
          <p:cNvGrpSpPr>
            <a:grpSpLocks/>
          </p:cNvGrpSpPr>
          <p:nvPr/>
        </p:nvGrpSpPr>
        <p:grpSpPr bwMode="auto">
          <a:xfrm>
            <a:off x="2590800" y="3352800"/>
            <a:ext cx="4724400" cy="457200"/>
            <a:chOff x="3936" y="1584"/>
            <a:chExt cx="1392" cy="192"/>
          </a:xfrm>
        </p:grpSpPr>
        <p:sp>
          <p:nvSpPr>
            <p:cNvPr id="12296" name="Oval 15"/>
            <p:cNvSpPr>
              <a:spLocks noChangeArrowheads="1"/>
            </p:cNvSpPr>
            <p:nvPr/>
          </p:nvSpPr>
          <p:spPr bwMode="auto">
            <a:xfrm>
              <a:off x="4320" y="1632"/>
              <a:ext cx="96" cy="144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7" name="Oval 16"/>
            <p:cNvSpPr>
              <a:spLocks noChangeArrowheads="1"/>
            </p:cNvSpPr>
            <p:nvPr/>
          </p:nvSpPr>
          <p:spPr bwMode="auto">
            <a:xfrm>
              <a:off x="3936" y="1632"/>
              <a:ext cx="96" cy="144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Oval 17"/>
            <p:cNvSpPr>
              <a:spLocks noChangeArrowheads="1"/>
            </p:cNvSpPr>
            <p:nvPr/>
          </p:nvSpPr>
          <p:spPr bwMode="auto">
            <a:xfrm>
              <a:off x="4800" y="1632"/>
              <a:ext cx="96" cy="144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Oval 18"/>
            <p:cNvSpPr>
              <a:spLocks noChangeArrowheads="1"/>
            </p:cNvSpPr>
            <p:nvPr/>
          </p:nvSpPr>
          <p:spPr bwMode="auto">
            <a:xfrm>
              <a:off x="5232" y="1584"/>
              <a:ext cx="96" cy="144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Slide Number Placeholder 2"/>
          <p:cNvSpPr txBox="1">
            <a:spLocks/>
          </p:cNvSpPr>
          <p:nvPr/>
        </p:nvSpPr>
        <p:spPr bwMode="auto">
          <a:xfrm>
            <a:off x="8194675" y="6440488"/>
            <a:ext cx="914400" cy="30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F00EC51-18CE-4219-8E4B-15920968AB1F}" type="slidenum">
              <a:rPr lang="en-US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>
                <a:defRPr/>
              </a:pPr>
              <a:t>9</a:t>
            </a:fld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ooter Placeholder 1"/>
          <p:cNvSpPr txBox="1">
            <a:spLocks/>
          </p:cNvSpPr>
          <p:nvPr/>
        </p:nvSpPr>
        <p:spPr>
          <a:xfrm>
            <a:off x="1000100" y="6429396"/>
            <a:ext cx="7143800" cy="403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Networks         </a:t>
            </a:r>
            <a:r>
              <a:rPr lang="en-US" sz="1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Wireless Sensor Networks</a:t>
            </a:r>
            <a:endParaRPr lang="en-US" sz="16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-468560" y="1026740"/>
            <a:ext cx="3348373" cy="720080"/>
          </a:xfrm>
          <a:prstGeom prst="rect">
            <a:avLst/>
          </a:prstGeom>
        </p:spPr>
        <p:txBody>
          <a:bodyPr/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buNone/>
            </a:pPr>
            <a:r>
              <a:rPr lang="en-US" sz="2000" dirty="0" smtClean="0"/>
              <a:t>[</a:t>
            </a:r>
            <a:r>
              <a:rPr lang="en-US" sz="2000" dirty="0" err="1" smtClean="0"/>
              <a:t>Nuwan</a:t>
            </a:r>
            <a:r>
              <a:rPr lang="en-US" sz="2000" dirty="0" smtClean="0"/>
              <a:t> </a:t>
            </a:r>
            <a:r>
              <a:rPr lang="en-US" sz="2000" dirty="0" err="1" smtClean="0"/>
              <a:t>Gajaweera</a:t>
            </a:r>
            <a:r>
              <a:rPr lang="en-US" sz="2000" dirty="0"/>
              <a:t>]</a:t>
            </a:r>
            <a:endParaRPr lang="en-US" sz="2000" dirty="0" smtClean="0"/>
          </a:p>
          <a:p>
            <a:pPr marL="0" indent="0" algn="r" eaLnBrk="1" hangingPunct="1">
              <a:buNone/>
            </a:pPr>
            <a:endParaRPr lang="en-US" sz="2000" i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A6A80C-1F53-42DB-9671-DA1551761FD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93393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4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34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2345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6666 -0.17778 " pathEditMode="relative" ptsTypes="AA">
                                      <p:cBhvr>
                                        <p:cTn id="28" dur="1000" fill="hold"/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4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4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4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34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34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/>
      <p:bldP spid="234500" grpId="0" build="p"/>
    </p:bld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crimsoncream</Template>
  <TotalTime>5481</TotalTime>
  <Words>1897</Words>
  <Application>Microsoft Office PowerPoint</Application>
  <PresentationFormat>On-screen Show (4:3)</PresentationFormat>
  <Paragraphs>387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Revised_Master</vt:lpstr>
      <vt:lpstr>Wireless Sensor Networks (WSNs)</vt:lpstr>
      <vt:lpstr>WSN Outline</vt:lpstr>
      <vt:lpstr>Wireless Sensor Networks</vt:lpstr>
      <vt:lpstr>WSN Outline</vt:lpstr>
      <vt:lpstr>WSN Applications</vt:lpstr>
      <vt:lpstr>WSN Applications</vt:lpstr>
      <vt:lpstr>Environment Monitoring</vt:lpstr>
      <vt:lpstr>Habitat Monitoring</vt:lpstr>
      <vt:lpstr>FireBug</vt:lpstr>
      <vt:lpstr>Precision Agriculture</vt:lpstr>
      <vt:lpstr>Camalie Vineyards</vt:lpstr>
      <vt:lpstr>Water in the Vineyard</vt:lpstr>
      <vt:lpstr>Vineyard Installation</vt:lpstr>
      <vt:lpstr>Power Supply </vt:lpstr>
      <vt:lpstr>Network Maps</vt:lpstr>
      <vt:lpstr>A Vision for Wireless MIS</vt:lpstr>
      <vt:lpstr>A Vision for Wireless MIS</vt:lpstr>
      <vt:lpstr>WSNs for Assisted Living</vt:lpstr>
      <vt:lpstr>WSNs for Assisted Living</vt:lpstr>
      <vt:lpstr>WSNs for Assisted Living</vt:lpstr>
      <vt:lpstr>Berkeley Fall Detection System</vt:lpstr>
      <vt:lpstr>Berkeley Fall Detection System</vt:lpstr>
      <vt:lpstr>WSN Outline</vt:lpstr>
      <vt:lpstr>Wireless Sensor Networks</vt:lpstr>
      <vt:lpstr>Wireless Sensor Networks</vt:lpstr>
      <vt:lpstr>Power Measurements</vt:lpstr>
      <vt:lpstr>WSN Communication Patterns</vt:lpstr>
      <vt:lpstr>Wireless Sensor Networks</vt:lpstr>
      <vt:lpstr>Techniques to Reduce Idle Listening</vt:lpstr>
      <vt:lpstr>WSN Outline</vt:lpstr>
      <vt:lpstr>Tree Routing</vt:lpstr>
      <vt:lpstr>Tiered WSN Architectures</vt:lpstr>
      <vt:lpstr> Dynamic  Cluster Formation</vt:lpstr>
      <vt:lpstr>Choosing Cluster Heads/ Forming Clusters</vt:lpstr>
      <vt:lpstr>PowerPoint Presentation</vt:lpstr>
      <vt:lpstr>Dynamic Cluster Formation</vt:lpstr>
      <vt:lpstr> Power-Aware MAC Protocols</vt:lpstr>
      <vt:lpstr>Power Aware MAC Protocols</vt:lpstr>
      <vt:lpstr>Power Aware MAC Protocols</vt:lpstr>
      <vt:lpstr>Power Aware MAC Protocols</vt:lpstr>
      <vt:lpstr>Sensor-MAC (S-MAC)</vt:lpstr>
      <vt:lpstr>Sensor-MAC (S-MAC)</vt:lpstr>
      <vt:lpstr>S-MAC</vt:lpstr>
      <vt:lpstr>Timeout-MAC (T-MAC)</vt:lpstr>
      <vt:lpstr>T-MAC</vt:lpstr>
      <vt:lpstr>LPL and SCP-MAC</vt:lpstr>
      <vt:lpstr>X-MAC</vt:lpstr>
      <vt:lpstr>X-MAC</vt:lpstr>
      <vt:lpstr>WSN Outline</vt:lpstr>
      <vt:lpstr>(Preview) Internet of Things</vt:lpstr>
      <vt:lpstr>WSN Summary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Professor Kinicki</cp:lastModifiedBy>
  <cp:revision>212</cp:revision>
  <dcterms:created xsi:type="dcterms:W3CDTF">2004-01-21T20:05:10Z</dcterms:created>
  <dcterms:modified xsi:type="dcterms:W3CDTF">2013-04-02T12:46:42Z</dcterms:modified>
</cp:coreProperties>
</file>