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5" r:id="rId3"/>
    <p:sldId id="369" r:id="rId4"/>
    <p:sldId id="370" r:id="rId5"/>
    <p:sldId id="371" r:id="rId6"/>
    <p:sldId id="372" r:id="rId7"/>
    <p:sldId id="368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97" r:id="rId20"/>
    <p:sldId id="385" r:id="rId21"/>
    <p:sldId id="394" r:id="rId22"/>
    <p:sldId id="387" r:id="rId23"/>
    <p:sldId id="388" r:id="rId24"/>
    <p:sldId id="390" r:id="rId25"/>
    <p:sldId id="391" r:id="rId26"/>
    <p:sldId id="392" r:id="rId27"/>
    <p:sldId id="393" r:id="rId28"/>
    <p:sldId id="396" r:id="rId2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CCFF99"/>
    <a:srgbClr val="FF6600"/>
    <a:srgbClr val="990033"/>
    <a:srgbClr val="99FF99"/>
    <a:srgbClr val="003366"/>
    <a:srgbClr val="CC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1301" y="-58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21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" y="16271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634233"/>
            <a:ext cx="8001000" cy="1946895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50088" y="6453336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B1E2A9A-00E3-4430-906E-995E828105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5A483E-2C16-4A7C-A450-A95C47757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417512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58D4C7-A5ED-4B23-8CDE-2E50A8B2DA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l.wustl.edu/projects/archive/trp/sonet-ring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556792"/>
            <a:ext cx="8462993" cy="3429024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Synchronous Optical</a:t>
            </a:r>
            <a: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(SONET)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1288"/>
            <a:ext cx="6005513" cy="64807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884613" y="49641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3871913" y="38846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2913" y="12049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54907" y="1316055"/>
            <a:ext cx="1000275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Low-Speed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712913" y="244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85303" y="2551130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Medium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738313" y="371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871016" y="383065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725613" y="49514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992188" y="292578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001713" y="42148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1052513" y="54721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452438" y="2535255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DS3</a:t>
            </a: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647700" y="2916255"/>
            <a:ext cx="8096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44.736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1016000" y="1443055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963613" y="174626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985838" y="202249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354013" y="1243030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DS1</a:t>
            </a: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365125" y="1584343"/>
            <a:ext cx="587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DS2</a:t>
            </a: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387350" y="1984393"/>
            <a:ext cx="9302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CEPT-1</a:t>
            </a: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92125" y="3824305"/>
            <a:ext cx="9302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CEPT-4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441325" y="4281505"/>
            <a:ext cx="9239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139.264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530225" y="5145105"/>
            <a:ext cx="688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ATM</a:t>
            </a: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504825" y="5500705"/>
            <a:ext cx="1101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150 Mbps</a:t>
            </a:r>
          </a:p>
        </p:txBody>
      </p:sp>
      <p:sp>
        <p:nvSpPr>
          <p:cNvPr id="13340" name="Line 26"/>
          <p:cNvSpPr>
            <a:spLocks noChangeShapeType="1"/>
          </p:cNvSpPr>
          <p:nvPr/>
        </p:nvSpPr>
        <p:spPr bwMode="auto">
          <a:xfrm>
            <a:off x="2805113" y="20939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27"/>
          <p:cNvSpPr>
            <a:spLocks noChangeShapeType="1"/>
          </p:cNvSpPr>
          <p:nvPr/>
        </p:nvSpPr>
        <p:spPr bwMode="auto">
          <a:xfrm>
            <a:off x="2779713" y="2944830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28"/>
          <p:cNvSpPr>
            <a:spLocks noChangeShapeType="1"/>
          </p:cNvSpPr>
          <p:nvPr/>
        </p:nvSpPr>
        <p:spPr bwMode="auto">
          <a:xfrm>
            <a:off x="2805113" y="40370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29"/>
          <p:cNvSpPr>
            <a:spLocks noChangeShapeType="1"/>
          </p:cNvSpPr>
          <p:nvPr/>
        </p:nvSpPr>
        <p:spPr bwMode="auto">
          <a:xfrm>
            <a:off x="2843213" y="422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830513" y="44434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779713" y="50911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2817813" y="52816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2805113" y="549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3014663" y="162403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006725" y="2579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2994025" y="3710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2994025" y="3964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2" name="Rectangle 38"/>
          <p:cNvSpPr>
            <a:spLocks noChangeArrowheads="1"/>
          </p:cNvSpPr>
          <p:nvPr/>
        </p:nvSpPr>
        <p:spPr bwMode="auto">
          <a:xfrm>
            <a:off x="3006725" y="41672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3" name="Rectangle 39"/>
          <p:cNvSpPr>
            <a:spLocks noChangeArrowheads="1"/>
          </p:cNvSpPr>
          <p:nvPr/>
        </p:nvSpPr>
        <p:spPr bwMode="auto">
          <a:xfrm>
            <a:off x="2981325" y="47768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4" name="Rectangle 40"/>
          <p:cNvSpPr>
            <a:spLocks noChangeArrowheads="1"/>
          </p:cNvSpPr>
          <p:nvPr/>
        </p:nvSpPr>
        <p:spPr bwMode="auto">
          <a:xfrm>
            <a:off x="2981325" y="4992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5" name="Rectangle 41"/>
          <p:cNvSpPr>
            <a:spLocks noChangeArrowheads="1"/>
          </p:cNvSpPr>
          <p:nvPr/>
        </p:nvSpPr>
        <p:spPr bwMode="auto">
          <a:xfrm>
            <a:off x="2994025" y="52213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6" name="Rectangle 42"/>
          <p:cNvSpPr>
            <a:spLocks noChangeArrowheads="1"/>
          </p:cNvSpPr>
          <p:nvPr/>
        </p:nvSpPr>
        <p:spPr bwMode="auto">
          <a:xfrm>
            <a:off x="3654425" y="35703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7" name="Rectangle 43"/>
          <p:cNvSpPr>
            <a:spLocks noChangeArrowheads="1"/>
          </p:cNvSpPr>
          <p:nvPr/>
        </p:nvSpPr>
        <p:spPr bwMode="auto">
          <a:xfrm>
            <a:off x="3654425" y="46498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8" name="Line 44"/>
          <p:cNvSpPr>
            <a:spLocks noChangeShapeType="1"/>
          </p:cNvSpPr>
          <p:nvPr/>
        </p:nvSpPr>
        <p:spPr bwMode="auto">
          <a:xfrm>
            <a:off x="5688013" y="393543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45"/>
          <p:cNvSpPr>
            <a:spLocks noChangeArrowheads="1"/>
          </p:cNvSpPr>
          <p:nvPr/>
        </p:nvSpPr>
        <p:spPr bwMode="auto">
          <a:xfrm>
            <a:off x="6215074" y="3786190"/>
            <a:ext cx="1285884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46"/>
          <p:cNvSpPr>
            <a:spLocks noChangeArrowheads="1"/>
          </p:cNvSpPr>
          <p:nvPr/>
        </p:nvSpPr>
        <p:spPr bwMode="auto">
          <a:xfrm>
            <a:off x="7786710" y="3357562"/>
            <a:ext cx="6889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OC-</a:t>
            </a:r>
            <a:r>
              <a:rPr lang="en-US" sz="1800" i="1" dirty="0"/>
              <a:t>n</a:t>
            </a:r>
            <a:endParaRPr lang="en-US" sz="1800" dirty="0"/>
          </a:p>
        </p:txBody>
      </p:sp>
      <p:sp>
        <p:nvSpPr>
          <p:cNvPr id="13361" name="Rectangle 47"/>
          <p:cNvSpPr>
            <a:spLocks noChangeArrowheads="1"/>
          </p:cNvSpPr>
          <p:nvPr/>
        </p:nvSpPr>
        <p:spPr bwMode="auto">
          <a:xfrm>
            <a:off x="6143636" y="3786190"/>
            <a:ext cx="135732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Scrambler</a:t>
            </a:r>
          </a:p>
        </p:txBody>
      </p:sp>
      <p:sp>
        <p:nvSpPr>
          <p:cNvPr id="13362" name="Line 48"/>
          <p:cNvSpPr>
            <a:spLocks noChangeShapeType="1"/>
          </p:cNvSpPr>
          <p:nvPr/>
        </p:nvSpPr>
        <p:spPr bwMode="auto">
          <a:xfrm flipV="1">
            <a:off x="7500958" y="4000504"/>
            <a:ext cx="3571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49"/>
          <p:cNvSpPr>
            <a:spLocks noChangeArrowheads="1"/>
          </p:cNvSpPr>
          <p:nvPr/>
        </p:nvSpPr>
        <p:spPr bwMode="auto">
          <a:xfrm>
            <a:off x="7858148" y="3786190"/>
            <a:ext cx="592138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Rectangle 50"/>
          <p:cNvSpPr>
            <a:spLocks noChangeArrowheads="1"/>
          </p:cNvSpPr>
          <p:nvPr/>
        </p:nvSpPr>
        <p:spPr bwMode="auto">
          <a:xfrm>
            <a:off x="7858148" y="3786190"/>
            <a:ext cx="62998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</a:rPr>
              <a:t>E/O</a:t>
            </a:r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 flipV="1">
            <a:off x="8494742" y="3935430"/>
            <a:ext cx="2921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Rectangle 52"/>
          <p:cNvSpPr>
            <a:spLocks noChangeArrowheads="1"/>
          </p:cNvSpPr>
          <p:nvPr/>
        </p:nvSpPr>
        <p:spPr bwMode="auto">
          <a:xfrm>
            <a:off x="2828925" y="2071705"/>
            <a:ext cx="1273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51.84 Mbps</a:t>
            </a:r>
          </a:p>
        </p:txBody>
      </p:sp>
      <p:sp>
        <p:nvSpPr>
          <p:cNvPr id="13367" name="Rectangle 53"/>
          <p:cNvSpPr>
            <a:spLocks noChangeArrowheads="1"/>
          </p:cNvSpPr>
          <p:nvPr/>
        </p:nvSpPr>
        <p:spPr bwMode="auto">
          <a:xfrm>
            <a:off x="1850378" y="508160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>
            <a:off x="4498975" y="1817705"/>
            <a:ext cx="0" cy="3960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>
            <a:off x="4505325" y="1858980"/>
            <a:ext cx="1155700" cy="2060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4492625" y="3932255"/>
            <a:ext cx="1192213" cy="186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Rectangle 57"/>
          <p:cNvSpPr>
            <a:spLocks noChangeArrowheads="1"/>
          </p:cNvSpPr>
          <p:nvPr/>
        </p:nvSpPr>
        <p:spPr bwMode="auto">
          <a:xfrm>
            <a:off x="4837113" y="3738580"/>
            <a:ext cx="58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Mux</a:t>
            </a:r>
          </a:p>
        </p:txBody>
      </p:sp>
      <p:sp>
        <p:nvSpPr>
          <p:cNvPr id="13372" name="Rectangle 58"/>
          <p:cNvSpPr>
            <a:spLocks noChangeArrowheads="1"/>
          </p:cNvSpPr>
          <p:nvPr/>
        </p:nvSpPr>
        <p:spPr bwMode="auto">
          <a:xfrm>
            <a:off x="5648325" y="344648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</a:t>
            </a:r>
            <a:r>
              <a:rPr lang="en-US" sz="1800" i="1"/>
              <a:t>n</a:t>
            </a:r>
            <a:endParaRPr lang="en-US" sz="1800"/>
          </a:p>
        </p:txBody>
      </p:sp>
      <p:sp>
        <p:nvSpPr>
          <p:cNvPr id="13373" name="Rectangle 59"/>
          <p:cNvSpPr>
            <a:spLocks noChangeArrowheads="1"/>
          </p:cNvSpPr>
          <p:nvPr/>
        </p:nvSpPr>
        <p:spPr bwMode="auto">
          <a:xfrm>
            <a:off x="3184525" y="3159143"/>
            <a:ext cx="247650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13374" name="Rectangle 60"/>
          <p:cNvSpPr>
            <a:spLocks noChangeArrowheads="1"/>
          </p:cNvSpPr>
          <p:nvPr/>
        </p:nvSpPr>
        <p:spPr bwMode="auto">
          <a:xfrm>
            <a:off x="760413" y="3246455"/>
            <a:ext cx="24765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SONET </a:t>
            </a:r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6929438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2435225"/>
            <a:ext cx="2062162" cy="1196975"/>
            <a:chOff x="519" y="1346"/>
            <a:chExt cx="1417" cy="754"/>
          </a:xfrm>
        </p:grpSpPr>
        <p:sp>
          <p:nvSpPr>
            <p:cNvPr id="14371" name="Line 3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5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30300" y="208597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39913" y="208121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558925" y="26717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68538" y="26670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25563" y="32813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035175" y="32766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165475" y="2146300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3175000" y="2784475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3184525" y="3408363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13188" y="2444750"/>
            <a:ext cx="2062162" cy="1196975"/>
            <a:chOff x="519" y="1346"/>
            <a:chExt cx="1417" cy="754"/>
          </a:xfrm>
        </p:grpSpPr>
        <p:sp>
          <p:nvSpPr>
            <p:cNvPr id="14368" name="Line 16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17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8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111625" y="20955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821238" y="209073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4140200" y="269398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4849813" y="26892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135438" y="3303588"/>
            <a:ext cx="727075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4845050" y="32988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5400000">
            <a:off x="5590382" y="2556669"/>
            <a:ext cx="1731962" cy="952500"/>
            <a:chOff x="3552" y="2773"/>
            <a:chExt cx="1091" cy="600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 rot="-5400000">
              <a:off x="3798" y="2527"/>
              <a:ext cx="60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3697" y="2891"/>
              <a:ext cx="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Byte</a:t>
              </a:r>
            </a:p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Interleave</a:t>
              </a:r>
            </a:p>
          </p:txBody>
        </p:sp>
      </p:grp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6931025" y="3070225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6981825" y="26400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FF"/>
                </a:solidFill>
                <a:latin typeface="Comic Sans MS" pitchFamily="66" charset="0"/>
              </a:rPr>
              <a:t>STS-3</a:t>
            </a: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019175" y="40767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Incoming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3833813" y="415607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Synchronized New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-141291" y="0"/>
            <a:ext cx="949963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Synchronous Multiplexing</a:t>
            </a:r>
            <a: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6929438" y="574359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SONET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00"/>
            <a:ext cx="5489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topology can be a mesh, but most often it is a dual ring.</a:t>
            </a:r>
          </a:p>
          <a:p>
            <a:pPr eaLnBrk="1" hangingPunct="1">
              <a:defRPr/>
            </a:pPr>
            <a:r>
              <a:rPr lang="en-US" dirty="0" smtClean="0"/>
              <a:t>Standard component of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 ring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ADM</a:t>
            </a:r>
            <a:r>
              <a:rPr lang="en-US" b="1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+mj-lt"/>
              </a:rPr>
              <a:t>(Add/Drop Multiplexer)</a:t>
            </a:r>
          </a:p>
          <a:p>
            <a:pPr lvl="1" eaLnBrk="1" hangingPunct="1">
              <a:defRPr/>
            </a:pPr>
            <a:r>
              <a:rPr lang="en-US" dirty="0" smtClean="0"/>
              <a:t>Drop one incoming multiplexed stream and replace it with another stream.</a:t>
            </a:r>
          </a:p>
          <a:p>
            <a:pPr lvl="1" eaLnBrk="1" hangingPunct="1">
              <a:defRPr/>
            </a:pPr>
            <a:r>
              <a:rPr lang="en-US" dirty="0" smtClean="0"/>
              <a:t>Used to make up bi-directional line switching rings.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1325563"/>
            <a:ext cx="3560762" cy="3367087"/>
            <a:chOff x="329" y="835"/>
            <a:chExt cx="2243" cy="2121"/>
          </a:xfrm>
        </p:grpSpPr>
        <p:sp>
          <p:nvSpPr>
            <p:cNvPr id="17444" name="Text Box 3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45" name="Text Box 4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9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0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59288" y="1308100"/>
            <a:ext cx="3560762" cy="3367088"/>
            <a:chOff x="329" y="835"/>
            <a:chExt cx="2243" cy="2121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5102225" y="2112963"/>
            <a:ext cx="1238250" cy="327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37"/>
          <p:cNvSpPr>
            <a:spLocks noChangeShapeType="1"/>
          </p:cNvSpPr>
          <p:nvPr/>
        </p:nvSpPr>
        <p:spPr bwMode="auto">
          <a:xfrm>
            <a:off x="5519738" y="1657350"/>
            <a:ext cx="260350" cy="1108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38"/>
          <p:cNvSpPr>
            <a:spLocks/>
          </p:cNvSpPr>
          <p:nvPr/>
        </p:nvSpPr>
        <p:spPr bwMode="auto">
          <a:xfrm>
            <a:off x="6338888" y="1878013"/>
            <a:ext cx="184150" cy="169862"/>
          </a:xfrm>
          <a:custGeom>
            <a:avLst/>
            <a:gdLst>
              <a:gd name="T0" fmla="*/ 171450 w 116"/>
              <a:gd name="T1" fmla="*/ 0 h 107"/>
              <a:gd name="T2" fmla="*/ 1588 w 116"/>
              <a:gd name="T3" fmla="*/ 52387 h 107"/>
              <a:gd name="T4" fmla="*/ 184150 w 116"/>
              <a:gd name="T5" fmla="*/ 169862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8" y="0"/>
                </a:moveTo>
                <a:cubicBezTo>
                  <a:pt x="54" y="7"/>
                  <a:pt x="0" y="15"/>
                  <a:pt x="1" y="33"/>
                </a:cubicBezTo>
                <a:cubicBezTo>
                  <a:pt x="2" y="51"/>
                  <a:pt x="98" y="95"/>
                  <a:pt x="116" y="10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39"/>
          <p:cNvSpPr>
            <a:spLocks/>
          </p:cNvSpPr>
          <p:nvPr/>
        </p:nvSpPr>
        <p:spPr bwMode="auto">
          <a:xfrm>
            <a:off x="5008563" y="2962275"/>
            <a:ext cx="301625" cy="195263"/>
          </a:xfrm>
          <a:custGeom>
            <a:avLst/>
            <a:gdLst>
              <a:gd name="T0" fmla="*/ 53975 w 190"/>
              <a:gd name="T1" fmla="*/ 195263 h 123"/>
              <a:gd name="T2" fmla="*/ 41275 w 190"/>
              <a:gd name="T3" fmla="*/ 0 h 123"/>
              <a:gd name="T4" fmla="*/ 301625 w 190"/>
              <a:gd name="T5" fmla="*/ 195263 h 123"/>
              <a:gd name="T6" fmla="*/ 0 60000 65536"/>
              <a:gd name="T7" fmla="*/ 0 60000 65536"/>
              <a:gd name="T8" fmla="*/ 0 60000 65536"/>
              <a:gd name="T9" fmla="*/ 0 w 190"/>
              <a:gd name="T10" fmla="*/ 0 h 123"/>
              <a:gd name="T11" fmla="*/ 190 w 1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23">
                <a:moveTo>
                  <a:pt x="34" y="123"/>
                </a:moveTo>
                <a:cubicBezTo>
                  <a:pt x="17" y="61"/>
                  <a:pt x="0" y="0"/>
                  <a:pt x="26" y="0"/>
                </a:cubicBezTo>
                <a:cubicBezTo>
                  <a:pt x="52" y="0"/>
                  <a:pt x="164" y="103"/>
                  <a:pt x="190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40"/>
          <p:cNvSpPr txBox="1">
            <a:spLocks noChangeArrowheads="1"/>
          </p:cNvSpPr>
          <p:nvPr/>
        </p:nvSpPr>
        <p:spPr bwMode="auto">
          <a:xfrm>
            <a:off x="1435088" y="5000637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(</a:t>
            </a:r>
            <a:r>
              <a:rPr lang="en-US" sz="2000" b="1" dirty="0"/>
              <a:t>a) Dual ring</a:t>
            </a:r>
          </a:p>
        </p:txBody>
      </p: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4405313" y="4929198"/>
            <a:ext cx="405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(b) </a:t>
            </a:r>
            <a:r>
              <a:rPr lang="en-US" sz="2000" b="1" dirty="0" smtClean="0"/>
              <a:t>Loop-around</a:t>
            </a:r>
          </a:p>
          <a:p>
            <a:pPr eaLnBrk="0" hangingPunct="0"/>
            <a:r>
              <a:rPr lang="en-US" sz="2000" b="1" dirty="0" smtClean="0"/>
              <a:t>in </a:t>
            </a:r>
            <a:r>
              <a:rPr lang="en-US" sz="2000" b="1" dirty="0"/>
              <a:t>response to fault</a:t>
            </a: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31242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2057400" y="1752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9906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2133600" y="37338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179388" y="0"/>
            <a:ext cx="8785225" cy="10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999117"/>
            <a:ext cx="5000661" cy="53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92280" y="1556792"/>
            <a:ext cx="16344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Changed from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FDDI</a:t>
            </a:r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 bwMode="auto">
          <a:xfrm flipH="1">
            <a:off x="6372201" y="1952836"/>
            <a:ext cx="720079" cy="6840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1643050"/>
            <a:ext cx="8350250" cy="1392238"/>
            <a:chOff x="273" y="826"/>
            <a:chExt cx="5260" cy="877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1976" y="839"/>
              <a:ext cx="574" cy="44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5"/>
            <p:cNvSpPr>
              <a:spLocks noChangeArrowheads="1"/>
            </p:cNvSpPr>
            <p:nvPr/>
          </p:nvSpPr>
          <p:spPr bwMode="auto">
            <a:xfrm>
              <a:off x="3069" y="832"/>
              <a:ext cx="504" cy="447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4514" y="826"/>
              <a:ext cx="615" cy="453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7"/>
            <p:cNvSpPr>
              <a:spLocks noChangeArrowheads="1"/>
            </p:cNvSpPr>
            <p:nvPr/>
          </p:nvSpPr>
          <p:spPr bwMode="auto">
            <a:xfrm>
              <a:off x="723" y="916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1934" y="927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2" name="Rectangle 9"/>
            <p:cNvSpPr>
              <a:spLocks noChangeArrowheads="1"/>
            </p:cNvSpPr>
            <p:nvPr/>
          </p:nvSpPr>
          <p:spPr bwMode="auto">
            <a:xfrm>
              <a:off x="3073" y="965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4488" y="932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27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2"/>
            <p:cNvSpPr>
              <a:spLocks noChangeShapeType="1"/>
            </p:cNvSpPr>
            <p:nvPr/>
          </p:nvSpPr>
          <p:spPr bwMode="auto">
            <a:xfrm>
              <a:off x="28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3"/>
            <p:cNvSpPr>
              <a:spLocks noChangeShapeType="1"/>
            </p:cNvSpPr>
            <p:nvPr/>
          </p:nvSpPr>
          <p:spPr bwMode="auto">
            <a:xfrm>
              <a:off x="28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14"/>
            <p:cNvSpPr>
              <a:spLocks noChangeShapeType="1"/>
            </p:cNvSpPr>
            <p:nvPr/>
          </p:nvSpPr>
          <p:spPr bwMode="auto">
            <a:xfrm>
              <a:off x="1190" y="1040"/>
              <a:ext cx="750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3615" y="1046"/>
              <a:ext cx="904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16"/>
            <p:cNvSpPr>
              <a:spLocks noChangeShapeType="1"/>
            </p:cNvSpPr>
            <p:nvPr/>
          </p:nvSpPr>
          <p:spPr bwMode="auto">
            <a:xfrm>
              <a:off x="2595" y="95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7"/>
            <p:cNvSpPr>
              <a:spLocks noChangeShapeType="1"/>
            </p:cNvSpPr>
            <p:nvPr/>
          </p:nvSpPr>
          <p:spPr bwMode="auto">
            <a:xfrm>
              <a:off x="2602" y="1059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8"/>
            <p:cNvSpPr>
              <a:spLocks noChangeShapeType="1"/>
            </p:cNvSpPr>
            <p:nvPr/>
          </p:nvSpPr>
          <p:spPr bwMode="auto">
            <a:xfrm>
              <a:off x="2609" y="1165"/>
              <a:ext cx="158" cy="5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9"/>
            <p:cNvSpPr>
              <a:spLocks noChangeShapeType="1"/>
            </p:cNvSpPr>
            <p:nvPr/>
          </p:nvSpPr>
          <p:spPr bwMode="auto">
            <a:xfrm flipV="1">
              <a:off x="2910" y="1177"/>
              <a:ext cx="101" cy="5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20"/>
            <p:cNvSpPr>
              <a:spLocks noChangeShapeType="1"/>
            </p:cNvSpPr>
            <p:nvPr/>
          </p:nvSpPr>
          <p:spPr bwMode="auto">
            <a:xfrm>
              <a:off x="514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21"/>
            <p:cNvSpPr>
              <a:spLocks noChangeShapeType="1"/>
            </p:cNvSpPr>
            <p:nvPr/>
          </p:nvSpPr>
          <p:spPr bwMode="auto">
            <a:xfrm>
              <a:off x="515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22"/>
            <p:cNvSpPr>
              <a:spLocks noChangeShapeType="1"/>
            </p:cNvSpPr>
            <p:nvPr/>
          </p:nvSpPr>
          <p:spPr bwMode="auto">
            <a:xfrm>
              <a:off x="515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23"/>
          <p:cNvSpPr>
            <a:spLocks noChangeArrowheads="1"/>
          </p:cNvSpPr>
          <p:nvPr/>
        </p:nvSpPr>
        <p:spPr bwMode="auto">
          <a:xfrm>
            <a:off x="1100138" y="4357694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827463" y="4392617"/>
            <a:ext cx="911225" cy="6985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7205663" y="4371979"/>
            <a:ext cx="976312" cy="719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6"/>
          <p:cNvSpPr>
            <a:spLocks noChangeArrowheads="1"/>
          </p:cNvSpPr>
          <p:nvPr/>
        </p:nvSpPr>
        <p:spPr bwMode="auto">
          <a:xfrm>
            <a:off x="1158875" y="45434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19465" name="Rectangle 27"/>
          <p:cNvSpPr>
            <a:spLocks noChangeArrowheads="1"/>
          </p:cNvSpPr>
          <p:nvPr/>
        </p:nvSpPr>
        <p:spPr bwMode="auto">
          <a:xfrm>
            <a:off x="7164388" y="4540254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DEMUX</a:t>
            </a:r>
          </a:p>
        </p:txBody>
      </p:sp>
      <p:sp>
        <p:nvSpPr>
          <p:cNvPr id="19466" name="Line 28"/>
          <p:cNvSpPr>
            <a:spLocks noChangeShapeType="1"/>
          </p:cNvSpPr>
          <p:nvPr/>
        </p:nvSpPr>
        <p:spPr bwMode="auto">
          <a:xfrm>
            <a:off x="473075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484188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495300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31"/>
          <p:cNvSpPr>
            <a:spLocks noChangeShapeType="1"/>
          </p:cNvSpPr>
          <p:nvPr/>
        </p:nvSpPr>
        <p:spPr bwMode="auto">
          <a:xfrm>
            <a:off x="1928813" y="4711704"/>
            <a:ext cx="188277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32"/>
          <p:cNvSpPr>
            <a:spLocks noChangeShapeType="1"/>
          </p:cNvSpPr>
          <p:nvPr/>
        </p:nvSpPr>
        <p:spPr bwMode="auto">
          <a:xfrm>
            <a:off x="4752975" y="4721229"/>
            <a:ext cx="246062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3"/>
          <p:cNvSpPr>
            <a:spLocks noChangeShapeType="1"/>
          </p:cNvSpPr>
          <p:nvPr/>
        </p:nvSpPr>
        <p:spPr bwMode="auto">
          <a:xfrm>
            <a:off x="4151313" y="5164142"/>
            <a:ext cx="17462" cy="719137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 flipV="1">
            <a:off x="4484688" y="5130804"/>
            <a:ext cx="22225" cy="723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8204200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8215313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8226425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8"/>
          <p:cNvSpPr>
            <a:spLocks noChangeArrowheads="1"/>
          </p:cNvSpPr>
          <p:nvPr/>
        </p:nvSpPr>
        <p:spPr bwMode="auto">
          <a:xfrm>
            <a:off x="468313" y="1076329"/>
            <a:ext cx="287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(a)  pre-SONET multiplexing</a:t>
            </a:r>
          </a:p>
        </p:txBody>
      </p:sp>
      <p:sp>
        <p:nvSpPr>
          <p:cNvPr id="19477" name="Rectangle 39"/>
          <p:cNvSpPr>
            <a:spLocks noChangeArrowheads="1"/>
          </p:cNvSpPr>
          <p:nvPr/>
        </p:nvSpPr>
        <p:spPr bwMode="auto">
          <a:xfrm>
            <a:off x="3384550" y="2671767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4716463" y="2662242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3913188" y="45307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ADM</a:t>
            </a:r>
          </a:p>
        </p:txBody>
      </p:sp>
      <p:sp>
        <p:nvSpPr>
          <p:cNvPr id="19480" name="Rectangle 42"/>
          <p:cNvSpPr>
            <a:spLocks noChangeArrowheads="1"/>
          </p:cNvSpPr>
          <p:nvPr/>
        </p:nvSpPr>
        <p:spPr bwMode="auto">
          <a:xfrm>
            <a:off x="3201988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1" name="Rectangle 43"/>
          <p:cNvSpPr>
            <a:spLocks noChangeArrowheads="1"/>
          </p:cNvSpPr>
          <p:nvPr/>
        </p:nvSpPr>
        <p:spPr bwMode="auto">
          <a:xfrm>
            <a:off x="4670425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2" name="Rectangle 44"/>
          <p:cNvSpPr>
            <a:spLocks noChangeArrowheads="1"/>
          </p:cNvSpPr>
          <p:nvPr/>
        </p:nvSpPr>
        <p:spPr bwMode="auto">
          <a:xfrm>
            <a:off x="473075" y="3606804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(b)  SONET Add-Drop multiplexing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000100" y="1643050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1538" y="1785926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ADM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39813"/>
            <a:ext cx="6934200" cy="4460875"/>
            <a:chOff x="768" y="655"/>
            <a:chExt cx="4368" cy="2810"/>
          </a:xfrm>
        </p:grpSpPr>
        <p:sp>
          <p:nvSpPr>
            <p:cNvPr id="20489" name="Oval 3"/>
            <p:cNvSpPr>
              <a:spLocks noChangeArrowheads="1"/>
            </p:cNvSpPr>
            <p:nvPr/>
          </p:nvSpPr>
          <p:spPr bwMode="auto">
            <a:xfrm>
              <a:off x="3503" y="2524"/>
              <a:ext cx="1136" cy="7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"/>
            <p:cNvSpPr>
              <a:spLocks noChangeArrowheads="1"/>
            </p:cNvSpPr>
            <p:nvPr/>
          </p:nvSpPr>
          <p:spPr bwMode="auto">
            <a:xfrm>
              <a:off x="3644" y="993"/>
              <a:ext cx="982" cy="6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3" y="2525"/>
              <a:ext cx="1118" cy="795"/>
              <a:chOff x="3191" y="2688"/>
              <a:chExt cx="1118" cy="795"/>
            </a:xfrm>
          </p:grpSpPr>
          <p:sp>
            <p:nvSpPr>
              <p:cNvPr id="20534" name="Oval 6"/>
              <p:cNvSpPr>
                <a:spLocks noChangeArrowheads="1"/>
              </p:cNvSpPr>
              <p:nvPr/>
            </p:nvSpPr>
            <p:spPr bwMode="auto">
              <a:xfrm>
                <a:off x="3263" y="2727"/>
                <a:ext cx="1046" cy="6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7"/>
              <p:cNvSpPr>
                <a:spLocks noChangeArrowheads="1"/>
              </p:cNvSpPr>
              <p:nvPr/>
            </p:nvSpPr>
            <p:spPr bwMode="auto">
              <a:xfrm flipV="1">
                <a:off x="4086" y="323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8"/>
              <p:cNvSpPr>
                <a:spLocks noChangeArrowheads="1"/>
              </p:cNvSpPr>
              <p:nvPr/>
            </p:nvSpPr>
            <p:spPr bwMode="auto">
              <a:xfrm flipV="1">
                <a:off x="4027" y="273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9"/>
              <p:cNvSpPr>
                <a:spLocks noChangeArrowheads="1"/>
              </p:cNvSpPr>
              <p:nvPr/>
            </p:nvSpPr>
            <p:spPr bwMode="auto">
              <a:xfrm flipV="1">
                <a:off x="3479" y="268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10"/>
              <p:cNvSpPr>
                <a:spLocks noChangeArrowheads="1"/>
              </p:cNvSpPr>
              <p:nvPr/>
            </p:nvSpPr>
            <p:spPr bwMode="auto">
              <a:xfrm flipV="1">
                <a:off x="3576" y="332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11"/>
              <p:cNvSpPr>
                <a:spLocks noChangeArrowheads="1"/>
              </p:cNvSpPr>
              <p:nvPr/>
            </p:nvSpPr>
            <p:spPr bwMode="auto">
              <a:xfrm flipV="1">
                <a:off x="3191" y="299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23" y="967"/>
              <a:ext cx="986" cy="717"/>
              <a:chOff x="3533" y="993"/>
              <a:chExt cx="986" cy="717"/>
            </a:xfrm>
          </p:grpSpPr>
          <p:sp>
            <p:nvSpPr>
              <p:cNvPr id="20528" name="Oval 13"/>
              <p:cNvSpPr>
                <a:spLocks noChangeArrowheads="1"/>
              </p:cNvSpPr>
              <p:nvPr/>
            </p:nvSpPr>
            <p:spPr bwMode="auto">
              <a:xfrm>
                <a:off x="3618" y="1064"/>
                <a:ext cx="872" cy="5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14"/>
              <p:cNvSpPr>
                <a:spLocks noChangeArrowheads="1"/>
              </p:cNvSpPr>
              <p:nvPr/>
            </p:nvSpPr>
            <p:spPr bwMode="auto">
              <a:xfrm flipV="1">
                <a:off x="4340" y="141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15"/>
              <p:cNvSpPr>
                <a:spLocks noChangeArrowheads="1"/>
              </p:cNvSpPr>
              <p:nvPr/>
            </p:nvSpPr>
            <p:spPr bwMode="auto">
              <a:xfrm flipV="1">
                <a:off x="3955" y="993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16"/>
              <p:cNvSpPr>
                <a:spLocks noChangeArrowheads="1"/>
              </p:cNvSpPr>
              <p:nvPr/>
            </p:nvSpPr>
            <p:spPr bwMode="auto">
              <a:xfrm flipV="1">
                <a:off x="3533" y="122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17"/>
              <p:cNvSpPr>
                <a:spLocks noChangeArrowheads="1"/>
              </p:cNvSpPr>
              <p:nvPr/>
            </p:nvSpPr>
            <p:spPr bwMode="auto">
              <a:xfrm flipV="1">
                <a:off x="3876" y="155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18"/>
              <p:cNvSpPr>
                <a:spLocks noChangeArrowheads="1"/>
              </p:cNvSpPr>
              <p:nvPr/>
            </p:nvSpPr>
            <p:spPr bwMode="auto">
              <a:xfrm flipV="1">
                <a:off x="4346" y="1052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79" y="962"/>
              <a:ext cx="1370" cy="2032"/>
              <a:chOff x="1834" y="934"/>
              <a:chExt cx="1370" cy="2032"/>
            </a:xfrm>
          </p:grpSpPr>
          <p:sp>
            <p:nvSpPr>
              <p:cNvPr id="20518" name="Oval 20"/>
              <p:cNvSpPr>
                <a:spLocks noChangeArrowheads="1"/>
              </p:cNvSpPr>
              <p:nvPr/>
            </p:nvSpPr>
            <p:spPr bwMode="auto">
              <a:xfrm>
                <a:off x="1891" y="990"/>
                <a:ext cx="1209" cy="19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21"/>
              <p:cNvSpPr>
                <a:spLocks noChangeArrowheads="1"/>
              </p:cNvSpPr>
              <p:nvPr/>
            </p:nvSpPr>
            <p:spPr bwMode="auto">
              <a:xfrm flipV="1">
                <a:off x="3031" y="164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 flipV="1">
                <a:off x="2864" y="11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23"/>
              <p:cNvSpPr>
                <a:spLocks noChangeArrowheads="1"/>
              </p:cNvSpPr>
              <p:nvPr/>
            </p:nvSpPr>
            <p:spPr bwMode="auto">
              <a:xfrm flipV="1">
                <a:off x="2552" y="93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24"/>
              <p:cNvSpPr>
                <a:spLocks noChangeArrowheads="1"/>
              </p:cNvSpPr>
              <p:nvPr/>
            </p:nvSpPr>
            <p:spPr bwMode="auto">
              <a:xfrm flipV="1">
                <a:off x="2958" y="2230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25"/>
              <p:cNvSpPr>
                <a:spLocks noChangeArrowheads="1"/>
              </p:cNvSpPr>
              <p:nvPr/>
            </p:nvSpPr>
            <p:spPr bwMode="auto">
              <a:xfrm flipV="1">
                <a:off x="1837" y="2225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26"/>
              <p:cNvSpPr>
                <a:spLocks noChangeArrowheads="1"/>
              </p:cNvSpPr>
              <p:nvPr/>
            </p:nvSpPr>
            <p:spPr bwMode="auto">
              <a:xfrm flipV="1">
                <a:off x="2166" y="2812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27"/>
              <p:cNvSpPr>
                <a:spLocks noChangeArrowheads="1"/>
              </p:cNvSpPr>
              <p:nvPr/>
            </p:nvSpPr>
            <p:spPr bwMode="auto">
              <a:xfrm flipV="1">
                <a:off x="1834" y="16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28"/>
              <p:cNvSpPr>
                <a:spLocks noChangeArrowheads="1"/>
              </p:cNvSpPr>
              <p:nvPr/>
            </p:nvSpPr>
            <p:spPr bwMode="auto">
              <a:xfrm flipV="1">
                <a:off x="2834" y="2626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29"/>
              <p:cNvSpPr>
                <a:spLocks noChangeArrowheads="1"/>
              </p:cNvSpPr>
              <p:nvPr/>
            </p:nvSpPr>
            <p:spPr bwMode="auto">
              <a:xfrm flipV="1">
                <a:off x="2002" y="1189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4" name="Line 30"/>
            <p:cNvSpPr>
              <a:spLocks noChangeShapeType="1"/>
            </p:cNvSpPr>
            <p:nvPr/>
          </p:nvSpPr>
          <p:spPr bwMode="auto">
            <a:xfrm>
              <a:off x="3290" y="129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31"/>
            <p:cNvSpPr>
              <a:spLocks noChangeShapeType="1"/>
            </p:cNvSpPr>
            <p:nvPr/>
          </p:nvSpPr>
          <p:spPr bwMode="auto">
            <a:xfrm flipV="1">
              <a:off x="3463" y="1646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>
              <a:off x="3399" y="2328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>
              <a:off x="3254" y="2737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34"/>
            <p:cNvSpPr>
              <a:spLocks noChangeArrowheads="1"/>
            </p:cNvSpPr>
            <p:nvPr/>
          </p:nvSpPr>
          <p:spPr bwMode="auto">
            <a:xfrm>
              <a:off x="4954" y="655"/>
              <a:ext cx="182" cy="20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4545" y="764"/>
              <a:ext cx="400" cy="245"/>
            </a:xfrm>
            <a:custGeom>
              <a:avLst/>
              <a:gdLst>
                <a:gd name="T0" fmla="*/ 400 w 400"/>
                <a:gd name="T1" fmla="*/ 0 h 245"/>
                <a:gd name="T2" fmla="*/ 146 w 400"/>
                <a:gd name="T3" fmla="*/ 63 h 245"/>
                <a:gd name="T4" fmla="*/ 0 w 400"/>
                <a:gd name="T5" fmla="*/ 245 h 245"/>
                <a:gd name="T6" fmla="*/ 0 60000 65536"/>
                <a:gd name="T7" fmla="*/ 0 60000 65536"/>
                <a:gd name="T8" fmla="*/ 0 60000 65536"/>
                <a:gd name="T9" fmla="*/ 0 w 400"/>
                <a:gd name="T10" fmla="*/ 0 h 245"/>
                <a:gd name="T11" fmla="*/ 400 w 40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45">
                  <a:moveTo>
                    <a:pt x="400" y="0"/>
                  </a:moveTo>
                  <a:cubicBezTo>
                    <a:pt x="306" y="11"/>
                    <a:pt x="213" y="22"/>
                    <a:pt x="146" y="63"/>
                  </a:cubicBezTo>
                  <a:cubicBezTo>
                    <a:pt x="79" y="104"/>
                    <a:pt x="26" y="213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4609" y="864"/>
              <a:ext cx="452" cy="245"/>
            </a:xfrm>
            <a:custGeom>
              <a:avLst/>
              <a:gdLst>
                <a:gd name="T0" fmla="*/ 418 w 452"/>
                <a:gd name="T1" fmla="*/ 0 h 245"/>
                <a:gd name="T2" fmla="*/ 382 w 452"/>
                <a:gd name="T3" fmla="*/ 172 h 245"/>
                <a:gd name="T4" fmla="*/ 0 w 452"/>
                <a:gd name="T5" fmla="*/ 245 h 245"/>
                <a:gd name="T6" fmla="*/ 0 60000 65536"/>
                <a:gd name="T7" fmla="*/ 0 60000 65536"/>
                <a:gd name="T8" fmla="*/ 0 60000 65536"/>
                <a:gd name="T9" fmla="*/ 0 w 452"/>
                <a:gd name="T10" fmla="*/ 0 h 245"/>
                <a:gd name="T11" fmla="*/ 452 w 45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245">
                  <a:moveTo>
                    <a:pt x="418" y="0"/>
                  </a:moveTo>
                  <a:cubicBezTo>
                    <a:pt x="435" y="65"/>
                    <a:pt x="452" y="131"/>
                    <a:pt x="382" y="172"/>
                  </a:cubicBezTo>
                  <a:cubicBezTo>
                    <a:pt x="312" y="213"/>
                    <a:pt x="65" y="230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37"/>
            <p:cNvSpPr txBox="1">
              <a:spLocks noChangeArrowheads="1"/>
            </p:cNvSpPr>
            <p:nvPr/>
          </p:nvSpPr>
          <p:spPr bwMode="auto">
            <a:xfrm>
              <a:off x="3619" y="183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Inter-Office</a:t>
              </a:r>
            </a:p>
            <a:p>
              <a:pPr algn="ctr" eaLnBrk="0" hangingPunct="0"/>
              <a:r>
                <a:rPr lang="en-US" sz="1800"/>
                <a:t>Rings</a:t>
              </a:r>
            </a:p>
          </p:txBody>
        </p:sp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547" y="1731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Metro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 flipV="1">
              <a:off x="1487" y="1586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 flipV="1">
              <a:off x="1473" y="2355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1053" y="2647"/>
              <a:ext cx="564" cy="818"/>
            </a:xfrm>
            <a:custGeom>
              <a:avLst/>
              <a:gdLst>
                <a:gd name="T0" fmla="*/ 564 w 564"/>
                <a:gd name="T1" fmla="*/ 0 h 818"/>
                <a:gd name="T2" fmla="*/ 437 w 564"/>
                <a:gd name="T3" fmla="*/ 409 h 818"/>
                <a:gd name="T4" fmla="*/ 0 w 564"/>
                <a:gd name="T5" fmla="*/ 818 h 818"/>
                <a:gd name="T6" fmla="*/ 0 60000 65536"/>
                <a:gd name="T7" fmla="*/ 0 60000 65536"/>
                <a:gd name="T8" fmla="*/ 0 60000 65536"/>
                <a:gd name="T9" fmla="*/ 0 w 564"/>
                <a:gd name="T10" fmla="*/ 0 h 818"/>
                <a:gd name="T11" fmla="*/ 564 w 564"/>
                <a:gd name="T12" fmla="*/ 818 h 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4" h="818">
                  <a:moveTo>
                    <a:pt x="564" y="0"/>
                  </a:moveTo>
                  <a:cubicBezTo>
                    <a:pt x="547" y="136"/>
                    <a:pt x="531" y="273"/>
                    <a:pt x="437" y="409"/>
                  </a:cubicBezTo>
                  <a:cubicBezTo>
                    <a:pt x="343" y="545"/>
                    <a:pt x="73" y="748"/>
                    <a:pt x="0" y="81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1081" y="674"/>
              <a:ext cx="545" cy="900"/>
            </a:xfrm>
            <a:custGeom>
              <a:avLst/>
              <a:gdLst>
                <a:gd name="T0" fmla="*/ 545 w 545"/>
                <a:gd name="T1" fmla="*/ 900 h 900"/>
                <a:gd name="T2" fmla="*/ 445 w 545"/>
                <a:gd name="T3" fmla="*/ 382 h 900"/>
                <a:gd name="T4" fmla="*/ 0 w 545"/>
                <a:gd name="T5" fmla="*/ 0 h 900"/>
                <a:gd name="T6" fmla="*/ 0 60000 65536"/>
                <a:gd name="T7" fmla="*/ 0 60000 65536"/>
                <a:gd name="T8" fmla="*/ 0 60000 65536"/>
                <a:gd name="T9" fmla="*/ 0 w 545"/>
                <a:gd name="T10" fmla="*/ 0 h 900"/>
                <a:gd name="T11" fmla="*/ 545 w 545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900">
                  <a:moveTo>
                    <a:pt x="545" y="900"/>
                  </a:moveTo>
                  <a:cubicBezTo>
                    <a:pt x="540" y="716"/>
                    <a:pt x="536" y="532"/>
                    <a:pt x="445" y="382"/>
                  </a:cubicBezTo>
                  <a:cubicBezTo>
                    <a:pt x="354" y="232"/>
                    <a:pt x="76" y="64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43"/>
            <p:cNvSpPr>
              <a:spLocks noChangeShapeType="1"/>
            </p:cNvSpPr>
            <p:nvPr/>
          </p:nvSpPr>
          <p:spPr bwMode="auto">
            <a:xfrm flipH="1">
              <a:off x="1626" y="1892"/>
              <a:ext cx="18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>
              <a:off x="1790" y="172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45"/>
            <p:cNvSpPr>
              <a:spLocks noChangeShapeType="1"/>
            </p:cNvSpPr>
            <p:nvPr/>
          </p:nvSpPr>
          <p:spPr bwMode="auto">
            <a:xfrm flipV="1">
              <a:off x="1763" y="233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46"/>
            <p:cNvSpPr txBox="1">
              <a:spLocks noChangeArrowheads="1"/>
            </p:cNvSpPr>
            <p:nvPr/>
          </p:nvSpPr>
          <p:spPr bwMode="auto">
            <a:xfrm>
              <a:off x="768" y="1690"/>
              <a:ext cx="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Regional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11" name="Oval 47"/>
            <p:cNvSpPr>
              <a:spLocks noChangeArrowheads="1"/>
            </p:cNvSpPr>
            <p:nvPr/>
          </p:nvSpPr>
          <p:spPr bwMode="auto">
            <a:xfrm>
              <a:off x="2096" y="969"/>
              <a:ext cx="1301" cy="20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8"/>
            <p:cNvSpPr>
              <a:spLocks noChangeShapeType="1"/>
            </p:cNvSpPr>
            <p:nvPr/>
          </p:nvSpPr>
          <p:spPr bwMode="auto">
            <a:xfrm>
              <a:off x="3277" y="125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9"/>
            <p:cNvSpPr>
              <a:spLocks noChangeShapeType="1"/>
            </p:cNvSpPr>
            <p:nvPr/>
          </p:nvSpPr>
          <p:spPr bwMode="auto">
            <a:xfrm flipV="1">
              <a:off x="3468" y="1678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50"/>
            <p:cNvSpPr>
              <a:spLocks noChangeShapeType="1"/>
            </p:cNvSpPr>
            <p:nvPr/>
          </p:nvSpPr>
          <p:spPr bwMode="auto">
            <a:xfrm>
              <a:off x="3377" y="2361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51"/>
            <p:cNvSpPr>
              <a:spLocks noChangeShapeType="1"/>
            </p:cNvSpPr>
            <p:nvPr/>
          </p:nvSpPr>
          <p:spPr bwMode="auto">
            <a:xfrm>
              <a:off x="3214" y="2751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52"/>
            <p:cNvSpPr>
              <a:spLocks noChangeShapeType="1"/>
            </p:cNvSpPr>
            <p:nvPr/>
          </p:nvSpPr>
          <p:spPr bwMode="auto">
            <a:xfrm flipV="1">
              <a:off x="1759" y="238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53"/>
            <p:cNvSpPr>
              <a:spLocks noChangeShapeType="1"/>
            </p:cNvSpPr>
            <p:nvPr/>
          </p:nvSpPr>
          <p:spPr bwMode="auto">
            <a:xfrm>
              <a:off x="1776" y="177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79388" y="4445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6929454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Gigabit ATM Over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10 </a:t>
            </a:r>
            <a:r>
              <a:rPr lang="en-US" sz="3600" dirty="0" err="1" smtClean="0">
                <a:effectLst/>
              </a:rPr>
              <a:t>Gb</a:t>
            </a:r>
            <a:r>
              <a:rPr lang="en-US" sz="3600" dirty="0" smtClean="0">
                <a:effectLst/>
              </a:rPr>
              <a:t>/s SONET Ring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600" y="1952625"/>
            <a:ext cx="936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 b="1"/>
          </a:p>
          <a:p>
            <a:pPr algn="ctr" eaLnBrk="0" hangingPunct="0"/>
            <a:r>
              <a:rPr lang="en-US" sz="1100">
                <a:hlinkClick r:id="rId2"/>
              </a:rPr>
              <a:t>  </a:t>
            </a:r>
            <a:r>
              <a:rPr lang="en-US" sz="16200"/>
              <a:t> </a:t>
            </a:r>
            <a:r>
              <a:rPr lang="en-US" sz="11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/>
              <a:t> </a:t>
            </a:r>
          </a:p>
        </p:txBody>
      </p:sp>
      <p:pic>
        <p:nvPicPr>
          <p:cNvPr id="21508" name="Picture 6" descr="sonet-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98" y="1500174"/>
            <a:ext cx="8888558" cy="37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214546" y="5445144"/>
            <a:ext cx="4586288" cy="6985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Washington U. St Louis 1995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Early Microsoft Puget Sound Design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5" y="1052736"/>
            <a:ext cx="6858571" cy="51669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Overview</a:t>
            </a:r>
          </a:p>
          <a:p>
            <a:r>
              <a:rPr lang="en-US" dirty="0" smtClean="0"/>
              <a:t>SONET Rates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/>
              <a:t>Add/Drop Multiplexor (ADM)</a:t>
            </a:r>
          </a:p>
          <a:p>
            <a:pPr lvl="1"/>
            <a:r>
              <a:rPr lang="en-US" dirty="0" smtClean="0"/>
              <a:t>Section, Line and Path</a:t>
            </a:r>
          </a:p>
          <a:p>
            <a:pPr lvl="1"/>
            <a:r>
              <a:rPr lang="en-US" dirty="0" smtClean="0"/>
              <a:t>Virtual Tributaries</a:t>
            </a:r>
          </a:p>
          <a:p>
            <a:pPr lvl="1"/>
            <a:r>
              <a:rPr lang="en-US" dirty="0" smtClean="0"/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928662" y="3500438"/>
            <a:ext cx="6929486" cy="857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STE: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Section</a:t>
            </a:r>
            <a:r>
              <a:rPr lang="en-US" sz="1600" dirty="0"/>
              <a:t> Terminating Equipment, e.g. a repeater</a:t>
            </a:r>
          </a:p>
          <a:p>
            <a:pPr algn="l" eaLnBrk="0" hangingPunct="0"/>
            <a:r>
              <a:rPr lang="en-US" sz="1600" dirty="0"/>
              <a:t>LTE: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Line</a:t>
            </a:r>
            <a:r>
              <a:rPr lang="en-US" sz="1600" b="1" dirty="0"/>
              <a:t> </a:t>
            </a:r>
            <a:r>
              <a:rPr lang="en-US" sz="1600" dirty="0"/>
              <a:t>Terminating Equipment, e.g. a STS-1 to STS-3 multiplexer</a:t>
            </a:r>
          </a:p>
          <a:p>
            <a:pPr algn="l" eaLnBrk="0" hangingPunct="0"/>
            <a:r>
              <a:rPr lang="en-US" sz="1600" dirty="0"/>
              <a:t>PTE: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Path</a:t>
            </a:r>
            <a:r>
              <a:rPr lang="en-US" sz="1600" dirty="0"/>
              <a:t> Terminating Equipment, e.g. an STS-1 multiplexer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4851424"/>
            <a:ext cx="8340725" cy="1497012"/>
            <a:chOff x="246" y="2971"/>
            <a:chExt cx="5254" cy="9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34" y="3423"/>
              <a:ext cx="561" cy="478"/>
              <a:chOff x="1734" y="3270"/>
              <a:chExt cx="561" cy="478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7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7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746" y="3519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734" y="3270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6" y="3436"/>
              <a:ext cx="549" cy="478"/>
              <a:chOff x="2516" y="3283"/>
              <a:chExt cx="549" cy="478"/>
            </a:xfrm>
          </p:grpSpPr>
          <p:sp>
            <p:nvSpPr>
              <p:cNvPr id="22630" name="Rectangle 10"/>
              <p:cNvSpPr>
                <a:spLocks noChangeArrowheads="1"/>
              </p:cNvSpPr>
              <p:nvPr/>
            </p:nvSpPr>
            <p:spPr bwMode="auto">
              <a:xfrm>
                <a:off x="251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11"/>
              <p:cNvSpPr>
                <a:spLocks noChangeArrowheads="1"/>
              </p:cNvSpPr>
              <p:nvPr/>
            </p:nvSpPr>
            <p:spPr bwMode="auto">
              <a:xfrm>
                <a:off x="251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12"/>
              <p:cNvSpPr>
                <a:spLocks noChangeArrowheads="1"/>
              </p:cNvSpPr>
              <p:nvPr/>
            </p:nvSpPr>
            <p:spPr bwMode="auto">
              <a:xfrm>
                <a:off x="2541" y="353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3" name="Rectangle 13"/>
              <p:cNvSpPr>
                <a:spLocks noChangeArrowheads="1"/>
              </p:cNvSpPr>
              <p:nvPr/>
            </p:nvSpPr>
            <p:spPr bwMode="auto">
              <a:xfrm>
                <a:off x="2529" y="328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332" y="3404"/>
              <a:ext cx="551" cy="478"/>
              <a:chOff x="3332" y="3251"/>
              <a:chExt cx="551" cy="478"/>
            </a:xfrm>
          </p:grpSpPr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>
                <a:off x="3332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>
                <a:off x="3332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>
                <a:off x="3373" y="3500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3361" y="3251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005" y="3211"/>
              <a:ext cx="553" cy="683"/>
              <a:chOff x="1005" y="3058"/>
              <a:chExt cx="553" cy="683"/>
            </a:xfrm>
          </p:grpSpPr>
          <p:sp>
            <p:nvSpPr>
              <p:cNvPr id="22620" name="Rectangle 20"/>
              <p:cNvSpPr>
                <a:spLocks noChangeArrowheads="1"/>
              </p:cNvSpPr>
              <p:nvPr/>
            </p:nvSpPr>
            <p:spPr bwMode="auto">
              <a:xfrm>
                <a:off x="1009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21"/>
              <p:cNvSpPr>
                <a:spLocks noChangeArrowheads="1"/>
              </p:cNvSpPr>
              <p:nvPr/>
            </p:nvSpPr>
            <p:spPr bwMode="auto">
              <a:xfrm>
                <a:off x="1009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22"/>
              <p:cNvSpPr>
                <a:spLocks noChangeArrowheads="1"/>
              </p:cNvSpPr>
              <p:nvPr/>
            </p:nvSpPr>
            <p:spPr bwMode="auto">
              <a:xfrm>
                <a:off x="1009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23"/>
              <p:cNvSpPr>
                <a:spLocks noChangeArrowheads="1"/>
              </p:cNvSpPr>
              <p:nvPr/>
            </p:nvSpPr>
            <p:spPr bwMode="auto">
              <a:xfrm>
                <a:off x="1017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4" name="Rectangle 24"/>
              <p:cNvSpPr>
                <a:spLocks noChangeArrowheads="1"/>
              </p:cNvSpPr>
              <p:nvPr/>
            </p:nvSpPr>
            <p:spPr bwMode="auto">
              <a:xfrm>
                <a:off x="1005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25" name="Rectangle 25"/>
              <p:cNvSpPr>
                <a:spLocks noChangeArrowheads="1"/>
              </p:cNvSpPr>
              <p:nvPr/>
            </p:nvSpPr>
            <p:spPr bwMode="auto">
              <a:xfrm>
                <a:off x="1122" y="3058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71" y="3204"/>
              <a:ext cx="549" cy="684"/>
              <a:chOff x="4171" y="3051"/>
              <a:chExt cx="549" cy="684"/>
            </a:xfrm>
          </p:grpSpPr>
          <p:sp>
            <p:nvSpPr>
              <p:cNvPr id="22614" name="Rectangle 27"/>
              <p:cNvSpPr>
                <a:spLocks noChangeArrowheads="1"/>
              </p:cNvSpPr>
              <p:nvPr/>
            </p:nvSpPr>
            <p:spPr bwMode="auto">
              <a:xfrm>
                <a:off x="4171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28"/>
              <p:cNvSpPr>
                <a:spLocks noChangeArrowheads="1"/>
              </p:cNvSpPr>
              <p:nvPr/>
            </p:nvSpPr>
            <p:spPr bwMode="auto">
              <a:xfrm>
                <a:off x="4171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29"/>
              <p:cNvSpPr>
                <a:spLocks noChangeArrowheads="1"/>
              </p:cNvSpPr>
              <p:nvPr/>
            </p:nvSpPr>
            <p:spPr bwMode="auto">
              <a:xfrm>
                <a:off x="4171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30"/>
              <p:cNvSpPr>
                <a:spLocks noChangeArrowheads="1"/>
              </p:cNvSpPr>
              <p:nvPr/>
            </p:nvSpPr>
            <p:spPr bwMode="auto">
              <a:xfrm>
                <a:off x="4185" y="3506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8" name="Rectangle 31"/>
              <p:cNvSpPr>
                <a:spLocks noChangeArrowheads="1"/>
              </p:cNvSpPr>
              <p:nvPr/>
            </p:nvSpPr>
            <p:spPr bwMode="auto">
              <a:xfrm>
                <a:off x="4173" y="3257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9" name="Rectangle 32"/>
              <p:cNvSpPr>
                <a:spLocks noChangeArrowheads="1"/>
              </p:cNvSpPr>
              <p:nvPr/>
            </p:nvSpPr>
            <p:spPr bwMode="auto">
              <a:xfrm>
                <a:off x="4278" y="3051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974"/>
              <a:ext cx="549" cy="920"/>
              <a:chOff x="246" y="2821"/>
              <a:chExt cx="549" cy="920"/>
            </a:xfrm>
          </p:grpSpPr>
          <p:sp>
            <p:nvSpPr>
              <p:cNvPr id="22606" name="Rectangle 34"/>
              <p:cNvSpPr>
                <a:spLocks noChangeArrowheads="1"/>
              </p:cNvSpPr>
              <p:nvPr/>
            </p:nvSpPr>
            <p:spPr bwMode="auto">
              <a:xfrm>
                <a:off x="2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35"/>
              <p:cNvSpPr>
                <a:spLocks noChangeArrowheads="1"/>
              </p:cNvSpPr>
              <p:nvPr/>
            </p:nvSpPr>
            <p:spPr bwMode="auto">
              <a:xfrm>
                <a:off x="2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36"/>
              <p:cNvSpPr>
                <a:spLocks noChangeArrowheads="1"/>
              </p:cNvSpPr>
              <p:nvPr/>
            </p:nvSpPr>
            <p:spPr bwMode="auto">
              <a:xfrm>
                <a:off x="246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37"/>
              <p:cNvSpPr>
                <a:spLocks noChangeArrowheads="1"/>
              </p:cNvSpPr>
              <p:nvPr/>
            </p:nvSpPr>
            <p:spPr bwMode="auto">
              <a:xfrm>
                <a:off x="246" y="2847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38"/>
              <p:cNvSpPr>
                <a:spLocks noChangeArrowheads="1"/>
              </p:cNvSpPr>
              <p:nvPr/>
            </p:nvSpPr>
            <p:spPr bwMode="auto">
              <a:xfrm>
                <a:off x="269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1" name="Rectangle 39"/>
              <p:cNvSpPr>
                <a:spLocks noChangeArrowheads="1"/>
              </p:cNvSpPr>
              <p:nvPr/>
            </p:nvSpPr>
            <p:spPr bwMode="auto">
              <a:xfrm>
                <a:off x="257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2" name="Rectangle 40"/>
              <p:cNvSpPr>
                <a:spLocks noChangeArrowheads="1"/>
              </p:cNvSpPr>
              <p:nvPr/>
            </p:nvSpPr>
            <p:spPr bwMode="auto">
              <a:xfrm>
                <a:off x="360" y="3045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  <p:sp>
            <p:nvSpPr>
              <p:cNvPr id="22613" name="Rectangle 41"/>
              <p:cNvSpPr>
                <a:spLocks noChangeArrowheads="1"/>
              </p:cNvSpPr>
              <p:nvPr/>
            </p:nvSpPr>
            <p:spPr bwMode="auto">
              <a:xfrm>
                <a:off x="353" y="2821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path</a:t>
                </a:r>
              </a:p>
            </p:txBody>
          </p:sp>
        </p:grp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10" y="3759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>
              <a:off x="1579" y="3759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2308" y="3766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3082" y="3772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>
              <a:off x="3895" y="3779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47"/>
            <p:cNvSpPr>
              <a:spLocks noChangeShapeType="1"/>
            </p:cNvSpPr>
            <p:nvPr/>
          </p:nvSpPr>
          <p:spPr bwMode="auto">
            <a:xfrm>
              <a:off x="4734" y="377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48"/>
            <p:cNvSpPr>
              <a:spLocks noChangeShapeType="1"/>
            </p:cNvSpPr>
            <p:nvPr/>
          </p:nvSpPr>
          <p:spPr bwMode="auto">
            <a:xfrm>
              <a:off x="823" y="3541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49"/>
            <p:cNvSpPr>
              <a:spLocks noChangeShapeType="1"/>
            </p:cNvSpPr>
            <p:nvPr/>
          </p:nvSpPr>
          <p:spPr bwMode="auto">
            <a:xfrm>
              <a:off x="1572" y="3535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50"/>
            <p:cNvSpPr>
              <a:spLocks noChangeShapeType="1"/>
            </p:cNvSpPr>
            <p:nvPr/>
          </p:nvSpPr>
          <p:spPr bwMode="auto">
            <a:xfrm>
              <a:off x="2308" y="3555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51"/>
            <p:cNvSpPr>
              <a:spLocks noChangeShapeType="1"/>
            </p:cNvSpPr>
            <p:nvPr/>
          </p:nvSpPr>
          <p:spPr bwMode="auto">
            <a:xfrm>
              <a:off x="3101" y="3555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52"/>
            <p:cNvSpPr>
              <a:spLocks noChangeShapeType="1"/>
            </p:cNvSpPr>
            <p:nvPr/>
          </p:nvSpPr>
          <p:spPr bwMode="auto">
            <a:xfrm>
              <a:off x="3888" y="3555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53"/>
            <p:cNvSpPr>
              <a:spLocks noChangeShapeType="1"/>
            </p:cNvSpPr>
            <p:nvPr/>
          </p:nvSpPr>
          <p:spPr bwMode="auto">
            <a:xfrm>
              <a:off x="4747" y="354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54"/>
            <p:cNvSpPr>
              <a:spLocks noChangeShapeType="1"/>
            </p:cNvSpPr>
            <p:nvPr/>
          </p:nvSpPr>
          <p:spPr bwMode="auto">
            <a:xfrm>
              <a:off x="810" y="3324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55"/>
            <p:cNvSpPr>
              <a:spLocks noChangeShapeType="1"/>
            </p:cNvSpPr>
            <p:nvPr/>
          </p:nvSpPr>
          <p:spPr bwMode="auto">
            <a:xfrm>
              <a:off x="4747" y="3350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56"/>
            <p:cNvSpPr>
              <a:spLocks noChangeShapeType="1"/>
            </p:cNvSpPr>
            <p:nvPr/>
          </p:nvSpPr>
          <p:spPr bwMode="auto">
            <a:xfrm>
              <a:off x="1592" y="3324"/>
              <a:ext cx="257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57"/>
            <p:cNvSpPr>
              <a:spLocks noChangeShapeType="1"/>
            </p:cNvSpPr>
            <p:nvPr/>
          </p:nvSpPr>
          <p:spPr bwMode="auto">
            <a:xfrm>
              <a:off x="804" y="3094"/>
              <a:ext cx="41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58"/>
            <p:cNvSpPr>
              <a:spLocks noChangeArrowheads="1"/>
            </p:cNvSpPr>
            <p:nvPr/>
          </p:nvSpPr>
          <p:spPr bwMode="auto">
            <a:xfrm>
              <a:off x="4951" y="365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59"/>
            <p:cNvSpPr>
              <a:spLocks noChangeArrowheads="1"/>
            </p:cNvSpPr>
            <p:nvPr/>
          </p:nvSpPr>
          <p:spPr bwMode="auto">
            <a:xfrm>
              <a:off x="4951" y="3436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60"/>
            <p:cNvSpPr>
              <a:spLocks noChangeArrowheads="1"/>
            </p:cNvSpPr>
            <p:nvPr/>
          </p:nvSpPr>
          <p:spPr bwMode="auto">
            <a:xfrm>
              <a:off x="4951" y="322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61"/>
            <p:cNvSpPr>
              <a:spLocks noChangeArrowheads="1"/>
            </p:cNvSpPr>
            <p:nvPr/>
          </p:nvSpPr>
          <p:spPr bwMode="auto">
            <a:xfrm>
              <a:off x="4951" y="2997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62"/>
            <p:cNvSpPr>
              <a:spLocks noChangeArrowheads="1"/>
            </p:cNvSpPr>
            <p:nvPr/>
          </p:nvSpPr>
          <p:spPr bwMode="auto">
            <a:xfrm>
              <a:off x="4974" y="3662"/>
              <a:ext cx="5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optical</a:t>
              </a:r>
            </a:p>
          </p:txBody>
        </p:sp>
        <p:sp>
          <p:nvSpPr>
            <p:cNvPr id="22603" name="Rectangle 63"/>
            <p:cNvSpPr>
              <a:spLocks noChangeArrowheads="1"/>
            </p:cNvSpPr>
            <p:nvPr/>
          </p:nvSpPr>
          <p:spPr bwMode="auto">
            <a:xfrm>
              <a:off x="4962" y="3413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section</a:t>
              </a:r>
            </a:p>
          </p:txBody>
        </p:sp>
        <p:sp>
          <p:nvSpPr>
            <p:cNvPr id="22604" name="Rectangle 64"/>
            <p:cNvSpPr>
              <a:spLocks noChangeArrowheads="1"/>
            </p:cNvSpPr>
            <p:nvPr/>
          </p:nvSpPr>
          <p:spPr bwMode="auto">
            <a:xfrm>
              <a:off x="5065" y="3195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line</a:t>
              </a:r>
            </a:p>
          </p:txBody>
        </p:sp>
        <p:sp>
          <p:nvSpPr>
            <p:cNvPr id="22605" name="Rectangle 65"/>
            <p:cNvSpPr>
              <a:spLocks noChangeArrowheads="1"/>
            </p:cNvSpPr>
            <p:nvPr/>
          </p:nvSpPr>
          <p:spPr bwMode="auto">
            <a:xfrm>
              <a:off x="5058" y="2971"/>
              <a:ext cx="3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path</a:t>
              </a:r>
            </a:p>
          </p:txBody>
        </p:sp>
      </p:grpSp>
      <p:sp>
        <p:nvSpPr>
          <p:cNvPr id="22534" name="Text Box 66"/>
          <p:cNvSpPr txBox="1">
            <a:spLocks noChangeArrowheads="1"/>
          </p:cNvSpPr>
          <p:nvPr/>
        </p:nvSpPr>
        <p:spPr bwMode="auto">
          <a:xfrm>
            <a:off x="269875" y="97157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(a)</a:t>
            </a:r>
          </a:p>
        </p:txBody>
      </p:sp>
      <p:sp>
        <p:nvSpPr>
          <p:cNvPr id="22535" name="Text Box 67"/>
          <p:cNvSpPr txBox="1">
            <a:spLocks noChangeArrowheads="1"/>
          </p:cNvSpPr>
          <p:nvPr/>
        </p:nvSpPr>
        <p:spPr bwMode="auto">
          <a:xfrm>
            <a:off x="219075" y="4443436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(b)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" y="1017611"/>
            <a:ext cx="8286751" cy="2309813"/>
            <a:chOff x="260" y="933"/>
            <a:chExt cx="5220" cy="1455"/>
          </a:xfrm>
        </p:grpSpPr>
        <p:sp>
          <p:nvSpPr>
            <p:cNvPr id="22541" name="Rectangle 69"/>
            <p:cNvSpPr>
              <a:spLocks noChangeArrowheads="1"/>
            </p:cNvSpPr>
            <p:nvPr/>
          </p:nvSpPr>
          <p:spPr bwMode="auto">
            <a:xfrm>
              <a:off x="350" y="937"/>
              <a:ext cx="435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42" name="Rectangle 70"/>
            <p:cNvSpPr>
              <a:spLocks noChangeArrowheads="1"/>
            </p:cNvSpPr>
            <p:nvPr/>
          </p:nvSpPr>
          <p:spPr bwMode="auto">
            <a:xfrm>
              <a:off x="1158" y="1219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43" name="Rectangle 71"/>
            <p:cNvSpPr>
              <a:spLocks noChangeArrowheads="1"/>
            </p:cNvSpPr>
            <p:nvPr/>
          </p:nvSpPr>
          <p:spPr bwMode="auto">
            <a:xfrm>
              <a:off x="1903" y="1342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44" name="Line 72"/>
            <p:cNvSpPr>
              <a:spLocks noChangeShapeType="1"/>
            </p:cNvSpPr>
            <p:nvPr/>
          </p:nvSpPr>
          <p:spPr bwMode="auto">
            <a:xfrm>
              <a:off x="1880" y="1970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73"/>
            <p:cNvSpPr>
              <a:spLocks noChangeShapeType="1"/>
            </p:cNvSpPr>
            <p:nvPr/>
          </p:nvSpPr>
          <p:spPr bwMode="auto">
            <a:xfrm>
              <a:off x="2840" y="1976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74"/>
            <p:cNvSpPr>
              <a:spLocks noChangeShapeType="1"/>
            </p:cNvSpPr>
            <p:nvPr/>
          </p:nvSpPr>
          <p:spPr bwMode="auto">
            <a:xfrm>
              <a:off x="1157" y="2157"/>
              <a:ext cx="34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75"/>
            <p:cNvSpPr>
              <a:spLocks noChangeShapeType="1"/>
            </p:cNvSpPr>
            <p:nvPr/>
          </p:nvSpPr>
          <p:spPr bwMode="auto">
            <a:xfrm>
              <a:off x="291" y="2374"/>
              <a:ext cx="514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76"/>
            <p:cNvSpPr>
              <a:spLocks noChangeArrowheads="1"/>
            </p:cNvSpPr>
            <p:nvPr/>
          </p:nvSpPr>
          <p:spPr bwMode="auto">
            <a:xfrm>
              <a:off x="2470" y="2176"/>
              <a:ext cx="8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STS-1 </a:t>
              </a:r>
              <a:r>
                <a:rPr lang="en-US" sz="1600" b="1" dirty="0">
                  <a:solidFill>
                    <a:srgbClr val="800000"/>
                  </a:solidFill>
                </a:rPr>
                <a:t>Path</a:t>
              </a:r>
            </a:p>
          </p:txBody>
        </p:sp>
        <p:sp>
          <p:nvSpPr>
            <p:cNvPr id="22549" name="Rectangle 77"/>
            <p:cNvSpPr>
              <a:spLocks noChangeArrowheads="1"/>
            </p:cNvSpPr>
            <p:nvPr/>
          </p:nvSpPr>
          <p:spPr bwMode="auto">
            <a:xfrm>
              <a:off x="2491" y="1956"/>
              <a:ext cx="66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 </a:t>
              </a:r>
              <a:r>
                <a:rPr lang="en-US" sz="1600" b="1" dirty="0">
                  <a:solidFill>
                    <a:srgbClr val="800000"/>
                  </a:solidFill>
                </a:rPr>
                <a:t>Line</a:t>
              </a:r>
            </a:p>
          </p:txBody>
        </p:sp>
        <p:sp>
          <p:nvSpPr>
            <p:cNvPr id="22550" name="Rectangle 78"/>
            <p:cNvSpPr>
              <a:spLocks noChangeArrowheads="1"/>
            </p:cNvSpPr>
            <p:nvPr/>
          </p:nvSpPr>
          <p:spPr bwMode="auto">
            <a:xfrm>
              <a:off x="2062" y="1773"/>
              <a:ext cx="5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800000"/>
                  </a:solidFill>
                </a:rPr>
                <a:t>Section</a:t>
              </a:r>
            </a:p>
          </p:txBody>
        </p:sp>
        <p:sp>
          <p:nvSpPr>
            <p:cNvPr id="22551" name="Rectangle 79"/>
            <p:cNvSpPr>
              <a:spLocks noChangeArrowheads="1"/>
            </p:cNvSpPr>
            <p:nvPr/>
          </p:nvSpPr>
          <p:spPr bwMode="auto">
            <a:xfrm>
              <a:off x="3031" y="1767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2" name="Rectangle 80"/>
            <p:cNvSpPr>
              <a:spLocks noChangeArrowheads="1"/>
            </p:cNvSpPr>
            <p:nvPr/>
          </p:nvSpPr>
          <p:spPr bwMode="auto">
            <a:xfrm>
              <a:off x="1144" y="1435"/>
              <a:ext cx="364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3" name="Rectangle 81"/>
            <p:cNvSpPr>
              <a:spLocks noChangeArrowheads="1"/>
            </p:cNvSpPr>
            <p:nvPr/>
          </p:nvSpPr>
          <p:spPr bwMode="auto">
            <a:xfrm>
              <a:off x="4131" y="1426"/>
              <a:ext cx="364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4" name="Rectangle 82"/>
            <p:cNvSpPr>
              <a:spLocks noChangeArrowheads="1"/>
            </p:cNvSpPr>
            <p:nvPr/>
          </p:nvSpPr>
          <p:spPr bwMode="auto">
            <a:xfrm>
              <a:off x="1898" y="1562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5" name="Rectangle 83"/>
            <p:cNvSpPr>
              <a:spLocks noChangeArrowheads="1"/>
            </p:cNvSpPr>
            <p:nvPr/>
          </p:nvSpPr>
          <p:spPr bwMode="auto">
            <a:xfrm>
              <a:off x="2621" y="1549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6" name="Rectangle 84"/>
            <p:cNvSpPr>
              <a:spLocks noChangeArrowheads="1"/>
            </p:cNvSpPr>
            <p:nvPr/>
          </p:nvSpPr>
          <p:spPr bwMode="auto">
            <a:xfrm>
              <a:off x="3390" y="1563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7" name="Rectangle 85"/>
            <p:cNvSpPr>
              <a:spLocks noChangeArrowheads="1"/>
            </p:cNvSpPr>
            <p:nvPr/>
          </p:nvSpPr>
          <p:spPr bwMode="auto">
            <a:xfrm>
              <a:off x="260" y="1290"/>
              <a:ext cx="630" cy="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862" y="1508"/>
              <a:ext cx="282" cy="227"/>
              <a:chOff x="791" y="1173"/>
              <a:chExt cx="282" cy="227"/>
            </a:xfrm>
          </p:grpSpPr>
          <p:sp>
            <p:nvSpPr>
              <p:cNvPr id="22572" name="Line 87"/>
              <p:cNvSpPr>
                <a:spLocks noChangeShapeType="1"/>
              </p:cNvSpPr>
              <p:nvPr/>
            </p:nvSpPr>
            <p:spPr bwMode="auto">
              <a:xfrm>
                <a:off x="791" y="1173"/>
                <a:ext cx="2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88"/>
              <p:cNvSpPr>
                <a:spLocks noChangeShapeType="1"/>
              </p:cNvSpPr>
              <p:nvPr/>
            </p:nvSpPr>
            <p:spPr bwMode="auto">
              <a:xfrm>
                <a:off x="945" y="1400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89"/>
              <p:cNvSpPr>
                <a:spLocks noChangeShapeType="1"/>
              </p:cNvSpPr>
              <p:nvPr/>
            </p:nvSpPr>
            <p:spPr bwMode="auto">
              <a:xfrm>
                <a:off x="941" y="1323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90"/>
              <p:cNvSpPr>
                <a:spLocks noChangeShapeType="1"/>
              </p:cNvSpPr>
              <p:nvPr/>
            </p:nvSpPr>
            <p:spPr bwMode="auto">
              <a:xfrm>
                <a:off x="937" y="1246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 flipV="1">
              <a:off x="4521" y="1504"/>
              <a:ext cx="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530" y="1758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>
              <a:off x="4526" y="16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>
              <a:off x="4522" y="1604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95"/>
            <p:cNvSpPr>
              <a:spLocks noChangeShapeType="1"/>
            </p:cNvSpPr>
            <p:nvPr/>
          </p:nvSpPr>
          <p:spPr bwMode="auto">
            <a:xfrm>
              <a:off x="1516" y="1644"/>
              <a:ext cx="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96"/>
            <p:cNvSpPr>
              <a:spLocks noChangeShapeType="1"/>
            </p:cNvSpPr>
            <p:nvPr/>
          </p:nvSpPr>
          <p:spPr bwMode="auto">
            <a:xfrm>
              <a:off x="2294" y="1640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97"/>
            <p:cNvSpPr>
              <a:spLocks noChangeShapeType="1"/>
            </p:cNvSpPr>
            <p:nvPr/>
          </p:nvSpPr>
          <p:spPr bwMode="auto">
            <a:xfrm>
              <a:off x="3027" y="162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8"/>
            <p:cNvSpPr>
              <a:spLocks noChangeShapeType="1"/>
            </p:cNvSpPr>
            <p:nvPr/>
          </p:nvSpPr>
          <p:spPr bwMode="auto">
            <a:xfrm>
              <a:off x="3786" y="1632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99"/>
            <p:cNvSpPr>
              <a:spLocks noChangeArrowheads="1"/>
            </p:cNvSpPr>
            <p:nvPr/>
          </p:nvSpPr>
          <p:spPr bwMode="auto">
            <a:xfrm>
              <a:off x="2611" y="1330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8" name="Rectangle 100"/>
            <p:cNvSpPr>
              <a:spLocks noChangeArrowheads="1"/>
            </p:cNvSpPr>
            <p:nvPr/>
          </p:nvSpPr>
          <p:spPr bwMode="auto">
            <a:xfrm>
              <a:off x="3391" y="1318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4136" y="1206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4931" y="933"/>
              <a:ext cx="50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71" name="Rectangle 103"/>
            <p:cNvSpPr>
              <a:spLocks noChangeArrowheads="1"/>
            </p:cNvSpPr>
            <p:nvPr/>
          </p:nvSpPr>
          <p:spPr bwMode="auto">
            <a:xfrm>
              <a:off x="4877" y="1269"/>
              <a:ext cx="603" cy="5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</p:grpSp>
      <p:sp>
        <p:nvSpPr>
          <p:cNvPr id="21612" name="Rectangle 108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12" name="Text Box 240"/>
          <p:cNvSpPr txBox="1">
            <a:spLocks noChangeArrowheads="1"/>
          </p:cNvSpPr>
          <p:nvPr/>
        </p:nvSpPr>
        <p:spPr bwMode="auto">
          <a:xfrm>
            <a:off x="6929454" y="421481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6256"/>
            <a:ext cx="1018456" cy="16588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Sections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Lines</a:t>
            </a:r>
          </a:p>
          <a:p>
            <a:pPr marL="0" indent="0">
              <a:buNone/>
            </a:pPr>
            <a:endParaRPr lang="en-US" sz="16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Path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536" y="1700808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34064" y="1706166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712" y="1700808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60232" y="1706166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283968" y="1696640"/>
            <a:ext cx="648072" cy="92392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6600"/>
                </a:solidFill>
              </a:rPr>
              <a:t>AD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rPr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499992" y="1334295"/>
            <a:ext cx="0" cy="36651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16016" y="1338856"/>
            <a:ext cx="0" cy="36195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059832" y="1726704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436096" y="1734741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cxnSp>
        <p:nvCxnSpPr>
          <p:cNvPr id="24" name="Straight Connector 23"/>
          <p:cNvCxnSpPr>
            <a:stCxn id="6" idx="3"/>
            <a:endCxn id="12" idx="1"/>
          </p:cNvCxnSpPr>
          <p:nvPr/>
        </p:nvCxnSpPr>
        <p:spPr bwMode="auto">
          <a:xfrm>
            <a:off x="1309936" y="2158008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142584" y="2163366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1" idx="2"/>
          </p:cNvCxnSpPr>
          <p:nvPr/>
        </p:nvCxnSpPr>
        <p:spPr bwMode="auto">
          <a:xfrm>
            <a:off x="2555776" y="2145804"/>
            <a:ext cx="50405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2" idx="6"/>
            <a:endCxn id="13" idx="1"/>
          </p:cNvCxnSpPr>
          <p:nvPr/>
        </p:nvCxnSpPr>
        <p:spPr bwMode="auto">
          <a:xfrm>
            <a:off x="6156176" y="2153841"/>
            <a:ext cx="504056" cy="95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779912" y="2156521"/>
            <a:ext cx="504056" cy="208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32040" y="2163366"/>
            <a:ext cx="432048" cy="267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1880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55776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94015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86003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2" y="3845049"/>
            <a:ext cx="936104" cy="133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020272" y="3845049"/>
            <a:ext cx="1080120" cy="6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2375756" y="3845049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724400" y="3855715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881590" y="4431778"/>
            <a:ext cx="7506834" cy="53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1763688" y="5000637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800000"/>
                </a:solidFill>
              </a:rPr>
              <a:t>The main SONET elements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187624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041976" y="1811363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75756" y="1784172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585592" y="1812809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737720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940152" y="1777215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62000" y="1185858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BIM</a:t>
            </a:r>
            <a:endParaRPr lang="en-US" sz="1800" dirty="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676400" y="1262058"/>
            <a:ext cx="464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BIM (Byte Interleaved Multiplexer)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2275" y="2323728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Regenerator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938" y="3381388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Boosts power of optical </a:t>
            </a:r>
            <a:r>
              <a:rPr lang="en-US" sz="2000" dirty="0" smtClean="0"/>
              <a:t>signal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signal  is </a:t>
            </a:r>
            <a:r>
              <a:rPr lang="en-US" sz="2000" b="1" dirty="0">
                <a:solidFill>
                  <a:srgbClr val="0070C0"/>
                </a:solidFill>
              </a:rPr>
              <a:t>converted to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Amplified </a:t>
            </a:r>
            <a:r>
              <a:rPr lang="en-US" sz="2000" dirty="0"/>
              <a:t>electrical signal </a:t>
            </a:r>
            <a:r>
              <a:rPr lang="en-US" sz="2000" b="1" dirty="0">
                <a:solidFill>
                  <a:srgbClr val="0070C0"/>
                </a:solidFill>
              </a:rPr>
              <a:t>converted back to </a:t>
            </a:r>
            <a:r>
              <a:rPr lang="en-US" sz="2000" dirty="0"/>
              <a:t>optical signal.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6760" y="2132856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SONET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"/>
            <a:ext cx="5682860" cy="63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969968" y="1268760"/>
            <a:ext cx="1850504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Virtual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Tributaries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012160" y="1797968"/>
            <a:ext cx="1152128" cy="69492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495550" y="1839689"/>
            <a:ext cx="4645025" cy="274796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2513013" y="2155601"/>
            <a:ext cx="462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286125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3759200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2862263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9067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3346450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003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V="1">
            <a:off x="7127875" y="1406301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2489200" y="1404714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>
            <a:off x="2517775" y="1563464"/>
            <a:ext cx="168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5324475" y="1563464"/>
            <a:ext cx="178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4812728" y="1796826"/>
            <a:ext cx="6107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87B</a:t>
            </a: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4348089" y="2812826"/>
            <a:ext cx="149239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 dirty="0"/>
              <a:t>Information</a:t>
            </a:r>
          </a:p>
          <a:p>
            <a:pPr algn="ctr" eaLnBrk="0" hangingPunct="0"/>
            <a:r>
              <a:rPr lang="en-US" sz="1800" b="1" dirty="0"/>
              <a:t>Payload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81850" y="1850801"/>
            <a:ext cx="444500" cy="2743200"/>
            <a:chOff x="4524" y="1064"/>
            <a:chExt cx="280" cy="1728"/>
          </a:xfrm>
        </p:grpSpPr>
        <p:sp>
          <p:nvSpPr>
            <p:cNvPr id="27688" name="Line 17"/>
            <p:cNvSpPr>
              <a:spLocks noChangeShapeType="1"/>
            </p:cNvSpPr>
            <p:nvPr/>
          </p:nvSpPr>
          <p:spPr bwMode="auto">
            <a:xfrm>
              <a:off x="4524" y="2792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>
              <a:off x="4535" y="1064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9"/>
            <p:cNvSpPr>
              <a:spLocks noChangeShapeType="1"/>
            </p:cNvSpPr>
            <p:nvPr/>
          </p:nvSpPr>
          <p:spPr bwMode="auto">
            <a:xfrm>
              <a:off x="4670" y="1089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20"/>
            <p:cNvSpPr>
              <a:spLocks noChangeShapeType="1"/>
            </p:cNvSpPr>
            <p:nvPr/>
          </p:nvSpPr>
          <p:spPr bwMode="auto">
            <a:xfrm>
              <a:off x="4659" y="2039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7216775" y="2958876"/>
            <a:ext cx="873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 Rows</a:t>
            </a:r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7691438" y="4500339"/>
            <a:ext cx="8016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125 </a:t>
            </a:r>
            <a:r>
              <a:rPr lang="en-US" sz="1800">
                <a:latin typeface="Symbol" pitchFamily="18" charset="2"/>
              </a:rPr>
              <a:t></a:t>
            </a:r>
            <a:r>
              <a:rPr lang="en-US" sz="1800"/>
              <a:t>s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2538413" y="45701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Transport</a:t>
            </a:r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4211638" y="1357089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90 bytes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2263" y="2204814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Section</a:t>
            </a:r>
            <a:endParaRPr lang="en-US" sz="18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503488" y="2909664"/>
            <a:ext cx="12668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7"/>
          <p:cNvSpPr>
            <a:spLocks noChangeArrowheads="1"/>
          </p:cNvSpPr>
          <p:nvPr/>
        </p:nvSpPr>
        <p:spPr bwMode="auto">
          <a:xfrm>
            <a:off x="1677988" y="2373089"/>
            <a:ext cx="784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3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646238" y="3546251"/>
            <a:ext cx="784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6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1663700" y="1857151"/>
            <a:ext cx="0" cy="10620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1703388" y="1863501"/>
            <a:ext cx="322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1635125" y="2935064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473075" y="33636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Line</a:t>
            </a:r>
            <a:endParaRPr lang="en-US" sz="14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9" name="Line 33"/>
          <p:cNvSpPr>
            <a:spLocks noChangeShapeType="1"/>
          </p:cNvSpPr>
          <p:nvPr/>
        </p:nvSpPr>
        <p:spPr bwMode="auto">
          <a:xfrm>
            <a:off x="1635125" y="298110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4"/>
          <p:cNvSpPr>
            <a:spLocks noChangeShapeType="1"/>
          </p:cNvSpPr>
          <p:nvPr/>
        </p:nvSpPr>
        <p:spPr bwMode="auto">
          <a:xfrm>
            <a:off x="1651000" y="461305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5"/>
          <p:cNvSpPr>
            <a:spLocks noChangeShapeType="1"/>
          </p:cNvSpPr>
          <p:nvPr/>
        </p:nvSpPr>
        <p:spPr bwMode="auto">
          <a:xfrm>
            <a:off x="1663700" y="3003326"/>
            <a:ext cx="0" cy="158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643313" y="5090889"/>
            <a:ext cx="5429250" cy="71437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>SPE  Synchronous Payload Envelope</a:t>
            </a:r>
          </a:p>
        </p:txBody>
      </p: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 flipH="1" flipV="1">
            <a:off x="5423474" y="4001864"/>
            <a:ext cx="831279" cy="1092207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179388" y="71414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Frame</a:t>
            </a:r>
          </a:p>
        </p:txBody>
      </p:sp>
      <p:sp>
        <p:nvSpPr>
          <p:cNvPr id="51" name="Text Box 240"/>
          <p:cNvSpPr txBox="1">
            <a:spLocks noChangeArrowheads="1"/>
          </p:cNvSpPr>
          <p:nvPr/>
        </p:nvSpPr>
        <p:spPr bwMode="auto">
          <a:xfrm>
            <a:off x="6858016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7005"/>
            <a:ext cx="8785225" cy="127951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Figure 2-36. Two Back-to-Back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SONET Frames</a:t>
            </a:r>
          </a:p>
        </p:txBody>
      </p:sp>
      <p:pic>
        <p:nvPicPr>
          <p:cNvPr id="28678" name="Picture 4" descr="2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00108"/>
            <a:ext cx="8194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28662" y="142852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Frame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64138" y="2297782"/>
            <a:ext cx="3025775" cy="20589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109663" y="1343694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109663" y="3437607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109663" y="1343694"/>
            <a:ext cx="728662" cy="41735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119188" y="1831057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04900" y="17627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1851025" y="2413669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3132138" y="2291432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125788" y="2297782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841500" y="4486944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3122613" y="4364707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3116263" y="4371057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>
            <a:off x="1922463" y="1953294"/>
            <a:ext cx="1104900" cy="363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173663" y="2308894"/>
            <a:ext cx="128587" cy="2049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6234113" y="1981869"/>
            <a:ext cx="1125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87 columns</a:t>
            </a:r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8166100" y="3080419"/>
            <a:ext cx="5762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9</a:t>
            </a:r>
          </a:p>
          <a:p>
            <a:pPr algn="ctr" eaLnBrk="0" hangingPunct="0"/>
            <a:r>
              <a:rPr lang="en-US" sz="1600"/>
              <a:t>rows</a:t>
            </a:r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5305425" y="4574257"/>
            <a:ext cx="342900" cy="465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5656263" y="4877469"/>
            <a:ext cx="25590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column is path overhead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5651500" y="2851819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Synchronous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Payload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Envelope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463550" y="1931069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endParaRPr lang="en-US" sz="1600"/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422275" y="4055144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r>
              <a:rPr lang="en-US" sz="1600"/>
              <a:t>+1</a:t>
            </a:r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1108075" y="3934494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4"/>
          <p:cNvSpPr>
            <a:spLocks noChangeArrowheads="1"/>
          </p:cNvSpPr>
          <p:nvPr/>
        </p:nvSpPr>
        <p:spPr bwMode="auto">
          <a:xfrm>
            <a:off x="1123950" y="38455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23" name="Arc 25"/>
          <p:cNvSpPr>
            <a:spLocks/>
          </p:cNvSpPr>
          <p:nvPr/>
        </p:nvSpPr>
        <p:spPr bwMode="auto">
          <a:xfrm>
            <a:off x="4181475" y="2026319"/>
            <a:ext cx="1039813" cy="328613"/>
          </a:xfrm>
          <a:custGeom>
            <a:avLst/>
            <a:gdLst>
              <a:gd name="T0" fmla="*/ 0 w 21600"/>
              <a:gd name="T1" fmla="*/ 0 h 21600"/>
              <a:gd name="T2" fmla="*/ 50056062 w 21600"/>
              <a:gd name="T3" fmla="*/ 4999375 h 21600"/>
              <a:gd name="T4" fmla="*/ 0 w 21600"/>
              <a:gd name="T5" fmla="*/ 4999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Arc 26"/>
          <p:cNvSpPr>
            <a:spLocks/>
          </p:cNvSpPr>
          <p:nvPr/>
        </p:nvSpPr>
        <p:spPr bwMode="auto">
          <a:xfrm>
            <a:off x="3244850" y="2035844"/>
            <a:ext cx="908050" cy="339725"/>
          </a:xfrm>
          <a:custGeom>
            <a:avLst/>
            <a:gdLst>
              <a:gd name="T0" fmla="*/ 0 w 21600"/>
              <a:gd name="T1" fmla="*/ 5343198 h 21600"/>
              <a:gd name="T2" fmla="*/ 38106693 w 21600"/>
              <a:gd name="T3" fmla="*/ 0 h 21600"/>
              <a:gd name="T4" fmla="*/ 38173830 w 21600"/>
              <a:gd name="T5" fmla="*/ 53431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7"/>
          <p:cNvSpPr>
            <a:spLocks noChangeArrowheads="1"/>
          </p:cNvSpPr>
          <p:nvPr/>
        </p:nvSpPr>
        <p:spPr bwMode="auto">
          <a:xfrm>
            <a:off x="4741863" y="1727869"/>
            <a:ext cx="958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octet</a:t>
            </a:r>
          </a:p>
        </p:txBody>
      </p:sp>
      <p:sp>
        <p:nvSpPr>
          <p:cNvPr id="29726" name="Arc 28"/>
          <p:cNvSpPr>
            <a:spLocks/>
          </p:cNvSpPr>
          <p:nvPr/>
        </p:nvSpPr>
        <p:spPr bwMode="auto">
          <a:xfrm>
            <a:off x="4933950" y="4109119"/>
            <a:ext cx="3173413" cy="206375"/>
          </a:xfrm>
          <a:custGeom>
            <a:avLst/>
            <a:gdLst>
              <a:gd name="T0" fmla="*/ 0 w 21600"/>
              <a:gd name="T1" fmla="*/ 0 h 21600"/>
              <a:gd name="T2" fmla="*/ 466229001 w 21600"/>
              <a:gd name="T3" fmla="*/ 1971789 h 21600"/>
              <a:gd name="T4" fmla="*/ 0 w 21600"/>
              <a:gd name="T5" fmla="*/ 1971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rc 29"/>
          <p:cNvSpPr>
            <a:spLocks/>
          </p:cNvSpPr>
          <p:nvPr/>
        </p:nvSpPr>
        <p:spPr bwMode="auto">
          <a:xfrm>
            <a:off x="3030538" y="4109119"/>
            <a:ext cx="1884362" cy="317500"/>
          </a:xfrm>
          <a:custGeom>
            <a:avLst/>
            <a:gdLst>
              <a:gd name="T0" fmla="*/ 0 w 21600"/>
              <a:gd name="T1" fmla="*/ 4666956 h 21600"/>
              <a:gd name="T2" fmla="*/ 164252841 w 21600"/>
              <a:gd name="T3" fmla="*/ 0 h 21600"/>
              <a:gd name="T4" fmla="*/ 164389806 w 21600"/>
              <a:gd name="T5" fmla="*/ 46669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0"/>
          <p:cNvSpPr>
            <a:spLocks noChangeArrowheads="1"/>
          </p:cNvSpPr>
          <p:nvPr/>
        </p:nvSpPr>
        <p:spPr bwMode="auto">
          <a:xfrm>
            <a:off x="7038975" y="3951957"/>
            <a:ext cx="9128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last octet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79388" y="144463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 straddling SONET Frame</a:t>
            </a:r>
          </a:p>
        </p:txBody>
      </p:sp>
      <p:sp>
        <p:nvSpPr>
          <p:cNvPr id="39" name="Text Box 240"/>
          <p:cNvSpPr txBox="1">
            <a:spLocks noChangeArrowheads="1"/>
          </p:cNvSpPr>
          <p:nvPr/>
        </p:nvSpPr>
        <p:spPr bwMode="auto">
          <a:xfrm>
            <a:off x="7000906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STS3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80728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42852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 Cells in an STS-3 Frame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4688" y="5410225"/>
            <a:ext cx="7723187" cy="814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66800" y="5477743"/>
            <a:ext cx="10398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Header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5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38400" y="5399112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51388" y="5497487"/>
            <a:ext cx="1304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Payload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48 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67743" y="4941168"/>
            <a:ext cx="3528393" cy="5040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ATM Cell Format</a:t>
            </a:r>
          </a:p>
        </p:txBody>
      </p:sp>
      <p:cxnSp>
        <p:nvCxnSpPr>
          <p:cNvPr id="3" name="Straight Arrow Connector 2"/>
          <p:cNvCxnSpPr>
            <a:stCxn id="19" idx="3"/>
          </p:cNvCxnSpPr>
          <p:nvPr/>
        </p:nvCxnSpPr>
        <p:spPr bwMode="auto">
          <a:xfrm>
            <a:off x="5796136" y="5193196"/>
            <a:ext cx="25202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19" idx="1"/>
          </p:cNvCxnSpPr>
          <p:nvPr/>
        </p:nvCxnSpPr>
        <p:spPr bwMode="auto">
          <a:xfrm flipH="1">
            <a:off x="674688" y="5193196"/>
            <a:ext cx="159305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Definition and Overview</a:t>
            </a:r>
          </a:p>
          <a:p>
            <a:r>
              <a:rPr lang="en-US" dirty="0" smtClean="0"/>
              <a:t>SONET Rates (</a:t>
            </a:r>
            <a:r>
              <a:rPr lang="en-US" dirty="0" smtClean="0">
                <a:solidFill>
                  <a:srgbClr val="800000"/>
                </a:solidFill>
              </a:rPr>
              <a:t>STS and OC’s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Add/Drop Multiplexor (ADM)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Section, Line and Path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Virtual Tributaries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Telephone Networks {Brief History}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Digital carrier systems</a:t>
            </a:r>
          </a:p>
          <a:p>
            <a:pPr lvl="1" eaLnBrk="1" hangingPunct="1"/>
            <a:r>
              <a:rPr lang="en-US" sz="2400" dirty="0" smtClean="0"/>
              <a:t>The hierarchy of digital signals that the telephone network uses.</a:t>
            </a:r>
          </a:p>
          <a:p>
            <a:pPr lvl="1" eaLnBrk="1" hangingPunct="1"/>
            <a:r>
              <a:rPr lang="en-US" sz="2400" dirty="0" smtClean="0"/>
              <a:t>Trunks and access links organized in </a:t>
            </a:r>
            <a:r>
              <a:rPr lang="en-US" sz="2400" b="1" dirty="0" smtClean="0"/>
              <a:t>DS (digital signal) hierarchy</a:t>
            </a:r>
          </a:p>
          <a:p>
            <a:pPr lvl="1" eaLnBrk="1" hangingPunct="1"/>
            <a:r>
              <a:rPr lang="en-US" sz="2400" dirty="0" smtClean="0"/>
              <a:t>Problem: rates are not multiples of each other.</a:t>
            </a:r>
          </a:p>
          <a:p>
            <a:pPr eaLnBrk="1" hangingPunct="1"/>
            <a:r>
              <a:rPr lang="en-US" sz="2800" dirty="0" smtClean="0"/>
              <a:t>In the 1980’s </a:t>
            </a:r>
            <a:r>
              <a:rPr lang="en-US" sz="2800" dirty="0" err="1" smtClean="0"/>
              <a:t>Bellcore</a:t>
            </a:r>
            <a:r>
              <a:rPr lang="en-US" sz="2800" dirty="0" smtClean="0"/>
              <a:t> developed the Synchronous Optical Network (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800" dirty="0" smtClean="0"/>
              <a:t>) standard.</a:t>
            </a:r>
          </a:p>
          <a:p>
            <a:pPr eaLnBrk="1" hangingPunct="1"/>
            <a:r>
              <a:rPr lang="en-US" sz="2800" dirty="0" smtClean="0"/>
              <a:t>Previous efforts include: </a:t>
            </a:r>
            <a:r>
              <a:rPr lang="en-US" sz="2800" b="1" dirty="0" smtClean="0">
                <a:solidFill>
                  <a:srgbClr val="008000"/>
                </a:solidFill>
              </a:rPr>
              <a:t>ISDN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8000"/>
                </a:solidFill>
              </a:rPr>
              <a:t>BISDN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85720" y="0"/>
            <a:ext cx="885828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North American Digital Hierarchy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92175" y="65135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4686321"/>
            <a:ext cx="8740775" cy="1439863"/>
            <a:chOff x="254" y="2884"/>
            <a:chExt cx="5506" cy="907"/>
          </a:xfrm>
        </p:grpSpPr>
        <p:sp>
          <p:nvSpPr>
            <p:cNvPr id="7203" name="Rectangle 5"/>
            <p:cNvSpPr>
              <a:spLocks noChangeArrowheads="1"/>
            </p:cNvSpPr>
            <p:nvPr/>
          </p:nvSpPr>
          <p:spPr bwMode="auto">
            <a:xfrm>
              <a:off x="254" y="2957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30 chan PCM</a:t>
              </a:r>
            </a:p>
          </p:txBody>
        </p:sp>
        <p:sp>
          <p:nvSpPr>
            <p:cNvPr id="7204" name="Rectangle 6"/>
            <p:cNvSpPr>
              <a:spLocks noChangeArrowheads="1"/>
            </p:cNvSpPr>
            <p:nvPr/>
          </p:nvSpPr>
          <p:spPr bwMode="auto">
            <a:xfrm>
              <a:off x="4370" y="2991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4th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1747" y="299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2nd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6" name="Rectangle 8"/>
            <p:cNvSpPr>
              <a:spLocks noChangeArrowheads="1"/>
            </p:cNvSpPr>
            <p:nvPr/>
          </p:nvSpPr>
          <p:spPr bwMode="auto">
            <a:xfrm>
              <a:off x="3059" y="2969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3rd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1092" y="3240"/>
              <a:ext cx="6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0"/>
            <p:cNvSpPr>
              <a:spLocks noChangeShapeType="1"/>
            </p:cNvSpPr>
            <p:nvPr/>
          </p:nvSpPr>
          <p:spPr bwMode="auto">
            <a:xfrm>
              <a:off x="2389" y="3212"/>
              <a:ext cx="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701" y="3197"/>
              <a:ext cx="66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12"/>
            <p:cNvSpPr>
              <a:spLocks noChangeArrowheads="1"/>
            </p:cNvSpPr>
            <p:nvPr/>
          </p:nvSpPr>
          <p:spPr bwMode="auto">
            <a:xfrm>
              <a:off x="3650" y="2997"/>
              <a:ext cx="70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34.368 Mbps</a:t>
              </a: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1056" y="3056"/>
              <a:ext cx="6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2.048 Mbps</a:t>
              </a:r>
            </a:p>
          </p:txBody>
        </p:sp>
        <p:sp>
          <p:nvSpPr>
            <p:cNvPr id="7212" name="Rectangle 14"/>
            <p:cNvSpPr>
              <a:spLocks noChangeArrowheads="1"/>
            </p:cNvSpPr>
            <p:nvPr/>
          </p:nvSpPr>
          <p:spPr bwMode="auto">
            <a:xfrm>
              <a:off x="2349" y="3019"/>
              <a:ext cx="67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8.448  Mbps</a:t>
              </a:r>
            </a:p>
          </p:txBody>
        </p:sp>
        <p:sp>
          <p:nvSpPr>
            <p:cNvPr id="7213" name="Rectangle 15"/>
            <p:cNvSpPr>
              <a:spLocks noChangeArrowheads="1"/>
            </p:cNvSpPr>
            <p:nvPr/>
          </p:nvSpPr>
          <p:spPr bwMode="auto">
            <a:xfrm>
              <a:off x="4998" y="3120"/>
              <a:ext cx="7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139.264 Mbps</a:t>
              </a:r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2890" y="3363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17"/>
            <p:cNvSpPr>
              <a:spLocks noChangeShapeType="1"/>
            </p:cNvSpPr>
            <p:nvPr/>
          </p:nvSpPr>
          <p:spPr bwMode="auto">
            <a:xfrm>
              <a:off x="2880" y="3469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>
              <a:off x="2880" y="3576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4191" y="3404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20"/>
            <p:cNvSpPr>
              <a:spLocks noChangeShapeType="1"/>
            </p:cNvSpPr>
            <p:nvPr/>
          </p:nvSpPr>
          <p:spPr bwMode="auto">
            <a:xfrm>
              <a:off x="4181" y="3510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21"/>
            <p:cNvSpPr>
              <a:spLocks noChangeShapeType="1"/>
            </p:cNvSpPr>
            <p:nvPr/>
          </p:nvSpPr>
          <p:spPr bwMode="auto">
            <a:xfrm>
              <a:off x="4181" y="3617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1578" y="3415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>
              <a:off x="1568" y="3521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1568" y="3628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25"/>
            <p:cNvSpPr>
              <a:spLocks noChangeArrowheads="1"/>
            </p:cNvSpPr>
            <p:nvPr/>
          </p:nvSpPr>
          <p:spPr bwMode="auto">
            <a:xfrm>
              <a:off x="1075" y="2884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1</a:t>
              </a:r>
            </a:p>
          </p:txBody>
        </p:sp>
        <p:sp>
          <p:nvSpPr>
            <p:cNvPr id="7224" name="Rectangle 26"/>
            <p:cNvSpPr>
              <a:spLocks noChangeArrowheads="1"/>
            </p:cNvSpPr>
            <p:nvPr/>
          </p:nvSpPr>
          <p:spPr bwMode="auto">
            <a:xfrm>
              <a:off x="5040" y="2976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4</a:t>
              </a:r>
            </a:p>
          </p:txBody>
        </p:sp>
      </p:grp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2859088" y="4271984"/>
            <a:ext cx="3197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8000"/>
                </a:solidFill>
                <a:latin typeface="Comic Sans MS" pitchFamily="66" charset="0"/>
              </a:rPr>
              <a:t>European Digital Hierarchy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" y="1079521"/>
            <a:ext cx="8474076" cy="2947988"/>
            <a:chOff x="288" y="528"/>
            <a:chExt cx="5338" cy="1857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1861" y="2175"/>
              <a:ext cx="2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28</a:t>
              </a:r>
            </a:p>
          </p:txBody>
        </p:sp>
        <p:sp>
          <p:nvSpPr>
            <p:cNvPr id="7181" name="Rectangle 30"/>
            <p:cNvSpPr>
              <a:spLocks noChangeArrowheads="1"/>
            </p:cNvSpPr>
            <p:nvPr/>
          </p:nvSpPr>
          <p:spPr bwMode="auto">
            <a:xfrm>
              <a:off x="2138" y="152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latinLnBrk="1" hangingPunct="0"/>
              <a:endParaRPr lang="en-US" sz="1600"/>
            </a:p>
          </p:txBody>
        </p:sp>
        <p:sp>
          <p:nvSpPr>
            <p:cNvPr id="7182" name="Rectangle 31"/>
            <p:cNvSpPr>
              <a:spLocks noChangeArrowheads="1"/>
            </p:cNvSpPr>
            <p:nvPr/>
          </p:nvSpPr>
          <p:spPr bwMode="auto">
            <a:xfrm>
              <a:off x="3892" y="538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M23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x7</a:t>
              </a:r>
            </a:p>
          </p:txBody>
        </p:sp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288" y="528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24 chan PCM</a:t>
              </a:r>
            </a:p>
          </p:txBody>
        </p:sp>
        <p:sp>
          <p:nvSpPr>
            <p:cNvPr id="7184" name="Rectangle 33"/>
            <p:cNvSpPr>
              <a:spLocks noChangeArrowheads="1"/>
            </p:cNvSpPr>
            <p:nvPr/>
          </p:nvSpPr>
          <p:spPr bwMode="auto">
            <a:xfrm>
              <a:off x="2121" y="54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M12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x4</a:t>
              </a:r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1121" y="900"/>
              <a:ext cx="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1835" y="10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1846" y="1145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1131" y="1284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>
              <a:off x="1479" y="129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>
              <a:off x="1483" y="1604"/>
              <a:ext cx="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1835" y="1721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1846" y="18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2"/>
            <p:cNvSpPr>
              <a:spLocks noChangeShapeType="1"/>
            </p:cNvSpPr>
            <p:nvPr/>
          </p:nvSpPr>
          <p:spPr bwMode="auto">
            <a:xfrm>
              <a:off x="1825" y="2148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3"/>
            <p:cNvSpPr>
              <a:spLocks noChangeArrowheads="1"/>
            </p:cNvSpPr>
            <p:nvPr/>
          </p:nvSpPr>
          <p:spPr bwMode="auto">
            <a:xfrm>
              <a:off x="1924" y="1417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>
              <a:off x="2763" y="868"/>
              <a:ext cx="1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2810" y="1706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/>
                <a:t> 44.736 Mbps</a:t>
              </a:r>
            </a:p>
          </p:txBody>
        </p:sp>
        <p:sp>
          <p:nvSpPr>
            <p:cNvPr id="7197" name="Rectangle 46"/>
            <p:cNvSpPr>
              <a:spLocks noChangeArrowheads="1"/>
            </p:cNvSpPr>
            <p:nvPr/>
          </p:nvSpPr>
          <p:spPr bwMode="auto">
            <a:xfrm>
              <a:off x="1092" y="66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DS1</a:t>
              </a:r>
              <a:r>
                <a:rPr lang="en-US" sz="1600"/>
                <a:t> 1.544 Mbps</a:t>
              </a:r>
            </a:p>
          </p:txBody>
        </p:sp>
        <p:sp>
          <p:nvSpPr>
            <p:cNvPr id="7198" name="Rectangle 47"/>
            <p:cNvSpPr>
              <a:spLocks noChangeArrowheads="1"/>
            </p:cNvSpPr>
            <p:nvPr/>
          </p:nvSpPr>
          <p:spPr bwMode="auto">
            <a:xfrm>
              <a:off x="2767" y="65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DS2</a:t>
              </a:r>
              <a:r>
                <a:rPr lang="en-US" sz="1600"/>
                <a:t> 6.312 Mbps</a:t>
              </a:r>
            </a:p>
          </p:txBody>
        </p:sp>
        <p:sp>
          <p:nvSpPr>
            <p:cNvPr id="7199" name="Rectangle 48"/>
            <p:cNvSpPr>
              <a:spLocks noChangeArrowheads="1"/>
            </p:cNvSpPr>
            <p:nvPr/>
          </p:nvSpPr>
          <p:spPr bwMode="auto">
            <a:xfrm>
              <a:off x="4545" y="650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 dirty="0"/>
                <a:t> 44.736 Mbps</a:t>
              </a:r>
            </a:p>
          </p:txBody>
        </p:sp>
        <p:sp>
          <p:nvSpPr>
            <p:cNvPr id="7200" name="Line 49"/>
            <p:cNvSpPr>
              <a:spLocks noChangeShapeType="1"/>
            </p:cNvSpPr>
            <p:nvPr/>
          </p:nvSpPr>
          <p:spPr bwMode="auto">
            <a:xfrm>
              <a:off x="3592" y="1041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0"/>
            <p:cNvSpPr>
              <a:spLocks noChangeShapeType="1"/>
            </p:cNvSpPr>
            <p:nvPr/>
          </p:nvSpPr>
          <p:spPr bwMode="auto">
            <a:xfrm>
              <a:off x="3603" y="1126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51"/>
            <p:cNvSpPr txBox="1">
              <a:spLocks noChangeArrowheads="1"/>
            </p:cNvSpPr>
            <p:nvPr/>
          </p:nvSpPr>
          <p:spPr bwMode="auto">
            <a:xfrm>
              <a:off x="1912" y="1856"/>
              <a:ext cx="18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  <a:endParaRPr lang="en-US" sz="1200"/>
            </a:p>
          </p:txBody>
        </p:sp>
      </p:grp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6929454" y="3886206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605"/>
            <a:ext cx="6181743" cy="63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326"/>
            <a:ext cx="7772400" cy="10144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:: encodes bit streams into optical signals propagated over optical fiber.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 defines a technology for carrying many signals of different capacities through a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synchronous</a:t>
            </a:r>
            <a:r>
              <a:rPr lang="en-US" sz="2400" dirty="0" smtClean="0">
                <a:solidFill>
                  <a:srgbClr val="0033CC"/>
                </a:solidFill>
              </a:rPr>
              <a:t>, flexible, optical hierarchy.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400" dirty="0" smtClean="0"/>
              <a:t>A bit-way implementation providing end-to-end transport of bit streams.</a:t>
            </a:r>
          </a:p>
          <a:p>
            <a:pPr eaLnBrk="1" hangingPunct="1"/>
            <a:r>
              <a:rPr lang="en-US" sz="2400" dirty="0" smtClean="0"/>
              <a:t>All clocks in the network are locked to a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common master clock</a:t>
            </a:r>
            <a:r>
              <a:rPr lang="en-US" sz="2400" dirty="0" smtClean="0"/>
              <a:t> so that simple TDM can be used.</a:t>
            </a:r>
          </a:p>
          <a:p>
            <a:pPr eaLnBrk="1" hangingPunct="1"/>
            <a:r>
              <a:rPr lang="en-US" sz="2400" dirty="0" smtClean="0"/>
              <a:t>Multiplexing done by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byte interleaving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i="1" dirty="0" smtClean="0"/>
              <a:t> </a:t>
            </a:r>
            <a:r>
              <a:rPr lang="en-US" sz="2400" dirty="0" smtClean="0"/>
              <a:t>is backward compatible to DS-1 and E-1 and forward compatible to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ATM</a:t>
            </a:r>
            <a:r>
              <a:rPr lang="en-US" sz="2400" dirty="0" smtClean="0"/>
              <a:t> cells.</a:t>
            </a:r>
          </a:p>
          <a:p>
            <a:pPr eaLnBrk="1" hangingPunct="1"/>
            <a:r>
              <a:rPr lang="en-US" sz="2400" dirty="0" err="1" smtClean="0"/>
              <a:t>Demultiplexing</a:t>
            </a:r>
            <a:r>
              <a:rPr lang="en-US" sz="2400" dirty="0" smtClean="0"/>
              <a:t> is easy.</a:t>
            </a:r>
            <a:endParaRPr lang="en-US" sz="2400" dirty="0" smtClean="0">
              <a:solidFill>
                <a:srgbClr val="66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links of the telephone network have been changing to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SONET</a:t>
            </a:r>
            <a:r>
              <a:rPr lang="en-US" i="1" dirty="0" smtClean="0">
                <a:solidFill>
                  <a:srgbClr val="6600FF"/>
                </a:solidFill>
              </a:rPr>
              <a:t>  </a:t>
            </a:r>
            <a:r>
              <a:rPr lang="en-US" dirty="0" smtClean="0"/>
              <a:t>where rates are arranged in STS (Synchronous Transfer Signal) hierarchy.</a:t>
            </a:r>
          </a:p>
          <a:p>
            <a:pPr eaLnBrk="1" hangingPunct="1"/>
            <a:r>
              <a:rPr lang="en-US" dirty="0" smtClean="0"/>
              <a:t>The hierarchy is called SDH (Synchronous Digital Hierarchy) defined by CCITT.</a:t>
            </a:r>
          </a:p>
          <a:p>
            <a:pPr eaLnBrk="1" hangingPunct="1"/>
            <a:r>
              <a:rPr lang="en-US" dirty="0" smtClean="0"/>
              <a:t>It is an ITU standard.</a:t>
            </a:r>
            <a:endParaRPr lang="en-US" dirty="0" smtClean="0">
              <a:solidFill>
                <a:srgbClr val="66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ONET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270"/>
            <a:ext cx="6400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Rates</a:t>
            </a:r>
            <a:endParaRPr lang="en-US" dirty="0"/>
          </a:p>
        </p:txBody>
      </p:sp>
      <p:pic>
        <p:nvPicPr>
          <p:cNvPr id="6" name="Picture 4" descr="2-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0108"/>
            <a:ext cx="6811772" cy="37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79388" y="4714884"/>
            <a:ext cx="87852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2-37. SONET and SDH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Multiplex Rates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358063" y="3140968"/>
            <a:ext cx="1800745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Gbps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572001" y="3429000"/>
            <a:ext cx="3168351" cy="1080120"/>
          </a:xfrm>
          <a:prstGeom prst="straightConnector1">
            <a:avLst/>
          </a:prstGeom>
          <a:noFill/>
          <a:ln w="2540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2860</TotalTime>
  <Words>964</Words>
  <Application>Microsoft Office PowerPoint</Application>
  <PresentationFormat>On-screen Show (4:3)</PresentationFormat>
  <Paragraphs>418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Revised_Master</vt:lpstr>
      <vt:lpstr> Synchronous Optical Networks (SONET) </vt:lpstr>
      <vt:lpstr>SONET Outline</vt:lpstr>
      <vt:lpstr>Telephone Networks {Brief History}</vt:lpstr>
      <vt:lpstr>PowerPoint Presentation</vt:lpstr>
      <vt:lpstr>PowerPoint Presentation</vt:lpstr>
      <vt:lpstr>SONET</vt:lpstr>
      <vt:lpstr>SONET</vt:lpstr>
      <vt:lpstr>PowerPoint Presentation</vt:lpstr>
      <vt:lpstr>SONET Rates</vt:lpstr>
      <vt:lpstr>SONET Multiplexing</vt:lpstr>
      <vt:lpstr>PowerPoint Presentation</vt:lpstr>
      <vt:lpstr>PowerPoint Presentation</vt:lpstr>
      <vt:lpstr>SONET Architecture</vt:lpstr>
      <vt:lpstr>PowerPoint Presentation</vt:lpstr>
      <vt:lpstr>PowerPoint Presentation</vt:lpstr>
      <vt:lpstr> ADM</vt:lpstr>
      <vt:lpstr>PowerPoint Presentation</vt:lpstr>
      <vt:lpstr>Gigabit ATM Over 10 Gb/s SONET Ring</vt:lpstr>
      <vt:lpstr>Early Microsoft Puget Sound Design</vt:lpstr>
      <vt:lpstr>SONET Architecture</vt:lpstr>
      <vt:lpstr>SONET Architecture</vt:lpstr>
      <vt:lpstr>PowerPoint Presentation</vt:lpstr>
      <vt:lpstr>PowerPoint Presentation</vt:lpstr>
      <vt:lpstr>PowerPoint Presentation</vt:lpstr>
      <vt:lpstr>Figure 2-36. Two Back-to-Back SONET Frames</vt:lpstr>
      <vt:lpstr>PowerPoint Presentation</vt:lpstr>
      <vt:lpstr>PowerPoint Presentation</vt:lpstr>
      <vt:lpstr>SONET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132</cp:revision>
  <dcterms:created xsi:type="dcterms:W3CDTF">2004-01-21T20:05:10Z</dcterms:created>
  <dcterms:modified xsi:type="dcterms:W3CDTF">2013-04-15T17:54:17Z</dcterms:modified>
</cp:coreProperties>
</file>