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8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400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403" r:id="rId24"/>
    <p:sldId id="392" r:id="rId25"/>
    <p:sldId id="393" r:id="rId26"/>
    <p:sldId id="398" r:id="rId27"/>
    <p:sldId id="404" r:id="rId28"/>
    <p:sldId id="396" r:id="rId29"/>
    <p:sldId id="401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CC3300"/>
    <a:srgbClr val="0033CC"/>
    <a:srgbClr val="33CC33"/>
    <a:srgbClr val="990033"/>
    <a:srgbClr val="00FFCC"/>
    <a:srgbClr val="003366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0" d="100"/>
          <a:sy n="60" d="100"/>
        </p:scale>
        <p:origin x="-1589" y="-17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94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2/13/2012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799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E5CEC6-782F-415F-9A96-E22E81740E4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958167" y="8807450"/>
            <a:ext cx="302683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85" tIns="46442" rIns="92885" bIns="46442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9F318979-785A-4E23-B90E-91CDBE55FD99}" type="slidenum">
              <a:rPr lang="en-US" sz="1200"/>
              <a:pPr algn="r" eaLnBrk="1" hangingPunct="1"/>
              <a:t>24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C158846-6688-4F3C-862C-2B25B4D4F31A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6086BF6-EDFA-42E7-A04D-518696036B3B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5F986A-0FE4-4EAF-B339-1DD434C1BFCB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CD92D-2D7B-415E-887D-45F3780AE8F1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57BEB7-2079-4E43-9386-EC111CCB6F5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37B3C6-74AA-4FDF-BE08-7411EEC5FD12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3C140-3CE3-4016-913F-EAF73A600CB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2F9213-2433-4D39-BF70-EA9C31C3765A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0CF7DF-4F9D-43FE-8473-071F44A79ABE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689" indent="-29026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1059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5483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9907" indent="-23221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4331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8754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3178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7602" indent="-23221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F2DA5B-5DF9-40ED-A705-737C8D4778DC}" type="slidenum">
              <a:rPr lang="en-US" sz="1200"/>
              <a:pPr eaLnBrk="1" hangingPunct="1"/>
              <a:t>22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1675"/>
            <a:ext cx="4618038" cy="34639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Transmission Errors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36912"/>
            <a:ext cx="8462993" cy="150019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Transmission Errors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Error Detection and Correction 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71800" y="5686898"/>
            <a:ext cx="6264696" cy="105447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Spring 2012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</a:t>
            </a:r>
            <a:r>
              <a:rPr lang="en-US" sz="2800" dirty="0" smtClean="0"/>
              <a:t>Term C10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</a:t>
            </a:r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280920" cy="468052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Note - </a:t>
            </a:r>
            <a:r>
              <a:rPr lang="en-US" sz="2400" dirty="0"/>
              <a:t>E</a:t>
            </a:r>
            <a:r>
              <a:rPr lang="en-US" sz="2400" dirty="0" smtClean="0"/>
              <a:t>rrors in network transmissions are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 pitchFamily="66" charset="0"/>
              </a:rPr>
              <a:t>bursty</a:t>
            </a:r>
            <a:r>
              <a:rPr lang="en-US" sz="24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dirty="0" smtClean="0">
                <a:sym typeface="Wingdings" pitchFamily="2" charset="2"/>
              </a:rPr>
              <a:t>The percentage of damage due to errors is </a:t>
            </a:r>
            <a:r>
              <a:rPr lang="en-US" sz="2400" dirty="0" smtClean="0">
                <a:solidFill>
                  <a:srgbClr val="0033CC"/>
                </a:solidFill>
                <a:sym typeface="Wingdings" pitchFamily="2" charset="2"/>
              </a:rPr>
              <a:t>lower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It is </a:t>
            </a:r>
            <a:r>
              <a:rPr lang="en-US" sz="2400" dirty="0" smtClean="0">
                <a:solidFill>
                  <a:srgbClr val="0033CC"/>
                </a:solidFill>
              </a:rPr>
              <a:t>harder</a:t>
            </a:r>
            <a:r>
              <a:rPr lang="en-US" sz="2400" dirty="0" smtClean="0"/>
              <a:t> to detect and correct network errors</a:t>
            </a:r>
            <a:r>
              <a:rPr lang="en-US" sz="2400" i="1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/>
            <a:r>
              <a:rPr lang="en-US" sz="2400" dirty="0" smtClean="0"/>
              <a:t>Linear codes</a:t>
            </a:r>
          </a:p>
          <a:p>
            <a:pPr lvl="1" eaLnBrk="1" hangingPunct="1"/>
            <a:r>
              <a:rPr lang="en-US" sz="2400" dirty="0" smtClean="0"/>
              <a:t>Single parity check code :: take</a:t>
            </a:r>
            <a:r>
              <a:rPr lang="en-US" dirty="0" smtClean="0">
                <a:solidFill>
                  <a:srgbClr val="0033CC"/>
                </a:solidFill>
              </a:rPr>
              <a:t> k </a:t>
            </a:r>
            <a:r>
              <a:rPr lang="en-US" sz="2400" dirty="0" smtClean="0"/>
              <a:t>information bits and appends a single </a:t>
            </a:r>
            <a:r>
              <a:rPr lang="en-US" sz="2400" b="1" dirty="0" smtClean="0"/>
              <a:t>check bit </a:t>
            </a:r>
            <a:r>
              <a:rPr lang="en-US" sz="2400" dirty="0" smtClean="0"/>
              <a:t>to form a </a:t>
            </a:r>
            <a:r>
              <a:rPr lang="en-US" sz="2400" dirty="0" err="1" smtClean="0"/>
              <a:t>codeword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en-US" sz="2400" dirty="0" smtClean="0"/>
              <a:t>Two-dimensional parity checks</a:t>
            </a:r>
          </a:p>
          <a:p>
            <a:pPr eaLnBrk="1" hangingPunct="1"/>
            <a:r>
              <a:rPr lang="en-US" sz="2400" dirty="0" smtClean="0"/>
              <a:t>IP Checksum</a:t>
            </a:r>
          </a:p>
          <a:p>
            <a:pPr eaLnBrk="1" hangingPunct="1"/>
            <a:r>
              <a:rPr lang="en-US" sz="2400" dirty="0" smtClean="0"/>
              <a:t>Polynomial Codes </a:t>
            </a:r>
            <a:endParaRPr lang="en-US" sz="2400" dirty="0" smtClean="0">
              <a:solidFill>
                <a:srgbClr val="0099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     Example: </a:t>
            </a:r>
            <a:r>
              <a:rPr lang="en-US" sz="2400" b="1" dirty="0" smtClean="0">
                <a:solidFill>
                  <a:srgbClr val="009900"/>
                </a:solidFill>
                <a:latin typeface="Comic Sans MS" pitchFamily="66" charset="0"/>
              </a:rPr>
              <a:t>CRC (Cyclic Redundancy Checking)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6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1447800" y="3124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1790700" y="3019424"/>
            <a:ext cx="1041400" cy="587375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4"/>
          <p:cNvSpPr>
            <a:spLocks noChangeShapeType="1"/>
          </p:cNvSpPr>
          <p:nvPr/>
        </p:nvSpPr>
        <p:spPr bwMode="auto">
          <a:xfrm>
            <a:off x="1371600" y="33083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2832100" y="329565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492500" y="2997200"/>
            <a:ext cx="1600200" cy="622300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3738563" y="31210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Channel</a:t>
            </a:r>
          </a:p>
        </p:txBody>
      </p:sp>
      <p:sp>
        <p:nvSpPr>
          <p:cNvPr id="13322" name="Line 8"/>
          <p:cNvSpPr>
            <a:spLocks noChangeShapeType="1"/>
          </p:cNvSpPr>
          <p:nvPr/>
        </p:nvSpPr>
        <p:spPr bwMode="auto">
          <a:xfrm>
            <a:off x="5118100" y="3308349"/>
            <a:ext cx="723900" cy="476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Rectangle 9"/>
          <p:cNvSpPr>
            <a:spLocks noChangeArrowheads="1"/>
          </p:cNvSpPr>
          <p:nvPr/>
        </p:nvSpPr>
        <p:spPr bwMode="auto">
          <a:xfrm>
            <a:off x="5905500" y="3022600"/>
            <a:ext cx="914400" cy="59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"/>
          <p:cNvSpPr>
            <a:spLocks noChangeShapeType="1"/>
          </p:cNvSpPr>
          <p:nvPr/>
        </p:nvSpPr>
        <p:spPr bwMode="auto">
          <a:xfrm>
            <a:off x="6858000" y="3321050"/>
            <a:ext cx="41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Rectangle 11"/>
          <p:cNvSpPr>
            <a:spLocks noChangeArrowheads="1"/>
          </p:cNvSpPr>
          <p:nvPr/>
        </p:nvSpPr>
        <p:spPr bwMode="auto">
          <a:xfrm>
            <a:off x="1795463" y="3108325"/>
            <a:ext cx="942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Encoder</a:t>
            </a:r>
          </a:p>
        </p:txBody>
      </p:sp>
      <p:sp>
        <p:nvSpPr>
          <p:cNvPr id="13326" name="Rectangle 12"/>
          <p:cNvSpPr>
            <a:spLocks noChangeArrowheads="1"/>
          </p:cNvSpPr>
          <p:nvPr/>
        </p:nvSpPr>
        <p:spPr bwMode="auto">
          <a:xfrm>
            <a:off x="323528" y="3019425"/>
            <a:ext cx="12604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User</a:t>
            </a:r>
          </a:p>
          <a:p>
            <a:pPr eaLnBrk="0" hangingPunct="0"/>
            <a:r>
              <a:rPr lang="en-US" sz="1800" dirty="0"/>
              <a:t>information</a:t>
            </a:r>
          </a:p>
        </p:txBody>
      </p:sp>
      <p:sp>
        <p:nvSpPr>
          <p:cNvPr id="13327" name="Rectangle 13"/>
          <p:cNvSpPr>
            <a:spLocks noChangeArrowheads="1"/>
          </p:cNvSpPr>
          <p:nvPr/>
        </p:nvSpPr>
        <p:spPr bwMode="auto">
          <a:xfrm>
            <a:off x="5842000" y="2994025"/>
            <a:ext cx="1066800" cy="647700"/>
          </a:xfrm>
          <a:prstGeom prst="rect">
            <a:avLst/>
          </a:prstGeom>
          <a:solidFill>
            <a:srgbClr val="00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Pattern</a:t>
            </a:r>
          </a:p>
          <a:p>
            <a:pPr algn="ctr" eaLnBrk="0" hangingPunct="0"/>
            <a:r>
              <a:rPr lang="en-US" sz="1800" dirty="0"/>
              <a:t>Checking</a:t>
            </a:r>
          </a:p>
        </p:txBody>
      </p:sp>
      <p:sp>
        <p:nvSpPr>
          <p:cNvPr id="13328" name="Rectangle 14"/>
          <p:cNvSpPr>
            <a:spLocks noChangeArrowheads="1"/>
          </p:cNvSpPr>
          <p:nvPr/>
        </p:nvSpPr>
        <p:spPr bwMode="auto">
          <a:xfrm>
            <a:off x="2051720" y="2308225"/>
            <a:ext cx="24542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 dirty="0"/>
              <a:t>All inputs to channel</a:t>
            </a:r>
          </a:p>
          <a:p>
            <a:pPr algn="ctr" eaLnBrk="0" hangingPunct="0"/>
            <a:r>
              <a:rPr lang="en-US" sz="1800" dirty="0"/>
              <a:t> satisfy pattern/condition</a:t>
            </a:r>
          </a:p>
        </p:txBody>
      </p:sp>
      <p:sp>
        <p:nvSpPr>
          <p:cNvPr id="13329" name="Rectangle 15"/>
          <p:cNvSpPr>
            <a:spLocks noChangeArrowheads="1"/>
          </p:cNvSpPr>
          <p:nvPr/>
        </p:nvSpPr>
        <p:spPr bwMode="auto">
          <a:xfrm>
            <a:off x="5021263" y="2422525"/>
            <a:ext cx="942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Channel</a:t>
            </a:r>
          </a:p>
          <a:p>
            <a:pPr algn="ctr" eaLnBrk="0" hangingPunct="0"/>
            <a:r>
              <a:rPr lang="en-US" sz="1800"/>
              <a:t>output</a:t>
            </a:r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7231063" y="2740025"/>
            <a:ext cx="1514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Deliver user </a:t>
            </a:r>
          </a:p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or</a:t>
            </a:r>
          </a:p>
          <a:p>
            <a:pPr algn="ctr" eaLnBrk="0" hangingPunct="0"/>
            <a:r>
              <a:rPr lang="en-US" sz="1800"/>
              <a:t>set error alarm</a:t>
            </a: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77225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General Error Detection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3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3072057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180975" y="3767138"/>
            <a:ext cx="1592263" cy="1093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8275" y="3978275"/>
            <a:ext cx="1604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Calculate check bits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2514600" y="3276600"/>
            <a:ext cx="1995488" cy="13954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5"/>
          <p:cNvSpPr txBox="1">
            <a:spLocks noChangeArrowheads="1"/>
          </p:cNvSpPr>
          <p:nvPr/>
        </p:nvSpPr>
        <p:spPr bwMode="auto">
          <a:xfrm>
            <a:off x="2819400" y="3744913"/>
            <a:ext cx="155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Channel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5619750" y="2744788"/>
            <a:ext cx="2335213" cy="881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7"/>
          <p:cNvSpPr txBox="1">
            <a:spLocks noChangeArrowheads="1"/>
          </p:cNvSpPr>
          <p:nvPr/>
        </p:nvSpPr>
        <p:spPr bwMode="auto">
          <a:xfrm>
            <a:off x="5856288" y="2835275"/>
            <a:ext cx="195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Recalculate check bits</a:t>
            </a: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5768975" y="4027488"/>
            <a:ext cx="1746250" cy="790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5995988" y="4157663"/>
            <a:ext cx="13668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Compare</a:t>
            </a:r>
          </a:p>
        </p:txBody>
      </p:sp>
      <p:sp>
        <p:nvSpPr>
          <p:cNvPr id="14348" name="Line 10"/>
          <p:cNvSpPr>
            <a:spLocks noChangeShapeType="1"/>
          </p:cNvSpPr>
          <p:nvPr/>
        </p:nvSpPr>
        <p:spPr bwMode="auto">
          <a:xfrm>
            <a:off x="217488" y="2414588"/>
            <a:ext cx="1722437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1"/>
          <p:cNvSpPr txBox="1">
            <a:spLocks noChangeArrowheads="1"/>
          </p:cNvSpPr>
          <p:nvPr/>
        </p:nvSpPr>
        <p:spPr bwMode="auto">
          <a:xfrm>
            <a:off x="282575" y="19177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Information bits</a:t>
            </a:r>
            <a:endParaRPr lang="en-US" sz="2000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>
            <a:off x="871538" y="2417763"/>
            <a:ext cx="1587" cy="13795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1773238" y="4437063"/>
            <a:ext cx="7683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Line 14"/>
          <p:cNvSpPr>
            <a:spLocks noChangeShapeType="1"/>
          </p:cNvSpPr>
          <p:nvPr/>
        </p:nvSpPr>
        <p:spPr bwMode="auto">
          <a:xfrm>
            <a:off x="1908175" y="3767138"/>
            <a:ext cx="60325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Line 15"/>
          <p:cNvSpPr>
            <a:spLocks noChangeShapeType="1"/>
          </p:cNvSpPr>
          <p:nvPr/>
        </p:nvSpPr>
        <p:spPr bwMode="auto">
          <a:xfrm>
            <a:off x="1925638" y="2417763"/>
            <a:ext cx="1587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Line 16"/>
          <p:cNvSpPr>
            <a:spLocks noChangeShapeType="1"/>
          </p:cNvSpPr>
          <p:nvPr/>
        </p:nvSpPr>
        <p:spPr bwMode="auto">
          <a:xfrm>
            <a:off x="4537075" y="4295775"/>
            <a:ext cx="12319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5" name="Line 17"/>
          <p:cNvSpPr>
            <a:spLocks noChangeShapeType="1"/>
          </p:cNvSpPr>
          <p:nvPr/>
        </p:nvSpPr>
        <p:spPr bwMode="auto">
          <a:xfrm flipH="1">
            <a:off x="6716713" y="3606800"/>
            <a:ext cx="1587" cy="415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6" name="Line 18"/>
          <p:cNvSpPr>
            <a:spLocks noChangeShapeType="1"/>
          </p:cNvSpPr>
          <p:nvPr/>
        </p:nvSpPr>
        <p:spPr bwMode="auto">
          <a:xfrm>
            <a:off x="4537075" y="3771900"/>
            <a:ext cx="314325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19"/>
          <p:cNvSpPr>
            <a:spLocks noChangeShapeType="1"/>
          </p:cNvSpPr>
          <p:nvPr/>
        </p:nvSpPr>
        <p:spPr bwMode="auto">
          <a:xfrm flipV="1">
            <a:off x="4876800" y="2349500"/>
            <a:ext cx="1588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0"/>
          <p:cNvSpPr>
            <a:spLocks noChangeShapeType="1"/>
          </p:cNvSpPr>
          <p:nvPr/>
        </p:nvSpPr>
        <p:spPr bwMode="auto">
          <a:xfrm>
            <a:off x="4873625" y="2344738"/>
            <a:ext cx="27527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1"/>
          <p:cNvSpPr txBox="1">
            <a:spLocks noChangeArrowheads="1"/>
          </p:cNvSpPr>
          <p:nvPr/>
        </p:nvSpPr>
        <p:spPr bwMode="auto">
          <a:xfrm>
            <a:off x="5446713" y="1847850"/>
            <a:ext cx="3133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i="1"/>
              <a:t>Received information bits</a:t>
            </a:r>
            <a:endParaRPr lang="en-US" sz="2000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6711950" y="2351088"/>
            <a:ext cx="1588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3"/>
          <p:cNvSpPr>
            <a:spLocks noChangeShapeType="1"/>
          </p:cNvSpPr>
          <p:nvPr/>
        </p:nvSpPr>
        <p:spPr bwMode="auto">
          <a:xfrm flipV="1">
            <a:off x="7515225" y="4438650"/>
            <a:ext cx="1328738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Text Box 24"/>
          <p:cNvSpPr txBox="1">
            <a:spLocks noChangeArrowheads="1"/>
          </p:cNvSpPr>
          <p:nvPr/>
        </p:nvSpPr>
        <p:spPr bwMode="auto">
          <a:xfrm>
            <a:off x="1722438" y="4592638"/>
            <a:ext cx="9255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Check</a:t>
            </a:r>
          </a:p>
          <a:p>
            <a:r>
              <a:rPr lang="en-US" sz="2000" i="1"/>
              <a:t> bits</a:t>
            </a:r>
            <a:endParaRPr lang="en-US" sz="2000"/>
          </a:p>
        </p:txBody>
      </p:sp>
      <p:sp>
        <p:nvSpPr>
          <p:cNvPr id="14363" name="Text Box 25"/>
          <p:cNvSpPr txBox="1">
            <a:spLocks noChangeArrowheads="1"/>
          </p:cNvSpPr>
          <p:nvPr/>
        </p:nvSpPr>
        <p:spPr bwMode="auto">
          <a:xfrm>
            <a:off x="7456488" y="4495800"/>
            <a:ext cx="16875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Information accepted if check bits match</a:t>
            </a:r>
            <a:endParaRPr lang="en-US" sz="2000"/>
          </a:p>
        </p:txBody>
      </p:sp>
      <p:sp>
        <p:nvSpPr>
          <p:cNvPr id="14364" name="Text Box 26"/>
          <p:cNvSpPr txBox="1">
            <a:spLocks noChangeArrowheads="1"/>
          </p:cNvSpPr>
          <p:nvPr/>
        </p:nvSpPr>
        <p:spPr bwMode="auto">
          <a:xfrm>
            <a:off x="4510088" y="4554538"/>
            <a:ext cx="14271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i="1"/>
              <a:t>Received check bits</a:t>
            </a:r>
            <a:endParaRPr lang="en-US" sz="200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5247" y="44624"/>
            <a:ext cx="8857233" cy="8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Error Detection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System Using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Bits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67872"/>
            <a:ext cx="914400" cy="417512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12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2145432" y="1262209"/>
            <a:ext cx="192251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800000"/>
                </a:solidFill>
              </a:rPr>
              <a:t>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ent seria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lly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351037" y="1484784"/>
            <a:ext cx="834157" cy="475471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532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2209800" y="2209800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0  1  0  0  0  1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5365" name="Line 3"/>
          <p:cNvSpPr>
            <a:spLocks noChangeShapeType="1"/>
          </p:cNvSpPr>
          <p:nvPr/>
        </p:nvSpPr>
        <p:spPr bwMode="auto">
          <a:xfrm>
            <a:off x="3635896" y="2197100"/>
            <a:ext cx="0" cy="2225675"/>
          </a:xfrm>
          <a:prstGeom prst="line">
            <a:avLst/>
          </a:prstGeom>
          <a:noFill/>
          <a:ln w="1905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2082800" y="4025900"/>
            <a:ext cx="1905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1804988" y="4756150"/>
            <a:ext cx="2922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Bottom row consists of check bit for each column 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4445000" y="2813050"/>
            <a:ext cx="29114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Last column consists of check bits for each row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Two-dimensional Parity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Check Code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67872"/>
            <a:ext cx="914400" cy="417512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13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9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423988" y="1014537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1  1  0  1  1  0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89" name="Line 3"/>
          <p:cNvSpPr>
            <a:spLocks noChangeShapeType="1"/>
          </p:cNvSpPr>
          <p:nvPr/>
        </p:nvSpPr>
        <p:spPr bwMode="auto">
          <a:xfrm>
            <a:off x="2843808" y="1014537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258888" y="2843337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Oval 5"/>
          <p:cNvSpPr>
            <a:spLocks noChangeArrowheads="1"/>
          </p:cNvSpPr>
          <p:nvPr/>
        </p:nvSpPr>
        <p:spPr bwMode="auto">
          <a:xfrm>
            <a:off x="1818928" y="1471737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 flipH="1" flipV="1">
            <a:off x="1979712" y="3254499"/>
            <a:ext cx="0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 rot="16200000" flipV="1">
            <a:off x="3295030" y="1473324"/>
            <a:ext cx="3175" cy="390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5641975" y="987301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0  0  0  0  0  1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>
            <a:off x="7092280" y="987301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5502275" y="278092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6067400" y="1457201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 rot="16200000" flipV="1">
            <a:off x="7478713" y="1452439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3"/>
          <p:cNvSpPr>
            <a:spLocks noChangeArrowheads="1"/>
          </p:cNvSpPr>
          <p:nvPr/>
        </p:nvSpPr>
        <p:spPr bwMode="auto">
          <a:xfrm>
            <a:off x="6067400" y="2366839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1385888" y="3659188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1  0  0  1  1  0</a:t>
            </a:r>
          </a:p>
          <a:p>
            <a:pPr>
              <a:spcBef>
                <a:spcPct val="50000"/>
              </a:spcBef>
            </a:pPr>
            <a:r>
              <a:rPr lang="en-US" sz="2000"/>
              <a:t>1  0  0  1  1  1   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2843808" y="3659188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1233488" y="551715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7"/>
          <p:cNvSpPr>
            <a:spLocks noChangeArrowheads="1"/>
          </p:cNvSpPr>
          <p:nvPr/>
        </p:nvSpPr>
        <p:spPr bwMode="auto">
          <a:xfrm>
            <a:off x="1818928" y="415825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Oval 18"/>
          <p:cNvSpPr>
            <a:spLocks noChangeArrowheads="1"/>
          </p:cNvSpPr>
          <p:nvPr/>
        </p:nvSpPr>
        <p:spPr bwMode="auto">
          <a:xfrm>
            <a:off x="1818928" y="5067895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Oval 19"/>
          <p:cNvSpPr>
            <a:spLocks noChangeArrowheads="1"/>
          </p:cNvSpPr>
          <p:nvPr/>
        </p:nvSpPr>
        <p:spPr bwMode="auto">
          <a:xfrm>
            <a:off x="2322984" y="417413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0"/>
          <p:cNvSpPr>
            <a:spLocks noChangeShapeType="1"/>
          </p:cNvSpPr>
          <p:nvPr/>
        </p:nvSpPr>
        <p:spPr bwMode="auto">
          <a:xfrm flipV="1">
            <a:off x="1907704" y="5893395"/>
            <a:ext cx="12700" cy="4159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Text Box 21"/>
          <p:cNvSpPr txBox="1">
            <a:spLocks noChangeArrowheads="1"/>
          </p:cNvSpPr>
          <p:nvPr/>
        </p:nvSpPr>
        <p:spPr bwMode="auto">
          <a:xfrm>
            <a:off x="5649913" y="3617913"/>
            <a:ext cx="19050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0  0  0  1  0  1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1  0  0  1  0  0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1  0  0  0  1  0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1  0  0  1  1  1   </a:t>
            </a:r>
          </a:p>
        </p:txBody>
      </p:sp>
      <p:sp>
        <p:nvSpPr>
          <p:cNvPr id="16408" name="Line 22"/>
          <p:cNvSpPr>
            <a:spLocks noChangeShapeType="1"/>
          </p:cNvSpPr>
          <p:nvPr/>
        </p:nvSpPr>
        <p:spPr bwMode="auto">
          <a:xfrm>
            <a:off x="7092280" y="3617913"/>
            <a:ext cx="0" cy="2225675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Line 23"/>
          <p:cNvSpPr>
            <a:spLocks noChangeShapeType="1"/>
          </p:cNvSpPr>
          <p:nvPr/>
        </p:nvSpPr>
        <p:spPr bwMode="auto">
          <a:xfrm>
            <a:off x="5497513" y="5446713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0" name="Oval 24"/>
          <p:cNvSpPr>
            <a:spLocks noChangeArrowheads="1"/>
          </p:cNvSpPr>
          <p:nvPr/>
        </p:nvSpPr>
        <p:spPr bwMode="auto">
          <a:xfrm>
            <a:off x="6067400" y="4087813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Oval 25"/>
          <p:cNvSpPr>
            <a:spLocks noChangeArrowheads="1"/>
          </p:cNvSpPr>
          <p:nvPr/>
        </p:nvSpPr>
        <p:spPr bwMode="auto">
          <a:xfrm>
            <a:off x="6012160" y="499745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Oval 26"/>
          <p:cNvSpPr>
            <a:spLocks noChangeArrowheads="1"/>
          </p:cNvSpPr>
          <p:nvPr/>
        </p:nvSpPr>
        <p:spPr bwMode="auto">
          <a:xfrm>
            <a:off x="6571456" y="4103688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Oval 27"/>
          <p:cNvSpPr>
            <a:spLocks noChangeArrowheads="1"/>
          </p:cNvSpPr>
          <p:nvPr/>
        </p:nvSpPr>
        <p:spPr bwMode="auto">
          <a:xfrm>
            <a:off x="6571456" y="4991100"/>
            <a:ext cx="304800" cy="381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Text Box 28"/>
          <p:cNvSpPr txBox="1">
            <a:spLocks noChangeArrowheads="1"/>
          </p:cNvSpPr>
          <p:nvPr/>
        </p:nvSpPr>
        <p:spPr bwMode="auto">
          <a:xfrm>
            <a:off x="7617718" y="1409700"/>
            <a:ext cx="12747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Two errors</a:t>
            </a:r>
          </a:p>
        </p:txBody>
      </p:sp>
      <p:sp>
        <p:nvSpPr>
          <p:cNvPr id="16415" name="Text Box 29"/>
          <p:cNvSpPr txBox="1">
            <a:spLocks noChangeArrowheads="1"/>
          </p:cNvSpPr>
          <p:nvPr/>
        </p:nvSpPr>
        <p:spPr bwMode="auto">
          <a:xfrm>
            <a:off x="3440559" y="1484784"/>
            <a:ext cx="98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One error</a:t>
            </a:r>
          </a:p>
        </p:txBody>
      </p:sp>
      <p:sp>
        <p:nvSpPr>
          <p:cNvPr id="16416" name="Text Box 30"/>
          <p:cNvSpPr txBox="1">
            <a:spLocks noChangeArrowheads="1"/>
          </p:cNvSpPr>
          <p:nvPr/>
        </p:nvSpPr>
        <p:spPr bwMode="auto">
          <a:xfrm>
            <a:off x="3268663" y="4348758"/>
            <a:ext cx="1379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Three errors</a:t>
            </a:r>
          </a:p>
        </p:txBody>
      </p:sp>
      <p:sp>
        <p:nvSpPr>
          <p:cNvPr id="16417" name="Text Box 31"/>
          <p:cNvSpPr txBox="1">
            <a:spLocks noChangeArrowheads="1"/>
          </p:cNvSpPr>
          <p:nvPr/>
        </p:nvSpPr>
        <p:spPr bwMode="auto">
          <a:xfrm>
            <a:off x="7327900" y="4276725"/>
            <a:ext cx="11112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/>
              <a:t>Four errors</a:t>
            </a:r>
          </a:p>
        </p:txBody>
      </p:sp>
      <p:sp>
        <p:nvSpPr>
          <p:cNvPr id="16418" name="Text Box 32"/>
          <p:cNvSpPr txBox="1">
            <a:spLocks noChangeArrowheads="1"/>
          </p:cNvSpPr>
          <p:nvPr/>
        </p:nvSpPr>
        <p:spPr bwMode="auto">
          <a:xfrm>
            <a:off x="2906713" y="5870575"/>
            <a:ext cx="320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Arrows indicate failed check bits</a:t>
            </a:r>
          </a:p>
        </p:txBody>
      </p:sp>
      <p:sp>
        <p:nvSpPr>
          <p:cNvPr id="16419" name="Line 33"/>
          <p:cNvSpPr>
            <a:spLocks noChangeShapeType="1"/>
          </p:cNvSpPr>
          <p:nvPr/>
        </p:nvSpPr>
        <p:spPr bwMode="auto">
          <a:xfrm rot="16200000" flipV="1">
            <a:off x="7549852" y="2370014"/>
            <a:ext cx="317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0" name="Line 34"/>
          <p:cNvSpPr>
            <a:spLocks noChangeShapeType="1"/>
          </p:cNvSpPr>
          <p:nvPr/>
        </p:nvSpPr>
        <p:spPr bwMode="auto">
          <a:xfrm rot="5400000">
            <a:off x="3370213" y="5059958"/>
            <a:ext cx="9525" cy="3778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-108520" y="-27384"/>
            <a:ext cx="9324528" cy="103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Errors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40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94675" y="6467872"/>
            <a:ext cx="914400" cy="417512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14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93375"/>
              </p:ext>
            </p:extLst>
          </p:nvPr>
        </p:nvGraphicFramePr>
        <p:xfrm>
          <a:off x="-36512" y="1281782"/>
          <a:ext cx="9178925" cy="423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4" imgW="5486400" imgH="2532240" progId="Word.Document.8">
                  <p:embed/>
                </p:oleObj>
              </mc:Choice>
              <mc:Fallback>
                <p:oleObj name="Document" r:id="rId4" imgW="5486400" imgH="2532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1281782"/>
                        <a:ext cx="9178925" cy="423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09600" y="-26988"/>
            <a:ext cx="77724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Internet Checksum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 bwMode="auto">
          <a:xfrm>
            <a:off x="8194675" y="6467872"/>
            <a:ext cx="9144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15</a:t>
            </a:fld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90805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Polynomial Codes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extensively.</a:t>
            </a:r>
          </a:p>
          <a:p>
            <a:pPr eaLnBrk="1" hangingPunct="1"/>
            <a:r>
              <a:rPr lang="en-US" sz="2800" dirty="0" smtClean="0"/>
              <a:t>Implemented using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shift-register circuits</a:t>
            </a:r>
            <a:r>
              <a:rPr lang="en-US" sz="2800" dirty="0" smtClean="0"/>
              <a:t> for speed advantages.</a:t>
            </a:r>
          </a:p>
          <a:p>
            <a:pPr eaLnBrk="1" hangingPunct="1"/>
            <a:r>
              <a:rPr lang="en-US" sz="2800" dirty="0" smtClean="0"/>
              <a:t>Also called CRC (cyclic redundancy checking) because these codes generate check bits.</a:t>
            </a:r>
          </a:p>
          <a:p>
            <a:pPr eaLnBrk="1" hangingPunct="1"/>
            <a:r>
              <a:rPr lang="en-US" sz="2800" b="1" dirty="0" smtClean="0">
                <a:solidFill>
                  <a:srgbClr val="009900"/>
                </a:solidFill>
                <a:latin typeface="Comic Sans MS" pitchFamily="66" charset="0"/>
              </a:rPr>
              <a:t>Polynomial codes ::</a:t>
            </a:r>
            <a:r>
              <a:rPr lang="en-US" sz="2800" dirty="0" smtClean="0"/>
              <a:t> bit strings are treated as representations of polynomials with ONLY binary coefficients (0’s and 1’s).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Codes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077200" cy="5112568"/>
          </a:xfrm>
        </p:spPr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 bits</a:t>
            </a:r>
            <a:r>
              <a:rPr lang="en-US" i="1" dirty="0" smtClean="0"/>
              <a:t> </a:t>
            </a:r>
            <a:r>
              <a:rPr lang="en-US" dirty="0" smtClean="0"/>
              <a:t>of a message are regarded as the coefficient list for  an information polynomial of degree </a:t>
            </a:r>
            <a:r>
              <a:rPr lang="en-US" i="1" dirty="0" smtClean="0">
                <a:solidFill>
                  <a:schemeClr val="accent2"/>
                </a:solidFill>
                <a:latin typeface="Comic Sans MS" pitchFamily="66" charset="0"/>
              </a:rPr>
              <a:t>k-1</a:t>
            </a:r>
            <a:r>
              <a:rPr lang="en-US" i="1" dirty="0" smtClean="0"/>
              <a:t>.</a:t>
            </a:r>
          </a:p>
          <a:p>
            <a:pPr eaLnBrk="1" hangingPunct="1">
              <a:buFontTx/>
              <a:buNone/>
            </a:pP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I :: </a:t>
            </a:r>
            <a:r>
              <a:rPr lang="en-US" i="1" dirty="0" smtClean="0"/>
              <a:t>i(x) = i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k-1 </a:t>
            </a:r>
            <a:r>
              <a:rPr lang="en-US" sz="2400" i="1" dirty="0" smtClean="0"/>
              <a:t>+ </a:t>
            </a:r>
            <a:r>
              <a:rPr lang="en-US" i="1" dirty="0" smtClean="0"/>
              <a:t>i</a:t>
            </a:r>
            <a:r>
              <a:rPr lang="en-US" sz="2400" i="1" dirty="0" smtClean="0"/>
              <a:t>   x</a:t>
            </a:r>
            <a:r>
              <a:rPr lang="en-US" sz="2400" i="1" baseline="30000" dirty="0" smtClean="0"/>
              <a:t>k-2</a:t>
            </a:r>
            <a:r>
              <a:rPr lang="en-US" sz="2400" baseline="30000" dirty="0" smtClean="0"/>
              <a:t> </a:t>
            </a:r>
            <a:r>
              <a:rPr lang="en-US" sz="2400" i="1" dirty="0" smtClean="0"/>
              <a:t>+  … + i  x + i</a:t>
            </a:r>
            <a:endParaRPr lang="en-US" sz="2400" baseline="30000" dirty="0" smtClean="0"/>
          </a:p>
          <a:p>
            <a:pPr eaLnBrk="1" hangingPunct="1">
              <a:buFontTx/>
              <a:buNone/>
            </a:pPr>
            <a:r>
              <a:rPr lang="en-US" sz="2400" baseline="30000" dirty="0" smtClean="0"/>
              <a:t>                          </a:t>
            </a:r>
            <a:r>
              <a:rPr lang="en-US" sz="2400" i="1" baseline="30000" dirty="0" smtClean="0"/>
              <a:t>k-1             k-2                     1          0</a:t>
            </a:r>
          </a:p>
          <a:p>
            <a:pPr eaLnBrk="1" hangingPunct="1">
              <a:buFontTx/>
              <a:buNone/>
            </a:pPr>
            <a:r>
              <a:rPr lang="en-US" baseline="30000" dirty="0">
                <a:solidFill>
                  <a:srgbClr val="009900"/>
                </a:solidFill>
              </a:rPr>
              <a:t>Example:</a:t>
            </a:r>
            <a:endParaRPr lang="en-US" i="1" dirty="0" smtClean="0"/>
          </a:p>
          <a:p>
            <a:pPr eaLnBrk="1" hangingPunct="1">
              <a:buFontTx/>
              <a:buNone/>
            </a:pPr>
            <a:r>
              <a:rPr lang="en-US" sz="2800" i="1" dirty="0" smtClean="0"/>
              <a:t>i(x) = x</a:t>
            </a:r>
            <a:r>
              <a:rPr lang="en-US" sz="2800" i="1" baseline="30000" dirty="0" smtClean="0"/>
              <a:t>6</a:t>
            </a:r>
            <a:r>
              <a:rPr lang="en-US" sz="2800" baseline="30000" dirty="0" smtClean="0"/>
              <a:t>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4 </a:t>
            </a:r>
            <a:r>
              <a:rPr lang="en-US" sz="2800" i="1" dirty="0" smtClean="0"/>
              <a:t>+ x</a:t>
            </a:r>
            <a:r>
              <a:rPr lang="en-US" sz="2800" i="1" baseline="30000" dirty="0" smtClean="0"/>
              <a:t>3</a:t>
            </a:r>
          </a:p>
          <a:p>
            <a:pPr eaLnBrk="1" hangingPunct="1">
              <a:buFontTx/>
              <a:buNone/>
            </a:pPr>
            <a:endParaRPr lang="en-US" sz="2400" i="1" baseline="30000" dirty="0"/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       1 </a:t>
            </a:r>
            <a:r>
              <a:rPr lang="en-US" sz="2800" dirty="0">
                <a:solidFill>
                  <a:srgbClr val="009900"/>
                </a:solidFill>
                <a:latin typeface="Comic Sans MS" pitchFamily="66" charset="0"/>
              </a:rPr>
              <a:t>0 1 1 0 0 0</a:t>
            </a:r>
          </a:p>
          <a:p>
            <a:pPr eaLnBrk="1" hangingPunct="1">
              <a:buFontTx/>
              <a:buNone/>
            </a:pPr>
            <a:endParaRPr lang="en-US" sz="2800" i="1" baseline="30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Polynomial Notation</a:t>
            </a:r>
          </a:p>
        </p:txBody>
      </p:sp>
      <p:sp>
        <p:nvSpPr>
          <p:cNvPr id="1946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7990656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Encoding process takes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i(x)</a:t>
            </a:r>
            <a:r>
              <a:rPr lang="en-US" sz="2800" dirty="0" smtClean="0"/>
              <a:t> produces a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polynomial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b(x)</a:t>
            </a:r>
            <a:r>
              <a:rPr lang="en-US" sz="2800" i="1" dirty="0" smtClean="0"/>
              <a:t> </a:t>
            </a:r>
            <a:r>
              <a:rPr lang="en-US" sz="2800" dirty="0" smtClean="0"/>
              <a:t>that contains information bits and additional check bits that satisfy a pattern.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Let the </a:t>
            </a:r>
            <a:r>
              <a:rPr lang="en-US" sz="2800" dirty="0" err="1" smtClean="0"/>
              <a:t>codeword</a:t>
            </a:r>
            <a:r>
              <a:rPr lang="en-US" sz="2800" dirty="0" smtClean="0"/>
              <a:t> have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bits with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k</a:t>
            </a:r>
            <a:r>
              <a:rPr lang="en-US" sz="2800" dirty="0" smtClean="0">
                <a:solidFill>
                  <a:srgbClr val="800000"/>
                </a:solidFill>
              </a:rPr>
              <a:t> </a:t>
            </a:r>
            <a:r>
              <a:rPr lang="en-US" sz="2800" dirty="0" smtClean="0"/>
              <a:t>information bits and </a:t>
            </a:r>
            <a:r>
              <a:rPr lang="en-US" sz="2800" dirty="0" smtClean="0">
                <a:solidFill>
                  <a:srgbClr val="800000"/>
                </a:solidFill>
                <a:latin typeface="Comic Sans MS" pitchFamily="66" charset="0"/>
              </a:rPr>
              <a:t>n-k</a:t>
            </a:r>
            <a:r>
              <a:rPr lang="en-US" sz="2800" i="1" dirty="0" smtClean="0"/>
              <a:t> </a:t>
            </a:r>
            <a:r>
              <a:rPr lang="en-US" sz="2800" dirty="0" smtClean="0"/>
              <a:t>check bits.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 need a </a:t>
            </a:r>
            <a:r>
              <a:rPr lang="en-US" sz="2800" b="1" dirty="0" smtClean="0">
                <a:solidFill>
                  <a:srgbClr val="800000"/>
                </a:solidFill>
                <a:latin typeface="Comic Sans MS" pitchFamily="66" charset="0"/>
              </a:rPr>
              <a:t>generator polynomial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of degree </a:t>
            </a:r>
            <a:r>
              <a:rPr lang="en-US" sz="2800" dirty="0" smtClean="0">
                <a:solidFill>
                  <a:srgbClr val="800000"/>
                </a:solidFill>
              </a:rPr>
              <a:t>n-k</a:t>
            </a:r>
            <a:r>
              <a:rPr lang="en-US" sz="2800" dirty="0" smtClean="0"/>
              <a:t> of the form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G = </a:t>
            </a:r>
            <a:r>
              <a:rPr lang="en-US" sz="2800" i="1" dirty="0" smtClean="0"/>
              <a:t>g(x) = 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 </a:t>
            </a:r>
            <a:r>
              <a:rPr lang="en-US" sz="2400" i="1" dirty="0" smtClean="0"/>
              <a:t>+ g   </a:t>
            </a:r>
            <a:r>
              <a:rPr lang="en-US" sz="2400" i="1" baseline="30000" dirty="0" smtClean="0"/>
              <a:t>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n-k-1 </a:t>
            </a:r>
            <a:r>
              <a:rPr lang="en-US" sz="2400" i="1" dirty="0" smtClean="0"/>
              <a:t>+ … +  g  x + 1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dirty="0" smtClean="0"/>
              <a:t>                                 n-k-1                      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Note – the first and last coefficient are always 1.</a:t>
            </a:r>
            <a:endParaRPr lang="en-US" sz="1800" i="1" dirty="0" smtClean="0">
              <a:solidFill>
                <a:srgbClr val="8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6156176" y="5013176"/>
            <a:ext cx="1296144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2483768" y="4965784"/>
            <a:ext cx="1440160" cy="720080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5386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CRC </a:t>
            </a:r>
            <a:r>
              <a:rPr lang="en-US" dirty="0" err="1" smtClean="0"/>
              <a:t>Codeword</a:t>
            </a:r>
            <a:endParaRPr lang="en-US" dirty="0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3717404"/>
            <a:ext cx="6408737" cy="6477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Comic Sans MS" pitchFamily="66" charset="0"/>
              </a:rPr>
              <a:t>n bit </a:t>
            </a:r>
            <a:r>
              <a:rPr lang="en-US" dirty="0" err="1" smtClean="0">
                <a:latin typeface="Comic Sans MS" pitchFamily="66" charset="0"/>
              </a:rPr>
              <a:t>codeword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281113" y="2493963"/>
            <a:ext cx="4154487" cy="93503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k information bits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5435600" y="2492375"/>
            <a:ext cx="230505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mic Sans MS" pitchFamily="66" charset="0"/>
              </a:rPr>
              <a:t>n-k check bits</a:t>
            </a:r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 flipH="1">
            <a:off x="1258888" y="4077072"/>
            <a:ext cx="158492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 flipV="1">
            <a:off x="6228183" y="4077072"/>
            <a:ext cx="1439441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8"/>
          <p:cNvSpPr>
            <a:spLocks noChangeShapeType="1"/>
          </p:cNvSpPr>
          <p:nvPr/>
        </p:nvSpPr>
        <p:spPr bwMode="auto">
          <a:xfrm flipH="1">
            <a:off x="466725" y="2997200"/>
            <a:ext cx="792163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1023444"/>
              </p:ext>
            </p:extLst>
          </p:nvPr>
        </p:nvGraphicFramePr>
        <p:xfrm>
          <a:off x="2711450" y="1101874"/>
          <a:ext cx="47815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4" imgW="2908080" imgH="431640" progId="Equation.3">
                  <p:embed/>
                </p:oleObj>
              </mc:Choice>
              <mc:Fallback>
                <p:oleObj name="Equation" r:id="rId4" imgW="29080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1101874"/>
                        <a:ext cx="478155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728913" y="2009775"/>
          <a:ext cx="5178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6" imgW="3149280" imgH="203040" progId="Equation.3">
                  <p:embed/>
                </p:oleObj>
              </mc:Choice>
              <mc:Fallback>
                <p:oleObj name="Equation" r:id="rId6" imgW="3149280" imgH="2030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2009775"/>
                        <a:ext cx="51784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prstDash val="sysDot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938213" y="1121247"/>
            <a:ext cx="1171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Addition:  </a:t>
            </a:r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925513" y="1992313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Multiplication:  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925513" y="3135313"/>
            <a:ext cx="1146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Division:  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449513" y="3203575"/>
            <a:ext cx="183038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 </a:t>
            </a:r>
            <a:r>
              <a:rPr lang="en-US" sz="1800">
                <a:latin typeface="Geneva" charset="0"/>
              </a:rPr>
              <a:t>+ 1 )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</a:p>
        </p:txBody>
      </p:sp>
      <p:sp>
        <p:nvSpPr>
          <p:cNvPr id="2058" name="Line 8"/>
          <p:cNvSpPr>
            <a:spLocks noChangeShapeType="1"/>
          </p:cNvSpPr>
          <p:nvPr/>
        </p:nvSpPr>
        <p:spPr bwMode="auto">
          <a:xfrm>
            <a:off x="3422650" y="3263900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3617913" y="2822575"/>
            <a:ext cx="1085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0" name="Rectangle 10"/>
          <p:cNvSpPr>
            <a:spLocks noChangeArrowheads="1"/>
          </p:cNvSpPr>
          <p:nvPr/>
        </p:nvSpPr>
        <p:spPr bwMode="auto">
          <a:xfrm>
            <a:off x="3770313" y="3508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6 </a:t>
            </a:r>
            <a:r>
              <a:rPr lang="en-US" sz="1800">
                <a:latin typeface="Geneva" charset="0"/>
              </a:rPr>
              <a:t>+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1" name="Line 11"/>
          <p:cNvSpPr>
            <a:spLocks noChangeShapeType="1"/>
          </p:cNvSpPr>
          <p:nvPr/>
        </p:nvSpPr>
        <p:spPr bwMode="auto">
          <a:xfrm>
            <a:off x="3765550" y="38989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2"/>
          <p:cNvSpPr>
            <a:spLocks noChangeArrowheads="1"/>
          </p:cNvSpPr>
          <p:nvPr/>
        </p:nvSpPr>
        <p:spPr bwMode="auto">
          <a:xfrm>
            <a:off x="4278313" y="3990975"/>
            <a:ext cx="11620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</a:t>
            </a:r>
          </a:p>
        </p:txBody>
      </p:sp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4278313" y="4333875"/>
            <a:ext cx="15621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5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3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4" name="Line 14"/>
          <p:cNvSpPr>
            <a:spLocks noChangeShapeType="1"/>
          </p:cNvSpPr>
          <p:nvPr/>
        </p:nvSpPr>
        <p:spPr bwMode="auto">
          <a:xfrm>
            <a:off x="4311650" y="46863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4672013" y="4752975"/>
            <a:ext cx="11604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</a:t>
            </a:r>
          </a:p>
        </p:txBody>
      </p:sp>
      <p:sp>
        <p:nvSpPr>
          <p:cNvPr id="2066" name="Rectangle 16"/>
          <p:cNvSpPr>
            <a:spLocks noChangeArrowheads="1"/>
          </p:cNvSpPr>
          <p:nvPr/>
        </p:nvSpPr>
        <p:spPr bwMode="auto">
          <a:xfrm>
            <a:off x="4667250" y="5083175"/>
            <a:ext cx="14859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4 </a:t>
            </a:r>
            <a:r>
              <a:rPr lang="en-US" sz="1800">
                <a:latin typeface="Geneva" charset="0"/>
              </a:rPr>
              <a:t>+        </a:t>
            </a:r>
            <a:r>
              <a:rPr lang="en-US" sz="1800" i="1">
                <a:latin typeface="Geneva" charset="0"/>
              </a:rPr>
              <a:t>x</a:t>
            </a:r>
            <a:r>
              <a:rPr lang="en-US" sz="1800" baseline="30000">
                <a:latin typeface="Geneva" charset="0"/>
              </a:rPr>
              <a:t>2 </a:t>
            </a:r>
            <a:r>
              <a:rPr lang="en-US" sz="1800">
                <a:latin typeface="Geneva" charset="0"/>
              </a:rPr>
              <a:t>+ </a:t>
            </a:r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7" name="Line 17"/>
          <p:cNvSpPr>
            <a:spLocks noChangeShapeType="1"/>
          </p:cNvSpPr>
          <p:nvPr/>
        </p:nvSpPr>
        <p:spPr bwMode="auto">
          <a:xfrm>
            <a:off x="4768850" y="54610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18"/>
          <p:cNvSpPr>
            <a:spLocks noChangeArrowheads="1"/>
          </p:cNvSpPr>
          <p:nvPr/>
        </p:nvSpPr>
        <p:spPr bwMode="auto">
          <a:xfrm>
            <a:off x="5840413" y="54610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069" name="Oval 19"/>
          <p:cNvSpPr>
            <a:spLocks noChangeArrowheads="1"/>
          </p:cNvSpPr>
          <p:nvPr/>
        </p:nvSpPr>
        <p:spPr bwMode="auto">
          <a:xfrm>
            <a:off x="3403600" y="2708920"/>
            <a:ext cx="1689100" cy="469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Rectangle 20"/>
          <p:cNvSpPr>
            <a:spLocks noChangeArrowheads="1"/>
          </p:cNvSpPr>
          <p:nvPr/>
        </p:nvSpPr>
        <p:spPr bwMode="auto">
          <a:xfrm>
            <a:off x="5256213" y="2759075"/>
            <a:ext cx="16557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 </a:t>
            </a:r>
            <a:r>
              <a:rPr lang="en-US" sz="1800" i="1">
                <a:latin typeface="Geneva" charset="0"/>
              </a:rPr>
              <a:t>q(x)</a:t>
            </a:r>
            <a:r>
              <a:rPr lang="en-US" sz="1800">
                <a:latin typeface="Geneva" charset="0"/>
              </a:rPr>
              <a:t>  quotient</a:t>
            </a:r>
          </a:p>
        </p:txBody>
      </p:sp>
      <p:sp>
        <p:nvSpPr>
          <p:cNvPr id="2071" name="Oval 21"/>
          <p:cNvSpPr>
            <a:spLocks noChangeArrowheads="1"/>
          </p:cNvSpPr>
          <p:nvPr/>
        </p:nvSpPr>
        <p:spPr bwMode="auto">
          <a:xfrm>
            <a:off x="5573713" y="5527675"/>
            <a:ext cx="812800" cy="3175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Rectangle 22"/>
          <p:cNvSpPr>
            <a:spLocks noChangeArrowheads="1"/>
          </p:cNvSpPr>
          <p:nvPr/>
        </p:nvSpPr>
        <p:spPr bwMode="auto">
          <a:xfrm>
            <a:off x="6388100" y="5475288"/>
            <a:ext cx="1693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= </a:t>
            </a:r>
            <a:r>
              <a:rPr lang="en-US" sz="1800" i="1">
                <a:latin typeface="Geneva" charset="0"/>
              </a:rPr>
              <a:t>r(x)</a:t>
            </a:r>
            <a:r>
              <a:rPr lang="en-US" sz="1800">
                <a:latin typeface="Geneva" charset="0"/>
              </a:rPr>
              <a:t> remainder</a:t>
            </a:r>
          </a:p>
        </p:txBody>
      </p:sp>
      <p:sp>
        <p:nvSpPr>
          <p:cNvPr id="2073" name="Rectangle 23"/>
          <p:cNvSpPr>
            <a:spLocks noChangeArrowheads="1"/>
          </p:cNvSpPr>
          <p:nvPr/>
        </p:nvSpPr>
        <p:spPr bwMode="auto">
          <a:xfrm>
            <a:off x="1522413" y="3749675"/>
            <a:ext cx="8159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divisor</a:t>
            </a:r>
          </a:p>
        </p:txBody>
      </p:sp>
      <p:sp>
        <p:nvSpPr>
          <p:cNvPr id="2074" name="Rectangle 24"/>
          <p:cNvSpPr>
            <a:spLocks noChangeArrowheads="1"/>
          </p:cNvSpPr>
          <p:nvPr/>
        </p:nvSpPr>
        <p:spPr bwMode="auto">
          <a:xfrm>
            <a:off x="6259513" y="3508375"/>
            <a:ext cx="981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dividend</a:t>
            </a:r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159000" y="3505200"/>
            <a:ext cx="43180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Line 26"/>
          <p:cNvSpPr>
            <a:spLocks noChangeShapeType="1"/>
          </p:cNvSpPr>
          <p:nvPr/>
        </p:nvSpPr>
        <p:spPr bwMode="auto">
          <a:xfrm flipH="1" flipV="1">
            <a:off x="5168900" y="3365500"/>
            <a:ext cx="10795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Grp="1" noChangeArrowheads="1"/>
          </p:cNvSpPr>
          <p:nvPr>
            <p:ph type="title"/>
          </p:nvPr>
        </p:nvSpPr>
        <p:spPr>
          <a:xfrm>
            <a:off x="251618" y="0"/>
            <a:ext cx="8713788" cy="8620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Polynomial Arithmetic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3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4234382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0850" y="836712"/>
            <a:ext cx="8324850" cy="4900612"/>
          </a:xfrm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CRC Steps:</a:t>
            </a: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/>
          </a:p>
          <a:p>
            <a:pPr eaLnBrk="1" hangingPunct="1">
              <a:buFontTx/>
              <a:buNone/>
            </a:pPr>
            <a:r>
              <a:rPr lang="en-US" sz="2400" dirty="0" smtClean="0"/>
              <a:t>1) Multiply </a:t>
            </a:r>
            <a:r>
              <a:rPr lang="en-US" sz="2400" i="1" dirty="0" smtClean="0">
                <a:solidFill>
                  <a:schemeClr val="accent2"/>
                </a:solidFill>
                <a:latin typeface="Comic Sans MS" pitchFamily="66" charset="0"/>
              </a:rPr>
              <a:t>i(x)</a:t>
            </a:r>
            <a:r>
              <a:rPr lang="en-US" sz="2400" dirty="0" smtClean="0"/>
              <a:t> by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(puts zeros in </a:t>
            </a:r>
            <a:r>
              <a:rPr lang="en-US" sz="2400" i="1" dirty="0" smtClean="0"/>
              <a:t>(n-k)</a:t>
            </a:r>
            <a:r>
              <a:rPr lang="en-US" sz="2400" dirty="0" smtClean="0"/>
              <a:t> low order   	positions)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2)  Divide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</a:t>
            </a:r>
            <a:r>
              <a:rPr lang="en-US" sz="2400" dirty="0" smtClean="0"/>
              <a:t> by </a:t>
            </a:r>
            <a:r>
              <a:rPr lang="en-US" sz="2400" i="1" dirty="0" smtClean="0">
                <a:solidFill>
                  <a:srgbClr val="008000"/>
                </a:solidFill>
                <a:latin typeface="Comic Sans MS" pitchFamily="66" charset="0"/>
              </a:rPr>
              <a:t>g(x)</a:t>
            </a:r>
            <a:r>
              <a:rPr lang="en-US" sz="2400" dirty="0" smtClean="0"/>
              <a:t>          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3)  Add remainder </a:t>
            </a:r>
            <a:r>
              <a:rPr lang="en-US" sz="2400" b="1" i="1" dirty="0" smtClean="0">
                <a:solidFill>
                  <a:srgbClr val="FF9900"/>
                </a:solidFill>
                <a:latin typeface="Comic Sans MS" pitchFamily="66" charset="0"/>
              </a:rPr>
              <a:t>r(x)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n</a:t>
            </a:r>
            <a:r>
              <a:rPr lang="en-US" sz="2400" i="1" baseline="30000" dirty="0" smtClean="0"/>
              <a:t>-k</a:t>
            </a:r>
            <a:r>
              <a:rPr lang="en-US" sz="2400" i="1" dirty="0" smtClean="0"/>
              <a:t> i(x) 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 (puts check bits in the </a:t>
            </a:r>
            <a:r>
              <a:rPr lang="en-US" sz="2400" i="1" dirty="0" smtClean="0"/>
              <a:t>n-k</a:t>
            </a:r>
            <a:r>
              <a:rPr lang="en-US" sz="2400" dirty="0" smtClean="0"/>
              <a:t> low order positions):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21509" name="Line 3"/>
          <p:cNvSpPr>
            <a:spLocks noChangeShapeType="1"/>
          </p:cNvSpPr>
          <p:nvPr/>
        </p:nvSpPr>
        <p:spPr bwMode="auto">
          <a:xfrm flipH="1">
            <a:off x="4788024" y="2955925"/>
            <a:ext cx="763588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 flipH="1">
            <a:off x="5436096" y="2901950"/>
            <a:ext cx="10033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5220072" y="2564904"/>
            <a:ext cx="9302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quotient</a:t>
            </a:r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6372200" y="2564904"/>
            <a:ext cx="11080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remainder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5976938" y="5153695"/>
            <a:ext cx="269951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dirty="0">
                <a:solidFill>
                  <a:srgbClr val="800000"/>
                </a:solidFill>
                <a:latin typeface="Comic Sans MS" pitchFamily="66" charset="0"/>
              </a:rPr>
              <a:t>transmitted </a:t>
            </a:r>
            <a:r>
              <a:rPr lang="en-US" sz="1800" dirty="0" err="1">
                <a:solidFill>
                  <a:srgbClr val="800000"/>
                </a:solidFill>
                <a:latin typeface="Comic Sans MS" pitchFamily="66" charset="0"/>
              </a:rPr>
              <a:t>codeword</a:t>
            </a:r>
            <a:endParaRPr lang="en-US" sz="1600" dirty="0">
              <a:solidFill>
                <a:srgbClr val="800000"/>
              </a:solidFill>
              <a:latin typeface="Comic Sans MS" pitchFamily="66" charset="0"/>
            </a:endParaRPr>
          </a:p>
        </p:txBody>
      </p:sp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1825625" y="5132040"/>
            <a:ext cx="3033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i="1" dirty="0">
                <a:solidFill>
                  <a:srgbClr val="CC3300"/>
                </a:solidFill>
                <a:latin typeface="Comic Sans MS" pitchFamily="66" charset="0"/>
              </a:rPr>
              <a:t>b(x)</a:t>
            </a:r>
            <a:r>
              <a:rPr lang="en-US" i="1" dirty="0"/>
              <a:t> = </a:t>
            </a:r>
            <a:r>
              <a:rPr lang="en-US" b="1" i="1" dirty="0" err="1"/>
              <a:t>x</a:t>
            </a:r>
            <a:r>
              <a:rPr lang="en-US" b="1" i="1" baseline="30000" dirty="0" err="1"/>
              <a:t>n-k</a:t>
            </a:r>
            <a:r>
              <a:rPr lang="en-US" b="1" i="1" dirty="0" err="1"/>
              <a:t>i</a:t>
            </a:r>
            <a:r>
              <a:rPr lang="en-US" b="1" i="1" dirty="0"/>
              <a:t>(x) + r(x)</a:t>
            </a:r>
            <a:endParaRPr lang="en-US" b="1" i="1" dirty="0">
              <a:latin typeface="Arial" pitchFamily="34" charset="0"/>
            </a:endParaRP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 flipH="1">
            <a:off x="4959077" y="5360516"/>
            <a:ext cx="981075" cy="127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Text Box 10"/>
          <p:cNvSpPr txBox="1">
            <a:spLocks noChangeArrowheads="1"/>
          </p:cNvSpPr>
          <p:nvPr/>
        </p:nvSpPr>
        <p:spPr bwMode="auto">
          <a:xfrm>
            <a:off x="2483768" y="3287713"/>
            <a:ext cx="383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 err="1"/>
              <a:t>x</a:t>
            </a:r>
            <a:r>
              <a:rPr lang="en-US" sz="1800" b="1" i="1" baseline="30000" dirty="0" err="1"/>
              <a:t>n-k</a:t>
            </a:r>
            <a:r>
              <a:rPr lang="en-US" sz="1800" b="1" i="1" dirty="0" err="1"/>
              <a:t>i</a:t>
            </a:r>
            <a:r>
              <a:rPr lang="en-US" sz="1800" b="1" i="1" dirty="0"/>
              <a:t>(x) = g(x) q(x) + r(x)</a:t>
            </a:r>
          </a:p>
        </p:txBody>
      </p:sp>
      <p:sp>
        <p:nvSpPr>
          <p:cNvPr id="2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Algorithm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7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461565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118567"/>
            <a:ext cx="8096250" cy="1230313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Information: (1,1,0,0)        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2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Generator polynomial: </a:t>
            </a:r>
            <a:r>
              <a:rPr lang="en-US" sz="2400" i="1" dirty="0" smtClean="0"/>
              <a:t>g(x) = x</a:t>
            </a:r>
            <a:r>
              <a:rPr lang="en-US" sz="2400" i="1" baseline="30000" dirty="0" smtClean="0"/>
              <a:t>3 </a:t>
            </a:r>
            <a:r>
              <a:rPr lang="en-US" sz="2400" i="1" dirty="0" smtClean="0"/>
              <a:t>+ x + </a:t>
            </a:r>
            <a:r>
              <a:rPr lang="en-US" sz="2400" dirty="0" smtClean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Encoding:             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i(x) = x</a:t>
            </a:r>
            <a:r>
              <a:rPr lang="en-US" sz="2400" i="1" baseline="30000" dirty="0" smtClean="0"/>
              <a:t>6</a:t>
            </a:r>
            <a:r>
              <a:rPr lang="en-US" sz="2400" i="1" dirty="0" smtClean="0"/>
              <a:t> + x</a:t>
            </a:r>
            <a:r>
              <a:rPr lang="en-US" sz="2400" i="1" baseline="30000" dirty="0" smtClean="0"/>
              <a:t>5</a:t>
            </a:r>
            <a:r>
              <a:rPr lang="en-US" sz="2400" dirty="0" smtClean="0"/>
              <a:t>                                                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486400" y="2799804"/>
            <a:ext cx="1666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1011 ) 1100000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6046788" y="2756941"/>
            <a:ext cx="19573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6507163" y="23664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</a:p>
        </p:txBody>
      </p:sp>
      <p:sp>
        <p:nvSpPr>
          <p:cNvPr id="22536" name="Rectangle 6"/>
          <p:cNvSpPr>
            <a:spLocks noChangeArrowheads="1"/>
          </p:cNvSpPr>
          <p:nvPr/>
        </p:nvSpPr>
        <p:spPr bwMode="auto">
          <a:xfrm>
            <a:off x="6142038" y="3090316"/>
            <a:ext cx="6381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6149975" y="3455441"/>
            <a:ext cx="9207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8"/>
          <p:cNvSpPr>
            <a:spLocks noChangeArrowheads="1"/>
          </p:cNvSpPr>
          <p:nvPr/>
        </p:nvSpPr>
        <p:spPr bwMode="auto">
          <a:xfrm>
            <a:off x="6232525" y="35205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1110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39" name="Rectangle 9"/>
          <p:cNvSpPr>
            <a:spLocks noChangeArrowheads="1"/>
          </p:cNvSpPr>
          <p:nvPr/>
        </p:nvSpPr>
        <p:spPr bwMode="auto">
          <a:xfrm>
            <a:off x="6232525" y="38634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6280150" y="4242841"/>
            <a:ext cx="788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1"/>
          <p:cNvSpPr>
            <a:spLocks noChangeArrowheads="1"/>
          </p:cNvSpPr>
          <p:nvPr/>
        </p:nvSpPr>
        <p:spPr bwMode="auto">
          <a:xfrm>
            <a:off x="6361113" y="42698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1010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42" name="Rectangle 12"/>
          <p:cNvSpPr>
            <a:spLocks noChangeArrowheads="1"/>
          </p:cNvSpPr>
          <p:nvPr/>
        </p:nvSpPr>
        <p:spPr bwMode="auto">
          <a:xfrm>
            <a:off x="6399213" y="4600029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>
                <a:latin typeface="Geneva" charset="0"/>
              </a:rPr>
              <a:t>1011</a:t>
            </a:r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 flipV="1">
            <a:off x="6554788" y="5042941"/>
            <a:ext cx="66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4355976" y="134076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1284288" y="6021288"/>
            <a:ext cx="482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Rectangle 17"/>
          <p:cNvSpPr>
            <a:spLocks noChangeArrowheads="1"/>
          </p:cNvSpPr>
          <p:nvPr/>
        </p:nvSpPr>
        <p:spPr bwMode="auto">
          <a:xfrm>
            <a:off x="434975" y="2742654"/>
            <a:ext cx="213518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 </a:t>
            </a:r>
            <a:r>
              <a:rPr lang="en-US" sz="1800" i="1">
                <a:latin typeface="Geneva" charset="0"/>
              </a:rPr>
              <a:t>+ </a:t>
            </a:r>
            <a:r>
              <a:rPr lang="en-US" sz="1800">
                <a:latin typeface="Geneva" charset="0"/>
              </a:rPr>
              <a:t>1</a:t>
            </a:r>
            <a:r>
              <a:rPr lang="en-US" sz="1800" i="1">
                <a:latin typeface="Geneva" charset="0"/>
              </a:rPr>
              <a:t> ) x</a:t>
            </a:r>
            <a:r>
              <a:rPr lang="en-US" sz="1800" i="1" baseline="30000">
                <a:latin typeface="Geneva" charset="0"/>
              </a:rPr>
              <a:t>6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5</a:t>
            </a:r>
            <a:r>
              <a:rPr lang="en-US" sz="1800" baseline="30000">
                <a:latin typeface="Geneva" charset="0"/>
              </a:rPr>
              <a:t> </a:t>
            </a:r>
          </a:p>
        </p:txBody>
      </p:sp>
      <p:sp>
        <p:nvSpPr>
          <p:cNvPr id="22547" name="Line 18"/>
          <p:cNvSpPr>
            <a:spLocks noChangeShapeType="1"/>
          </p:cNvSpPr>
          <p:nvPr/>
        </p:nvSpPr>
        <p:spPr bwMode="auto">
          <a:xfrm>
            <a:off x="1725613" y="2726779"/>
            <a:ext cx="2959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Rectangle 19"/>
          <p:cNvSpPr>
            <a:spLocks noChangeArrowheads="1"/>
          </p:cNvSpPr>
          <p:nvPr/>
        </p:nvSpPr>
        <p:spPr bwMode="auto">
          <a:xfrm>
            <a:off x="1768475" y="2323554"/>
            <a:ext cx="113665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49" name="Rectangle 20"/>
          <p:cNvSpPr>
            <a:spLocks noChangeArrowheads="1"/>
          </p:cNvSpPr>
          <p:nvPr/>
        </p:nvSpPr>
        <p:spPr bwMode="auto">
          <a:xfrm>
            <a:off x="1755775" y="30474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 dirty="0">
                <a:latin typeface="Geneva" charset="0"/>
              </a:rPr>
              <a:t>x</a:t>
            </a:r>
            <a:r>
              <a:rPr lang="en-US" sz="1800" i="1" baseline="30000" dirty="0">
                <a:latin typeface="Geneva" charset="0"/>
              </a:rPr>
              <a:t>6 </a:t>
            </a:r>
            <a:r>
              <a:rPr lang="en-US" sz="1800" i="1" dirty="0">
                <a:latin typeface="Geneva" charset="0"/>
              </a:rPr>
              <a:t>+        x</a:t>
            </a:r>
            <a:r>
              <a:rPr lang="en-US" sz="1800" i="1" baseline="30000" dirty="0">
                <a:latin typeface="Geneva" charset="0"/>
              </a:rPr>
              <a:t>4 </a:t>
            </a:r>
            <a:r>
              <a:rPr lang="en-US" sz="1800" i="1" dirty="0">
                <a:latin typeface="Geneva" charset="0"/>
              </a:rPr>
              <a:t>+ x</a:t>
            </a:r>
            <a:r>
              <a:rPr lang="en-US" sz="1800" i="1" baseline="30000" dirty="0">
                <a:latin typeface="Geneva" charset="0"/>
              </a:rPr>
              <a:t>3</a:t>
            </a:r>
            <a:endParaRPr lang="en-US" sz="1800" baseline="30000" dirty="0">
              <a:latin typeface="Geneva" charset="0"/>
            </a:endParaRP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>
            <a:off x="1751013" y="34379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2"/>
          <p:cNvSpPr>
            <a:spLocks noChangeArrowheads="1"/>
          </p:cNvSpPr>
          <p:nvPr/>
        </p:nvSpPr>
        <p:spPr bwMode="auto">
          <a:xfrm>
            <a:off x="2170113" y="3487191"/>
            <a:ext cx="12128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3</a:t>
            </a:r>
          </a:p>
        </p:txBody>
      </p:sp>
      <p:sp>
        <p:nvSpPr>
          <p:cNvPr id="22552" name="Rectangle 23"/>
          <p:cNvSpPr>
            <a:spLocks noChangeArrowheads="1"/>
          </p:cNvSpPr>
          <p:nvPr/>
        </p:nvSpPr>
        <p:spPr bwMode="auto">
          <a:xfrm>
            <a:off x="2163763" y="3872954"/>
            <a:ext cx="16129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5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3 </a:t>
            </a:r>
            <a:r>
              <a:rPr lang="en-US" sz="1800" i="1">
                <a:latin typeface="Geneva" charset="0"/>
              </a:rPr>
              <a:t>+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3" name="Line 24"/>
          <p:cNvSpPr>
            <a:spLocks noChangeShapeType="1"/>
          </p:cNvSpPr>
          <p:nvPr/>
        </p:nvSpPr>
        <p:spPr bwMode="auto">
          <a:xfrm>
            <a:off x="2411413" y="42253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5"/>
          <p:cNvSpPr>
            <a:spLocks noChangeArrowheads="1"/>
          </p:cNvSpPr>
          <p:nvPr/>
        </p:nvSpPr>
        <p:spPr bwMode="auto">
          <a:xfrm>
            <a:off x="2600325" y="4292054"/>
            <a:ext cx="1185863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</a:t>
            </a:r>
            <a:endParaRPr lang="en-US" sz="1800" baseline="30000">
              <a:latin typeface="Geneva" charset="0"/>
            </a:endParaRPr>
          </a:p>
        </p:txBody>
      </p:sp>
      <p:sp>
        <p:nvSpPr>
          <p:cNvPr id="22555" name="Rectangle 26"/>
          <p:cNvSpPr>
            <a:spLocks noChangeArrowheads="1"/>
          </p:cNvSpPr>
          <p:nvPr/>
        </p:nvSpPr>
        <p:spPr bwMode="auto">
          <a:xfrm>
            <a:off x="2609850" y="4622254"/>
            <a:ext cx="15367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r>
              <a:rPr lang="en-US" sz="1800" i="1" baseline="30000">
                <a:latin typeface="Geneva" charset="0"/>
              </a:rPr>
              <a:t>4 </a:t>
            </a:r>
            <a:r>
              <a:rPr lang="en-US" sz="1800" i="1">
                <a:latin typeface="Geneva" charset="0"/>
              </a:rPr>
              <a:t>+        x</a:t>
            </a:r>
            <a:r>
              <a:rPr lang="en-US" sz="1800" i="1" baseline="30000">
                <a:latin typeface="Geneva" charset="0"/>
              </a:rPr>
              <a:t>2 </a:t>
            </a:r>
            <a:r>
              <a:rPr lang="en-US" sz="1800" i="1">
                <a:latin typeface="Geneva" charset="0"/>
              </a:rPr>
              <a:t>+ x</a:t>
            </a:r>
            <a:endParaRPr lang="en-US" sz="1800">
              <a:latin typeface="Geneva" charset="0"/>
            </a:endParaRPr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>
            <a:off x="2868613" y="5000079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8"/>
          <p:cNvSpPr>
            <a:spLocks noChangeArrowheads="1"/>
          </p:cNvSpPr>
          <p:nvPr/>
        </p:nvSpPr>
        <p:spPr bwMode="auto">
          <a:xfrm>
            <a:off x="3868738" y="5041354"/>
            <a:ext cx="28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1">
                <a:latin typeface="Geneva" charset="0"/>
              </a:rPr>
              <a:t>x</a:t>
            </a:r>
            <a:endParaRPr lang="en-US" sz="1800">
              <a:latin typeface="Geneva" charset="0"/>
            </a:endParaRPr>
          </a:p>
        </p:txBody>
      </p:sp>
      <p:sp>
        <p:nvSpPr>
          <p:cNvPr id="22558" name="Text Box 29"/>
          <p:cNvSpPr txBox="1">
            <a:spLocks noChangeArrowheads="1"/>
          </p:cNvSpPr>
          <p:nvPr/>
        </p:nvSpPr>
        <p:spPr bwMode="auto">
          <a:xfrm>
            <a:off x="393204" y="5301208"/>
            <a:ext cx="33147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Transmitted </a:t>
            </a:r>
            <a:r>
              <a:rPr lang="en-US" sz="1800" dirty="0" err="1"/>
              <a:t>codeword</a:t>
            </a:r>
            <a:r>
              <a:rPr lang="en-US" sz="1800" dirty="0"/>
              <a:t>:</a:t>
            </a:r>
          </a:p>
          <a:p>
            <a:pPr lvl="3"/>
            <a:r>
              <a:rPr lang="en-US" sz="1800" i="1" dirty="0"/>
              <a:t>b(x) = x</a:t>
            </a:r>
            <a:r>
              <a:rPr lang="en-US" sz="1800" i="1" baseline="30000" dirty="0"/>
              <a:t>6</a:t>
            </a:r>
            <a:r>
              <a:rPr lang="en-US" sz="1800" i="1" dirty="0"/>
              <a:t> + x</a:t>
            </a:r>
            <a:r>
              <a:rPr lang="en-US" sz="1800" i="1" baseline="30000" dirty="0"/>
              <a:t>5 </a:t>
            </a:r>
            <a:r>
              <a:rPr lang="en-US" sz="1800" i="1" dirty="0"/>
              <a:t>+ x</a:t>
            </a:r>
          </a:p>
          <a:p>
            <a:pPr lvl="3"/>
            <a:r>
              <a:rPr lang="en-US" sz="1800" i="1" u="sng" dirty="0"/>
              <a:t>b</a:t>
            </a:r>
            <a:r>
              <a:rPr lang="en-US" sz="1800" i="1" dirty="0"/>
              <a:t> </a:t>
            </a:r>
            <a:r>
              <a:rPr lang="en-US" sz="1800" dirty="0"/>
              <a:t>= (</a:t>
            </a:r>
            <a:r>
              <a:rPr lang="en-US" sz="1800" dirty="0">
                <a:latin typeface="Comic Sans MS" pitchFamily="66" charset="0"/>
              </a:rPr>
              <a:t>1,1,0,0,</a:t>
            </a:r>
            <a:r>
              <a:rPr lang="en-US" sz="1800" dirty="0">
                <a:solidFill>
                  <a:srgbClr val="009900"/>
                </a:solidFill>
                <a:latin typeface="Comic Sans MS" pitchFamily="66" charset="0"/>
              </a:rPr>
              <a:t>0,1,0</a:t>
            </a:r>
            <a:r>
              <a:rPr lang="en-US" sz="1800" dirty="0"/>
              <a:t>)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22562" name="Rectangle 33"/>
          <p:cNvSpPr>
            <a:spLocks noChangeArrowheads="1"/>
          </p:cNvSpPr>
          <p:nvPr/>
        </p:nvSpPr>
        <p:spPr bwMode="auto">
          <a:xfrm>
            <a:off x="6443663" y="5119141"/>
            <a:ext cx="838200" cy="381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010</a:t>
            </a:r>
          </a:p>
        </p:txBody>
      </p:sp>
      <p:cxnSp>
        <p:nvCxnSpPr>
          <p:cNvPr id="22563" name="AutoShape 34"/>
          <p:cNvCxnSpPr>
            <a:cxnSpLocks noChangeShapeType="1"/>
            <a:stCxn id="22562" idx="1"/>
          </p:cNvCxnSpPr>
          <p:nvPr/>
        </p:nvCxnSpPr>
        <p:spPr bwMode="auto">
          <a:xfrm flipH="1">
            <a:off x="3624263" y="5309641"/>
            <a:ext cx="2819400" cy="72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Rectangle 15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07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CRC Example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55743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CRC Long Division</a:t>
            </a:r>
            <a:endParaRPr lang="en-GB" dirty="0" smtClean="0"/>
          </a:p>
        </p:txBody>
      </p:sp>
      <p:pic>
        <p:nvPicPr>
          <p:cNvPr id="7" name="Picture 5" descr="f02-15-978012385059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73499"/>
            <a:ext cx="4968205" cy="35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43608" y="5477162"/>
            <a:ext cx="74168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defRPr sz="32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l" eaLnBrk="1" hangingPunct="1"/>
            <a:r>
              <a:rPr lang="en-US" sz="2000" dirty="0" smtClean="0">
                <a:solidFill>
                  <a:srgbClr val="000066"/>
                </a:solidFill>
                <a:latin typeface="Arial" charset="0"/>
              </a:rPr>
              <a:t>Figure 2.15 CRC </a:t>
            </a:r>
            <a:r>
              <a:rPr lang="en-US" sz="2000" dirty="0">
                <a:solidFill>
                  <a:srgbClr val="000066"/>
                </a:solidFill>
                <a:latin typeface="Arial" charset="0"/>
              </a:rPr>
              <a:t>Calculation using Polynomial Long Division</a:t>
            </a:r>
            <a:endParaRPr lang="en-GB" sz="2000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3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Generator Polynomial Properties</a:t>
            </a:r>
            <a:br>
              <a:rPr lang="en-US" sz="3200" dirty="0" smtClean="0"/>
            </a:br>
            <a:r>
              <a:rPr lang="en-US" sz="3200" dirty="0" smtClean="0"/>
              <a:t>for Detecting Errors</a:t>
            </a:r>
          </a:p>
        </p:txBody>
      </p:sp>
      <p:sp>
        <p:nvSpPr>
          <p:cNvPr id="56335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latin typeface="Comic Sans MS" pitchFamily="66" charset="0"/>
              </a:rPr>
              <a:t>GOAL :: minimize the occurrence of an error going undetected.</a:t>
            </a:r>
          </a:p>
          <a:p>
            <a:pPr>
              <a:buFontTx/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dirty="0" smtClean="0"/>
              <a:t>Undetected  means:  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E(x) / G(x) 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has no remainder</a:t>
            </a:r>
            <a:r>
              <a:rPr lang="en-US" dirty="0" smtClean="0">
                <a:solidFill>
                  <a:srgbClr val="009900"/>
                </a:solidFill>
              </a:rPr>
              <a:t>.</a:t>
            </a:r>
            <a:r>
              <a:rPr lang="en-US" b="1" dirty="0" smtClean="0">
                <a:solidFill>
                  <a:srgbClr val="009900"/>
                </a:solidFill>
                <a:latin typeface="Comic Sans MS" pitchFamily="66" charset="0"/>
              </a:rPr>
              <a:t>                       				   </a:t>
            </a:r>
            <a:endParaRPr lang="en-US" b="1" dirty="0" smtClean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65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518400" cy="4876800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 Single bit errors:	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 =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8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i="1" dirty="0"/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/>
              <a:t> </a:t>
            </a:r>
            <a:r>
              <a:rPr lang="en-US" sz="1800" dirty="0">
                <a:latin typeface="Symbol" pitchFamily="18" charset="2"/>
              </a:rPr>
              <a:t></a:t>
            </a:r>
            <a:r>
              <a:rPr lang="en-US" sz="1800" dirty="0"/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more than one non-zero term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 it cannot divide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 Double bit errors: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e(x)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i="1" dirty="0"/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  =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 +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is primitive polynomial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it will not divide (1 +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j-i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i="1" baseline="30000" dirty="0" smtClean="0">
                <a:latin typeface="Times New Roman" pitchFamily="18" charset="0"/>
                <a:cs typeface="Times New Roman" pitchFamily="18" charset="0"/>
              </a:rPr>
              <a:t>n-k </a:t>
            </a:r>
            <a:r>
              <a:rPr lang="en-US" sz="2000" dirty="0">
                <a:latin typeface="Symbol" pitchFamily="18" charset="2"/>
              </a:rPr>
              <a:t>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Odd number of bit errors: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= 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If number of errors is odd.</a:t>
            </a:r>
          </a:p>
          <a:p>
            <a:pPr marL="744538" lvl="1" indent="-287338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g(x)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has (</a:t>
            </a:r>
            <a:r>
              <a:rPr lang="en-US" sz="2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+1) as a factor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(1) = 0 and all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codewords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have an even number of 1s.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209482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2196" y="1700808"/>
            <a:ext cx="7685608" cy="4667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1800" b="1" dirty="0"/>
              <a:t>4.  Error bursts of length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008000"/>
                </a:solidFill>
              </a:rPr>
              <a:t>L</a:t>
            </a:r>
            <a:r>
              <a:rPr lang="en-US" sz="1800" b="1" dirty="0" smtClean="0"/>
              <a:t>:</a:t>
            </a:r>
            <a:r>
              <a:rPr lang="en-US" sz="1800" dirty="0" smtClean="0"/>
              <a:t>    0000</a:t>
            </a:r>
            <a:r>
              <a:rPr lang="en-US" sz="1800" b="1" dirty="0" smtClean="0"/>
              <a:t>11 </a:t>
            </a:r>
            <a:r>
              <a:rPr lang="en-US" sz="1800" b="1" dirty="0"/>
              <a:t>• </a:t>
            </a:r>
            <a:r>
              <a:rPr lang="en-US" sz="1800" b="1" dirty="0" smtClean="0"/>
              <a:t>  </a:t>
            </a:r>
            <a:r>
              <a:rPr lang="en-US" sz="1800" b="1" dirty="0"/>
              <a:t>00011011</a:t>
            </a:r>
            <a:r>
              <a:rPr lang="en-US" sz="1800" dirty="0"/>
              <a:t>00 • </a:t>
            </a:r>
            <a:r>
              <a:rPr lang="en-US" sz="1800" dirty="0" smtClean="0"/>
              <a:t>• </a:t>
            </a:r>
            <a:r>
              <a:rPr lang="en-US" sz="1800" dirty="0"/>
              <a:t>0</a:t>
            </a:r>
          </a:p>
          <a:p>
            <a:pPr>
              <a:buFontTx/>
              <a:buNone/>
            </a:pPr>
            <a:endParaRPr lang="en-US" sz="1800" i="1" dirty="0"/>
          </a:p>
          <a:p>
            <a:pPr>
              <a:buFontTx/>
              <a:buNone/>
            </a:pPr>
            <a:r>
              <a:rPr lang="en-US" sz="1800" i="1" dirty="0"/>
              <a:t>		</a:t>
            </a:r>
            <a:endParaRPr lang="en-US" sz="1800" i="1" dirty="0" smtClean="0"/>
          </a:p>
          <a:p>
            <a:pPr>
              <a:buFontTx/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e(x</a:t>
            </a:r>
            <a:r>
              <a:rPr lang="en-US" sz="1800" i="1" dirty="0"/>
              <a:t>) = x</a:t>
            </a:r>
            <a:r>
              <a:rPr lang="en-US" i="1" baseline="30000" dirty="0"/>
              <a:t>i</a:t>
            </a:r>
            <a:r>
              <a:rPr lang="en-US" sz="1800" i="1" dirty="0"/>
              <a:t>  d(x)</a:t>
            </a:r>
            <a:r>
              <a:rPr lang="en-US" sz="1800" dirty="0"/>
              <a:t>     where </a:t>
            </a:r>
            <a:r>
              <a:rPr lang="en-US" sz="1800" dirty="0" err="1"/>
              <a:t>deg</a:t>
            </a:r>
            <a:r>
              <a:rPr lang="en-US" sz="1800" i="1" dirty="0"/>
              <a:t>(d(x)) = </a:t>
            </a:r>
            <a:r>
              <a:rPr lang="en-US" sz="1800" dirty="0" smtClean="0">
                <a:solidFill>
                  <a:srgbClr val="008000"/>
                </a:solidFill>
              </a:rPr>
              <a:t>L-1</a:t>
            </a:r>
            <a:endParaRPr lang="en-US" sz="2000" dirty="0" smtClean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has degree </a:t>
            </a:r>
            <a:r>
              <a:rPr lang="en-US" sz="2000" i="1" dirty="0" smtClean="0"/>
              <a:t>n-k</a:t>
            </a:r>
            <a:r>
              <a:rPr lang="en-US" sz="2000" dirty="0" smtClean="0"/>
              <a:t>;</a:t>
            </a:r>
          </a:p>
          <a:p>
            <a:pPr>
              <a:buFontTx/>
              <a:buNone/>
            </a:pPr>
            <a:r>
              <a:rPr lang="en-US" sz="2000" i="1" dirty="0"/>
              <a:t> </a:t>
            </a:r>
            <a:r>
              <a:rPr lang="en-US" sz="2000" i="1" dirty="0" smtClean="0"/>
              <a:t> g(x</a:t>
            </a:r>
            <a:r>
              <a:rPr lang="en-US" sz="2000" i="1" dirty="0"/>
              <a:t>)</a:t>
            </a:r>
            <a:r>
              <a:rPr lang="en-US" sz="2000" dirty="0"/>
              <a:t> cannot divide </a:t>
            </a:r>
            <a:r>
              <a:rPr lang="en-US" sz="2000" i="1" dirty="0"/>
              <a:t>d(x)</a:t>
            </a:r>
            <a:r>
              <a:rPr lang="en-US" sz="2000" dirty="0"/>
              <a:t>  if </a:t>
            </a:r>
            <a:r>
              <a:rPr lang="en-US" sz="2000" dirty="0" err="1"/>
              <a:t>deg</a:t>
            </a:r>
            <a:r>
              <a:rPr lang="en-US" sz="2000" i="1" dirty="0"/>
              <a:t>(g(x))</a:t>
            </a:r>
            <a:r>
              <a:rPr lang="en-US" sz="2000" dirty="0"/>
              <a:t>&gt; </a:t>
            </a:r>
            <a:r>
              <a:rPr lang="en-US" sz="2000" dirty="0" err="1"/>
              <a:t>deg</a:t>
            </a:r>
            <a:r>
              <a:rPr lang="en-US" sz="2000" i="1" dirty="0"/>
              <a:t>(d(x</a:t>
            </a:r>
            <a:r>
              <a:rPr lang="en-US" sz="2000" i="1" dirty="0" smtClean="0"/>
              <a:t>))</a:t>
            </a:r>
            <a:endParaRPr lang="en-US" sz="2000" dirty="0" smtClean="0"/>
          </a:p>
          <a:p>
            <a:pPr>
              <a:buFontTx/>
              <a:buNone/>
            </a:pPr>
            <a:endParaRPr lang="en-US" sz="2000" b="1" i="1" dirty="0"/>
          </a:p>
          <a:p>
            <a:pPr>
              <a:buFontTx/>
              <a:buNone/>
            </a:pPr>
            <a:r>
              <a:rPr lang="en-US" sz="2000" i="1" dirty="0" smtClean="0"/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2000" i="1" dirty="0" smtClean="0"/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(n-k)  or less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:  all will be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detected</a:t>
            </a:r>
          </a:p>
          <a:p>
            <a:pPr>
              <a:buFontTx/>
              <a:buNone/>
            </a:pPr>
            <a:r>
              <a:rPr lang="en-US" sz="18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=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(d(x))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deg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(g(x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))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i.e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.  d(x) = g(x) is the only undetectable error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pattern,</a:t>
            </a:r>
            <a:endParaRPr lang="en-US" sz="1800" dirty="0" smtClean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fraction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bursts which are undetectable = </a:t>
            </a:r>
            <a:r>
              <a:rPr lang="en-US" sz="1800" dirty="0" smtClean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 smtClean="0">
                <a:solidFill>
                  <a:srgbClr val="800000"/>
                </a:solidFill>
                <a:cs typeface="Arial" pitchFamily="34" charset="0"/>
              </a:rPr>
              <a:t>L-2</a:t>
            </a:r>
            <a:endParaRPr lang="en-US" sz="1800" dirty="0" smtClean="0">
              <a:solidFill>
                <a:srgbClr val="800000"/>
              </a:solidFill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18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if</a:t>
            </a:r>
            <a:r>
              <a:rPr lang="en-US" sz="1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en-US" sz="18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&gt; (n-k+1</a:t>
            </a:r>
            <a:r>
              <a:rPr lang="en-US" sz="18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fraction of bursts which are undetectable = </a:t>
            </a:r>
            <a:r>
              <a:rPr lang="en-US" sz="1800" dirty="0">
                <a:solidFill>
                  <a:srgbClr val="800000"/>
                </a:solidFill>
                <a:cs typeface="Arial" pitchFamily="34" charset="0"/>
              </a:rPr>
              <a:t>1/2</a:t>
            </a:r>
            <a:r>
              <a:rPr lang="en-US" sz="1800" baseline="30000" dirty="0">
                <a:solidFill>
                  <a:srgbClr val="800000"/>
                </a:solidFill>
                <a:cs typeface="Arial" pitchFamily="34" charset="0"/>
              </a:rPr>
              <a:t>n-k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4908550" y="1675978"/>
            <a:ext cx="179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5611813" y="1375941"/>
            <a:ext cx="3365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</a:rPr>
              <a:t>L</a:t>
            </a:r>
          </a:p>
        </p:txBody>
      </p:sp>
      <p:sp>
        <p:nvSpPr>
          <p:cNvPr id="221189" name="Line 5"/>
          <p:cNvSpPr>
            <a:spLocks noChangeShapeType="1"/>
          </p:cNvSpPr>
          <p:nvPr/>
        </p:nvSpPr>
        <p:spPr bwMode="auto">
          <a:xfrm>
            <a:off x="4851400" y="1282278"/>
            <a:ext cx="0" cy="120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935245" y="1012403"/>
            <a:ext cx="1019511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solidFill>
                  <a:srgbClr val="800000"/>
                </a:solidFill>
              </a:rPr>
              <a:t>i</a:t>
            </a:r>
            <a:r>
              <a:rPr lang="en-US" sz="1800" b="1" i="1" dirty="0" smtClean="0">
                <a:solidFill>
                  <a:srgbClr val="800000"/>
                </a:solidFill>
              </a:rPr>
              <a:t> </a:t>
            </a:r>
            <a:r>
              <a:rPr lang="en-US" sz="1800" b="1" i="1" baseline="30000" dirty="0" err="1" smtClean="0">
                <a:solidFill>
                  <a:srgbClr val="800000"/>
                </a:solidFill>
              </a:rPr>
              <a:t>th</a:t>
            </a:r>
            <a:r>
              <a:rPr lang="en-US" sz="1800" b="1" i="1" dirty="0" smtClean="0"/>
              <a:t> </a:t>
            </a:r>
            <a:endParaRPr lang="en-US" sz="1800" dirty="0"/>
          </a:p>
          <a:p>
            <a:pPr algn="r"/>
            <a:r>
              <a:rPr lang="en-US" sz="1800" dirty="0"/>
              <a:t>position</a:t>
            </a:r>
          </a:p>
        </p:txBody>
      </p:sp>
      <p:sp>
        <p:nvSpPr>
          <p:cNvPr id="221191" name="AutoShape 7"/>
          <p:cNvSpPr>
            <a:spLocks noChangeArrowheads="1"/>
          </p:cNvSpPr>
          <p:nvPr/>
        </p:nvSpPr>
        <p:spPr bwMode="auto">
          <a:xfrm>
            <a:off x="4851400" y="1472778"/>
            <a:ext cx="1898650" cy="76835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4826942" y="1917278"/>
            <a:ext cx="2013374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2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</a:rPr>
              <a:t>error pattern d(x)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037638" cy="112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GP Properties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Detecting Errors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3" name="Text Box 240"/>
          <p:cNvSpPr txBox="1">
            <a:spLocks noChangeArrowheads="1"/>
          </p:cNvSpPr>
          <p:nvPr/>
        </p:nvSpPr>
        <p:spPr bwMode="auto">
          <a:xfrm>
            <a:off x="7036246" y="5909270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482289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552" y="1124744"/>
            <a:ext cx="8064896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sz="2800" dirty="0" smtClean="0"/>
              <a:t>Six generator polynomials that have become international standards are: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CRC-8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CRC-10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9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CRC-16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CRC-CCITT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+1</a:t>
            </a:r>
          </a:p>
          <a:p>
            <a:pPr marL="234950" lvl="1" indent="0" eaLnBrk="1" hangingPunct="1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CRC-32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32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11</a:t>
            </a:r>
          </a:p>
          <a:p>
            <a:pPr marL="234950" lvl="1" indent="0" eaLnBrk="1" hangingPunct="1">
              <a:buNone/>
            </a:pPr>
            <a:r>
              <a:rPr lang="en-US" sz="2400" baseline="30000" dirty="0"/>
              <a:t> </a:t>
            </a:r>
            <a:r>
              <a:rPr lang="en-US" sz="2400" baseline="30000" dirty="0" smtClean="0"/>
              <a:t>                     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+x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+x+1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Standard Generating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1414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1524000" y="1981200"/>
            <a:ext cx="63246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2095500" y="16891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5613400" y="1676400"/>
            <a:ext cx="1155700" cy="78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868363" y="1165225"/>
            <a:ext cx="1076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39942" name="Rectangle 6" descr="75%"/>
          <p:cNvSpPr>
            <a:spLocks noChangeArrowheads="1"/>
          </p:cNvSpPr>
          <p:nvPr/>
        </p:nvSpPr>
        <p:spPr bwMode="auto">
          <a:xfrm>
            <a:off x="889000" y="19939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9943" name="Rectangle 7" descr="75%"/>
          <p:cNvSpPr>
            <a:spLocks noChangeArrowheads="1"/>
          </p:cNvSpPr>
          <p:nvPr/>
        </p:nvSpPr>
        <p:spPr bwMode="auto">
          <a:xfrm>
            <a:off x="7150100" y="2044700"/>
            <a:ext cx="635000" cy="152400"/>
          </a:xfrm>
          <a:prstGeom prst="rect">
            <a:avLst/>
          </a:prstGeom>
          <a:pattFill prst="pct75">
            <a:fgClr>
              <a:schemeClr val="bg1"/>
            </a:fgClr>
            <a:bgClr>
              <a:srgbClr val="000000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8" name="Line 8"/>
          <p:cNvSpPr>
            <a:spLocks noChangeShapeType="1"/>
          </p:cNvSpPr>
          <p:nvPr/>
        </p:nvSpPr>
        <p:spPr bwMode="auto">
          <a:xfrm>
            <a:off x="1625600" y="20891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4163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5080000" y="18859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7924800" y="2127250"/>
            <a:ext cx="393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2"/>
          <p:cNvSpPr>
            <a:spLocks noChangeArrowheads="1"/>
          </p:cNvSpPr>
          <p:nvPr/>
        </p:nvSpPr>
        <p:spPr bwMode="auto">
          <a:xfrm>
            <a:off x="6989763" y="1012825"/>
            <a:ext cx="11525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Error-free </a:t>
            </a:r>
          </a:p>
          <a:p>
            <a:pPr algn="ctr" eaLnBrk="0" hangingPunct="0"/>
            <a:r>
              <a:rPr lang="en-US" sz="1800"/>
              <a:t>packet</a:t>
            </a:r>
          </a:p>
          <a:p>
            <a:pPr algn="ctr" eaLnBrk="0" hangingPunct="0"/>
            <a:r>
              <a:rPr lang="en-US" sz="1800"/>
              <a:t> sequence</a:t>
            </a:r>
          </a:p>
        </p:txBody>
      </p:sp>
      <p:sp>
        <p:nvSpPr>
          <p:cNvPr id="27663" name="Line 13"/>
          <p:cNvSpPr>
            <a:spLocks noChangeShapeType="1"/>
          </p:cNvSpPr>
          <p:nvPr/>
        </p:nvSpPr>
        <p:spPr bwMode="auto">
          <a:xfrm flipH="1">
            <a:off x="3556000" y="2355850"/>
            <a:ext cx="172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3944938" y="1076325"/>
            <a:ext cx="11557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Information</a:t>
            </a:r>
          </a:p>
          <a:p>
            <a:pPr algn="ctr" eaLnBrk="0" hangingPunct="0"/>
            <a:r>
              <a:rPr lang="en-US" sz="1600"/>
              <a:t>frames</a:t>
            </a:r>
          </a:p>
        </p:txBody>
      </p:sp>
      <p:grpSp>
        <p:nvGrpSpPr>
          <p:cNvPr id="27665" name="Group 15"/>
          <p:cNvGrpSpPr>
            <a:grpSpLocks/>
          </p:cNvGrpSpPr>
          <p:nvPr/>
        </p:nvGrpSpPr>
        <p:grpSpPr bwMode="auto">
          <a:xfrm>
            <a:off x="4229100" y="2501900"/>
            <a:ext cx="317500" cy="139700"/>
            <a:chOff x="2676" y="1852"/>
            <a:chExt cx="200" cy="88"/>
          </a:xfrm>
        </p:grpSpPr>
        <p:sp>
          <p:nvSpPr>
            <p:cNvPr id="27701" name="Rectangle 16"/>
            <p:cNvSpPr>
              <a:spLocks noChangeArrowheads="1"/>
            </p:cNvSpPr>
            <p:nvPr/>
          </p:nvSpPr>
          <p:spPr bwMode="auto">
            <a:xfrm>
              <a:off x="2676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2" name="Rectangle 17"/>
            <p:cNvSpPr>
              <a:spLocks noChangeArrowheads="1"/>
            </p:cNvSpPr>
            <p:nvPr/>
          </p:nvSpPr>
          <p:spPr bwMode="auto">
            <a:xfrm>
              <a:off x="2780" y="1852"/>
              <a:ext cx="96" cy="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3613150" y="2624138"/>
            <a:ext cx="1287463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/>
              <a:t>Control frames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062163" y="1901825"/>
            <a:ext cx="1247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Transmitter</a:t>
            </a: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5694363" y="1901825"/>
            <a:ext cx="9937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Receiver</a:t>
            </a: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1027113" y="4529138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CRC</a:t>
            </a:r>
          </a:p>
        </p:txBody>
      </p:sp>
      <p:grpSp>
        <p:nvGrpSpPr>
          <p:cNvPr id="27670" name="Group 22"/>
          <p:cNvGrpSpPr>
            <a:grpSpLocks/>
          </p:cNvGrpSpPr>
          <p:nvPr/>
        </p:nvGrpSpPr>
        <p:grpSpPr bwMode="auto">
          <a:xfrm>
            <a:off x="1873250" y="3783013"/>
            <a:ext cx="939800" cy="177800"/>
            <a:chOff x="1192" y="2659"/>
            <a:chExt cx="592" cy="112"/>
          </a:xfrm>
        </p:grpSpPr>
        <p:sp>
          <p:nvSpPr>
            <p:cNvPr id="39959" name="Rectangle 23" descr="75%"/>
            <p:cNvSpPr>
              <a:spLocks noChangeArrowheads="1"/>
            </p:cNvSpPr>
            <p:nvPr/>
          </p:nvSpPr>
          <p:spPr bwMode="auto">
            <a:xfrm>
              <a:off x="1264" y="2659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00" name="Rectangle 24"/>
            <p:cNvSpPr>
              <a:spLocks noChangeArrowheads="1"/>
            </p:cNvSpPr>
            <p:nvPr/>
          </p:nvSpPr>
          <p:spPr bwMode="auto">
            <a:xfrm>
              <a:off x="1192" y="2659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1" name="Line 25"/>
          <p:cNvSpPr>
            <a:spLocks noChangeShapeType="1"/>
          </p:cNvSpPr>
          <p:nvPr/>
        </p:nvSpPr>
        <p:spPr bwMode="auto">
          <a:xfrm flipV="1">
            <a:off x="1619250" y="40497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2" name="Line 26"/>
          <p:cNvSpPr>
            <a:spLocks noChangeShapeType="1"/>
          </p:cNvSpPr>
          <p:nvPr/>
        </p:nvSpPr>
        <p:spPr bwMode="auto">
          <a:xfrm flipV="1">
            <a:off x="2279650" y="4100513"/>
            <a:ext cx="114300" cy="95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Rectangle 27"/>
          <p:cNvSpPr>
            <a:spLocks noChangeArrowheads="1"/>
          </p:cNvSpPr>
          <p:nvPr/>
        </p:nvSpPr>
        <p:spPr bwMode="auto">
          <a:xfrm>
            <a:off x="1490663" y="5164138"/>
            <a:ext cx="12731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1800"/>
              <a:t>Information</a:t>
            </a:r>
          </a:p>
          <a:p>
            <a:pPr algn="ctr" eaLnBrk="0" hangingPunct="0"/>
            <a:r>
              <a:rPr lang="en-US" sz="1800"/>
              <a:t>packet</a:t>
            </a:r>
          </a:p>
        </p:txBody>
      </p:sp>
      <p:grpSp>
        <p:nvGrpSpPr>
          <p:cNvPr id="27674" name="Group 28"/>
          <p:cNvGrpSpPr>
            <a:grpSpLocks/>
          </p:cNvGrpSpPr>
          <p:nvPr/>
        </p:nvGrpSpPr>
        <p:grpSpPr bwMode="auto">
          <a:xfrm>
            <a:off x="2762250" y="4062413"/>
            <a:ext cx="973138" cy="1350962"/>
            <a:chOff x="1752" y="2835"/>
            <a:chExt cx="613" cy="851"/>
          </a:xfrm>
        </p:grpSpPr>
        <p:sp>
          <p:nvSpPr>
            <p:cNvPr id="27697" name="Line 29"/>
            <p:cNvSpPr>
              <a:spLocks noChangeShapeType="1"/>
            </p:cNvSpPr>
            <p:nvPr/>
          </p:nvSpPr>
          <p:spPr bwMode="auto">
            <a:xfrm flipH="1" flipV="1">
              <a:off x="1752" y="2835"/>
              <a:ext cx="216" cy="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8" name="Rectangle 30"/>
            <p:cNvSpPr>
              <a:spLocks noChangeArrowheads="1"/>
            </p:cNvSpPr>
            <p:nvPr/>
          </p:nvSpPr>
          <p:spPr bwMode="auto">
            <a:xfrm>
              <a:off x="1835" y="3457"/>
              <a:ext cx="530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Header</a:t>
              </a:r>
            </a:p>
          </p:txBody>
        </p:sp>
      </p:grpSp>
      <p:grpSp>
        <p:nvGrpSpPr>
          <p:cNvPr id="27675" name="Group 31"/>
          <p:cNvGrpSpPr>
            <a:grpSpLocks/>
          </p:cNvGrpSpPr>
          <p:nvPr/>
        </p:nvGrpSpPr>
        <p:grpSpPr bwMode="auto">
          <a:xfrm>
            <a:off x="4013200" y="1803400"/>
            <a:ext cx="939800" cy="177800"/>
            <a:chOff x="2540" y="1412"/>
            <a:chExt cx="592" cy="112"/>
          </a:xfrm>
        </p:grpSpPr>
        <p:sp>
          <p:nvSpPr>
            <p:cNvPr id="39968" name="Rectangle 32" descr="75%"/>
            <p:cNvSpPr>
              <a:spLocks noChangeArrowheads="1"/>
            </p:cNvSpPr>
            <p:nvPr/>
          </p:nvSpPr>
          <p:spPr bwMode="auto">
            <a:xfrm>
              <a:off x="2612" y="1412"/>
              <a:ext cx="400" cy="112"/>
            </a:xfrm>
            <a:prstGeom prst="rect">
              <a:avLst/>
            </a:prstGeom>
            <a:pattFill prst="pct75">
              <a:fgClr>
                <a:schemeClr val="bg1"/>
              </a:fgClr>
              <a:bgClr>
                <a:srgbClr val="000000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96" name="Rectangle 33"/>
            <p:cNvSpPr>
              <a:spLocks noChangeArrowheads="1"/>
            </p:cNvSpPr>
            <p:nvPr/>
          </p:nvSpPr>
          <p:spPr bwMode="auto">
            <a:xfrm>
              <a:off x="2540" y="1412"/>
              <a:ext cx="592" cy="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6" name="Rectangle 34"/>
          <p:cNvSpPr>
            <a:spLocks noChangeArrowheads="1"/>
          </p:cNvSpPr>
          <p:nvPr/>
        </p:nvSpPr>
        <p:spPr bwMode="auto">
          <a:xfrm>
            <a:off x="2128838" y="2579688"/>
            <a:ext cx="9556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A</a:t>
            </a:r>
          </a:p>
        </p:txBody>
      </p:sp>
      <p:sp>
        <p:nvSpPr>
          <p:cNvPr id="27677" name="Rectangle 35"/>
          <p:cNvSpPr>
            <a:spLocks noChangeArrowheads="1"/>
          </p:cNvSpPr>
          <p:nvPr/>
        </p:nvSpPr>
        <p:spPr bwMode="auto">
          <a:xfrm>
            <a:off x="5688013" y="2560638"/>
            <a:ext cx="9445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Station B</a:t>
            </a:r>
          </a:p>
        </p:txBody>
      </p:sp>
      <p:sp>
        <p:nvSpPr>
          <p:cNvPr id="27678" name="Rectangle 36"/>
          <p:cNvSpPr>
            <a:spLocks noChangeArrowheads="1"/>
          </p:cNvSpPr>
          <p:nvPr/>
        </p:nvSpPr>
        <p:spPr bwMode="auto">
          <a:xfrm>
            <a:off x="1219200" y="5867400"/>
            <a:ext cx="1727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Information Frame</a:t>
            </a:r>
          </a:p>
        </p:txBody>
      </p:sp>
      <p:sp>
        <p:nvSpPr>
          <p:cNvPr id="27679" name="Rectangle 37"/>
          <p:cNvSpPr>
            <a:spLocks noChangeArrowheads="1"/>
          </p:cNvSpPr>
          <p:nvPr/>
        </p:nvSpPr>
        <p:spPr bwMode="auto">
          <a:xfrm>
            <a:off x="6305550" y="5106988"/>
            <a:ext cx="13303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/>
              <a:t>Control frame</a:t>
            </a:r>
          </a:p>
        </p:txBody>
      </p:sp>
      <p:grpSp>
        <p:nvGrpSpPr>
          <p:cNvPr id="27680" name="Group 38"/>
          <p:cNvGrpSpPr>
            <a:grpSpLocks/>
          </p:cNvGrpSpPr>
          <p:nvPr/>
        </p:nvGrpSpPr>
        <p:grpSpPr bwMode="auto">
          <a:xfrm>
            <a:off x="6689725" y="3775075"/>
            <a:ext cx="317500" cy="139700"/>
            <a:chOff x="4226" y="2654"/>
            <a:chExt cx="200" cy="88"/>
          </a:xfrm>
          <a:noFill/>
        </p:grpSpPr>
        <p:sp>
          <p:nvSpPr>
            <p:cNvPr id="27693" name="Rectangle 39"/>
            <p:cNvSpPr>
              <a:spLocks noChangeArrowheads="1"/>
            </p:cNvSpPr>
            <p:nvPr/>
          </p:nvSpPr>
          <p:spPr bwMode="auto">
            <a:xfrm>
              <a:off x="4226" y="2654"/>
              <a:ext cx="96" cy="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Rectangle 40"/>
            <p:cNvSpPr>
              <a:spLocks noChangeArrowheads="1"/>
            </p:cNvSpPr>
            <p:nvPr/>
          </p:nvSpPr>
          <p:spPr bwMode="auto">
            <a:xfrm>
              <a:off x="4330" y="2654"/>
              <a:ext cx="96" cy="88"/>
            </a:xfrm>
            <a:prstGeom prst="rect">
              <a:avLst/>
            </a:prstGeom>
            <a:solidFill>
              <a:srgbClr val="CC33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endParaRPr lang="en-US">
                <a:solidFill>
                  <a:srgbClr val="800000"/>
                </a:solidFill>
              </a:endParaRPr>
            </a:p>
          </p:txBody>
        </p:sp>
      </p:grpSp>
      <p:sp>
        <p:nvSpPr>
          <p:cNvPr id="27681" name="Rectangle 41"/>
          <p:cNvSpPr>
            <a:spLocks noChangeArrowheads="1"/>
          </p:cNvSpPr>
          <p:nvPr/>
        </p:nvSpPr>
        <p:spPr bwMode="auto">
          <a:xfrm>
            <a:off x="7061518" y="4509120"/>
            <a:ext cx="638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CRC</a:t>
            </a:r>
          </a:p>
        </p:txBody>
      </p:sp>
      <p:sp>
        <p:nvSpPr>
          <p:cNvPr id="27682" name="Line 42"/>
          <p:cNvSpPr>
            <a:spLocks noChangeShapeType="1"/>
          </p:cNvSpPr>
          <p:nvPr/>
        </p:nvSpPr>
        <p:spPr bwMode="auto">
          <a:xfrm flipV="1">
            <a:off x="6470650" y="3986213"/>
            <a:ext cx="21590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3" name="Line 43"/>
          <p:cNvSpPr>
            <a:spLocks noChangeShapeType="1"/>
          </p:cNvSpPr>
          <p:nvPr/>
        </p:nvSpPr>
        <p:spPr bwMode="auto">
          <a:xfrm flipH="1" flipV="1">
            <a:off x="7018338" y="4008437"/>
            <a:ext cx="21590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4" name="Rectangle 44"/>
          <p:cNvSpPr>
            <a:spLocks noChangeArrowheads="1"/>
          </p:cNvSpPr>
          <p:nvPr/>
        </p:nvSpPr>
        <p:spPr bwMode="auto">
          <a:xfrm>
            <a:off x="5986254" y="4531361"/>
            <a:ext cx="8413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dirty="0"/>
              <a:t>Header</a:t>
            </a:r>
          </a:p>
        </p:txBody>
      </p:sp>
      <p:sp>
        <p:nvSpPr>
          <p:cNvPr id="27685" name="Rectangle 45"/>
          <p:cNvSpPr>
            <a:spLocks noChangeArrowheads="1"/>
          </p:cNvSpPr>
          <p:nvPr/>
        </p:nvSpPr>
        <p:spPr bwMode="auto">
          <a:xfrm>
            <a:off x="581025" y="3565525"/>
            <a:ext cx="3416300" cy="230981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6" name="Rectangle 46"/>
          <p:cNvSpPr>
            <a:spLocks noChangeArrowheads="1"/>
          </p:cNvSpPr>
          <p:nvPr/>
        </p:nvSpPr>
        <p:spPr bwMode="auto">
          <a:xfrm>
            <a:off x="5665788" y="3419475"/>
            <a:ext cx="2411412" cy="16827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7" name="Line 47"/>
          <p:cNvSpPr>
            <a:spLocks noChangeShapeType="1"/>
          </p:cNvSpPr>
          <p:nvPr/>
        </p:nvSpPr>
        <p:spPr bwMode="auto">
          <a:xfrm>
            <a:off x="4533900" y="2667000"/>
            <a:ext cx="1109663" cy="71755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88" name="Line 48"/>
          <p:cNvSpPr>
            <a:spLocks noChangeShapeType="1"/>
          </p:cNvSpPr>
          <p:nvPr/>
        </p:nvSpPr>
        <p:spPr bwMode="auto">
          <a:xfrm flipH="1">
            <a:off x="3543300" y="1974850"/>
            <a:ext cx="573088" cy="1604963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89" name="Rectangle 53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9350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Basic ARQ with CRC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5" name="Text Box 240"/>
          <p:cNvSpPr txBox="1">
            <a:spLocks noChangeArrowheads="1"/>
          </p:cNvSpPr>
          <p:nvPr/>
        </p:nvSpPr>
        <p:spPr bwMode="auto">
          <a:xfrm>
            <a:off x="6948264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</a:p>
          <a:p>
            <a:r>
              <a:rPr lang="en-US" sz="1000" b="1" i="1" dirty="0">
                <a:solidFill>
                  <a:srgbClr val="FF6600"/>
                </a:solidFill>
              </a:rPr>
              <a:t>Communication Networks</a:t>
            </a:r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1865412" y="3789040"/>
            <a:ext cx="114300" cy="187324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4028926" y="1803400"/>
            <a:ext cx="111026" cy="183405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endParaRPr lang="en-US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81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800600"/>
          </a:xfrm>
        </p:spPr>
        <p:txBody>
          <a:bodyPr/>
          <a:lstStyle/>
          <a:p>
            <a:r>
              <a:rPr lang="en-US" dirty="0" smtClean="0"/>
              <a:t>Error Detection versus Error Correction</a:t>
            </a:r>
          </a:p>
          <a:p>
            <a:r>
              <a:rPr lang="en-US" dirty="0" smtClean="0"/>
              <a:t>Hamming Distances and Codes</a:t>
            </a:r>
          </a:p>
          <a:p>
            <a:r>
              <a:rPr lang="en-US" dirty="0" smtClean="0"/>
              <a:t>Parity</a:t>
            </a:r>
          </a:p>
          <a:p>
            <a:r>
              <a:rPr lang="en-US" dirty="0" smtClean="0"/>
              <a:t>Internet Checksum</a:t>
            </a:r>
          </a:p>
          <a:p>
            <a:r>
              <a:rPr lang="en-US" dirty="0" smtClean="0"/>
              <a:t>Polynomial Codes</a:t>
            </a:r>
          </a:p>
          <a:p>
            <a:r>
              <a:rPr lang="en-US" dirty="0" smtClean="0"/>
              <a:t>Cyclic Redundancy Checking (CRC)</a:t>
            </a:r>
          </a:p>
          <a:p>
            <a:r>
              <a:rPr lang="en-US" dirty="0" smtClean="0"/>
              <a:t>Properties for Detecting Errors with Generating Polynomials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Errors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3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04360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Transmission Errors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61256"/>
            <a:ext cx="83058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Transmission errors are caused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thermal noise {Shannon}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impulse noise (</a:t>
            </a:r>
            <a:r>
              <a:rPr lang="en-US" dirty="0" err="1" smtClean="0"/>
              <a:t>e..g</a:t>
            </a:r>
            <a:r>
              <a:rPr lang="en-US" dirty="0" smtClean="0"/>
              <a:t>, arcing relays)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signal distortion during transmission (attenuation)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crosstalk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voice  amplitude signal compression (</a:t>
            </a:r>
            <a:r>
              <a:rPr lang="en-US" dirty="0" err="1" smtClean="0"/>
              <a:t>companding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quantization noise (PCM)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jitter (variations in signal timings)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 receiver and transmitter out of synch.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26764"/>
            <a:ext cx="8713787" cy="1079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Detection and Correction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detection ::</a:t>
            </a:r>
            <a:r>
              <a:rPr lang="en-US" dirty="0" smtClean="0"/>
              <a:t> adding enough “extra” bits to deduce that there is an error but not enough bits to correct the error.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If only error detection is employed in a network transmission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sym typeface="Wingdings" pitchFamily="2" charset="2"/>
              </a:rPr>
              <a:t>retransmission</a:t>
            </a:r>
            <a:r>
              <a:rPr lang="en-US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is necessary to recover the frame (data link layer) or the packet (network layer).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At the data link layer, this is referred to as 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ARQ (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utomatic </a:t>
            </a:r>
            <a:r>
              <a:rPr lang="en-US" u="sng" dirty="0" smtClean="0">
                <a:solidFill>
                  <a:srgbClr val="009900"/>
                </a:solidFill>
                <a:latin typeface="Comic Sans MS" pitchFamily="66" charset="0"/>
              </a:rPr>
              <a:t>R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epeat 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re</a:t>
            </a:r>
            <a:r>
              <a:rPr lang="en-US" u="sng" dirty="0" err="1" smtClean="0">
                <a:solidFill>
                  <a:srgbClr val="009900"/>
                </a:solidFill>
                <a:latin typeface="Comic Sans MS" pitchFamily="66" charset="0"/>
              </a:rPr>
              <a:t>Q</a:t>
            </a:r>
            <a:r>
              <a:rPr lang="en-US" dirty="0" err="1" smtClean="0">
                <a:solidFill>
                  <a:srgbClr val="009900"/>
                </a:solidFill>
                <a:latin typeface="Comic Sans MS" pitchFamily="66" charset="0"/>
              </a:rPr>
              <a:t>uest</a:t>
            </a:r>
            <a:r>
              <a:rPr lang="en-US" dirty="0" smtClean="0">
                <a:solidFill>
                  <a:srgbClr val="009900"/>
                </a:solidFill>
                <a:latin typeface="Comic Sans MS" pitchFamily="66" charset="0"/>
              </a:rPr>
              <a:t>)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i="1" dirty="0" smtClean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Error Detection and Correction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error correction</a:t>
            </a:r>
            <a:r>
              <a:rPr lang="en-US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mic Sans MS" pitchFamily="66" charset="0"/>
              </a:rPr>
              <a:t>::</a:t>
            </a:r>
            <a:r>
              <a:rPr lang="en-US" dirty="0" smtClean="0"/>
              <a:t> requires enough additional (redundant) bits to deduce what the correct bits must have been.</a:t>
            </a:r>
          </a:p>
          <a:p>
            <a:pPr eaLnBrk="1" hangingPunct="1">
              <a:buFontTx/>
              <a:buNone/>
            </a:pPr>
            <a:r>
              <a:rPr lang="en-US" i="1" dirty="0" smtClean="0">
                <a:solidFill>
                  <a:srgbClr val="009900"/>
                </a:solidFill>
              </a:rPr>
              <a:t>Examples</a:t>
            </a:r>
          </a:p>
          <a:p>
            <a:pPr eaLnBrk="1" hangingPunct="1"/>
            <a:r>
              <a:rPr lang="en-US" i="1" dirty="0"/>
              <a:t> </a:t>
            </a:r>
            <a:r>
              <a:rPr lang="en-US" dirty="0" smtClean="0"/>
              <a:t>Hamming Codes</a:t>
            </a:r>
          </a:p>
          <a:p>
            <a:pPr eaLnBrk="1" hangingPunct="1"/>
            <a:r>
              <a:rPr lang="en-US" dirty="0" smtClean="0"/>
              <a:t> FEC = Forward Error Correction    	</a:t>
            </a:r>
            <a:r>
              <a:rPr lang="en-US" i="1" dirty="0" smtClean="0"/>
              <a:t>found in MPEG-4 for streaming 	multimedia.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-27384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819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7772400" cy="496855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chemeClr val="accent2"/>
                </a:solidFill>
                <a:latin typeface="Comic Sans MS" pitchFamily="66" charset="0"/>
              </a:rPr>
              <a:t>codeword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 ::</a:t>
            </a:r>
            <a:r>
              <a:rPr lang="en-US" sz="2800" dirty="0" smtClean="0"/>
              <a:t> a legal </a:t>
            </a:r>
            <a:r>
              <a:rPr lang="en-US" sz="2800" dirty="0" err="1" smtClean="0"/>
              <a:t>dataword</a:t>
            </a:r>
            <a:r>
              <a:rPr lang="en-US" sz="2800" dirty="0" smtClean="0"/>
              <a:t> consisting of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US" sz="2800" dirty="0" smtClean="0"/>
              <a:t> data bits and </a:t>
            </a: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r</a:t>
            </a:r>
            <a:r>
              <a:rPr lang="en-US" sz="2800" i="1" dirty="0" smtClean="0"/>
              <a:t> </a:t>
            </a:r>
            <a:r>
              <a:rPr lang="en-US" sz="2800" dirty="0" smtClean="0"/>
              <a:t>redundant bits.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Error detection involves determining if the received message matches one of the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Hamming distance ::</a:t>
            </a:r>
            <a:r>
              <a:rPr lang="en-US" sz="2800" dirty="0" smtClean="0"/>
              <a:t> the number of bit positions in which two bit patterns differ.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Starting with a complete list of legal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, we need to find the two </a:t>
            </a:r>
            <a:r>
              <a:rPr lang="en-US" sz="2800" dirty="0" err="1" smtClean="0"/>
              <a:t>codewords</a:t>
            </a:r>
            <a:r>
              <a:rPr lang="en-US" sz="2800" dirty="0" smtClean="0"/>
              <a:t> whose Hamming distance is the </a:t>
            </a:r>
            <a:r>
              <a:rPr lang="en-US" sz="2800" dirty="0" smtClean="0">
                <a:solidFill>
                  <a:srgbClr val="008000"/>
                </a:solidFill>
                <a:latin typeface="Comic Sans MS" pitchFamily="66" charset="0"/>
              </a:rPr>
              <a:t>smallest</a:t>
            </a:r>
            <a:r>
              <a:rPr lang="en-US" sz="2800" dirty="0" smtClean="0"/>
              <a:t>. This determines the Hamming distance of the code.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4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Correcting Codes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16550"/>
            <a:ext cx="77724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Figure 3-7. Use of a </a:t>
            </a:r>
            <a:r>
              <a:rPr lang="en-US" sz="2400" b="1" smtClean="0">
                <a:solidFill>
                  <a:srgbClr val="008000"/>
                </a:solidFill>
                <a:latin typeface="Comic Sans MS" pitchFamily="66" charset="0"/>
              </a:rPr>
              <a:t>Hamming code</a:t>
            </a:r>
            <a:r>
              <a:rPr lang="en-US" sz="2400" smtClean="0"/>
              <a:t> to correct burst errors.</a:t>
            </a:r>
          </a:p>
        </p:txBody>
      </p:sp>
      <p:pic>
        <p:nvPicPr>
          <p:cNvPr id="9222" name="Picture 4" descr="3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219200"/>
            <a:ext cx="4694238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6300788" y="2708275"/>
            <a:ext cx="2303462" cy="1152525"/>
          </a:xfrm>
          <a:prstGeom prst="rect">
            <a:avLst/>
          </a:prstGeom>
          <a:solidFill>
            <a:srgbClr val="CC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Comic Sans MS" pitchFamily="66" charset="0"/>
              </a:rPr>
              <a:t>Note</a:t>
            </a:r>
          </a:p>
          <a:p>
            <a:pPr algn="ctr"/>
            <a:r>
              <a:rPr lang="en-US" sz="2000">
                <a:latin typeface="Comic Sans MS" pitchFamily="66" charset="0"/>
              </a:rPr>
              <a:t>Check bits occupy</a:t>
            </a:r>
          </a:p>
          <a:p>
            <a:pPr algn="ctr"/>
            <a:r>
              <a:rPr lang="en-US" sz="2000">
                <a:latin typeface="Comic Sans MS" pitchFamily="66" charset="0"/>
              </a:rPr>
              <a:t>power of 2 slots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236296" y="5877272"/>
            <a:ext cx="1643063" cy="35718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2178283" y="5009678"/>
            <a:ext cx="4496425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9900"/>
                </a:solidFill>
              </a:rPr>
              <a:t>x = </a:t>
            </a:r>
            <a:r>
              <a:rPr lang="en-US" sz="1800" b="1" dirty="0" err="1" smtClean="0">
                <a:solidFill>
                  <a:srgbClr val="009900"/>
                </a:solidFill>
              </a:rPr>
              <a:t>codewords</a:t>
            </a:r>
            <a:r>
              <a:rPr lang="en-US" sz="1800" b="1" dirty="0" smtClean="0">
                <a:solidFill>
                  <a:srgbClr val="009900"/>
                </a:solidFill>
              </a:rPr>
              <a:t>      </a:t>
            </a:r>
            <a:r>
              <a:rPr lang="en-US" sz="1800" b="1" dirty="0"/>
              <a:t>	</a:t>
            </a:r>
            <a:r>
              <a:rPr lang="en-US" sz="1800" dirty="0"/>
              <a:t>o =  </a:t>
            </a:r>
            <a:r>
              <a:rPr lang="en-US" sz="1800" b="1" dirty="0"/>
              <a:t>non-</a:t>
            </a:r>
            <a:r>
              <a:rPr lang="en-US" sz="1800" b="1" dirty="0" err="1"/>
              <a:t>codewords</a:t>
            </a:r>
            <a:endParaRPr lang="en-US" sz="1800" b="1" dirty="0"/>
          </a:p>
        </p:txBody>
      </p:sp>
      <p:grpSp>
        <p:nvGrpSpPr>
          <p:cNvPr id="10245" name="Group 3"/>
          <p:cNvGrpSpPr>
            <a:grpSpLocks/>
          </p:cNvGrpSpPr>
          <p:nvPr/>
        </p:nvGrpSpPr>
        <p:grpSpPr bwMode="auto">
          <a:xfrm>
            <a:off x="5222626" y="2532236"/>
            <a:ext cx="3054350" cy="2120900"/>
            <a:chOff x="2888" y="1916"/>
            <a:chExt cx="1924" cy="1336"/>
          </a:xfrm>
        </p:grpSpPr>
        <p:sp>
          <p:nvSpPr>
            <p:cNvPr id="10275" name="Oval 4"/>
            <p:cNvSpPr>
              <a:spLocks noChangeArrowheads="1"/>
            </p:cNvSpPr>
            <p:nvPr/>
          </p:nvSpPr>
          <p:spPr bwMode="auto">
            <a:xfrm>
              <a:off x="2888" y="1916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3415" y="207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3055" y="24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3751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3591" y="28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3967" y="203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4471" y="24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4119" y="2818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3663" y="19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3559" y="22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5" name="Rectangle 14"/>
            <p:cNvSpPr>
              <a:spLocks noChangeArrowheads="1"/>
            </p:cNvSpPr>
            <p:nvPr/>
          </p:nvSpPr>
          <p:spPr bwMode="auto">
            <a:xfrm>
              <a:off x="4255" y="21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6" name="Rectangle 15"/>
            <p:cNvSpPr>
              <a:spLocks noChangeArrowheads="1"/>
            </p:cNvSpPr>
            <p:nvPr/>
          </p:nvSpPr>
          <p:spPr bwMode="auto">
            <a:xfrm>
              <a:off x="3903" y="225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7" name="Rectangle 16"/>
            <p:cNvSpPr>
              <a:spLocks noChangeArrowheads="1"/>
            </p:cNvSpPr>
            <p:nvPr/>
          </p:nvSpPr>
          <p:spPr bwMode="auto">
            <a:xfrm>
              <a:off x="4199" y="2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8" name="Rectangle 17"/>
            <p:cNvSpPr>
              <a:spLocks noChangeArrowheads="1"/>
            </p:cNvSpPr>
            <p:nvPr/>
          </p:nvSpPr>
          <p:spPr bwMode="auto">
            <a:xfrm>
              <a:off x="431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89" name="Rectangle 18"/>
            <p:cNvSpPr>
              <a:spLocks noChangeArrowheads="1"/>
            </p:cNvSpPr>
            <p:nvPr/>
          </p:nvSpPr>
          <p:spPr bwMode="auto">
            <a:xfrm>
              <a:off x="3967" y="26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0" name="Rectangle 19"/>
            <p:cNvSpPr>
              <a:spLocks noChangeArrowheads="1"/>
            </p:cNvSpPr>
            <p:nvPr/>
          </p:nvSpPr>
          <p:spPr bwMode="auto">
            <a:xfrm>
              <a:off x="3871" y="290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91" name="Rectangle 20"/>
            <p:cNvSpPr>
              <a:spLocks noChangeArrowheads="1"/>
            </p:cNvSpPr>
            <p:nvPr/>
          </p:nvSpPr>
          <p:spPr bwMode="auto">
            <a:xfrm>
              <a:off x="3631" y="264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2" name="Rectangle 21"/>
            <p:cNvSpPr>
              <a:spLocks noChangeArrowheads="1"/>
            </p:cNvSpPr>
            <p:nvPr/>
          </p:nvSpPr>
          <p:spPr bwMode="auto">
            <a:xfrm>
              <a:off x="3279" y="274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3" name="Rectangle 22"/>
            <p:cNvSpPr>
              <a:spLocks noChangeArrowheads="1"/>
            </p:cNvSpPr>
            <p:nvPr/>
          </p:nvSpPr>
          <p:spPr bwMode="auto">
            <a:xfrm>
              <a:off x="3279" y="248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94" name="Rectangle 23"/>
            <p:cNvSpPr>
              <a:spLocks noChangeArrowheads="1"/>
            </p:cNvSpPr>
            <p:nvPr/>
          </p:nvSpPr>
          <p:spPr bwMode="auto">
            <a:xfrm>
              <a:off x="3223" y="215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grpSp>
        <p:nvGrpSpPr>
          <p:cNvPr id="10246" name="Group 24"/>
          <p:cNvGrpSpPr>
            <a:grpSpLocks/>
          </p:cNvGrpSpPr>
          <p:nvPr/>
        </p:nvGrpSpPr>
        <p:grpSpPr bwMode="auto">
          <a:xfrm>
            <a:off x="1085602" y="2604244"/>
            <a:ext cx="3054350" cy="2120900"/>
            <a:chOff x="2792" y="308"/>
            <a:chExt cx="1924" cy="1336"/>
          </a:xfrm>
        </p:grpSpPr>
        <p:sp>
          <p:nvSpPr>
            <p:cNvPr id="10255" name="Oval 25"/>
            <p:cNvSpPr>
              <a:spLocks noChangeArrowheads="1"/>
            </p:cNvSpPr>
            <p:nvPr/>
          </p:nvSpPr>
          <p:spPr bwMode="auto">
            <a:xfrm>
              <a:off x="2792" y="308"/>
              <a:ext cx="1924" cy="133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Rectangle 26"/>
            <p:cNvSpPr>
              <a:spLocks noChangeArrowheads="1"/>
            </p:cNvSpPr>
            <p:nvPr/>
          </p:nvSpPr>
          <p:spPr bwMode="auto">
            <a:xfrm>
              <a:off x="3383" y="62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7" name="Rectangle 27"/>
            <p:cNvSpPr>
              <a:spLocks noChangeArrowheads="1"/>
            </p:cNvSpPr>
            <p:nvPr/>
          </p:nvSpPr>
          <p:spPr bwMode="auto">
            <a:xfrm>
              <a:off x="3319" y="8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8" name="Rectangle 28"/>
            <p:cNvSpPr>
              <a:spLocks noChangeArrowheads="1"/>
            </p:cNvSpPr>
            <p:nvPr/>
          </p:nvSpPr>
          <p:spPr bwMode="auto">
            <a:xfrm>
              <a:off x="3575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59" name="Rectangle 29"/>
            <p:cNvSpPr>
              <a:spLocks noChangeArrowheads="1"/>
            </p:cNvSpPr>
            <p:nvPr/>
          </p:nvSpPr>
          <p:spPr bwMode="auto">
            <a:xfrm>
              <a:off x="3631" y="10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0" name="Rectangle 30"/>
            <p:cNvSpPr>
              <a:spLocks noChangeArrowheads="1"/>
            </p:cNvSpPr>
            <p:nvPr/>
          </p:nvSpPr>
          <p:spPr bwMode="auto">
            <a:xfrm>
              <a:off x="3607" y="58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1" name="Rectangle 31"/>
            <p:cNvSpPr>
              <a:spLocks noChangeArrowheads="1"/>
            </p:cNvSpPr>
            <p:nvPr/>
          </p:nvSpPr>
          <p:spPr bwMode="auto">
            <a:xfrm>
              <a:off x="3863" y="76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2" name="Rectangle 32"/>
            <p:cNvSpPr>
              <a:spLocks noChangeArrowheads="1"/>
            </p:cNvSpPr>
            <p:nvPr/>
          </p:nvSpPr>
          <p:spPr bwMode="auto">
            <a:xfrm>
              <a:off x="3967" y="962"/>
              <a:ext cx="146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9900"/>
                  </a:solidFill>
                </a:rPr>
                <a:t>x</a:t>
              </a:r>
            </a:p>
          </p:txBody>
        </p:sp>
        <p:sp>
          <p:nvSpPr>
            <p:cNvPr id="10263" name="Rectangle 33"/>
            <p:cNvSpPr>
              <a:spLocks noChangeArrowheads="1"/>
            </p:cNvSpPr>
            <p:nvPr/>
          </p:nvSpPr>
          <p:spPr bwMode="auto">
            <a:xfrm>
              <a:off x="3567" y="37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4" name="Rectangle 34"/>
            <p:cNvSpPr>
              <a:spLocks noChangeArrowheads="1"/>
            </p:cNvSpPr>
            <p:nvPr/>
          </p:nvSpPr>
          <p:spPr bwMode="auto">
            <a:xfrm>
              <a:off x="3879" y="4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5" name="Rectangle 35"/>
            <p:cNvSpPr>
              <a:spLocks noChangeArrowheads="1"/>
            </p:cNvSpPr>
            <p:nvPr/>
          </p:nvSpPr>
          <p:spPr bwMode="auto">
            <a:xfrm>
              <a:off x="4159" y="524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/>
                <a:t>o</a:t>
              </a:r>
            </a:p>
          </p:txBody>
        </p:sp>
        <p:sp>
          <p:nvSpPr>
            <p:cNvPr id="10266" name="Rectangle 36"/>
            <p:cNvSpPr>
              <a:spLocks noChangeArrowheads="1"/>
            </p:cNvSpPr>
            <p:nvPr/>
          </p:nvSpPr>
          <p:spPr bwMode="auto">
            <a:xfrm>
              <a:off x="4351" y="81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7" name="Rectangle 37"/>
            <p:cNvSpPr>
              <a:spLocks noChangeArrowheads="1"/>
            </p:cNvSpPr>
            <p:nvPr/>
          </p:nvSpPr>
          <p:spPr bwMode="auto">
            <a:xfrm>
              <a:off x="4079" y="796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8" name="Rectangle 38"/>
            <p:cNvSpPr>
              <a:spLocks noChangeArrowheads="1"/>
            </p:cNvSpPr>
            <p:nvPr/>
          </p:nvSpPr>
          <p:spPr bwMode="auto">
            <a:xfrm>
              <a:off x="422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69" name="Rectangle 39"/>
            <p:cNvSpPr>
              <a:spLocks noChangeArrowheads="1"/>
            </p:cNvSpPr>
            <p:nvPr/>
          </p:nvSpPr>
          <p:spPr bwMode="auto">
            <a:xfrm>
              <a:off x="4039" y="126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0" name="Rectangle 40"/>
            <p:cNvSpPr>
              <a:spLocks noChangeArrowheads="1"/>
            </p:cNvSpPr>
            <p:nvPr/>
          </p:nvSpPr>
          <p:spPr bwMode="auto">
            <a:xfrm>
              <a:off x="3775" y="130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1" name="Rectangle 41"/>
            <p:cNvSpPr>
              <a:spLocks noChangeArrowheads="1"/>
            </p:cNvSpPr>
            <p:nvPr/>
          </p:nvSpPr>
          <p:spPr bwMode="auto">
            <a:xfrm>
              <a:off x="3471" y="122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2" name="Rectangle 42"/>
            <p:cNvSpPr>
              <a:spLocks noChangeArrowheads="1"/>
            </p:cNvSpPr>
            <p:nvPr/>
          </p:nvSpPr>
          <p:spPr bwMode="auto">
            <a:xfrm>
              <a:off x="3183" y="1140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3" name="Rectangle 43"/>
            <p:cNvSpPr>
              <a:spLocks noChangeArrowheads="1"/>
            </p:cNvSpPr>
            <p:nvPr/>
          </p:nvSpPr>
          <p:spPr bwMode="auto">
            <a:xfrm>
              <a:off x="2935" y="868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  <p:sp>
          <p:nvSpPr>
            <p:cNvPr id="10274" name="Rectangle 44"/>
            <p:cNvSpPr>
              <a:spLocks noChangeArrowheads="1"/>
            </p:cNvSpPr>
            <p:nvPr/>
          </p:nvSpPr>
          <p:spPr bwMode="auto">
            <a:xfrm>
              <a:off x="3151" y="532"/>
              <a:ext cx="194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/>
                <a:t>o</a:t>
              </a:r>
            </a:p>
          </p:txBody>
        </p:sp>
      </p:grpSp>
      <p:sp>
        <p:nvSpPr>
          <p:cNvPr id="10247" name="Rectangle 45"/>
          <p:cNvSpPr>
            <a:spLocks noChangeArrowheads="1"/>
          </p:cNvSpPr>
          <p:nvPr/>
        </p:nvSpPr>
        <p:spPr bwMode="auto">
          <a:xfrm>
            <a:off x="674439" y="1598017"/>
            <a:ext cx="36417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poor distance properties</a:t>
            </a: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992439" y="1572617"/>
            <a:ext cx="37560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/>
              <a:t>A code with good distance properties</a:t>
            </a:r>
          </a:p>
        </p:txBody>
      </p:sp>
      <p:sp>
        <p:nvSpPr>
          <p:cNvPr id="10249" name="Rectangle 47"/>
          <p:cNvSpPr>
            <a:spLocks noChangeArrowheads="1"/>
          </p:cNvSpPr>
          <p:nvPr/>
        </p:nvSpPr>
        <p:spPr bwMode="auto">
          <a:xfrm>
            <a:off x="347414" y="1588492"/>
            <a:ext cx="7778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(a)</a:t>
            </a:r>
          </a:p>
        </p:txBody>
      </p:sp>
      <p:sp>
        <p:nvSpPr>
          <p:cNvPr id="10250" name="Rectangle 48"/>
          <p:cNvSpPr>
            <a:spLocks noChangeArrowheads="1"/>
          </p:cNvSpPr>
          <p:nvPr/>
        </p:nvSpPr>
        <p:spPr bwMode="auto">
          <a:xfrm>
            <a:off x="4593976" y="1574204"/>
            <a:ext cx="6064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/>
              <a:t>(b)</a:t>
            </a:r>
          </a:p>
        </p:txBody>
      </p:sp>
      <p:sp>
        <p:nvSpPr>
          <p:cNvPr id="10254" name="Line 53"/>
          <p:cNvSpPr>
            <a:spLocks noChangeShapeType="1"/>
          </p:cNvSpPr>
          <p:nvPr/>
        </p:nvSpPr>
        <p:spPr bwMode="auto">
          <a:xfrm flipV="1">
            <a:off x="6556126" y="3662536"/>
            <a:ext cx="190499" cy="459358"/>
          </a:xfrm>
          <a:prstGeom prst="line">
            <a:avLst/>
          </a:prstGeom>
          <a:noFill/>
          <a:ln w="25400">
            <a:solidFill>
              <a:srgbClr val="CC33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52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Distance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4" name="Text Box 240"/>
          <p:cNvSpPr txBox="1">
            <a:spLocks noChangeArrowheads="1"/>
          </p:cNvSpPr>
          <p:nvPr/>
        </p:nvSpPr>
        <p:spPr bwMode="auto">
          <a:xfrm>
            <a:off x="6929438" y="5857875"/>
            <a:ext cx="2000250" cy="40005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000" b="1">
                <a:solidFill>
                  <a:srgbClr val="FF6600"/>
                </a:solidFill>
              </a:rPr>
              <a:t>Leon-Garcia &amp; Widjaja: </a:t>
            </a:r>
          </a:p>
          <a:p>
            <a:r>
              <a:rPr lang="en-US" sz="1000" b="1" i="1">
                <a:solidFill>
                  <a:srgbClr val="FF6600"/>
                </a:solidFill>
              </a:rPr>
              <a:t>Communication Networks</a:t>
            </a:r>
          </a:p>
        </p:txBody>
      </p:sp>
    </p:spTree>
    <p:extLst>
      <p:ext uri="{BB962C8B-B14F-4D97-AF65-F5344CB8AC3E}">
        <p14:creationId xmlns:p14="http://schemas.microsoft.com/office/powerpoint/2010/main" val="1079339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4331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Hamming Codes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7504" y="1295400"/>
            <a:ext cx="8928992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chemeClr val="accent2"/>
                </a:solidFill>
              </a:rPr>
              <a:t>detect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b="1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 </a:t>
            </a:r>
            <a:r>
              <a:rPr lang="en-US" sz="2800" b="1" dirty="0" smtClean="0">
                <a:solidFill>
                  <a:srgbClr val="990000"/>
                </a:solidFill>
              </a:rPr>
              <a:t>correct</a:t>
            </a:r>
            <a:r>
              <a:rPr lang="en-US" sz="2800" dirty="0" smtClean="0">
                <a:solidFill>
                  <a:srgbClr val="990000"/>
                </a:solidFill>
              </a:rPr>
              <a:t>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d</a:t>
            </a:r>
            <a:r>
              <a:rPr lang="en-US" sz="2800" i="1" dirty="0" smtClean="0"/>
              <a:t> </a:t>
            </a:r>
            <a:r>
              <a:rPr lang="en-US" sz="2800" dirty="0" smtClean="0"/>
              <a:t>single bit errors, you need a </a:t>
            </a:r>
            <a:r>
              <a:rPr lang="en-US" sz="2800" b="1" i="1" dirty="0" smtClean="0">
                <a:solidFill>
                  <a:srgbClr val="009900"/>
                </a:solidFill>
                <a:latin typeface="Comic Sans MS" pitchFamily="66" charset="0"/>
              </a:rPr>
              <a:t>2d+1</a:t>
            </a:r>
            <a:r>
              <a:rPr lang="en-US" sz="2800" i="1" dirty="0" smtClean="0"/>
              <a:t> </a:t>
            </a:r>
            <a:r>
              <a:rPr lang="en-US" sz="2800" dirty="0" smtClean="0"/>
              <a:t>code distance.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è"/>
            </a:pPr>
            <a:r>
              <a:rPr lang="en-US" sz="2800" dirty="0" smtClean="0">
                <a:sym typeface="Wingdings" pitchFamily="2" charset="2"/>
              </a:rPr>
              <a:t>In general, the price for redundant bits is </a:t>
            </a:r>
            <a:r>
              <a:rPr lang="en-US" sz="2800" b="1" dirty="0" smtClean="0">
                <a:sym typeface="Wingdings" pitchFamily="2" charset="2"/>
              </a:rPr>
              <a:t>too expensive</a:t>
            </a:r>
            <a:r>
              <a:rPr lang="en-US" sz="2800" dirty="0" smtClean="0">
                <a:sym typeface="Wingdings" pitchFamily="2" charset="2"/>
              </a:rPr>
              <a:t> to do </a:t>
            </a:r>
            <a:r>
              <a:rPr lang="en-US" sz="2800" b="1" dirty="0" smtClean="0">
                <a:solidFill>
                  <a:srgbClr val="990000"/>
                </a:solidFill>
                <a:sym typeface="Wingdings" pitchFamily="2" charset="2"/>
              </a:rPr>
              <a:t>error correction</a:t>
            </a:r>
            <a:r>
              <a:rPr lang="en-US" sz="2800" dirty="0" smtClean="0">
                <a:solidFill>
                  <a:srgbClr val="990000"/>
                </a:solidFill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for network messages.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8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800000"/>
                </a:solidFill>
              </a:rPr>
              <a:t>Network protocols normally use </a:t>
            </a:r>
            <a:r>
              <a:rPr lang="en-US" sz="2800" b="1" dirty="0" smtClean="0">
                <a:solidFill>
                  <a:srgbClr val="800000"/>
                </a:solidFill>
              </a:rPr>
              <a:t>error detection</a:t>
            </a:r>
            <a:r>
              <a:rPr lang="en-US" sz="2800" dirty="0" smtClean="0">
                <a:solidFill>
                  <a:srgbClr val="800000"/>
                </a:solidFill>
              </a:rPr>
              <a:t> and </a:t>
            </a:r>
            <a:r>
              <a:rPr lang="en-US" sz="2800" b="1" dirty="0" smtClean="0">
                <a:solidFill>
                  <a:srgbClr val="800000"/>
                </a:solidFill>
              </a:rPr>
              <a:t>ARQ</a:t>
            </a:r>
            <a:r>
              <a:rPr lang="en-US" sz="2800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Transmission Errors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0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2891</TotalTime>
  <Words>1547</Words>
  <Application>Microsoft Office PowerPoint</Application>
  <PresentationFormat>On-screen Show (4:3)</PresentationFormat>
  <Paragraphs>417</Paragraphs>
  <Slides>29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Document</vt:lpstr>
      <vt:lpstr>Equation</vt:lpstr>
      <vt:lpstr>   Transmission Errors Error Detection and Correction    </vt:lpstr>
      <vt:lpstr>Transmission Errors Outline</vt:lpstr>
      <vt:lpstr>Transmission Errors</vt:lpstr>
      <vt:lpstr>Error Detection and Correction</vt:lpstr>
      <vt:lpstr>Error Detection and Correction</vt:lpstr>
      <vt:lpstr>Hamming Codes</vt:lpstr>
      <vt:lpstr>Error Correcting Codes</vt:lpstr>
      <vt:lpstr>Hamming Distance</vt:lpstr>
      <vt:lpstr>Hamming Codes</vt:lpstr>
      <vt:lpstr>Error Detection</vt:lpstr>
      <vt:lpstr>General Error Detection System</vt:lpstr>
      <vt:lpstr>PowerPoint Presentation</vt:lpstr>
      <vt:lpstr>PowerPoint Presentation</vt:lpstr>
      <vt:lpstr>PowerPoint Presentation</vt:lpstr>
      <vt:lpstr>PowerPoint Presentation</vt:lpstr>
      <vt:lpstr>Polynomial Codes</vt:lpstr>
      <vt:lpstr>Polynomial Codes</vt:lpstr>
      <vt:lpstr>Polynomial Notation</vt:lpstr>
      <vt:lpstr>CRC Codeword</vt:lpstr>
      <vt:lpstr>Polynomial Arithmetic</vt:lpstr>
      <vt:lpstr>CRC Algorithm</vt:lpstr>
      <vt:lpstr>CRC Example</vt:lpstr>
      <vt:lpstr>CRC Long Division</vt:lpstr>
      <vt:lpstr>Generator Polynomial Properties for Detecting Errors</vt:lpstr>
      <vt:lpstr>PowerPoint Presentation</vt:lpstr>
      <vt:lpstr>PowerPoint Presentation</vt:lpstr>
      <vt:lpstr>Standard Generating Polynomials</vt:lpstr>
      <vt:lpstr>Basic ARQ with CRC</vt:lpstr>
      <vt:lpstr>Transmission Errors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140</cp:revision>
  <dcterms:created xsi:type="dcterms:W3CDTF">2004-01-21T20:05:10Z</dcterms:created>
  <dcterms:modified xsi:type="dcterms:W3CDTF">2012-02-13T19:39:23Z</dcterms:modified>
</cp:coreProperties>
</file>