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9" r:id="rId3"/>
    <p:sldId id="370" r:id="rId4"/>
    <p:sldId id="371" r:id="rId5"/>
    <p:sldId id="387" r:id="rId6"/>
    <p:sldId id="372" r:id="rId7"/>
    <p:sldId id="373" r:id="rId8"/>
    <p:sldId id="375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83" r:id="rId18"/>
    <p:sldId id="385" r:id="rId19"/>
    <p:sldId id="386" r:id="rId20"/>
    <p:sldId id="384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1/22/2012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9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1/22/2012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9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8AEF2-DB06-4851-9363-B29CD759A64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5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Spring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2012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rgbClr val="990033"/>
                </a:solidFill>
                <a:latin typeface="Comic Sans MS" pitchFamily="66" charset="0"/>
              </a:rPr>
              <a:t>packet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>
                <a:solidFill>
                  <a:srgbClr val="990033"/>
                </a:solidFill>
              </a:rPr>
              <a:t>packet </a:t>
            </a:r>
            <a:r>
              <a:rPr lang="en-US" dirty="0" smtClean="0">
                <a:solidFill>
                  <a:srgbClr val="990033"/>
                </a:solidFill>
              </a:rPr>
              <a:t>::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a variable length block of data with a fixed upper bound.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packets </a:t>
            </a:r>
            <a:r>
              <a:rPr lang="en-US" dirty="0" smtClean="0"/>
              <a:t>improve</a:t>
            </a:r>
            <a:r>
              <a:rPr lang="en-US" sz="3200" dirty="0" smtClean="0"/>
              <a:t>s mean message    delay.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data 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Connection-Oriented 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SNA, ATM).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Virtual 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Internetworking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696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Connectionless Protocols</a:t>
            </a:r>
            <a:endParaRPr lang="en-US" sz="4000" dirty="0" smtClean="0"/>
          </a:p>
          <a:p>
            <a:r>
              <a:rPr lang="en-US" dirty="0" smtClean="0"/>
              <a:t>No set up is needed.</a:t>
            </a:r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network.</a:t>
            </a:r>
          </a:p>
          <a:p>
            <a:r>
              <a:rPr lang="en-US" dirty="0" smtClean="0"/>
              <a:t>Bifurcated and adaptive routing techniques are possible.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990033"/>
                </a:solidFill>
              </a:rPr>
              <a:t>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560" y="1412776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831432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691680" y="1700808"/>
            <a:ext cx="1296144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bifurcated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259632" y="1988840"/>
            <a:ext cx="432048" cy="792088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</a:p>
          <a:p>
            <a:pPr lvl="1"/>
            <a:r>
              <a:rPr lang="en-US" dirty="0" smtClean="0"/>
              <a:t>Each datagram packet may be individually routed.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Circuit Routing</a:t>
            </a:r>
          </a:p>
          <a:p>
            <a:pPr lvl="1"/>
            <a:r>
              <a:rPr lang="en-US" dirty="0" smtClean="0"/>
              <a:t>In virtual circuit, set up is required.</a:t>
            </a:r>
          </a:p>
          <a:p>
            <a:pPr lvl="1"/>
            <a:r>
              <a:rPr lang="en-US" dirty="0" smtClean="0"/>
              <a:t>All packets in a virtual circuit follow the same path through the network.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156176" y="2492896"/>
            <a:ext cx="1728192" cy="144016"/>
          </a:xfrm>
          <a:prstGeom prst="lin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71600" y="6309320"/>
            <a:ext cx="2317006" cy="5486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</a:rPr>
              <a:t>Network </a:t>
            </a:r>
            <a:r>
              <a:rPr lang="en-US" sz="1600" b="1" dirty="0" smtClean="0">
                <a:solidFill>
                  <a:srgbClr val="990033"/>
                </a:solidFill>
              </a:rPr>
              <a:t>Switching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59632" y="6309320"/>
            <a:ext cx="2317006" cy="5486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990033"/>
                </a:solidFill>
              </a:rPr>
              <a:t>Network </a:t>
            </a:r>
            <a:r>
              <a:rPr lang="en-US" sz="1600" b="1" dirty="0" smtClean="0">
                <a:solidFill>
                  <a:srgbClr val="990033"/>
                </a:solidFill>
              </a:rPr>
              <a:t>Switching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25888"/>
          </a:xfrm>
        </p:spPr>
        <p:txBody>
          <a:bodyPr/>
          <a:lstStyle/>
          <a:p>
            <a:r>
              <a:rPr lang="en-US" dirty="0" smtClean="0"/>
              <a:t>Circuit Switching, Message Switching, Packet Switching, Cell </a:t>
            </a:r>
            <a:r>
              <a:rPr lang="en-US" dirty="0" smtClean="0"/>
              <a:t>Switching</a:t>
            </a:r>
          </a:p>
          <a:p>
            <a:r>
              <a:rPr lang="en-US" dirty="0" smtClean="0"/>
              <a:t>Store-and-Forward Routing</a:t>
            </a:r>
            <a:endParaRPr lang="en-US" dirty="0" smtClean="0"/>
          </a:p>
          <a:p>
            <a:r>
              <a:rPr lang="en-US" dirty="0" smtClean="0"/>
              <a:t>Connection-Oriented versus Connectionless Protocols</a:t>
            </a:r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obsolete.</a:t>
            </a:r>
          </a:p>
          <a:p>
            <a:r>
              <a:rPr lang="en-US" sz="2800" dirty="0" smtClean="0"/>
              <a:t>Store-and-forward</a:t>
            </a:r>
            <a:r>
              <a:rPr lang="en-US" sz="2800" dirty="0" smtClean="0"/>
              <a:t>, datagram packet switching (IP routers) dominates the Internet.</a:t>
            </a:r>
          </a:p>
          <a:p>
            <a:r>
              <a:rPr lang="en-US" sz="2800" dirty="0" smtClean="0"/>
              <a:t>Cell switching and virtual circuits (ATM switches) still </a:t>
            </a:r>
            <a:r>
              <a:rPr lang="en-US" sz="2800" dirty="0" smtClean="0"/>
              <a:t>exist </a:t>
            </a:r>
            <a:r>
              <a:rPr lang="en-US" sz="2800" dirty="0" smtClean="0"/>
              <a:t>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i="1" dirty="0" smtClean="0"/>
              <a:t>set up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i="1" dirty="0" smtClean="0">
                <a:solidFill>
                  <a:srgbClr val="990033"/>
                </a:solidFill>
              </a:rPr>
              <a:t>before</a:t>
            </a:r>
            <a:r>
              <a:rPr lang="en-US" sz="2800" i="1" dirty="0" smtClean="0"/>
              <a:t> </a:t>
            </a:r>
            <a:r>
              <a:rPr lang="en-US" sz="2800" dirty="0" smtClean="0"/>
              <a:t>the information transfer takes place.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580112" y="2996952"/>
            <a:ext cx="1728192" cy="576064"/>
          </a:xfrm>
          <a:prstGeom prst="ellips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13330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End-end resources reserved for “call”</a:t>
            </a:r>
          </a:p>
          <a:p>
            <a:r>
              <a:rPr lang="en-US" sz="2400" dirty="0" smtClean="0"/>
              <a:t>link capacity, router buffer space</a:t>
            </a:r>
          </a:p>
          <a:p>
            <a:r>
              <a:rPr lang="en-US" sz="2400" dirty="0" smtClean="0"/>
              <a:t>dedicated resources: no sharing</a:t>
            </a:r>
          </a:p>
          <a:p>
            <a:r>
              <a:rPr lang="en-US" sz="2400" dirty="0" smtClean="0"/>
              <a:t>circuit-like (guaranteed) performance</a:t>
            </a:r>
          </a:p>
          <a:p>
            <a:r>
              <a:rPr lang="en-US" sz="2400" dirty="0" smtClean="0"/>
              <a:t>call setup required</a:t>
            </a:r>
          </a:p>
          <a:p>
            <a:endParaRPr lang="en-US" sz="2400" dirty="0" smtClean="0"/>
          </a:p>
        </p:txBody>
      </p:sp>
      <p:grpSp>
        <p:nvGrpSpPr>
          <p:cNvPr id="13331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13334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7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1363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13338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1360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61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1363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1362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1362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9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1360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0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40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41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13325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3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4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42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13588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89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0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1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2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93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98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9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00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94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95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6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7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3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13575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6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7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8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9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80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85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6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7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81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82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3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4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4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13562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3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4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5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6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67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72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3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4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68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69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0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1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5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13549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0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1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2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3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54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59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0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1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55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5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7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8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6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13536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7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8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9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0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41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4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7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8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42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43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4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5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7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13523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4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5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6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7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28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33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4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5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29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30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1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2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8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13510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1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2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3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4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15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20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1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2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16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17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8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9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13497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1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02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07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8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9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03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04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5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6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50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13484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5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6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7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8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89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94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5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6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90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91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2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3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51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6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13323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5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4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6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57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13467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68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8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13459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0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1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2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3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4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5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6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3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5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13446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7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8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9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0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51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56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7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52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53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4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5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6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13433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7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8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43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4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5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9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40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1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2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7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13420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4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5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7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68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Clip" r:id="rId18" imgW="1305000" imgH="1085760" progId="MS_ClipArt_Gallery.2">
                    <p:embed/>
                  </p:oleObj>
                </mc:Choice>
                <mc:Fallback>
                  <p:oleObj name="Clip" r:id="rId1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8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13321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2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3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79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13319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4" name="Clip" r:id="rId21" imgW="819000" imgH="847800" progId="MS_ClipArt_Gallery.2">
                      <p:embed/>
                    </p:oleObj>
                  </mc:Choice>
                  <mc:Fallback>
                    <p:oleObj name="Clip" r:id="rId21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0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5" name="Clip" r:id="rId22" imgW="1266840" imgH="1200240" progId="MS_ClipArt_Gallery.2">
                      <p:embed/>
                    </p:oleObj>
                  </mc:Choice>
                  <mc:Fallback>
                    <p:oleObj name="Clip" r:id="rId22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80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13403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04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1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3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13395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9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84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2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557213 w 1628"/>
              <a:gd name="T3" fmla="*/ 331788 h 2037"/>
              <a:gd name="T4" fmla="*/ 1682750 w 1628"/>
              <a:gd name="T5" fmla="*/ 396875 h 2037"/>
              <a:gd name="T6" fmla="*/ 1538287 w 1628"/>
              <a:gd name="T7" fmla="*/ 1444625 h 2037"/>
              <a:gd name="T8" fmla="*/ 1843088 w 1628"/>
              <a:gd name="T9" fmla="*/ 1789113 h 2037"/>
              <a:gd name="T10" fmla="*/ 1471612 w 1628"/>
              <a:gd name="T11" fmla="*/ 2425701 h 2037"/>
              <a:gd name="T12" fmla="*/ 2332038 w 1628"/>
              <a:gd name="T13" fmla="*/ 2624138 h 2037"/>
              <a:gd name="T14" fmla="*/ 2173288 w 1628"/>
              <a:gd name="T15" fmla="*/ 3167063 h 2037"/>
              <a:gd name="T16" fmla="*/ 2584450 w 1628"/>
              <a:gd name="T17" fmla="*/ 3233738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46037 w 1037"/>
              <a:gd name="T3" fmla="*/ 136525 h 1244"/>
              <a:gd name="T4" fmla="*/ 1341437 w 1037"/>
              <a:gd name="T5" fmla="*/ 127000 h 1244"/>
              <a:gd name="T6" fmla="*/ 1646237 w 1037"/>
              <a:gd name="T7" fmla="*/ 444500 h 1244"/>
              <a:gd name="T8" fmla="*/ 1277937 w 1037"/>
              <a:gd name="T9" fmla="*/ 1092200 h 1244"/>
              <a:gd name="T10" fmla="*/ 750887 w 1037"/>
              <a:gd name="T11" fmla="*/ 1397000 h 1244"/>
              <a:gd name="T12" fmla="*/ 547687 w 1037"/>
              <a:gd name="T13" fmla="*/ 1625600 h 1244"/>
              <a:gd name="T14" fmla="*/ 452437 w 1037"/>
              <a:gd name="T15" fmla="*/ 1974850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</a:t>
            </a:r>
            <a:r>
              <a:rPr lang="en-US" sz="2800" dirty="0" smtClean="0"/>
              <a:t>IMPs, </a:t>
            </a:r>
            <a:r>
              <a:rPr lang="en-US" sz="2800" dirty="0" smtClean="0"/>
              <a:t>nodes, routers, gateways, switches) along the path store the incoming block of data.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inspected for errors, and retransmitted along the path to the 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buffering</a:t>
            </a:r>
            <a:r>
              <a:rPr lang="en-US" dirty="0" smtClean="0">
                <a:latin typeface="Comic Sans MS" pitchFamily="66" charset="0"/>
              </a:rPr>
              <a:t> problems at the router.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high mean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delay times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2799</TotalTime>
  <Words>668</Words>
  <Application>Microsoft Office PowerPoint</Application>
  <PresentationFormat>On-screen Show (4:3)</PresentationFormat>
  <Paragraphs>145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Point-to-Point Network Switching  </vt:lpstr>
      <vt:lpstr>Network Switching Outline</vt:lpstr>
      <vt:lpstr>Circuit Switching</vt:lpstr>
      <vt:lpstr>Circuit Switching</vt:lpstr>
      <vt:lpstr>Network Core: 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PowerPoint Presentation</vt:lpstr>
      <vt:lpstr>PowerPoint Presentation</vt:lpstr>
      <vt:lpstr>Networking Switching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130</cp:revision>
  <dcterms:created xsi:type="dcterms:W3CDTF">2004-01-21T20:05:10Z</dcterms:created>
  <dcterms:modified xsi:type="dcterms:W3CDTF">2012-01-22T17:24:19Z</dcterms:modified>
</cp:coreProperties>
</file>