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8"/>
  </p:notesMasterIdLst>
  <p:handoutMasterIdLst>
    <p:handoutMasterId r:id="rId49"/>
  </p:handoutMasterIdLst>
  <p:sldIdLst>
    <p:sldId id="256" r:id="rId2"/>
    <p:sldId id="415" r:id="rId3"/>
    <p:sldId id="400" r:id="rId4"/>
    <p:sldId id="369" r:id="rId5"/>
    <p:sldId id="371" r:id="rId6"/>
    <p:sldId id="411" r:id="rId7"/>
    <p:sldId id="409" r:id="rId8"/>
    <p:sldId id="410" r:id="rId9"/>
    <p:sldId id="373" r:id="rId10"/>
    <p:sldId id="374" r:id="rId11"/>
    <p:sldId id="412" r:id="rId12"/>
    <p:sldId id="413" r:id="rId13"/>
    <p:sldId id="419" r:id="rId14"/>
    <p:sldId id="375" r:id="rId15"/>
    <p:sldId id="414" r:id="rId16"/>
    <p:sldId id="376" r:id="rId17"/>
    <p:sldId id="377" r:id="rId18"/>
    <p:sldId id="378" r:id="rId19"/>
    <p:sldId id="379" r:id="rId20"/>
    <p:sldId id="380" r:id="rId21"/>
    <p:sldId id="381" r:id="rId22"/>
    <p:sldId id="382" r:id="rId23"/>
    <p:sldId id="383" r:id="rId24"/>
    <p:sldId id="384" r:id="rId25"/>
    <p:sldId id="407" r:id="rId26"/>
    <p:sldId id="385" r:id="rId27"/>
    <p:sldId id="386" r:id="rId28"/>
    <p:sldId id="387" r:id="rId29"/>
    <p:sldId id="389" r:id="rId30"/>
    <p:sldId id="390" r:id="rId31"/>
    <p:sldId id="420" r:id="rId32"/>
    <p:sldId id="391" r:id="rId33"/>
    <p:sldId id="392" r:id="rId34"/>
    <p:sldId id="408" r:id="rId35"/>
    <p:sldId id="416" r:id="rId36"/>
    <p:sldId id="417" r:id="rId37"/>
    <p:sldId id="405" r:id="rId38"/>
    <p:sldId id="393" r:id="rId39"/>
    <p:sldId id="394" r:id="rId40"/>
    <p:sldId id="404" r:id="rId41"/>
    <p:sldId id="402" r:id="rId42"/>
    <p:sldId id="397" r:id="rId43"/>
    <p:sldId id="401" r:id="rId44"/>
    <p:sldId id="418" r:id="rId45"/>
    <p:sldId id="399" r:id="rId46"/>
    <p:sldId id="406" r:id="rId47"/>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990033"/>
    <a:srgbClr val="CCFFCC"/>
    <a:srgbClr val="FFFFCC"/>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58" d="100"/>
          <a:sy n="58" d="100"/>
        </p:scale>
        <p:origin x="-422" y="-67"/>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646FA-B623-E949-87C5-AF38646174F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914884-8FAF-384B-BF52-51C86A00A563}">
      <dgm:prSet/>
      <dgm:spPr/>
      <dgm:t>
        <a:bodyPr/>
        <a:lstStyle/>
        <a:p>
          <a:pPr rtl="0"/>
          <a:r>
            <a:rPr kumimoji="1" lang="en-US" dirty="0" smtClean="0"/>
            <a:t>need to know:</a:t>
          </a:r>
          <a:endParaRPr lang="en-US" dirty="0"/>
        </a:p>
      </dgm:t>
    </dgm:pt>
    <dgm:pt modelId="{29DCD7F6-EAA9-7F4A-9556-4D2DAF300D58}" type="parTrans" cxnId="{6569F50A-3C09-0B4D-8AAA-50429009510C}">
      <dgm:prSet/>
      <dgm:spPr/>
      <dgm:t>
        <a:bodyPr/>
        <a:lstStyle/>
        <a:p>
          <a:endParaRPr lang="en-US"/>
        </a:p>
      </dgm:t>
    </dgm:pt>
    <dgm:pt modelId="{832A6CED-A6B4-0E45-859A-0AF89483A0AC}" type="sibTrans" cxnId="{6569F50A-3C09-0B4D-8AAA-50429009510C}">
      <dgm:prSet/>
      <dgm:spPr/>
      <dgm:t>
        <a:bodyPr/>
        <a:lstStyle/>
        <a:p>
          <a:endParaRPr lang="en-US"/>
        </a:p>
      </dgm:t>
    </dgm:pt>
    <dgm:pt modelId="{97C532AD-15D0-0944-8F79-4ACB65221C71}">
      <dgm:prSet/>
      <dgm:spPr/>
      <dgm:t>
        <a:bodyPr/>
        <a:lstStyle/>
        <a:p>
          <a:pPr rtl="0"/>
          <a:r>
            <a:rPr kumimoji="1" lang="en-US" dirty="0" smtClean="0"/>
            <a:t>timing of bits - when they start and end</a:t>
          </a:r>
          <a:endParaRPr lang="en-US" dirty="0"/>
        </a:p>
      </dgm:t>
    </dgm:pt>
    <dgm:pt modelId="{4AB7ECDC-4B64-3D4E-AB95-2A871F2DF484}" type="parTrans" cxnId="{9B52E7A4-9FA1-044C-A217-46752D30A2BE}">
      <dgm:prSet/>
      <dgm:spPr/>
      <dgm:t>
        <a:bodyPr/>
        <a:lstStyle/>
        <a:p>
          <a:endParaRPr lang="en-US"/>
        </a:p>
      </dgm:t>
    </dgm:pt>
    <dgm:pt modelId="{D450E2CA-2C67-714A-BCCB-4CE38061516E}" type="sibTrans" cxnId="{9B52E7A4-9FA1-044C-A217-46752D30A2BE}">
      <dgm:prSet/>
      <dgm:spPr/>
      <dgm:t>
        <a:bodyPr/>
        <a:lstStyle/>
        <a:p>
          <a:endParaRPr lang="en-US"/>
        </a:p>
      </dgm:t>
    </dgm:pt>
    <dgm:pt modelId="{86750BE1-977E-5B41-9624-B2AD9A6AB310}">
      <dgm:prSet/>
      <dgm:spPr/>
      <dgm:t>
        <a:bodyPr/>
        <a:lstStyle/>
        <a:p>
          <a:pPr rtl="0"/>
          <a:r>
            <a:rPr kumimoji="1" lang="en-US" dirty="0" smtClean="0"/>
            <a:t>signal levels</a:t>
          </a:r>
          <a:endParaRPr lang="en-US" dirty="0"/>
        </a:p>
      </dgm:t>
    </dgm:pt>
    <dgm:pt modelId="{B9AB3C71-CA7B-B742-9D10-12C90E280C28}" type="parTrans" cxnId="{B7B7C532-81D2-9243-911E-66F51D8FD3A5}">
      <dgm:prSet/>
      <dgm:spPr/>
      <dgm:t>
        <a:bodyPr/>
        <a:lstStyle/>
        <a:p>
          <a:endParaRPr lang="en-US"/>
        </a:p>
      </dgm:t>
    </dgm:pt>
    <dgm:pt modelId="{2AFD5532-6B76-6942-9D79-D1FEB33ACE9A}" type="sibTrans" cxnId="{B7B7C532-81D2-9243-911E-66F51D8FD3A5}">
      <dgm:prSet/>
      <dgm:spPr/>
      <dgm:t>
        <a:bodyPr/>
        <a:lstStyle/>
        <a:p>
          <a:endParaRPr lang="en-US"/>
        </a:p>
      </dgm:t>
    </dgm:pt>
    <dgm:pt modelId="{D879E1F3-80B5-1645-A96B-00ABC9449453}">
      <dgm:prSet/>
      <dgm:spPr/>
      <dgm:t>
        <a:bodyPr/>
        <a:lstStyle/>
        <a:p>
          <a:pPr rtl="0"/>
          <a:r>
            <a:rPr kumimoji="1" lang="en-US" dirty="0" smtClean="0"/>
            <a:t>factors affecting signal interpretation:</a:t>
          </a:r>
          <a:endParaRPr lang="en-US" dirty="0"/>
        </a:p>
      </dgm:t>
    </dgm:pt>
    <dgm:pt modelId="{C0348D45-C173-1541-A19C-30BD8C6771D6}" type="parTrans" cxnId="{A300DBD6-65FD-7541-93BA-A1A07C7A6728}">
      <dgm:prSet/>
      <dgm:spPr/>
      <dgm:t>
        <a:bodyPr/>
        <a:lstStyle/>
        <a:p>
          <a:endParaRPr lang="en-US"/>
        </a:p>
      </dgm:t>
    </dgm:pt>
    <dgm:pt modelId="{FA5BD654-BA0C-F04B-AC1A-2C9923833FD5}" type="sibTrans" cxnId="{A300DBD6-65FD-7541-93BA-A1A07C7A6728}">
      <dgm:prSet/>
      <dgm:spPr/>
      <dgm:t>
        <a:bodyPr/>
        <a:lstStyle/>
        <a:p>
          <a:endParaRPr lang="en-US"/>
        </a:p>
      </dgm:t>
    </dgm:pt>
    <dgm:pt modelId="{0F8DF3BC-2D33-D641-8369-66DD336F7C77}">
      <dgm:prSet/>
      <dgm:spPr/>
      <dgm:t>
        <a:bodyPr/>
        <a:lstStyle/>
        <a:p>
          <a:pPr rtl="0"/>
          <a:r>
            <a:rPr kumimoji="1" lang="en-US" dirty="0" smtClean="0"/>
            <a:t>signal to noise ratio (SNR)</a:t>
          </a:r>
          <a:endParaRPr lang="en-US" dirty="0"/>
        </a:p>
      </dgm:t>
    </dgm:pt>
    <dgm:pt modelId="{E76C4FEE-1C03-6F41-AFD6-C56717299107}" type="parTrans" cxnId="{425DA532-9946-E044-AC8A-DC73C696AC67}">
      <dgm:prSet/>
      <dgm:spPr/>
      <dgm:t>
        <a:bodyPr/>
        <a:lstStyle/>
        <a:p>
          <a:endParaRPr lang="en-US"/>
        </a:p>
      </dgm:t>
    </dgm:pt>
    <dgm:pt modelId="{871DB9C6-0528-E54C-83A3-6FC73D76CD91}" type="sibTrans" cxnId="{425DA532-9946-E044-AC8A-DC73C696AC67}">
      <dgm:prSet/>
      <dgm:spPr/>
      <dgm:t>
        <a:bodyPr/>
        <a:lstStyle/>
        <a:p>
          <a:endParaRPr lang="en-US"/>
        </a:p>
      </dgm:t>
    </dgm:pt>
    <dgm:pt modelId="{A638BF37-C757-6849-B3D3-2C68543CB204}">
      <dgm:prSet/>
      <dgm:spPr/>
      <dgm:t>
        <a:bodyPr/>
        <a:lstStyle/>
        <a:p>
          <a:pPr rtl="0"/>
          <a:r>
            <a:rPr kumimoji="1" lang="en-US" dirty="0" smtClean="0"/>
            <a:t>data rate  (R)</a:t>
          </a:r>
          <a:endParaRPr lang="en-US" dirty="0"/>
        </a:p>
      </dgm:t>
    </dgm:pt>
    <dgm:pt modelId="{FA791706-7166-784E-A768-9DFAC7BBE58C}" type="parTrans" cxnId="{80163F21-FC74-EC4D-B260-544FCD32516D}">
      <dgm:prSet/>
      <dgm:spPr/>
      <dgm:t>
        <a:bodyPr/>
        <a:lstStyle/>
        <a:p>
          <a:endParaRPr lang="en-US"/>
        </a:p>
      </dgm:t>
    </dgm:pt>
    <dgm:pt modelId="{D645FBDD-83A2-8A40-BFD8-A06102BEB861}" type="sibTrans" cxnId="{80163F21-FC74-EC4D-B260-544FCD32516D}">
      <dgm:prSet/>
      <dgm:spPr/>
      <dgm:t>
        <a:bodyPr/>
        <a:lstStyle/>
        <a:p>
          <a:endParaRPr lang="en-US"/>
        </a:p>
      </dgm:t>
    </dgm:pt>
    <dgm:pt modelId="{A1DC9760-1321-6841-9382-D7CED8464078}">
      <dgm:prSet/>
      <dgm:spPr/>
      <dgm:t>
        <a:bodyPr/>
        <a:lstStyle/>
        <a:p>
          <a:pPr rtl="0"/>
          <a:r>
            <a:rPr kumimoji="1" lang="en-US" dirty="0" smtClean="0"/>
            <a:t>Bandwidth  (B) </a:t>
          </a:r>
          <a:endParaRPr lang="en-US" dirty="0"/>
        </a:p>
      </dgm:t>
    </dgm:pt>
    <dgm:pt modelId="{569C16DF-BB50-1240-8E4E-84546D1D2CDB}" type="parTrans" cxnId="{B731FC04-623E-4548-953D-3D82FC6B8B99}">
      <dgm:prSet/>
      <dgm:spPr/>
      <dgm:t>
        <a:bodyPr/>
        <a:lstStyle/>
        <a:p>
          <a:endParaRPr lang="en-US"/>
        </a:p>
      </dgm:t>
    </dgm:pt>
    <dgm:pt modelId="{A269A5A3-1938-C847-808F-449167BDD202}" type="sibTrans" cxnId="{B731FC04-623E-4548-953D-3D82FC6B8B99}">
      <dgm:prSet/>
      <dgm:spPr/>
      <dgm:t>
        <a:bodyPr/>
        <a:lstStyle/>
        <a:p>
          <a:endParaRPr lang="en-US"/>
        </a:p>
      </dgm:t>
    </dgm:pt>
    <dgm:pt modelId="{25151888-B825-8C45-90D1-C7B4ABC0170C}">
      <dgm:prSet/>
      <dgm:spPr/>
      <dgm:t>
        <a:bodyPr/>
        <a:lstStyle/>
        <a:p>
          <a:pPr rtl="0"/>
          <a:r>
            <a:rPr kumimoji="1" lang="en-US" dirty="0" smtClean="0"/>
            <a:t>encoding scheme</a:t>
          </a:r>
          <a:endParaRPr lang="en-US" dirty="0"/>
        </a:p>
      </dgm:t>
    </dgm:pt>
    <dgm:pt modelId="{87B415F6-AD03-4145-968E-AC421ECC0EB1}" type="parTrans" cxnId="{317CDE74-711A-4041-A5D6-423E15BFFE4B}">
      <dgm:prSet/>
      <dgm:spPr/>
      <dgm:t>
        <a:bodyPr/>
        <a:lstStyle/>
        <a:p>
          <a:endParaRPr lang="en-US"/>
        </a:p>
      </dgm:t>
    </dgm:pt>
    <dgm:pt modelId="{EAEE77C5-8E17-3545-82BD-E426AA88BC4A}" type="sibTrans" cxnId="{317CDE74-711A-4041-A5D6-423E15BFFE4B}">
      <dgm:prSet/>
      <dgm:spPr/>
      <dgm:t>
        <a:bodyPr/>
        <a:lstStyle/>
        <a:p>
          <a:endParaRPr lang="en-US"/>
        </a:p>
      </dgm:t>
    </dgm:pt>
    <dgm:pt modelId="{5481BE7C-D49C-5749-BC94-27AE326543D4}" type="pres">
      <dgm:prSet presAssocID="{355646FA-B623-E949-87C5-AF38646174FC}" presName="linear" presStyleCnt="0">
        <dgm:presLayoutVars>
          <dgm:animLvl val="lvl"/>
          <dgm:resizeHandles val="exact"/>
        </dgm:presLayoutVars>
      </dgm:prSet>
      <dgm:spPr/>
      <dgm:t>
        <a:bodyPr/>
        <a:lstStyle/>
        <a:p>
          <a:endParaRPr lang="en-US"/>
        </a:p>
      </dgm:t>
    </dgm:pt>
    <dgm:pt modelId="{43723A31-F75E-B94B-B3A5-E771B736DD46}" type="pres">
      <dgm:prSet presAssocID="{84914884-8FAF-384B-BF52-51C86A00A563}" presName="parentText" presStyleLbl="node1" presStyleIdx="0" presStyleCnt="2">
        <dgm:presLayoutVars>
          <dgm:chMax val="0"/>
          <dgm:bulletEnabled val="1"/>
        </dgm:presLayoutVars>
      </dgm:prSet>
      <dgm:spPr/>
      <dgm:t>
        <a:bodyPr/>
        <a:lstStyle/>
        <a:p>
          <a:endParaRPr lang="en-US"/>
        </a:p>
      </dgm:t>
    </dgm:pt>
    <dgm:pt modelId="{095A47A7-7764-E844-AB83-90B8E5E74F4E}" type="pres">
      <dgm:prSet presAssocID="{84914884-8FAF-384B-BF52-51C86A00A563}" presName="childText" presStyleLbl="revTx" presStyleIdx="0" presStyleCnt="2">
        <dgm:presLayoutVars>
          <dgm:bulletEnabled val="1"/>
        </dgm:presLayoutVars>
      </dgm:prSet>
      <dgm:spPr/>
      <dgm:t>
        <a:bodyPr/>
        <a:lstStyle/>
        <a:p>
          <a:endParaRPr lang="en-US"/>
        </a:p>
      </dgm:t>
    </dgm:pt>
    <dgm:pt modelId="{F5C08A07-4518-4A4C-8FD7-67AD1ED0CDF2}" type="pres">
      <dgm:prSet presAssocID="{D879E1F3-80B5-1645-A96B-00ABC9449453}" presName="parentText" presStyleLbl="node1" presStyleIdx="1" presStyleCnt="2">
        <dgm:presLayoutVars>
          <dgm:chMax val="0"/>
          <dgm:bulletEnabled val="1"/>
        </dgm:presLayoutVars>
      </dgm:prSet>
      <dgm:spPr/>
      <dgm:t>
        <a:bodyPr/>
        <a:lstStyle/>
        <a:p>
          <a:endParaRPr lang="en-US"/>
        </a:p>
      </dgm:t>
    </dgm:pt>
    <dgm:pt modelId="{3ED45115-AD16-6F4D-946B-7A8CF12A3AEB}" type="pres">
      <dgm:prSet presAssocID="{D879E1F3-80B5-1645-A96B-00ABC9449453}" presName="childText" presStyleLbl="revTx" presStyleIdx="1" presStyleCnt="2">
        <dgm:presLayoutVars>
          <dgm:bulletEnabled val="1"/>
        </dgm:presLayoutVars>
      </dgm:prSet>
      <dgm:spPr/>
      <dgm:t>
        <a:bodyPr/>
        <a:lstStyle/>
        <a:p>
          <a:endParaRPr lang="en-US"/>
        </a:p>
      </dgm:t>
    </dgm:pt>
  </dgm:ptLst>
  <dgm:cxnLst>
    <dgm:cxn modelId="{80163F21-FC74-EC4D-B260-544FCD32516D}" srcId="{D879E1F3-80B5-1645-A96B-00ABC9449453}" destId="{A638BF37-C757-6849-B3D3-2C68543CB204}" srcOrd="1" destOrd="0" parTransId="{FA791706-7166-784E-A768-9DFAC7BBE58C}" sibTransId="{D645FBDD-83A2-8A40-BFD8-A06102BEB861}"/>
    <dgm:cxn modelId="{5D493606-52F8-41CA-9F87-B731E58C275F}" type="presOf" srcId="{25151888-B825-8C45-90D1-C7B4ABC0170C}" destId="{3ED45115-AD16-6F4D-946B-7A8CF12A3AEB}" srcOrd="0" destOrd="3" presId="urn:microsoft.com/office/officeart/2005/8/layout/vList2"/>
    <dgm:cxn modelId="{5FE65566-DC70-4913-BA5C-1D35BEA39CD9}" type="presOf" srcId="{A638BF37-C757-6849-B3D3-2C68543CB204}" destId="{3ED45115-AD16-6F4D-946B-7A8CF12A3AEB}" srcOrd="0" destOrd="1" presId="urn:microsoft.com/office/officeart/2005/8/layout/vList2"/>
    <dgm:cxn modelId="{1BC5D980-C735-4B9F-A374-1FA0A707B03E}" type="presOf" srcId="{355646FA-B623-E949-87C5-AF38646174FC}" destId="{5481BE7C-D49C-5749-BC94-27AE326543D4}" srcOrd="0" destOrd="0" presId="urn:microsoft.com/office/officeart/2005/8/layout/vList2"/>
    <dgm:cxn modelId="{25E83707-7AA4-406A-A8AE-8E7B88A468B1}" type="presOf" srcId="{84914884-8FAF-384B-BF52-51C86A00A563}" destId="{43723A31-F75E-B94B-B3A5-E771B736DD46}" srcOrd="0" destOrd="0" presId="urn:microsoft.com/office/officeart/2005/8/layout/vList2"/>
    <dgm:cxn modelId="{A934333B-7382-4032-81EA-118AB4B99D59}" type="presOf" srcId="{86750BE1-977E-5B41-9624-B2AD9A6AB310}" destId="{095A47A7-7764-E844-AB83-90B8E5E74F4E}" srcOrd="0" destOrd="1" presId="urn:microsoft.com/office/officeart/2005/8/layout/vList2"/>
    <dgm:cxn modelId="{2F9D57C6-31A2-493D-9279-8129E48B6AEE}" type="presOf" srcId="{D879E1F3-80B5-1645-A96B-00ABC9449453}" destId="{F5C08A07-4518-4A4C-8FD7-67AD1ED0CDF2}" srcOrd="0" destOrd="0" presId="urn:microsoft.com/office/officeart/2005/8/layout/vList2"/>
    <dgm:cxn modelId="{A300DBD6-65FD-7541-93BA-A1A07C7A6728}" srcId="{355646FA-B623-E949-87C5-AF38646174FC}" destId="{D879E1F3-80B5-1645-A96B-00ABC9449453}" srcOrd="1" destOrd="0" parTransId="{C0348D45-C173-1541-A19C-30BD8C6771D6}" sibTransId="{FA5BD654-BA0C-F04B-AC1A-2C9923833FD5}"/>
    <dgm:cxn modelId="{0AA8C2AB-995E-495C-AEF4-32297EA137AE}" type="presOf" srcId="{0F8DF3BC-2D33-D641-8369-66DD336F7C77}" destId="{3ED45115-AD16-6F4D-946B-7A8CF12A3AEB}" srcOrd="0" destOrd="0" presId="urn:microsoft.com/office/officeart/2005/8/layout/vList2"/>
    <dgm:cxn modelId="{2B71AC0B-78B2-4612-BCAE-7A0F5B25D056}" type="presOf" srcId="{97C532AD-15D0-0944-8F79-4ACB65221C71}" destId="{095A47A7-7764-E844-AB83-90B8E5E74F4E}" srcOrd="0" destOrd="0" presId="urn:microsoft.com/office/officeart/2005/8/layout/vList2"/>
    <dgm:cxn modelId="{317CDE74-711A-4041-A5D6-423E15BFFE4B}" srcId="{D879E1F3-80B5-1645-A96B-00ABC9449453}" destId="{25151888-B825-8C45-90D1-C7B4ABC0170C}" srcOrd="3" destOrd="0" parTransId="{87B415F6-AD03-4145-968E-AC421ECC0EB1}" sibTransId="{EAEE77C5-8E17-3545-82BD-E426AA88BC4A}"/>
    <dgm:cxn modelId="{6569F50A-3C09-0B4D-8AAA-50429009510C}" srcId="{355646FA-B623-E949-87C5-AF38646174FC}" destId="{84914884-8FAF-384B-BF52-51C86A00A563}" srcOrd="0" destOrd="0" parTransId="{29DCD7F6-EAA9-7F4A-9556-4D2DAF300D58}" sibTransId="{832A6CED-A6B4-0E45-859A-0AF89483A0AC}"/>
    <dgm:cxn modelId="{9B52E7A4-9FA1-044C-A217-46752D30A2BE}" srcId="{84914884-8FAF-384B-BF52-51C86A00A563}" destId="{97C532AD-15D0-0944-8F79-4ACB65221C71}" srcOrd="0" destOrd="0" parTransId="{4AB7ECDC-4B64-3D4E-AB95-2A871F2DF484}" sibTransId="{D450E2CA-2C67-714A-BCCB-4CE38061516E}"/>
    <dgm:cxn modelId="{425DA532-9946-E044-AC8A-DC73C696AC67}" srcId="{D879E1F3-80B5-1645-A96B-00ABC9449453}" destId="{0F8DF3BC-2D33-D641-8369-66DD336F7C77}" srcOrd="0" destOrd="0" parTransId="{E76C4FEE-1C03-6F41-AFD6-C56717299107}" sibTransId="{871DB9C6-0528-E54C-83A3-6FC73D76CD91}"/>
    <dgm:cxn modelId="{B731FC04-623E-4548-953D-3D82FC6B8B99}" srcId="{D879E1F3-80B5-1645-A96B-00ABC9449453}" destId="{A1DC9760-1321-6841-9382-D7CED8464078}" srcOrd="2" destOrd="0" parTransId="{569C16DF-BB50-1240-8E4E-84546D1D2CDB}" sibTransId="{A269A5A3-1938-C847-808F-449167BDD202}"/>
    <dgm:cxn modelId="{ADD28AAA-5771-4B28-8085-675723CDC420}" type="presOf" srcId="{A1DC9760-1321-6841-9382-D7CED8464078}" destId="{3ED45115-AD16-6F4D-946B-7A8CF12A3AEB}" srcOrd="0" destOrd="2" presId="urn:microsoft.com/office/officeart/2005/8/layout/vList2"/>
    <dgm:cxn modelId="{B7B7C532-81D2-9243-911E-66F51D8FD3A5}" srcId="{84914884-8FAF-384B-BF52-51C86A00A563}" destId="{86750BE1-977E-5B41-9624-B2AD9A6AB310}" srcOrd="1" destOrd="0" parTransId="{B9AB3C71-CA7B-B742-9D10-12C90E280C28}" sibTransId="{2AFD5532-6B76-6942-9D79-D1FEB33ACE9A}"/>
    <dgm:cxn modelId="{42FDFC29-0991-4551-9030-C32D1A1BF1F8}" type="presParOf" srcId="{5481BE7C-D49C-5749-BC94-27AE326543D4}" destId="{43723A31-F75E-B94B-B3A5-E771B736DD46}" srcOrd="0" destOrd="0" presId="urn:microsoft.com/office/officeart/2005/8/layout/vList2"/>
    <dgm:cxn modelId="{01556BE7-4DCF-42F0-A90E-9C2384796197}" type="presParOf" srcId="{5481BE7C-D49C-5749-BC94-27AE326543D4}" destId="{095A47A7-7764-E844-AB83-90B8E5E74F4E}" srcOrd="1" destOrd="0" presId="urn:microsoft.com/office/officeart/2005/8/layout/vList2"/>
    <dgm:cxn modelId="{C309F5AC-6E1F-4492-B9BA-DCF31F5E5083}" type="presParOf" srcId="{5481BE7C-D49C-5749-BC94-27AE326543D4}" destId="{F5C08A07-4518-4A4C-8FD7-67AD1ED0CDF2}" srcOrd="2" destOrd="0" presId="urn:microsoft.com/office/officeart/2005/8/layout/vList2"/>
    <dgm:cxn modelId="{6B9DFE86-BCCB-49C8-A77D-4BF9B5212D52}" type="presParOf" srcId="{5481BE7C-D49C-5749-BC94-27AE326543D4}" destId="{3ED45115-AD16-6F4D-946B-7A8CF12A3AE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3A31-F75E-B94B-B3A5-E771B736DD46}">
      <dsp:nvSpPr>
        <dsp:cNvPr id="0" name=""/>
        <dsp:cNvSpPr/>
      </dsp:nvSpPr>
      <dsp:spPr>
        <a:xfrm>
          <a:off x="0" y="868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need to know:</a:t>
          </a:r>
          <a:endParaRPr lang="en-US" sz="3000" kern="1200" dirty="0"/>
        </a:p>
      </dsp:txBody>
      <dsp:txXfrm>
        <a:off x="38552" y="125389"/>
        <a:ext cx="8152496" cy="712646"/>
      </dsp:txXfrm>
    </dsp:sp>
    <dsp:sp modelId="{095A47A7-7764-E844-AB83-90B8E5E74F4E}">
      <dsp:nvSpPr>
        <dsp:cNvPr id="0" name=""/>
        <dsp:cNvSpPr/>
      </dsp:nvSpPr>
      <dsp:spPr>
        <a:xfrm>
          <a:off x="0" y="876587"/>
          <a:ext cx="8229600" cy="9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timing of bits - when they start and end</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signal levels</a:t>
          </a:r>
          <a:endParaRPr lang="en-US" sz="2300" kern="1200" dirty="0"/>
        </a:p>
      </dsp:txBody>
      <dsp:txXfrm>
        <a:off x="0" y="876587"/>
        <a:ext cx="8229600" cy="900450"/>
      </dsp:txXfrm>
    </dsp:sp>
    <dsp:sp modelId="{F5C08A07-4518-4A4C-8FD7-67AD1ED0CDF2}">
      <dsp:nvSpPr>
        <dsp:cNvPr id="0" name=""/>
        <dsp:cNvSpPr/>
      </dsp:nvSpPr>
      <dsp:spPr>
        <a:xfrm>
          <a:off x="0" y="17770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factors affecting signal interpretation:</a:t>
          </a:r>
          <a:endParaRPr lang="en-US" sz="3000" kern="1200" dirty="0"/>
        </a:p>
      </dsp:txBody>
      <dsp:txXfrm>
        <a:off x="38552" y="1815589"/>
        <a:ext cx="8152496" cy="712646"/>
      </dsp:txXfrm>
    </dsp:sp>
    <dsp:sp modelId="{3ED45115-AD16-6F4D-946B-7A8CF12A3AEB}">
      <dsp:nvSpPr>
        <dsp:cNvPr id="0" name=""/>
        <dsp:cNvSpPr/>
      </dsp:nvSpPr>
      <dsp:spPr>
        <a:xfrm>
          <a:off x="0" y="2566787"/>
          <a:ext cx="8229600" cy="18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signal to noise ratio (SNR)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data rate  (R)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Bandwidth  (B) </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encoding scheme</a:t>
          </a:r>
          <a:endParaRPr lang="en-US" sz="2300" kern="1200" dirty="0"/>
        </a:p>
      </dsp:txBody>
      <dsp:txXfrm>
        <a:off x="0" y="2566787"/>
        <a:ext cx="8229600" cy="1800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2/6/2012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741320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2/6/2012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1537382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74CBCE-5511-C741-A888-15911B5FCB4E}" type="slidenum">
              <a:rPr lang="en-US">
                <a:latin typeface="Times New Roman" pitchFamily="32" charset="0"/>
              </a:rPr>
              <a:pPr/>
              <a:t>2</a:t>
            </a:fld>
            <a:endParaRPr lang="en-US" dirty="0">
              <a:latin typeface="Times New Roman" pitchFamily="32"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The tasks involved in interpreting digital signals at the receiver can be summarized by again referring to Stallings DCC9e Figure 3.16. First, the receiver must know the timing of each bit. That is, the receiver must know with some accuracy when a bit begins and ends. Second, the receiver must determine whether the signal level for each bit position is high (0) or low (1). In Figure 3.16, these tasks are performed by sampling each bit position in the middle of the interval and comparing the value to a threshold. Because of noise and other impairments, there will be errors, as shown.</a:t>
            </a:r>
          </a:p>
          <a:p>
            <a:r>
              <a:rPr lang="en-US" dirty="0">
                <a:latin typeface="Times New Roman" pitchFamily="-110" charset="0"/>
                <a:ea typeface="ＭＳ Ｐゴシック" pitchFamily="-110" charset="-128"/>
                <a:cs typeface="ＭＳ Ｐゴシック" pitchFamily="-110" charset="-128"/>
              </a:rPr>
              <a:t>	What factors determine how successful the receiver will be in interpreting the incoming signal? We saw in Chapter 3 that three factors are important: the signal-to-noise ratio, the data rate, and the bandwidth. With other factors held constant, the following statements are true:</a:t>
            </a:r>
          </a:p>
          <a:p>
            <a:r>
              <a:rPr lang="en-US" dirty="0">
                <a:latin typeface="Times New Roman" pitchFamily="-110" charset="0"/>
                <a:ea typeface="ＭＳ Ｐゴシック" pitchFamily="-110" charset="-128"/>
                <a:cs typeface="ＭＳ Ｐゴシック" pitchFamily="-110" charset="-128"/>
              </a:rPr>
              <a:t> </a:t>
            </a:r>
          </a:p>
          <a:p>
            <a:pPr lvl="0"/>
            <a:r>
              <a:rPr lang="en-US" dirty="0">
                <a:latin typeface="Times New Roman" pitchFamily="-110" charset="0"/>
                <a:ea typeface="ＭＳ Ｐゴシック" pitchFamily="-110" charset="-128"/>
                <a:cs typeface="ＭＳ Ｐゴシック" pitchFamily="-110" charset="-128"/>
              </a:rPr>
              <a:t>An increase in data rate increases bit error rate (BER).</a:t>
            </a:r>
          </a:p>
          <a:p>
            <a:pPr lvl="0"/>
            <a:r>
              <a:rPr lang="en-US" dirty="0">
                <a:latin typeface="Times New Roman" pitchFamily="-110" charset="0"/>
                <a:ea typeface="ＭＳ Ｐゴシック" pitchFamily="-110" charset="-128"/>
                <a:cs typeface="ＭＳ Ｐゴシック" pitchFamily="-110" charset="-128"/>
              </a:rPr>
              <a:t>An increase in SNR decreases bit error rate.</a:t>
            </a:r>
          </a:p>
          <a:p>
            <a:pPr lvl="0"/>
            <a:r>
              <a:rPr lang="en-US" dirty="0">
                <a:latin typeface="Times New Roman" pitchFamily="-110" charset="0"/>
                <a:ea typeface="ＭＳ Ｐゴシック" pitchFamily="-110" charset="-128"/>
                <a:cs typeface="ＭＳ Ｐゴシック" pitchFamily="-110" charset="-128"/>
              </a:rPr>
              <a:t>An increase in bandwidth allows an increase in data rate.</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6090D9-DD33-AA41-B54C-8552232FA33C}" type="slidenum">
              <a:rPr lang="en-US">
                <a:latin typeface="Times New Roman" pitchFamily="32" charset="0"/>
              </a:rPr>
              <a:pPr/>
              <a:t>6</a:t>
            </a:fld>
            <a:endParaRPr lang="en-US" dirty="0">
              <a:latin typeface="Times New Roman" pitchFamily="32"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We mentioned that modulation involves operation on one or more of the three characteristics of a carrier signal: amplitude, frequency, and phase. Accordingly, there are three basic encoding or modulation techniques for transforming digital data into analog signals, as illustrated in StallingsDCC9e Figure 5.7: amplitude shift keying (ASK), frequency shift keying (FSK), and phase shift keying (PSK). In all these cases, the resulting signal occupies a bandwidth centered on the carrier frequency.</a:t>
            </a:r>
          </a:p>
          <a:p>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F854A80-78B8-4647-9C8B-D12BC81790DE}" type="slidenum">
              <a:rPr lang="en-US" smtClean="0"/>
              <a:pPr/>
              <a:t>25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Two simple multiple access control techniques.</a:t>
            </a:r>
          </a:p>
          <a:p>
            <a:endParaRPr lang="en-US" smtClean="0"/>
          </a:p>
          <a:p>
            <a:r>
              <a:rPr lang="en-US" smtClean="0"/>
              <a:t>Each mobile’s share of the bandwidth is divided into portions for the uplink and the downlink. Also, possibly, out of band signaling.</a:t>
            </a:r>
          </a:p>
          <a:p>
            <a:endParaRPr lang="en-US" smtClean="0"/>
          </a:p>
          <a:p>
            <a:r>
              <a:rPr lang="en-US" smtClean="0"/>
              <a:t>As we will see, used in AMPS, GSM, IS-54/136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F4F4BAB-83F5-5845-8A0E-6BBC3B3BE2F4}" type="slidenum">
              <a:rPr lang="en-US">
                <a:latin typeface="Times New Roman" pitchFamily="32" charset="0"/>
              </a:rPr>
              <a:pPr/>
              <a:t>35</a:t>
            </a:fld>
            <a:endParaRPr lang="en-US" dirty="0">
              <a:latin typeface="Times New Roman" pitchFamily="3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this section we examine the process of transforming analog data into digital signals. Analog data, such as voice and video, is often digitized to be able to use digital transmission facilities. Strictly speaking, it might be more correct to refer to this as a process of converting analog data into digital data; this process is known as digitization. Once analog data have been converted into digital data, a number of things can happen. The three most common are:</a:t>
            </a:r>
          </a:p>
          <a:p>
            <a:r>
              <a:rPr lang="en-US" b="1" dirty="0">
                <a:latin typeface="Times" pitchFamily="32" charset="0"/>
                <a:ea typeface="ＭＳ Ｐゴシック" pitchFamily="32" charset="-128"/>
                <a:cs typeface="ＭＳ Ｐゴシック" pitchFamily="32" charset="-128"/>
              </a:rPr>
              <a:t>1.</a:t>
            </a:r>
            <a:r>
              <a:rPr lang="en-US" dirty="0">
                <a:latin typeface="Times" pitchFamily="32" charset="0"/>
                <a:ea typeface="ＭＳ Ｐゴシック" pitchFamily="32" charset="-128"/>
                <a:cs typeface="ＭＳ Ｐゴシック" pitchFamily="32" charset="-128"/>
              </a:rPr>
              <a:t>	The digital data can be transmitted using NRZ-L. In this case, we have in fact gone directly from analog data to a digital signal.</a:t>
            </a:r>
          </a:p>
          <a:p>
            <a:r>
              <a:rPr lang="en-US" b="1" dirty="0">
                <a:latin typeface="Times" pitchFamily="32" charset="0"/>
                <a:ea typeface="ＭＳ Ｐゴシック" pitchFamily="32" charset="-128"/>
                <a:cs typeface="ＭＳ Ｐゴシック" pitchFamily="32" charset="-128"/>
              </a:rPr>
              <a:t>2.</a:t>
            </a:r>
            <a:r>
              <a:rPr lang="en-US" dirty="0">
                <a:latin typeface="Times" pitchFamily="32" charset="0"/>
                <a:ea typeface="ＭＳ Ｐゴシック" pitchFamily="32" charset="-128"/>
                <a:cs typeface="ＭＳ Ｐゴシック" pitchFamily="32" charset="-128"/>
              </a:rPr>
              <a:t>	The digital data can be encoded as a digital signal using a code other than NRZ-L. Thus an extra step is required.</a:t>
            </a:r>
          </a:p>
          <a:p>
            <a:r>
              <a:rPr lang="en-US" b="1" dirty="0">
                <a:latin typeface="Times" pitchFamily="32" charset="0"/>
                <a:ea typeface="ＭＳ Ｐゴシック" pitchFamily="32" charset="-128"/>
                <a:cs typeface="ＭＳ Ｐゴシック" pitchFamily="32" charset="-128"/>
              </a:rPr>
              <a:t>3.</a:t>
            </a:r>
            <a:r>
              <a:rPr lang="en-US" dirty="0">
                <a:latin typeface="Times" pitchFamily="32" charset="0"/>
                <a:ea typeface="ＭＳ Ｐゴシック" pitchFamily="32" charset="-128"/>
                <a:cs typeface="ＭＳ Ｐゴシック" pitchFamily="32" charset="-128"/>
              </a:rPr>
              <a:t>	The digital data can be converted into an analog signal, using one of the modulation techniques discussed in Section 5.2.</a:t>
            </a:r>
          </a:p>
          <a:p>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87EA52-0789-3640-827E-AD53B4EC5D8B}" type="slidenum">
              <a:rPr lang="en-US">
                <a:latin typeface="Times New Roman" pitchFamily="32" charset="0"/>
              </a:rPr>
              <a:pPr/>
              <a:t>36</a:t>
            </a:fld>
            <a:endParaRPr lang="en-US" dirty="0">
              <a:latin typeface="Times New Roman"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New Roman" pitchFamily="32" charset="0"/>
                <a:ea typeface="ＭＳ Ｐゴシック" pitchFamily="32" charset="-128"/>
                <a:cs typeface="ＭＳ Ｐゴシック" pitchFamily="32" charset="-128"/>
              </a:rPr>
              <a:t>Stallings DCC9e </a:t>
            </a:r>
            <a:r>
              <a:rPr lang="en-US" dirty="0">
                <a:latin typeface="Times" pitchFamily="32" charset="0"/>
                <a:ea typeface="ＭＳ Ｐゴシック" pitchFamily="32" charset="-128"/>
                <a:cs typeface="ＭＳ Ｐゴシック" pitchFamily="32" charset="-128"/>
              </a:rPr>
              <a:t>Figure </a:t>
            </a:r>
            <a:r>
              <a:rPr lang="en-US" dirty="0" smtClean="0">
                <a:latin typeface="Times" pitchFamily="32" charset="0"/>
                <a:ea typeface="ＭＳ Ｐゴシック" pitchFamily="32" charset="-128"/>
                <a:cs typeface="ＭＳ Ｐゴシック" pitchFamily="32" charset="-128"/>
              </a:rPr>
              <a:t>5.15</a:t>
            </a:r>
            <a:r>
              <a:rPr lang="en-US" baseline="0" dirty="0" smtClean="0">
                <a:latin typeface="Times" pitchFamily="32" charset="0"/>
                <a:ea typeface="ＭＳ Ｐゴシック" pitchFamily="32" charset="-128"/>
                <a:cs typeface="ＭＳ Ｐゴシック" pitchFamily="32" charset="-128"/>
              </a:rPr>
              <a:t> </a:t>
            </a:r>
            <a:r>
              <a:rPr lang="en-US" dirty="0">
                <a:latin typeface="Times New Roman" pitchFamily="-110" charset="0"/>
                <a:ea typeface="ＭＳ Ｐゴシック" pitchFamily="-110" charset="-128"/>
                <a:cs typeface="ＭＳ Ｐゴシック" pitchFamily="-110" charset="-128"/>
              </a:rPr>
              <a:t>shows voice data that are digitized and then converted to an analog ASK signal. This allows digital transmission in the sense defined in Chapter 3. The voice data, because they have been digitized, can be treated as digital data, even though transmission requirements (e.g., use of microwave) dictate that an analog signal be used.</a:t>
            </a:r>
          </a:p>
          <a:p>
            <a:r>
              <a:rPr lang="en-US" dirty="0">
                <a:latin typeface="Times New Roman" pitchFamily="-110" charset="0"/>
                <a:ea typeface="ＭＳ Ｐゴシック" pitchFamily="-110" charset="-128"/>
                <a:cs typeface="ＭＳ Ｐゴシック" pitchFamily="-110" charset="-128"/>
              </a:rPr>
              <a:t>	The device used for converting analog data into digital form for transmission, and subsequently recovering the original analog data from the digital, is known as a </a:t>
            </a:r>
            <a:r>
              <a:rPr lang="en-US" b="1" dirty="0">
                <a:latin typeface="Times New Roman" pitchFamily="-110" charset="0"/>
                <a:ea typeface="ＭＳ Ｐゴシック" pitchFamily="-110" charset="-128"/>
                <a:cs typeface="ＭＳ Ｐゴシック" pitchFamily="-110" charset="-128"/>
              </a:rPr>
              <a:t>codec</a:t>
            </a:r>
            <a:r>
              <a:rPr lang="en-US" dirty="0">
                <a:latin typeface="Times New Roman" pitchFamily="-110" charset="0"/>
                <a:ea typeface="ＭＳ Ｐゴシック" pitchFamily="-110" charset="-128"/>
                <a:cs typeface="ＭＳ Ｐゴシック" pitchFamily="-110" charset="-128"/>
              </a:rPr>
              <a:t> (coder-decoder). In this section we examine the two principal techniques used in codecs, pulse code modulation and delta modulation. The section closes with a discussion of comparative performance.</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Data Encoding</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2)</a:t>
            </a:r>
            <a:r>
              <a:rPr lang="en-US" sz="6600" dirty="0" smtClean="0">
                <a:solidFill>
                  <a:srgbClr val="0033CC"/>
                </a:solidFill>
                <a:effectLst>
                  <a:outerShdw blurRad="38100" dist="38100" dir="2700000" algn="tl">
                    <a:srgbClr val="000000"/>
                  </a:outerShdw>
                </a:effectLst>
              </a:rPr>
              <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Data Encoding Techniques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86409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7" name="Rectangle 1027"/>
          <p:cNvSpPr txBox="1">
            <a:spLocks noChangeArrowheads="1"/>
          </p:cNvSpPr>
          <p:nvPr/>
        </p:nvSpPr>
        <p:spPr bwMode="auto">
          <a:xfrm>
            <a:off x="762000" y="4286256"/>
            <a:ext cx="7848600" cy="144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QPSK.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ctr"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1028" descr="2-25"/>
          <p:cNvPicPr>
            <a:picLocks noChangeAspect="1" noChangeArrowheads="1"/>
          </p:cNvPicPr>
          <p:nvPr/>
        </p:nvPicPr>
        <p:blipFill>
          <a:blip r:embed="rId2"/>
          <a:srcRect/>
          <a:stretch>
            <a:fillRect/>
          </a:stretch>
        </p:blipFill>
        <p:spPr bwMode="auto">
          <a:xfrm>
            <a:off x="539750" y="1357298"/>
            <a:ext cx="8040688" cy="2722562"/>
          </a:xfrm>
          <a:prstGeom prst="rect">
            <a:avLst/>
          </a:prstGeom>
          <a:noFill/>
          <a:ln w="9525">
            <a:noFill/>
            <a:miter lim="800000"/>
            <a:headEnd/>
            <a:tailEnd/>
          </a:ln>
        </p:spPr>
      </p:pic>
      <p:sp>
        <p:nvSpPr>
          <p:cNvPr id="9" name="Rectangle 1029"/>
          <p:cNvSpPr>
            <a:spLocks noChangeArrowheads="1"/>
          </p:cNvSpPr>
          <p:nvPr/>
        </p:nvSpPr>
        <p:spPr bwMode="auto">
          <a:xfrm>
            <a:off x="6338917" y="4714884"/>
            <a:ext cx="2519363" cy="914400"/>
          </a:xfrm>
          <a:prstGeom prst="rect">
            <a:avLst/>
          </a:prstGeom>
          <a:noFill/>
          <a:ln w="9525">
            <a:noFill/>
            <a:miter lim="800000"/>
            <a:headEnd/>
            <a:tailEnd/>
          </a:ln>
        </p:spPr>
        <p:txBody>
          <a:bodyPr wrap="none" anchor="ctr"/>
          <a:lstStyle/>
          <a:p>
            <a:r>
              <a:rPr lang="en-US" b="1" i="0" dirty="0">
                <a:solidFill>
                  <a:srgbClr val="800000"/>
                </a:solidFill>
              </a:rPr>
              <a:t>V = 64</a:t>
            </a:r>
            <a:endParaRPr lang="en-US" b="1" i="0" dirty="0">
              <a:solidFill>
                <a:srgbClr val="990033"/>
              </a:solidFill>
            </a:endParaRPr>
          </a:p>
          <a:p>
            <a:r>
              <a:rPr lang="en-US" b="1" i="0" dirty="0">
                <a:solidFill>
                  <a:srgbClr val="800000"/>
                </a:solidFill>
              </a:rPr>
              <a:t>v = log</a:t>
            </a:r>
            <a:r>
              <a:rPr lang="en-US" b="1" i="0" baseline="-25000" dirty="0">
                <a:solidFill>
                  <a:srgbClr val="800000"/>
                </a:solidFill>
              </a:rPr>
              <a:t>2</a:t>
            </a:r>
            <a:r>
              <a:rPr lang="en-US" b="1" i="0" dirty="0">
                <a:solidFill>
                  <a:srgbClr val="800000"/>
                </a:solidFill>
              </a:rPr>
              <a:t> V = 6</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1026"/>
          <p:cNvSpPr>
            <a:spLocks noGrp="1" noChangeArrowheads="1"/>
          </p:cNvSpPr>
          <p:nvPr>
            <p:ph type="title"/>
          </p:nvPr>
        </p:nvSpPr>
        <p:spPr/>
        <p:txBody>
          <a:bodyPr/>
          <a:lstStyle/>
          <a:p>
            <a:pPr eaLnBrk="1" hangingPunct="1">
              <a:defRPr/>
            </a:pPr>
            <a:r>
              <a:rPr lang="en-US" dirty="0" smtClean="0"/>
              <a:t>Constellation Diagrams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61040" cy="792162"/>
          </a:xfrm>
        </p:spPr>
        <p:txBody>
          <a:bodyPr/>
          <a:lstStyle/>
          <a:p>
            <a:r>
              <a:rPr lang="en-US" sz="3600" dirty="0" smtClean="0"/>
              <a:t>Quadrature Amplitude Modulation (QAM)</a:t>
            </a:r>
            <a:endParaRPr lang="en-US" sz="3600" dirty="0"/>
          </a:p>
        </p:txBody>
      </p:sp>
      <p:sp>
        <p:nvSpPr>
          <p:cNvPr id="3" name="Content Placeholder 2"/>
          <p:cNvSpPr>
            <a:spLocks noGrp="1"/>
          </p:cNvSpPr>
          <p:nvPr>
            <p:ph idx="1"/>
          </p:nvPr>
        </p:nvSpPr>
        <p:spPr>
          <a:xfrm>
            <a:off x="457200" y="980728"/>
            <a:ext cx="8229600" cy="5328592"/>
          </a:xfrm>
        </p:spPr>
        <p:txBody>
          <a:bodyPr/>
          <a:lstStyle/>
          <a:p>
            <a:r>
              <a:rPr lang="en-US" dirty="0" smtClean="0"/>
              <a:t>QAM (a combination of ASK and PSK) is used in ADSL and cable modems.</a:t>
            </a:r>
          </a:p>
          <a:p>
            <a:pPr marL="0" indent="0">
              <a:buNone/>
            </a:pPr>
            <a:r>
              <a:rPr lang="en-US" sz="2800" dirty="0" smtClean="0">
                <a:solidFill>
                  <a:srgbClr val="008000"/>
                </a:solidFill>
              </a:rPr>
              <a:t>Example:</a:t>
            </a:r>
          </a:p>
          <a:p>
            <a:pPr marL="0" indent="0">
              <a:buNone/>
            </a:pPr>
            <a:r>
              <a:rPr lang="en-US" sz="2800" dirty="0" smtClean="0"/>
              <a:t>QAM-16 = QPSK and QASK</a:t>
            </a:r>
          </a:p>
          <a:p>
            <a:pPr marL="0" indent="0">
              <a:buNone/>
            </a:pPr>
            <a:endParaRPr lang="en-US" sz="2800" dirty="0" smtClean="0"/>
          </a:p>
          <a:p>
            <a:pPr marL="0" indent="0">
              <a:buNone/>
            </a:pPr>
            <a:r>
              <a:rPr lang="en-US" dirty="0" smtClean="0"/>
              <a:t>Idea - Increase the number of bits transmitted by increasing the number of levels used per symbol.</a:t>
            </a:r>
          </a:p>
          <a:p>
            <a:pPr marL="0" indent="0">
              <a:buNone/>
            </a:pPr>
            <a:r>
              <a:rPr lang="en-US" sz="2800" dirty="0" smtClean="0">
                <a:solidFill>
                  <a:srgbClr val="008000"/>
                </a:solidFill>
              </a:rPr>
              <a:t>Example:</a:t>
            </a:r>
          </a:p>
          <a:p>
            <a:pPr marL="0" indent="0">
              <a:buNone/>
            </a:pPr>
            <a:r>
              <a:rPr lang="en-US" sz="2800" dirty="0" smtClean="0">
                <a:solidFill>
                  <a:srgbClr val="008000"/>
                </a:solidFill>
              </a:rPr>
              <a:t>R</a:t>
            </a:r>
            <a:r>
              <a:rPr lang="en-US" sz="2800" baseline="-25000" dirty="0" smtClean="0">
                <a:solidFill>
                  <a:srgbClr val="008000"/>
                </a:solidFill>
              </a:rPr>
              <a:t>QAM-64  </a:t>
            </a:r>
            <a:r>
              <a:rPr lang="en-US" sz="2800" dirty="0" smtClean="0">
                <a:solidFill>
                  <a:srgbClr val="008000"/>
                </a:solidFill>
              </a:rPr>
              <a:t>= 6 R</a:t>
            </a:r>
            <a:r>
              <a:rPr lang="en-US" sz="2800" baseline="-25000" dirty="0" smtClean="0">
                <a:solidFill>
                  <a:srgbClr val="008000"/>
                </a:solidFill>
              </a:rPr>
              <a:t>ASK</a:t>
            </a:r>
            <a:r>
              <a:rPr lang="en-US" sz="2800" dirty="0" smtClean="0">
                <a:solidFill>
                  <a:srgbClr val="008000"/>
                </a:solidFill>
              </a:rPr>
              <a:t> </a:t>
            </a:r>
            <a:endParaRPr lang="en-US" sz="2800" dirty="0">
              <a:solidFill>
                <a:srgbClr val="008000"/>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88577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p:txBody>
          <a:bodyPr/>
          <a:lstStyle/>
          <a:p>
            <a:r>
              <a:rPr lang="en-US" dirty="0" smtClean="0"/>
              <a:t>Voice grade line ~ 3100 Hz</a:t>
            </a:r>
          </a:p>
          <a:p>
            <a:r>
              <a:rPr lang="en-US" dirty="0" err="1" smtClean="0"/>
              <a:t>Nyquist</a:t>
            </a:r>
            <a:r>
              <a:rPr lang="en-US" dirty="0" smtClean="0"/>
              <a:t> </a:t>
            </a:r>
            <a:r>
              <a:rPr lang="en-US" dirty="0" smtClean="0">
                <a:sym typeface="Wingdings" pitchFamily="2" charset="2"/>
              </a:rPr>
              <a:t> no faster than 6000 baud.</a:t>
            </a:r>
          </a:p>
          <a:p>
            <a:r>
              <a:rPr lang="en-US" dirty="0" smtClean="0">
                <a:sym typeface="Wingdings" pitchFamily="2" charset="2"/>
              </a:rPr>
              <a:t>Most modems send at 2400 baud.</a:t>
            </a:r>
          </a:p>
          <a:p>
            <a:r>
              <a:rPr lang="en-US" dirty="0" smtClean="0">
                <a:solidFill>
                  <a:srgbClr val="800000"/>
                </a:solidFill>
                <a:sym typeface="Wingdings" pitchFamily="2" charset="2"/>
              </a:rPr>
              <a:t>To increase data rates, use constellations and error correction-TCM (Trellis Coded Modulation)</a:t>
            </a:r>
            <a:endParaRPr lang="en-US" dirty="0" smtClean="0">
              <a:sym typeface="Wingdings" pitchFamily="2" charset="2"/>
            </a:endParaRPr>
          </a:p>
          <a:p>
            <a:pPr lvl="1"/>
            <a:r>
              <a:rPr lang="en-US" dirty="0" smtClean="0">
                <a:sym typeface="Wingdings" pitchFamily="2" charset="2"/>
              </a:rPr>
              <a:t>Namely, an error correction bit at the physical layer!!</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377593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a:xfrm>
            <a:off x="467544" y="1124744"/>
            <a:ext cx="8229600" cy="5184576"/>
          </a:xfrm>
        </p:spPr>
        <p:txBody>
          <a:bodyPr/>
          <a:lstStyle/>
          <a:p>
            <a:pPr marL="0" indent="0">
              <a:buNone/>
            </a:pPr>
            <a:r>
              <a:rPr lang="en-US" sz="2400" dirty="0" smtClean="0"/>
              <a:t>V.32 (</a:t>
            </a:r>
            <a:r>
              <a:rPr lang="en-US" sz="2000" dirty="0" smtClean="0"/>
              <a:t>32 constellation {4 bits} </a:t>
            </a:r>
            <a:r>
              <a:rPr lang="en-US" sz="2400" dirty="0" smtClean="0"/>
              <a:t>+ 1 check bit)  </a:t>
            </a:r>
            <a:r>
              <a:rPr lang="en-US" sz="2400" dirty="0" smtClean="0">
                <a:solidFill>
                  <a:srgbClr val="800000"/>
                </a:solidFill>
              </a:rPr>
              <a:t>9600 bps</a:t>
            </a:r>
          </a:p>
          <a:p>
            <a:pPr marL="0" indent="0">
              <a:buNone/>
            </a:pPr>
            <a:r>
              <a:rPr lang="en-US" sz="2400" dirty="0" smtClean="0"/>
              <a:t>V.32bis (6 bits/symbol + 1 check bit)    </a:t>
            </a:r>
            <a:r>
              <a:rPr lang="en-US" sz="2400" dirty="0" smtClean="0">
                <a:solidFill>
                  <a:srgbClr val="800000"/>
                </a:solidFill>
              </a:rPr>
              <a:t>14,400 bps</a:t>
            </a:r>
          </a:p>
          <a:p>
            <a:pPr marL="0" indent="0">
              <a:buNone/>
            </a:pPr>
            <a:r>
              <a:rPr lang="en-US" sz="2400" dirty="0" smtClean="0"/>
              <a:t>V.34 (12 bits/symbol)                      </a:t>
            </a:r>
            <a:r>
              <a:rPr lang="en-US" sz="2400" dirty="0" smtClean="0">
                <a:solidFill>
                  <a:srgbClr val="800000"/>
                </a:solidFill>
              </a:rPr>
              <a:t>28,800 bps</a:t>
            </a:r>
            <a:r>
              <a:rPr lang="en-US" sz="2400" dirty="0" smtClean="0"/>
              <a:t> </a:t>
            </a:r>
          </a:p>
          <a:p>
            <a:pPr marL="0" indent="0">
              <a:buNone/>
            </a:pPr>
            <a:r>
              <a:rPr lang="en-US" sz="2400" dirty="0" smtClean="0"/>
              <a:t>V.34bis </a:t>
            </a:r>
            <a:r>
              <a:rPr lang="en-US" sz="2400" dirty="0"/>
              <a:t>(</a:t>
            </a:r>
            <a:r>
              <a:rPr lang="en-US" sz="2400" dirty="0" smtClean="0"/>
              <a:t>14 </a:t>
            </a:r>
            <a:r>
              <a:rPr lang="en-US" sz="2400" dirty="0"/>
              <a:t>bits/symbol</a:t>
            </a:r>
            <a:r>
              <a:rPr lang="en-US" sz="2400" dirty="0" smtClean="0"/>
              <a:t>)                   </a:t>
            </a:r>
            <a:r>
              <a:rPr lang="en-US" sz="2400" dirty="0" smtClean="0">
                <a:solidFill>
                  <a:srgbClr val="800000"/>
                </a:solidFill>
              </a:rPr>
              <a:t>33,600 bps</a:t>
            </a:r>
          </a:p>
          <a:p>
            <a:pPr marL="0" indent="0">
              <a:buNone/>
            </a:pPr>
            <a:r>
              <a:rPr lang="en-US" sz="2400" dirty="0" smtClean="0">
                <a:solidFill>
                  <a:srgbClr val="800000"/>
                </a:solidFill>
              </a:rPr>
              <a:t>                             </a:t>
            </a:r>
            <a:r>
              <a:rPr lang="en-US" sz="2000" dirty="0" smtClean="0">
                <a:solidFill>
                  <a:srgbClr val="800000"/>
                </a:solidFill>
              </a:rPr>
              <a:t>thousands of constellation points!!                         </a:t>
            </a:r>
          </a:p>
          <a:p>
            <a:pPr marL="0" indent="0">
              <a:buNone/>
            </a:pPr>
            <a:r>
              <a:rPr lang="en-US" sz="2000" dirty="0" smtClean="0">
                <a:solidFill>
                  <a:srgbClr val="0033CC"/>
                </a:solidFill>
              </a:rPr>
              <a:t>Now we run into Shannon limit based on local loop length and quality of phone lines. </a:t>
            </a:r>
            <a:r>
              <a:rPr lang="en-US" sz="2000" dirty="0" smtClean="0">
                <a:solidFill>
                  <a:srgbClr val="008000"/>
                </a:solidFill>
              </a:rPr>
              <a:t>Since Shannon limit applies to local loop at both ends, eliminate ISP end local loop. </a:t>
            </a:r>
            <a:r>
              <a:rPr lang="en-US" sz="2000" dirty="0" smtClean="0"/>
              <a:t>Can now go up to 70 kbps, but now run into </a:t>
            </a:r>
            <a:r>
              <a:rPr lang="en-US" sz="2000" dirty="0" err="1" smtClean="0"/>
              <a:t>Nyquist</a:t>
            </a:r>
            <a:r>
              <a:rPr lang="en-US" sz="2000" dirty="0" smtClean="0"/>
              <a:t> theorem sampling limits.</a:t>
            </a:r>
          </a:p>
          <a:p>
            <a:pPr marL="0" indent="0">
              <a:buNone/>
            </a:pPr>
            <a:r>
              <a:rPr lang="en-US" sz="2400" dirty="0" smtClean="0"/>
              <a:t>4000 Hz (voice grade with guard bands) </a:t>
            </a:r>
            <a:r>
              <a:rPr lang="en-US" sz="2400" dirty="0" smtClean="0">
                <a:sym typeface="Wingdings" pitchFamily="2" charset="2"/>
              </a:rPr>
              <a:t></a:t>
            </a:r>
            <a:r>
              <a:rPr lang="en-US" sz="2400" dirty="0" smtClean="0"/>
              <a:t> 8000 samples/sec. with 8 bits per sample (7 useful in US).</a:t>
            </a:r>
          </a:p>
          <a:p>
            <a:pPr marL="0" indent="0">
              <a:buNone/>
            </a:pPr>
            <a:r>
              <a:rPr lang="en-US" sz="2400" dirty="0" smtClean="0"/>
              <a:t>V.90 and V.92 provide </a:t>
            </a:r>
            <a:r>
              <a:rPr lang="en-US" sz="2400" dirty="0" smtClean="0">
                <a:solidFill>
                  <a:srgbClr val="800000"/>
                </a:solidFill>
              </a:rPr>
              <a:t>56-kbps </a:t>
            </a:r>
            <a:r>
              <a:rPr lang="en-US" sz="2400" dirty="0" smtClean="0"/>
              <a:t>downstream and</a:t>
            </a:r>
          </a:p>
          <a:p>
            <a:pPr marL="0" indent="0">
              <a:buNone/>
            </a:pPr>
            <a:r>
              <a:rPr lang="en-US" sz="2400" dirty="0"/>
              <a:t> </a:t>
            </a:r>
            <a:r>
              <a:rPr lang="en-US" sz="2400" dirty="0" smtClean="0">
                <a:solidFill>
                  <a:srgbClr val="800000"/>
                </a:solidFill>
              </a:rPr>
              <a:t>33.6-kbps</a:t>
            </a:r>
            <a:r>
              <a:rPr lang="en-US" sz="2400" dirty="0" smtClean="0"/>
              <a:t> and </a:t>
            </a:r>
            <a:r>
              <a:rPr lang="en-US" sz="2400" dirty="0" smtClean="0">
                <a:solidFill>
                  <a:srgbClr val="800000"/>
                </a:solidFill>
              </a:rPr>
              <a:t>48-kbps</a:t>
            </a:r>
            <a:r>
              <a:rPr lang="en-US" sz="2400" dirty="0" smtClean="0"/>
              <a:t> upstream, respectively.</a:t>
            </a:r>
            <a:endParaRPr lang="en-US" sz="2400"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cxnSp>
        <p:nvCxnSpPr>
          <p:cNvPr id="7" name="Straight Arrow Connector 6"/>
          <p:cNvCxnSpPr/>
          <p:nvPr/>
        </p:nvCxnSpPr>
        <p:spPr bwMode="auto">
          <a:xfrm flipH="1" flipV="1">
            <a:off x="3419872" y="2852936"/>
            <a:ext cx="864096" cy="288032"/>
          </a:xfrm>
          <a:prstGeom prst="straightConnector1">
            <a:avLst/>
          </a:prstGeom>
          <a:noFill/>
          <a:ln w="25400" cap="flat" cmpd="sng" algn="ctr">
            <a:solidFill>
              <a:srgbClr val="800000"/>
            </a:solidFill>
            <a:prstDash val="solid"/>
            <a:round/>
            <a:headEnd type="none" w="med" len="med"/>
            <a:tailEnd type="arrow"/>
          </a:ln>
          <a:effectLst/>
        </p:spPr>
      </p:cxnSp>
      <p:sp>
        <p:nvSpPr>
          <p:cNvPr id="8" name="Rectangle 5"/>
          <p:cNvSpPr>
            <a:spLocks noChangeArrowheads="1"/>
          </p:cNvSpPr>
          <p:nvPr/>
        </p:nvSpPr>
        <p:spPr bwMode="auto">
          <a:xfrm>
            <a:off x="7847731" y="5857875"/>
            <a:ext cx="1260773"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25505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6" name="Rectangle 2"/>
          <p:cNvSpPr>
            <a:spLocks noGrp="1" noChangeArrowheads="1"/>
          </p:cNvSpPr>
          <p:nvPr>
            <p:ph type="title"/>
          </p:nvPr>
        </p:nvSpPr>
        <p:spPr>
          <a:xfrm>
            <a:off x="179388" y="476672"/>
            <a:ext cx="8785225" cy="792162"/>
          </a:xfrm>
        </p:spPr>
        <p:txBody>
          <a:bodyPr/>
          <a:lstStyle/>
          <a:p>
            <a:pPr eaLnBrk="1" hangingPunct="1">
              <a:defRPr/>
            </a:pPr>
            <a:r>
              <a:rPr lang="en-US" dirty="0" smtClean="0"/>
              <a:t>Digital Data, Digital Signals</a:t>
            </a:r>
            <a:br>
              <a:rPr lang="en-US" dirty="0" smtClean="0"/>
            </a:br>
            <a:r>
              <a:rPr lang="en-US" sz="2800" dirty="0" smtClean="0">
                <a:solidFill>
                  <a:schemeClr val="accent1"/>
                </a:solidFill>
              </a:rPr>
              <a:t>[the technique used in wired LANs]</a:t>
            </a:r>
            <a:endParaRPr lang="en-US" sz="2800" dirty="0" smtClean="0"/>
          </a:p>
        </p:txBody>
      </p:sp>
      <p:sp>
        <p:nvSpPr>
          <p:cNvPr id="7" name="Rectangle 3"/>
          <p:cNvSpPr>
            <a:spLocks noGrp="1" noChangeArrowheads="1"/>
          </p:cNvSpPr>
          <p:nvPr>
            <p:ph idx="1"/>
          </p:nvPr>
        </p:nvSpPr>
        <p:spPr>
          <a:xfrm>
            <a:off x="457200" y="1628800"/>
            <a:ext cx="8229600" cy="4133864"/>
          </a:xfrm>
        </p:spPr>
        <p:txBody>
          <a:bodyPr/>
          <a:lstStyle/>
          <a:p>
            <a:pPr eaLnBrk="1" hangingPunct="1">
              <a:lnSpc>
                <a:spcPct val="90000"/>
              </a:lnSpc>
            </a:pPr>
            <a:r>
              <a:rPr lang="en-US" dirty="0" smtClean="0"/>
              <a:t>Digital signal:: is a sequence of discrete, discontinuous voltage pulses.</a:t>
            </a:r>
          </a:p>
          <a:p>
            <a:pPr eaLnBrk="1" hangingPunct="1">
              <a:lnSpc>
                <a:spcPct val="90000"/>
              </a:lnSpc>
            </a:pPr>
            <a:r>
              <a:rPr lang="en-US" dirty="0" smtClean="0"/>
              <a:t>Bit duration:: the time it takes for the transmitter to emit the bit.</a:t>
            </a:r>
          </a:p>
          <a:p>
            <a:pPr eaLnBrk="1" hangingPunct="1">
              <a:lnSpc>
                <a:spcPct val="90000"/>
              </a:lnSpc>
            </a:pPr>
            <a:r>
              <a:rPr lang="en-US" dirty="0" smtClean="0"/>
              <a:t>Issues</a:t>
            </a:r>
          </a:p>
          <a:p>
            <a:pPr lvl="1" eaLnBrk="1" hangingPunct="1">
              <a:lnSpc>
                <a:spcPct val="90000"/>
              </a:lnSpc>
            </a:pPr>
            <a:r>
              <a:rPr lang="en-US" dirty="0" smtClean="0"/>
              <a:t>Bit timing (sender/receiver clock drift)</a:t>
            </a:r>
          </a:p>
          <a:p>
            <a:pPr lvl="1" eaLnBrk="1" hangingPunct="1">
              <a:lnSpc>
                <a:spcPct val="90000"/>
              </a:lnSpc>
            </a:pPr>
            <a:r>
              <a:rPr lang="en-US" dirty="0" smtClean="0"/>
              <a:t>Recovery from signal inference</a:t>
            </a:r>
          </a:p>
          <a:p>
            <a:pPr lvl="1" eaLnBrk="1" hangingPunct="1">
              <a:lnSpc>
                <a:spcPct val="90000"/>
              </a:lnSpc>
            </a:pPr>
            <a:r>
              <a:rPr lang="en-US" dirty="0" smtClean="0"/>
              <a:t>Noise immunity</a:t>
            </a:r>
          </a:p>
          <a:p>
            <a:pPr lvl="1" eaLnBrk="1" hangingPunct="1">
              <a:lnSpc>
                <a:spcPct val="90000"/>
              </a:lnSpc>
            </a:pPr>
            <a:r>
              <a:rPr lang="en-US" dirty="0" smtClean="0"/>
              <a:t>Error detection  </a:t>
            </a:r>
            <a:r>
              <a:rPr lang="en-US" dirty="0" smtClean="0">
                <a:solidFill>
                  <a:srgbClr val="800000"/>
                </a:solidFill>
              </a:rPr>
              <a:t>{later}</a:t>
            </a:r>
          </a:p>
          <a:p>
            <a:pPr lvl="1" eaLnBrk="1" hangingPunct="1">
              <a:lnSpc>
                <a:spcPct val="90000"/>
              </a:lnSpc>
            </a:pPr>
            <a:r>
              <a:rPr lang="en-US" dirty="0" smtClean="0"/>
              <a:t>Complexity (cost)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Spectrum Issues</a:t>
            </a:r>
            <a:endParaRPr lang="en-US" dirty="0"/>
          </a:p>
        </p:txBody>
      </p:sp>
      <p:sp>
        <p:nvSpPr>
          <p:cNvPr id="3" name="Content Placeholder 2"/>
          <p:cNvSpPr>
            <a:spLocks noGrp="1"/>
          </p:cNvSpPr>
          <p:nvPr>
            <p:ph idx="1"/>
          </p:nvPr>
        </p:nvSpPr>
        <p:spPr>
          <a:xfrm>
            <a:off x="457200" y="1148680"/>
            <a:ext cx="8229600" cy="5304656"/>
          </a:xfrm>
        </p:spPr>
        <p:txBody>
          <a:bodyPr/>
          <a:lstStyle/>
          <a:p>
            <a:r>
              <a:rPr lang="en-US" sz="2800" dirty="0" smtClean="0"/>
              <a:t>Lack of high frequency components </a:t>
            </a:r>
            <a:r>
              <a:rPr lang="en-US" sz="2800" dirty="0" smtClean="0">
                <a:sym typeface="Wingdings" pitchFamily="2" charset="2"/>
              </a:rPr>
              <a:t> less bandwidth needed for transmission.</a:t>
            </a:r>
          </a:p>
          <a:p>
            <a:r>
              <a:rPr lang="en-US" sz="2800" dirty="0" smtClean="0">
                <a:sym typeface="Wingdings" pitchFamily="2" charset="2"/>
              </a:rPr>
              <a:t>DC component  direct physical attachment of transmission components </a:t>
            </a:r>
            <a:r>
              <a:rPr lang="en-US" sz="2800" dirty="0" smtClean="0">
                <a:solidFill>
                  <a:srgbClr val="FF0000"/>
                </a:solidFill>
                <a:sym typeface="Wingdings" pitchFamily="2" charset="2"/>
              </a:rPr>
              <a:t>{bad}.</a:t>
            </a:r>
          </a:p>
          <a:p>
            <a:pPr lvl="1"/>
            <a:r>
              <a:rPr lang="en-US" dirty="0" smtClean="0">
                <a:sym typeface="Wingdings" pitchFamily="2" charset="2"/>
              </a:rPr>
              <a:t>Without dc, ac coupling via transformer provides excellent electrical isolation </a:t>
            </a:r>
            <a:r>
              <a:rPr lang="en-US" dirty="0" smtClean="0">
                <a:solidFill>
                  <a:srgbClr val="008000"/>
                </a:solidFill>
                <a:sym typeface="Wingdings" pitchFamily="2" charset="2"/>
              </a:rPr>
              <a:t>{reduces interference}</a:t>
            </a:r>
            <a:r>
              <a:rPr lang="en-US" dirty="0" smtClean="0">
                <a:sym typeface="Wingdings" pitchFamily="2" charset="2"/>
              </a:rPr>
              <a:t>.</a:t>
            </a:r>
            <a:endParaRPr lang="en-US" dirty="0" smtClean="0">
              <a:solidFill>
                <a:srgbClr val="008000"/>
              </a:solidFill>
              <a:sym typeface="Wingdings" pitchFamily="2" charset="2"/>
            </a:endParaRPr>
          </a:p>
          <a:p>
            <a:r>
              <a:rPr lang="en-US" sz="2800" dirty="0" smtClean="0">
                <a:sym typeface="Wingdings" pitchFamily="2" charset="2"/>
              </a:rPr>
              <a:t>Concentrate transmission power in the middle of the transmission band because channel characteristics worse near band edges.</a:t>
            </a:r>
            <a:endParaRPr lang="en-US" sz="2800"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424614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a:spLocks noGrp="1" noChangeArrowheads="1"/>
          </p:cNvSpPr>
          <p:nvPr>
            <p:ph idx="1"/>
          </p:nvPr>
        </p:nvSpPr>
        <p:spPr>
          <a:xfrm>
            <a:off x="285720" y="1200168"/>
            <a:ext cx="8572560" cy="4800600"/>
          </a:xfrm>
        </p:spPr>
        <p:txBody>
          <a:bodyPr/>
          <a:lstStyle/>
          <a:p>
            <a:pPr eaLnBrk="1" hangingPunct="1">
              <a:buFontTx/>
              <a:buNone/>
            </a:pPr>
            <a:r>
              <a:rPr lang="en-US" sz="2800" dirty="0" smtClean="0"/>
              <a:t>Uses two different voltage levels (one positive and one negative) as the signal elements for the two binary digits.</a:t>
            </a:r>
          </a:p>
          <a:p>
            <a:pPr eaLnBrk="1" hangingPunct="1">
              <a:buFontTx/>
              <a:buNone/>
            </a:pPr>
            <a:r>
              <a:rPr lang="en-US" sz="2400" b="1" dirty="0" smtClean="0">
                <a:solidFill>
                  <a:srgbClr val="0000CC"/>
                </a:solidFill>
                <a:latin typeface="Comic Sans MS" pitchFamily="66" charset="0"/>
                <a:cs typeface="Arial" charset="0"/>
              </a:rPr>
              <a:t>NRZ-L</a:t>
            </a:r>
            <a:r>
              <a:rPr lang="en-US" sz="2400" b="1" dirty="0" smtClean="0">
                <a:cs typeface="Arial" charset="0"/>
              </a:rPr>
              <a:t> ( </a:t>
            </a:r>
            <a:r>
              <a:rPr lang="en-US" sz="2400" b="1" dirty="0" smtClean="0">
                <a:solidFill>
                  <a:srgbClr val="0000CC"/>
                </a:solidFill>
                <a:latin typeface="Comic Sans MS" pitchFamily="66" charset="0"/>
                <a:cs typeface="Arial" charset="0"/>
              </a:rPr>
              <a:t>N</a:t>
            </a:r>
            <a:r>
              <a:rPr lang="en-US" sz="2400" b="1" dirty="0" smtClean="0">
                <a:cs typeface="Arial" charset="0"/>
              </a:rPr>
              <a:t>on-</a:t>
            </a:r>
            <a:r>
              <a:rPr lang="en-US" sz="2400" b="1" dirty="0" smtClean="0">
                <a:solidFill>
                  <a:srgbClr val="0000CC"/>
                </a:solidFill>
                <a:latin typeface="Comic Sans MS" pitchFamily="66" charset="0"/>
                <a:cs typeface="Arial" charset="0"/>
              </a:rPr>
              <a:t>R</a:t>
            </a:r>
            <a:r>
              <a:rPr lang="en-US" sz="2400" b="1" dirty="0" smtClean="0">
                <a:cs typeface="Arial" charset="0"/>
              </a:rPr>
              <a:t>eturn-to-</a:t>
            </a:r>
            <a:r>
              <a:rPr lang="en-US" sz="2400" b="1" dirty="0" smtClean="0">
                <a:solidFill>
                  <a:srgbClr val="0000CC"/>
                </a:solidFill>
                <a:latin typeface="Comic Sans MS" pitchFamily="66" charset="0"/>
                <a:cs typeface="Arial" charset="0"/>
              </a:rPr>
              <a:t>Z</a:t>
            </a:r>
            <a:r>
              <a:rPr lang="en-US" sz="2400" b="1" dirty="0" smtClean="0">
                <a:cs typeface="Arial" charset="0"/>
              </a:rPr>
              <a:t>ero-</a:t>
            </a:r>
            <a:r>
              <a:rPr lang="en-US" sz="2400" b="1" dirty="0" smtClean="0">
                <a:solidFill>
                  <a:srgbClr val="0000CC"/>
                </a:solidFill>
                <a:latin typeface="Comic Sans MS" pitchFamily="66" charset="0"/>
                <a:cs typeface="Arial" charset="0"/>
              </a:rPr>
              <a:t>L</a:t>
            </a:r>
            <a:r>
              <a:rPr lang="en-US" sz="2400" b="1" dirty="0" smtClean="0">
                <a:cs typeface="Arial" charset="0"/>
              </a:rPr>
              <a:t>evel)</a:t>
            </a:r>
          </a:p>
          <a:p>
            <a:pPr eaLnBrk="1" hangingPunct="1">
              <a:buFontTx/>
              <a:buNone/>
            </a:pPr>
            <a:r>
              <a:rPr lang="en-US" sz="2400" b="1" dirty="0" smtClean="0">
                <a:cs typeface="Arial" charset="0"/>
              </a:rPr>
              <a:t>	</a:t>
            </a:r>
            <a:r>
              <a:rPr lang="en-US" sz="2400" dirty="0" smtClean="0">
                <a:cs typeface="Arial" charset="0"/>
              </a:rPr>
              <a:t>The voltage is constant during the bit interval.</a:t>
            </a:r>
          </a:p>
          <a:p>
            <a:pPr eaLnBrk="1" hangingPunct="1">
              <a:buFontTx/>
              <a:buNone/>
            </a:pPr>
            <a:r>
              <a:rPr lang="en-US" sz="2400" b="1" dirty="0" smtClean="0">
                <a:cs typeface="Arial" charset="0"/>
              </a:rPr>
              <a:t>                   </a:t>
            </a:r>
            <a:endParaRPr lang="en-US" sz="2400" dirty="0" smtClean="0">
              <a:cs typeface="Times New Roman" pitchFamily="18" charset="0"/>
            </a:endParaRPr>
          </a:p>
          <a:p>
            <a:pPr eaLnBrk="1" hangingPunct="1">
              <a:buFontTx/>
              <a:buNone/>
            </a:pPr>
            <a:r>
              <a:rPr lang="en-US" sz="2400" dirty="0" smtClean="0">
                <a:cs typeface="Arial" charset="0"/>
              </a:rPr>
              <a:t> </a:t>
            </a:r>
            <a:endParaRPr lang="en-US" sz="2400" dirty="0" smtClean="0">
              <a:cs typeface="Times New Roman" pitchFamily="18" charset="0"/>
            </a:endParaRPr>
          </a:p>
          <a:p>
            <a:pPr eaLnBrk="1" hangingPunct="1">
              <a:buFontTx/>
              <a:buNone/>
            </a:pPr>
            <a:endParaRPr lang="en-US" sz="2400" b="1" dirty="0" smtClean="0">
              <a:cs typeface="Arial" charset="0"/>
            </a:endParaRPr>
          </a:p>
          <a:p>
            <a:pPr eaLnBrk="1" hangingPunct="1">
              <a:buFontTx/>
              <a:buNone/>
            </a:pPr>
            <a:endParaRPr lang="en-US" sz="2800" i="1" dirty="0" smtClean="0"/>
          </a:p>
          <a:p>
            <a:pPr eaLnBrk="1" hangingPunct="1">
              <a:buFontTx/>
              <a:buNone/>
            </a:pPr>
            <a:r>
              <a:rPr lang="en-US" sz="2800" b="1" dirty="0" smtClean="0">
                <a:solidFill>
                  <a:srgbClr val="0000CC"/>
                </a:solidFill>
                <a:latin typeface="Comic Sans MS" pitchFamily="66" charset="0"/>
                <a:cs typeface="Arial" charset="0"/>
              </a:rPr>
              <a:t>NRZ-L</a:t>
            </a:r>
            <a:r>
              <a:rPr lang="en-US" sz="2400" b="1" dirty="0" smtClean="0">
                <a:cs typeface="Arial" charset="0"/>
              </a:rPr>
              <a:t> </a:t>
            </a:r>
            <a:r>
              <a:rPr lang="en-US" sz="2800" i="1" dirty="0" smtClean="0">
                <a:cs typeface="Arial" charset="0"/>
              </a:rPr>
              <a:t>is us</a:t>
            </a:r>
            <a:r>
              <a:rPr lang="en-US" sz="2800" i="1" dirty="0" smtClean="0"/>
              <a:t>ed for short distances between a terminal and modem or terminal and computer.</a:t>
            </a:r>
          </a:p>
        </p:txBody>
      </p:sp>
      <p:sp>
        <p:nvSpPr>
          <p:cNvPr id="8" name="Rectangle 4"/>
          <p:cNvSpPr>
            <a:spLocks noChangeArrowheads="1"/>
          </p:cNvSpPr>
          <p:nvPr/>
        </p:nvSpPr>
        <p:spPr bwMode="auto">
          <a:xfrm>
            <a:off x="1905000" y="3643314"/>
            <a:ext cx="5105400" cy="1357322"/>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2800" b="1" i="0" dirty="0" smtClean="0">
                <a:latin typeface="Times New Roman" pitchFamily="18" charset="0"/>
                <a:cs typeface="Times New Roman" pitchFamily="18" charset="0"/>
                <a:sym typeface="Wingdings" pitchFamily="2" charset="2"/>
              </a:rPr>
              <a:t>1  </a:t>
            </a:r>
            <a:r>
              <a:rPr lang="en-US" sz="2800" b="1" i="0" dirty="0" smtClean="0">
                <a:latin typeface="Times New Roman" pitchFamily="18" charset="0"/>
                <a:cs typeface="Arial" charset="0"/>
              </a:rPr>
              <a:t>  </a:t>
            </a:r>
            <a:r>
              <a:rPr lang="en-US" sz="2800" b="1" i="0" dirty="0">
                <a:latin typeface="Times New Roman" pitchFamily="18" charset="0"/>
                <a:cs typeface="Arial" charset="0"/>
              </a:rPr>
              <a:t>negative voltage</a:t>
            </a:r>
            <a:endParaRPr lang="en-US" sz="2800" b="1" i="0" dirty="0">
              <a:latin typeface="Times New Roman" pitchFamily="18" charset="0"/>
              <a:cs typeface="Times New Roman" pitchFamily="18" charset="0"/>
            </a:endParaRPr>
          </a:p>
          <a:p>
            <a:pPr marL="457200" indent="-457200">
              <a:spcBef>
                <a:spcPct val="20000"/>
              </a:spcBef>
            </a:pPr>
            <a:r>
              <a:rPr lang="en-US" sz="2800" b="1" i="0" dirty="0">
                <a:latin typeface="Times New Roman" pitchFamily="18" charset="0"/>
                <a:cs typeface="Arial" charset="0"/>
              </a:rPr>
              <a:t>0  </a:t>
            </a:r>
            <a:r>
              <a:rPr lang="en-US" sz="2800" b="1" i="0" dirty="0">
                <a:latin typeface="Times New Roman" pitchFamily="18" charset="0"/>
                <a:cs typeface="Times New Roman" pitchFamily="18" charset="0"/>
                <a:sym typeface="Wingdings" pitchFamily="2" charset="2"/>
              </a:rPr>
              <a:t></a:t>
            </a:r>
            <a:r>
              <a:rPr lang="en-US" sz="2800" b="1" i="0" dirty="0">
                <a:latin typeface="Times New Roman" pitchFamily="18" charset="0"/>
                <a:cs typeface="Arial" charset="0"/>
              </a:rPr>
              <a:t>  positive  voltage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txBox="1">
            <a:spLocks noChangeArrowheads="1"/>
          </p:cNvSpPr>
          <p:nvPr/>
        </p:nvSpPr>
        <p:spPr bwMode="auto">
          <a:xfrm>
            <a:off x="285720" y="1052513"/>
            <a:ext cx="847728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 </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on-</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R</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eturn-to-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Z</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ero-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nvert on ones)</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The voltage is constant during the bit interval.</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mn-cs"/>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is a </a:t>
            </a:r>
            <a:r>
              <a:rPr kumimoji="0" lang="en-US" sz="28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differential encoding</a:t>
            </a:r>
            <a:r>
              <a:rPr kumimoji="0" lang="en-US" sz="2800" b="1" i="1"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scheme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(i.e., the information transmitted is terms</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of</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comparing adjacent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signal elements.)</a:t>
            </a:r>
          </a:p>
        </p:txBody>
      </p:sp>
      <p:sp>
        <p:nvSpPr>
          <p:cNvPr id="9" name="Rectangle 4"/>
          <p:cNvSpPr>
            <a:spLocks noChangeArrowheads="1"/>
          </p:cNvSpPr>
          <p:nvPr/>
        </p:nvSpPr>
        <p:spPr bwMode="auto">
          <a:xfrm>
            <a:off x="857224" y="2571743"/>
            <a:ext cx="7158062" cy="2000265"/>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sz="1800" b="1" i="0" dirty="0">
                <a:latin typeface="Times New Roman" pitchFamily="18" charset="0"/>
                <a:cs typeface="Arial" charset="0"/>
              </a:rPr>
              <a:t>1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existence of a </a:t>
            </a:r>
            <a:r>
              <a:rPr lang="en-US" sz="1800" b="1" dirty="0">
                <a:solidFill>
                  <a:srgbClr val="0033CC"/>
                </a:solidFill>
                <a:latin typeface="Times New Roman" pitchFamily="18" charset="0"/>
                <a:cs typeface="Arial" charset="0"/>
              </a:rPr>
              <a:t>signal transition</a:t>
            </a:r>
            <a:r>
              <a:rPr lang="en-US" sz="1800" b="1" i="0" dirty="0">
                <a:solidFill>
                  <a:srgbClr val="0033CC"/>
                </a:solidFill>
                <a:latin typeface="Times New Roman" pitchFamily="18" charset="0"/>
                <a:cs typeface="Arial" charset="0"/>
              </a:rPr>
              <a:t> </a:t>
            </a:r>
            <a:r>
              <a:rPr lang="en-US" sz="1800" b="1" i="0" dirty="0">
                <a:latin typeface="Times New Roman" pitchFamily="18" charset="0"/>
                <a:cs typeface="Arial" charset="0"/>
              </a:rPr>
              <a:t>at the beginning of the bit time</a:t>
            </a:r>
          </a:p>
          <a:p>
            <a:pPr marL="457200" indent="-457200" algn="l">
              <a:spcBef>
                <a:spcPct val="20000"/>
              </a:spcBef>
            </a:pPr>
            <a:r>
              <a:rPr lang="en-US" sz="1800" b="1" i="0" dirty="0">
                <a:latin typeface="Times New Roman" pitchFamily="18" charset="0"/>
                <a:cs typeface="Arial" charset="0"/>
              </a:rPr>
              <a:t>                    (either a low-to-high or a high-to-low transition) </a:t>
            </a:r>
            <a:endParaRPr lang="en-US" sz="1800" b="1" i="0" dirty="0">
              <a:latin typeface="Times New Roman" pitchFamily="18" charset="0"/>
              <a:cs typeface="Times New Roman" pitchFamily="18" charset="0"/>
            </a:endParaRPr>
          </a:p>
          <a:p>
            <a:pPr marL="457200" indent="-457200" algn="l">
              <a:spcBef>
                <a:spcPct val="20000"/>
              </a:spcBef>
            </a:pPr>
            <a:endParaRPr lang="en-US" sz="1800" b="1" i="0" dirty="0">
              <a:latin typeface="Times New Roman" pitchFamily="18" charset="0"/>
              <a:cs typeface="Arial" charset="0"/>
            </a:endParaRPr>
          </a:p>
          <a:p>
            <a:pPr marL="457200" indent="-457200" algn="l">
              <a:spcBef>
                <a:spcPct val="20000"/>
              </a:spcBef>
            </a:pPr>
            <a:r>
              <a:rPr lang="en-US" sz="1800" b="1" i="0" dirty="0">
                <a:latin typeface="Times New Roman" pitchFamily="18" charset="0"/>
                <a:cs typeface="Arial" charset="0"/>
              </a:rPr>
              <a:t>        0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a:t>
            </a:r>
            <a:r>
              <a:rPr lang="en-US" sz="1800" b="1" i="0" dirty="0">
                <a:solidFill>
                  <a:srgbClr val="0033CC"/>
                </a:solidFill>
                <a:latin typeface="Times New Roman" pitchFamily="18" charset="0"/>
                <a:cs typeface="Arial" charset="0"/>
              </a:rPr>
              <a:t>no </a:t>
            </a:r>
            <a:r>
              <a:rPr lang="en-US" sz="1800" b="1" dirty="0">
                <a:solidFill>
                  <a:srgbClr val="0033CC"/>
                </a:solidFill>
                <a:latin typeface="Times New Roman" pitchFamily="18" charset="0"/>
                <a:cs typeface="Arial" charset="0"/>
              </a:rPr>
              <a:t>signal transition </a:t>
            </a:r>
            <a:r>
              <a:rPr lang="en-US" sz="1800" b="1" i="0" dirty="0">
                <a:latin typeface="Times New Roman" pitchFamily="18" charset="0"/>
                <a:cs typeface="Arial" charset="0"/>
              </a:rPr>
              <a:t>at the beginning of the bit time</a:t>
            </a:r>
            <a:endParaRPr lang="en-US" sz="1800" b="1" i="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Bi–Phase Codes</a:t>
            </a:r>
          </a:p>
        </p:txBody>
      </p:sp>
      <p:sp>
        <p:nvSpPr>
          <p:cNvPr id="7" name="Rectangle 3"/>
          <p:cNvSpPr txBox="1">
            <a:spLocks noChangeArrowheads="1"/>
          </p:cNvSpPr>
          <p:nvPr/>
        </p:nvSpPr>
        <p:spPr bwMode="auto">
          <a:xfrm>
            <a:off x="357158" y="1268413"/>
            <a:ext cx="8329642"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Bi-phase codes</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require at least one transition per bit time and may have as many as two transitions.</a:t>
            </a:r>
            <a:endPar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endParaRPr>
          </a:p>
          <a:p>
            <a:pPr marL="225425" lvl="0" indent="-225425" algn="l" eaLnBrk="1" hangingPunct="1">
              <a:lnSpc>
                <a:spcPct val="80000"/>
              </a:lnSpc>
              <a:spcBef>
                <a:spcPct val="20000"/>
              </a:spcBef>
              <a:buClr>
                <a:schemeClr val="tx1"/>
              </a:buClr>
              <a:buSzPct val="50000"/>
            </a:pPr>
            <a:r>
              <a:rPr lang="en-US" sz="2800" b="1" kern="0" dirty="0" smtClean="0">
                <a:solidFill>
                  <a:srgbClr val="0033CC"/>
                </a:solidFill>
                <a:effectLst>
                  <a:outerShdw blurRad="38100" dist="38100" dir="2700000" algn="tl">
                    <a:srgbClr val="FFFFFF"/>
                  </a:outerShdw>
                </a:effectLst>
                <a:sym typeface="Wingdings" pitchFamily="2" charset="2"/>
              </a:rPr>
              <a:t></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the maximum modulation rate is twice that of NRZ </a:t>
            </a:r>
          </a:p>
          <a:p>
            <a:pPr marL="225425" marR="0" lvl="0" indent="-225425" algn="l" defTabSz="914400" rtl="0" eaLnBrk="1" fontAlgn="base" latinLnBrk="0" hangingPunct="1">
              <a:lnSpc>
                <a:spcPct val="80000"/>
              </a:lnSpc>
              <a:spcBef>
                <a:spcPct val="20000"/>
              </a:spcBef>
              <a:spcAft>
                <a:spcPct val="0"/>
              </a:spcAft>
              <a:buClr>
                <a:schemeClr val="tx1"/>
              </a:buClr>
              <a:buSzPct val="50000"/>
              <a:buFont typeface="Wingdings" pitchFamily="2" charset="2"/>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greater transmission bandwidth is required.</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sym typeface="Wingdings" pitchFamily="2" charset="2"/>
              </a:rPr>
              <a:t>Advantages:</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Synchronization – with a predictable transition per bit time the receiver can “synch” on the transition </a:t>
            </a:r>
            <a:r>
              <a:rPr kumimoji="0" lang="en-US" sz="28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sym typeface="Wingdings" pitchFamily="2" charset="2"/>
              </a:rPr>
              <a:t>[self-clocking]</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No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d.c.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component.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Error detection – the absence of an expected transition can be used to detect errors.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cs typeface="Arial" charset="0"/>
              </a:rPr>
              <a:t>Manchester Encoding</a:t>
            </a:r>
            <a:r>
              <a:rPr lang="en-US" dirty="0" smtClean="0"/>
              <a:t> </a:t>
            </a:r>
          </a:p>
        </p:txBody>
      </p:sp>
      <p:sp>
        <p:nvSpPr>
          <p:cNvPr id="7" name="Rectangle 3"/>
          <p:cNvSpPr txBox="1">
            <a:spLocks noChangeArrowheads="1"/>
          </p:cNvSpPr>
          <p:nvPr/>
        </p:nvSpPr>
        <p:spPr bwMode="auto">
          <a:xfrm>
            <a:off x="838200" y="1219200"/>
            <a:ext cx="7772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There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always</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 mid-bit transition {which is used as a clocking mechanism}.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direction</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of the mid-bit transition represents the digital data.</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Consequently, there may be a second transition at the beginning of the bit interval.</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802.3 baseband coaxial cable and  CSMA/CD twisted pair.</a:t>
            </a:r>
          </a:p>
        </p:txBody>
      </p:sp>
      <p:sp>
        <p:nvSpPr>
          <p:cNvPr id="8" name="Rectangle 4"/>
          <p:cNvSpPr>
            <a:spLocks noChangeArrowheads="1"/>
          </p:cNvSpPr>
          <p:nvPr/>
        </p:nvSpPr>
        <p:spPr bwMode="auto">
          <a:xfrm>
            <a:off x="1071538" y="2786058"/>
            <a:ext cx="5029200" cy="1828800"/>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low-to-high</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a:p>
            <a:pPr marL="457200" indent="-457200" algn="l">
              <a:spcBef>
                <a:spcPct val="20000"/>
              </a:spcBef>
            </a:pPr>
            <a:endParaRPr lang="en-US" i="0" dirty="0">
              <a:latin typeface="Times New Roman" pitchFamily="18" charset="0"/>
              <a:cs typeface="Arial"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high-to-low</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p:txBody>
      </p:sp>
      <p:sp>
        <p:nvSpPr>
          <p:cNvPr id="9" name="Rectangle 5"/>
          <p:cNvSpPr>
            <a:spLocks noChangeArrowheads="1"/>
          </p:cNvSpPr>
          <p:nvPr/>
        </p:nvSpPr>
        <p:spPr bwMode="auto">
          <a:xfrm>
            <a:off x="6553200" y="2581276"/>
            <a:ext cx="1905000" cy="1990732"/>
          </a:xfrm>
          <a:prstGeom prst="rect">
            <a:avLst/>
          </a:prstGeom>
          <a:solidFill>
            <a:srgbClr val="FF0000"/>
          </a:solidFill>
          <a:ln w="9525">
            <a:solidFill>
              <a:schemeClr val="tx1"/>
            </a:solidFill>
            <a:miter lim="800000"/>
            <a:headEnd/>
            <a:tailEnd/>
          </a:ln>
        </p:spPr>
        <p:txBody>
          <a:bodyPr wrap="none" anchor="ctr"/>
          <a:lstStyle/>
          <a:p>
            <a:r>
              <a:rPr lang="en-US" b="1" i="0" dirty="0" smtClean="0">
                <a:latin typeface="Times New Roman" pitchFamily="18" charset="0"/>
              </a:rPr>
              <a:t>Some</a:t>
            </a:r>
          </a:p>
          <a:p>
            <a:r>
              <a:rPr lang="en-US" b="1" dirty="0" smtClean="0">
                <a:latin typeface="Times New Roman" pitchFamily="18" charset="0"/>
              </a:rPr>
              <a:t>t</a:t>
            </a:r>
            <a:r>
              <a:rPr lang="en-US" b="1" i="0" dirty="0" smtClean="0">
                <a:latin typeface="Times New Roman" pitchFamily="18" charset="0"/>
              </a:rPr>
              <a:t>extbooks</a:t>
            </a:r>
            <a:endParaRPr lang="en-US" b="1" i="0" dirty="0">
              <a:latin typeface="Times New Roman" pitchFamily="18" charset="0"/>
            </a:endParaRPr>
          </a:p>
          <a:p>
            <a:r>
              <a:rPr lang="en-US" b="1" i="0" dirty="0">
                <a:latin typeface="Times New Roman" pitchFamily="18" charset="0"/>
              </a:rPr>
              <a:t>disagree</a:t>
            </a:r>
          </a:p>
          <a:p>
            <a:r>
              <a:rPr lang="en-US" b="1" i="0" dirty="0">
                <a:latin typeface="Times New Roman" pitchFamily="18" charset="0"/>
              </a:rPr>
              <a:t>on this</a:t>
            </a:r>
          </a:p>
          <a:p>
            <a:r>
              <a:rPr lang="en-US" b="1" i="0" dirty="0">
                <a:latin typeface="Times New Roman" pitchFamily="18" charset="0"/>
              </a:rPr>
              <a:t>definition!!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kumimoji="1" lang="en-US" dirty="0">
                <a:ea typeface="+mj-ea"/>
                <a:cs typeface="+mj-cs"/>
              </a:rPr>
              <a:t>Interpreting Signals</a:t>
            </a:r>
          </a:p>
        </p:txBody>
      </p:sp>
      <p:graphicFrame>
        <p:nvGraphicFramePr>
          <p:cNvPr id="4" name="Diagram 3"/>
          <p:cNvGraphicFramePr/>
          <p:nvPr>
            <p:extLst>
              <p:ext uri="{D42A27DB-BD31-4B8C-83A1-F6EECF244321}">
                <p14:modId xmlns:p14="http://schemas.microsoft.com/office/powerpoint/2010/main" val="2788340932"/>
              </p:ext>
            </p:extLst>
          </p:nvPr>
        </p:nvGraphicFramePr>
        <p:xfrm>
          <a:off x="457200" y="1196752"/>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232558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6" name="Rectangle 2"/>
          <p:cNvSpPr>
            <a:spLocks noGrp="1" noChangeArrowheads="1"/>
          </p:cNvSpPr>
          <p:nvPr>
            <p:ph type="title"/>
          </p:nvPr>
        </p:nvSpPr>
        <p:spPr/>
        <p:txBody>
          <a:bodyPr/>
          <a:lstStyle/>
          <a:p>
            <a:pPr eaLnBrk="1" hangingPunct="1">
              <a:defRPr/>
            </a:pPr>
            <a:r>
              <a:rPr lang="en-US" sz="4000" dirty="0" smtClean="0">
                <a:cs typeface="Arial" charset="0"/>
              </a:rPr>
              <a:t>Differential Manchester Encoding</a:t>
            </a:r>
            <a:r>
              <a:rPr lang="en-US" dirty="0" smtClean="0"/>
              <a:t> </a:t>
            </a:r>
          </a:p>
        </p:txBody>
      </p:sp>
      <p:sp>
        <p:nvSpPr>
          <p:cNvPr id="7" name="Rectangle 3"/>
          <p:cNvSpPr txBox="1">
            <a:spLocks noChangeArrowheads="1"/>
          </p:cNvSpPr>
          <p:nvPr/>
        </p:nvSpPr>
        <p:spPr bwMode="auto">
          <a:xfrm>
            <a:off x="467544" y="1214422"/>
            <a:ext cx="8295456"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mid-bit transition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ONLY</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for clocking.</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Differential Manchester is both differential and bi-phase.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Note – the coding convention for Differential</a:t>
            </a:r>
            <a:r>
              <a:rPr kumimoji="0" lang="en-US" sz="24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Manchester is the opposite convention from NRZI.</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802.5 (token ring) with shielded twisted pair.</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Modulation rate for Manchester and Differential Manchester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twice</a:t>
            </a: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data rate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inefficient encoding for long-distance applications.</a:t>
            </a: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8" name="Rectangle 4"/>
          <p:cNvSpPr>
            <a:spLocks noChangeArrowheads="1"/>
          </p:cNvSpPr>
          <p:nvPr/>
        </p:nvSpPr>
        <p:spPr bwMode="auto">
          <a:xfrm>
            <a:off x="823938" y="1714488"/>
            <a:ext cx="7391400" cy="1309686"/>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1600" b="1" i="0" dirty="0">
                <a:latin typeface="Arial" charset="0"/>
                <a:cs typeface="Arial" charset="0"/>
              </a:rPr>
              <a:t> </a:t>
            </a:r>
            <a:r>
              <a:rPr lang="en-US" sz="2000" b="1" i="0" dirty="0">
                <a:latin typeface="Times New Roman" pitchFamily="18" charset="0"/>
                <a:cs typeface="Arial" charset="0"/>
              </a:rPr>
              <a:t>1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absence of transition </a:t>
            </a:r>
            <a:r>
              <a:rPr lang="en-US" sz="2000" b="1" i="0" dirty="0">
                <a:latin typeface="Times New Roman" pitchFamily="18" charset="0"/>
                <a:cs typeface="Arial" charset="0"/>
              </a:rPr>
              <a:t>at the beginning of the bit interval </a:t>
            </a:r>
            <a:endParaRPr lang="en-US" sz="2000" b="1" i="0" dirty="0">
              <a:latin typeface="Times New Roman" pitchFamily="18" charset="0"/>
              <a:cs typeface="Times New Roman" pitchFamily="18" charset="0"/>
            </a:endParaRPr>
          </a:p>
          <a:p>
            <a:pPr marL="457200" indent="-457200">
              <a:spcBef>
                <a:spcPct val="20000"/>
              </a:spcBef>
            </a:pPr>
            <a:r>
              <a:rPr lang="en-US" sz="2000" b="1" i="0" dirty="0">
                <a:latin typeface="Times New Roman" pitchFamily="18" charset="0"/>
                <a:cs typeface="Arial" charset="0"/>
              </a:rPr>
              <a:t> 0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presence of transition</a:t>
            </a:r>
            <a:r>
              <a:rPr lang="en-US" b="1" i="0" dirty="0">
                <a:solidFill>
                  <a:srgbClr val="0033CC"/>
                </a:solidFill>
                <a:latin typeface="Times New Roman" pitchFamily="18" charset="0"/>
                <a:cs typeface="Arial" charset="0"/>
              </a:rPr>
              <a:t> </a:t>
            </a:r>
            <a:r>
              <a:rPr lang="en-US" sz="2000" b="1" i="0" dirty="0">
                <a:latin typeface="Times New Roman" pitchFamily="18" charset="0"/>
                <a:cs typeface="Arial" charset="0"/>
              </a:rPr>
              <a:t>at the beginning of the bit interval</a:t>
            </a:r>
            <a:endParaRPr lang="en-US" b="1" i="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Bi-Polar Encoding</a:t>
            </a:r>
          </a:p>
        </p:txBody>
      </p:sp>
      <p:sp>
        <p:nvSpPr>
          <p:cNvPr id="7" name="Rectangle 5"/>
          <p:cNvSpPr>
            <a:spLocks noGrp="1" noChangeArrowheads="1"/>
          </p:cNvSpPr>
          <p:nvPr>
            <p:ph idx="1"/>
          </p:nvPr>
        </p:nvSpPr>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r>
              <a:rPr lang="en-US" dirty="0" smtClean="0"/>
              <a:t>Has the same issues as NRZI for a long string of 0’s.</a:t>
            </a:r>
          </a:p>
          <a:p>
            <a:pPr eaLnBrk="1" hangingPunct="1"/>
            <a:r>
              <a:rPr lang="en-US" dirty="0" smtClean="0"/>
              <a:t>A systemic problem with polar is the polarity can be backwards.</a:t>
            </a:r>
          </a:p>
        </p:txBody>
      </p:sp>
      <p:sp>
        <p:nvSpPr>
          <p:cNvPr id="8" name="Rectangle 6"/>
          <p:cNvSpPr>
            <a:spLocks noChangeArrowheads="1"/>
          </p:cNvSpPr>
          <p:nvPr/>
        </p:nvSpPr>
        <p:spPr bwMode="auto">
          <a:xfrm>
            <a:off x="1357290" y="1571612"/>
            <a:ext cx="5943600" cy="1676400"/>
          </a:xfrm>
          <a:prstGeom prst="rect">
            <a:avLst/>
          </a:prstGeom>
          <a:solidFill>
            <a:srgbClr val="CCFFCC"/>
          </a:solidFill>
          <a:ln w="25400">
            <a:solidFill>
              <a:srgbClr val="0033CC"/>
            </a:solidFill>
            <a:miter lim="800000"/>
            <a:headEnd/>
            <a:tailEnd/>
          </a:ln>
        </p:spPr>
        <p:txBody>
          <a:bodyPr/>
          <a:lstStyle/>
          <a:p>
            <a:pPr marL="457200" indent="-457200" algn="l">
              <a:spcBef>
                <a:spcPct val="20000"/>
              </a:spcBef>
            </a:pPr>
            <a:r>
              <a:rPr lang="en-US" sz="1600" i="0" dirty="0">
                <a:latin typeface="Arial" charset="0"/>
                <a:cs typeface="Arial" charset="0"/>
              </a:rPr>
              <a:t>        </a:t>
            </a:r>
          </a:p>
          <a:p>
            <a:pPr marL="457200" indent="-457200">
              <a:spcBef>
                <a:spcPct val="20000"/>
              </a:spcBef>
            </a:pPr>
            <a:r>
              <a:rPr lang="en-US" sz="1600" b="1"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alternating</a:t>
            </a:r>
            <a:r>
              <a:rPr lang="en-US" b="1" i="0" dirty="0">
                <a:latin typeface="Times New Roman" pitchFamily="18" charset="0"/>
                <a:cs typeface="Arial" charset="0"/>
              </a:rPr>
              <a:t>  +1/2 , -1/2 voltage</a:t>
            </a:r>
            <a:endParaRPr lang="en-US" b="1" i="0" dirty="0">
              <a:latin typeface="Times New Roman" pitchFamily="18" charset="0"/>
              <a:cs typeface="Times New Roman" pitchFamily="18"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0 voltage</a:t>
            </a:r>
            <a:endParaRPr lang="en-US" b="1" i="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Encoding Techniques</a:t>
            </a:r>
            <a:endParaRPr lang="en-US" dirty="0"/>
          </a:p>
        </p:txBody>
      </p:sp>
      <p:sp>
        <p:nvSpPr>
          <p:cNvPr id="4" name="Footer Placeholder 3"/>
          <p:cNvSpPr>
            <a:spLocks noGrp="1"/>
          </p:cNvSpPr>
          <p:nvPr>
            <p:ph type="ftr" sz="quarter" idx="10"/>
          </p:nvPr>
        </p:nvSpPr>
        <p:spPr>
          <a:xfrm>
            <a:off x="1431131" y="6538614"/>
            <a:ext cx="6656388" cy="287338"/>
          </a:xfrm>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6" name="Line 2"/>
          <p:cNvSpPr>
            <a:spLocks noChangeShapeType="1"/>
          </p:cNvSpPr>
          <p:nvPr/>
        </p:nvSpPr>
        <p:spPr bwMode="auto">
          <a:xfrm>
            <a:off x="1676400" y="1038250"/>
            <a:ext cx="12700" cy="5273675"/>
          </a:xfrm>
          <a:prstGeom prst="line">
            <a:avLst/>
          </a:prstGeom>
          <a:noFill/>
          <a:ln w="12700">
            <a:solidFill>
              <a:schemeClr val="bg2"/>
            </a:solidFill>
            <a:prstDash val="dash"/>
            <a:round/>
            <a:headEnd/>
            <a:tailEnd/>
          </a:ln>
        </p:spPr>
        <p:txBody>
          <a:bodyPr wrap="none" anchor="ctr"/>
          <a:lstStyle/>
          <a:p>
            <a:endParaRPr lang="en-US"/>
          </a:p>
        </p:txBody>
      </p:sp>
      <p:sp>
        <p:nvSpPr>
          <p:cNvPr id="7" name="Line 3"/>
          <p:cNvSpPr>
            <a:spLocks noChangeShapeType="1"/>
          </p:cNvSpPr>
          <p:nvPr/>
        </p:nvSpPr>
        <p:spPr bwMode="auto">
          <a:xfrm>
            <a:off x="2381250" y="966813"/>
            <a:ext cx="23813" cy="5330825"/>
          </a:xfrm>
          <a:prstGeom prst="line">
            <a:avLst/>
          </a:prstGeom>
          <a:noFill/>
          <a:ln w="12700">
            <a:solidFill>
              <a:schemeClr val="bg2"/>
            </a:solidFill>
            <a:prstDash val="dash"/>
            <a:round/>
            <a:headEnd/>
            <a:tailEnd/>
          </a:ln>
        </p:spPr>
        <p:txBody>
          <a:bodyPr wrap="none" anchor="ctr"/>
          <a:lstStyle/>
          <a:p>
            <a:endParaRPr lang="en-US"/>
          </a:p>
        </p:txBody>
      </p:sp>
      <p:sp>
        <p:nvSpPr>
          <p:cNvPr id="8" name="Line 4"/>
          <p:cNvSpPr>
            <a:spLocks noChangeShapeType="1"/>
          </p:cNvSpPr>
          <p:nvPr/>
        </p:nvSpPr>
        <p:spPr bwMode="auto">
          <a:xfrm>
            <a:off x="3124200" y="962050"/>
            <a:ext cx="11113" cy="5335588"/>
          </a:xfrm>
          <a:prstGeom prst="line">
            <a:avLst/>
          </a:prstGeom>
          <a:noFill/>
          <a:ln w="12700">
            <a:solidFill>
              <a:schemeClr val="bg2"/>
            </a:solidFill>
            <a:prstDash val="dash"/>
            <a:round/>
            <a:headEnd/>
            <a:tailEnd/>
          </a:ln>
        </p:spPr>
        <p:txBody>
          <a:bodyPr wrap="none" anchor="ctr"/>
          <a:lstStyle/>
          <a:p>
            <a:endParaRPr lang="en-US"/>
          </a:p>
        </p:txBody>
      </p:sp>
      <p:sp>
        <p:nvSpPr>
          <p:cNvPr id="9" name="Line 5"/>
          <p:cNvSpPr>
            <a:spLocks noChangeShapeType="1"/>
          </p:cNvSpPr>
          <p:nvPr/>
        </p:nvSpPr>
        <p:spPr bwMode="auto">
          <a:xfrm>
            <a:off x="3851275" y="966813"/>
            <a:ext cx="11113" cy="5330825"/>
          </a:xfrm>
          <a:prstGeom prst="line">
            <a:avLst/>
          </a:prstGeom>
          <a:noFill/>
          <a:ln w="12700">
            <a:solidFill>
              <a:schemeClr val="bg2"/>
            </a:solidFill>
            <a:prstDash val="dash"/>
            <a:round/>
            <a:headEnd/>
            <a:tailEnd/>
          </a:ln>
        </p:spPr>
        <p:txBody>
          <a:bodyPr wrap="none" anchor="ctr"/>
          <a:lstStyle/>
          <a:p>
            <a:endParaRPr lang="en-US"/>
          </a:p>
        </p:txBody>
      </p:sp>
      <p:sp>
        <p:nvSpPr>
          <p:cNvPr id="10" name="Line 6"/>
          <p:cNvSpPr>
            <a:spLocks noChangeShapeType="1"/>
          </p:cNvSpPr>
          <p:nvPr/>
        </p:nvSpPr>
        <p:spPr bwMode="auto">
          <a:xfrm>
            <a:off x="4586288" y="966814"/>
            <a:ext cx="23812" cy="5345112"/>
          </a:xfrm>
          <a:prstGeom prst="line">
            <a:avLst/>
          </a:prstGeom>
          <a:noFill/>
          <a:ln w="12700">
            <a:solidFill>
              <a:schemeClr val="bg2"/>
            </a:solidFill>
            <a:prstDash val="dash"/>
            <a:round/>
            <a:headEnd/>
            <a:tailEnd/>
          </a:ln>
        </p:spPr>
        <p:txBody>
          <a:bodyPr wrap="none" anchor="ctr"/>
          <a:lstStyle/>
          <a:p>
            <a:endParaRPr lang="en-US"/>
          </a:p>
        </p:txBody>
      </p:sp>
      <p:sp>
        <p:nvSpPr>
          <p:cNvPr id="11" name="Line 7"/>
          <p:cNvSpPr>
            <a:spLocks noChangeShapeType="1"/>
          </p:cNvSpPr>
          <p:nvPr/>
        </p:nvSpPr>
        <p:spPr bwMode="auto">
          <a:xfrm>
            <a:off x="5321300"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2" name="Line 8"/>
          <p:cNvSpPr>
            <a:spLocks noChangeShapeType="1"/>
          </p:cNvSpPr>
          <p:nvPr/>
        </p:nvSpPr>
        <p:spPr bwMode="auto">
          <a:xfrm>
            <a:off x="6056313" y="966813"/>
            <a:ext cx="11112" cy="5330825"/>
          </a:xfrm>
          <a:prstGeom prst="line">
            <a:avLst/>
          </a:prstGeom>
          <a:noFill/>
          <a:ln w="12700">
            <a:solidFill>
              <a:schemeClr val="bg2"/>
            </a:solidFill>
            <a:prstDash val="dash"/>
            <a:round/>
            <a:headEnd/>
            <a:tailEnd/>
          </a:ln>
        </p:spPr>
        <p:txBody>
          <a:bodyPr wrap="none" anchor="ctr"/>
          <a:lstStyle/>
          <a:p>
            <a:endParaRPr lang="en-US"/>
          </a:p>
        </p:txBody>
      </p:sp>
      <p:sp>
        <p:nvSpPr>
          <p:cNvPr id="13" name="Line 9"/>
          <p:cNvSpPr>
            <a:spLocks noChangeShapeType="1"/>
          </p:cNvSpPr>
          <p:nvPr/>
        </p:nvSpPr>
        <p:spPr bwMode="auto">
          <a:xfrm>
            <a:off x="6791325"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4" name="Line 10"/>
          <p:cNvSpPr>
            <a:spLocks noChangeShapeType="1"/>
          </p:cNvSpPr>
          <p:nvPr/>
        </p:nvSpPr>
        <p:spPr bwMode="auto">
          <a:xfrm>
            <a:off x="7526337" y="966814"/>
            <a:ext cx="32543" cy="5345112"/>
          </a:xfrm>
          <a:prstGeom prst="line">
            <a:avLst/>
          </a:prstGeom>
          <a:noFill/>
          <a:ln w="12700">
            <a:solidFill>
              <a:schemeClr val="bg2"/>
            </a:solidFill>
            <a:prstDash val="dash"/>
            <a:round/>
            <a:headEnd/>
            <a:tailEnd/>
          </a:ln>
        </p:spPr>
        <p:txBody>
          <a:bodyPr wrap="none" anchor="ctr"/>
          <a:lstStyle/>
          <a:p>
            <a:endParaRPr lang="en-US"/>
          </a:p>
        </p:txBody>
      </p:sp>
      <p:sp>
        <p:nvSpPr>
          <p:cNvPr id="15" name="Line 11"/>
          <p:cNvSpPr>
            <a:spLocks noChangeShapeType="1"/>
          </p:cNvSpPr>
          <p:nvPr/>
        </p:nvSpPr>
        <p:spPr bwMode="auto">
          <a:xfrm>
            <a:off x="8261350" y="966813"/>
            <a:ext cx="22225" cy="5330825"/>
          </a:xfrm>
          <a:prstGeom prst="line">
            <a:avLst/>
          </a:prstGeom>
          <a:noFill/>
          <a:ln w="12700">
            <a:solidFill>
              <a:schemeClr val="bg2"/>
            </a:solidFill>
            <a:prstDash val="dash"/>
            <a:round/>
            <a:headEnd/>
            <a:tailEnd/>
          </a:ln>
        </p:spPr>
        <p:txBody>
          <a:bodyPr wrap="none" anchor="ctr"/>
          <a:lstStyle/>
          <a:p>
            <a:endParaRPr lang="en-US"/>
          </a:p>
        </p:txBody>
      </p:sp>
      <p:sp>
        <p:nvSpPr>
          <p:cNvPr id="16" name="Line 12"/>
          <p:cNvSpPr>
            <a:spLocks noChangeShapeType="1"/>
          </p:cNvSpPr>
          <p:nvPr/>
        </p:nvSpPr>
        <p:spPr bwMode="auto">
          <a:xfrm>
            <a:off x="1658938" y="1701825"/>
            <a:ext cx="6900862" cy="0"/>
          </a:xfrm>
          <a:prstGeom prst="line">
            <a:avLst/>
          </a:prstGeom>
          <a:noFill/>
          <a:ln w="25400">
            <a:solidFill>
              <a:schemeClr val="tx1"/>
            </a:solidFill>
            <a:round/>
            <a:headEnd/>
            <a:tailEnd/>
          </a:ln>
        </p:spPr>
        <p:txBody>
          <a:bodyPr wrap="none" anchor="ctr"/>
          <a:lstStyle/>
          <a:p>
            <a:endParaRPr lang="en-US"/>
          </a:p>
        </p:txBody>
      </p:sp>
      <p:sp>
        <p:nvSpPr>
          <p:cNvPr id="17" name="Rectangle 13"/>
          <p:cNvSpPr>
            <a:spLocks noChangeArrowheads="1"/>
          </p:cNvSpPr>
          <p:nvPr/>
        </p:nvSpPr>
        <p:spPr bwMode="auto">
          <a:xfrm>
            <a:off x="1649413" y="1479575"/>
            <a:ext cx="717550" cy="225425"/>
          </a:xfrm>
          <a:prstGeom prst="rect">
            <a:avLst/>
          </a:prstGeom>
          <a:noFill/>
          <a:ln w="25400">
            <a:solidFill>
              <a:schemeClr val="tx1"/>
            </a:solidFill>
            <a:miter lim="800000"/>
            <a:headEnd/>
            <a:tailEnd/>
          </a:ln>
        </p:spPr>
        <p:txBody>
          <a:bodyPr wrap="none" anchor="ctr"/>
          <a:lstStyle/>
          <a:p>
            <a:endParaRPr lang="en-US"/>
          </a:p>
        </p:txBody>
      </p:sp>
      <p:sp>
        <p:nvSpPr>
          <p:cNvPr id="18" name="Rectangle 14"/>
          <p:cNvSpPr>
            <a:spLocks noChangeArrowheads="1"/>
          </p:cNvSpPr>
          <p:nvPr/>
        </p:nvSpPr>
        <p:spPr bwMode="auto">
          <a:xfrm>
            <a:off x="3140075" y="1482750"/>
            <a:ext cx="700088" cy="225425"/>
          </a:xfrm>
          <a:prstGeom prst="rect">
            <a:avLst/>
          </a:prstGeom>
          <a:noFill/>
          <a:ln w="25400">
            <a:solidFill>
              <a:schemeClr val="tx1"/>
            </a:solidFill>
            <a:miter lim="800000"/>
            <a:headEnd/>
            <a:tailEnd/>
          </a:ln>
        </p:spPr>
        <p:txBody>
          <a:bodyPr wrap="none" anchor="ctr"/>
          <a:lstStyle/>
          <a:p>
            <a:endParaRPr lang="en-US"/>
          </a:p>
        </p:txBody>
      </p:sp>
      <p:sp>
        <p:nvSpPr>
          <p:cNvPr id="19" name="Rectangle 15"/>
          <p:cNvSpPr>
            <a:spLocks noChangeArrowheads="1"/>
          </p:cNvSpPr>
          <p:nvPr/>
        </p:nvSpPr>
        <p:spPr bwMode="auto">
          <a:xfrm>
            <a:off x="4594225" y="1474813"/>
            <a:ext cx="2182813" cy="225425"/>
          </a:xfrm>
          <a:prstGeom prst="rect">
            <a:avLst/>
          </a:prstGeom>
          <a:noFill/>
          <a:ln w="25400">
            <a:solidFill>
              <a:schemeClr val="tx1"/>
            </a:solidFill>
            <a:miter lim="800000"/>
            <a:headEnd/>
            <a:tailEnd/>
          </a:ln>
        </p:spPr>
        <p:txBody>
          <a:bodyPr wrap="none" anchor="ctr"/>
          <a:lstStyle/>
          <a:p>
            <a:endParaRPr lang="en-US"/>
          </a:p>
        </p:txBody>
      </p:sp>
      <p:sp>
        <p:nvSpPr>
          <p:cNvPr id="20" name="Rectangle 16"/>
          <p:cNvSpPr>
            <a:spLocks noChangeArrowheads="1"/>
          </p:cNvSpPr>
          <p:nvPr/>
        </p:nvSpPr>
        <p:spPr bwMode="auto">
          <a:xfrm>
            <a:off x="1887538" y="919188"/>
            <a:ext cx="3079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1" name="Rectangle 17"/>
          <p:cNvSpPr>
            <a:spLocks noChangeArrowheads="1"/>
          </p:cNvSpPr>
          <p:nvPr/>
        </p:nvSpPr>
        <p:spPr bwMode="auto">
          <a:xfrm>
            <a:off x="26400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2" name="Rectangle 18"/>
          <p:cNvSpPr>
            <a:spLocks noChangeArrowheads="1"/>
          </p:cNvSpPr>
          <p:nvPr/>
        </p:nvSpPr>
        <p:spPr bwMode="auto">
          <a:xfrm>
            <a:off x="3373438"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3" name="Rectangle 19"/>
          <p:cNvSpPr>
            <a:spLocks noChangeArrowheads="1"/>
          </p:cNvSpPr>
          <p:nvPr/>
        </p:nvSpPr>
        <p:spPr bwMode="auto">
          <a:xfrm>
            <a:off x="4103688" y="928670"/>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4" name="Rectangle 20"/>
          <p:cNvSpPr>
            <a:spLocks noChangeArrowheads="1"/>
          </p:cNvSpPr>
          <p:nvPr/>
        </p:nvSpPr>
        <p:spPr bwMode="auto">
          <a:xfrm>
            <a:off x="48371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5" name="Rectangle 21"/>
          <p:cNvSpPr>
            <a:spLocks noChangeArrowheads="1"/>
          </p:cNvSpPr>
          <p:nvPr/>
        </p:nvSpPr>
        <p:spPr bwMode="auto">
          <a:xfrm>
            <a:off x="5591175"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6" name="Rectangle 22"/>
          <p:cNvSpPr>
            <a:spLocks noChangeArrowheads="1"/>
          </p:cNvSpPr>
          <p:nvPr/>
        </p:nvSpPr>
        <p:spPr bwMode="auto">
          <a:xfrm>
            <a:off x="70088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7" name="Rectangle 23"/>
          <p:cNvSpPr>
            <a:spLocks noChangeArrowheads="1"/>
          </p:cNvSpPr>
          <p:nvPr/>
        </p:nvSpPr>
        <p:spPr bwMode="auto">
          <a:xfrm>
            <a:off x="77454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8" name="Rectangle 24"/>
          <p:cNvSpPr>
            <a:spLocks noChangeArrowheads="1"/>
          </p:cNvSpPr>
          <p:nvPr/>
        </p:nvSpPr>
        <p:spPr bwMode="auto">
          <a:xfrm>
            <a:off x="6315075" y="919188"/>
            <a:ext cx="3587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9" name="Line 25"/>
          <p:cNvSpPr>
            <a:spLocks noChangeShapeType="1"/>
          </p:cNvSpPr>
          <p:nvPr/>
        </p:nvSpPr>
        <p:spPr bwMode="auto">
          <a:xfrm>
            <a:off x="1517650" y="3235350"/>
            <a:ext cx="7026275" cy="15875"/>
          </a:xfrm>
          <a:prstGeom prst="line">
            <a:avLst/>
          </a:prstGeom>
          <a:noFill/>
          <a:ln w="25400">
            <a:solidFill>
              <a:schemeClr val="tx1"/>
            </a:solidFill>
            <a:round/>
            <a:headEnd/>
            <a:tailEnd/>
          </a:ln>
        </p:spPr>
        <p:txBody>
          <a:bodyPr wrap="none" anchor="ctr"/>
          <a:lstStyle/>
          <a:p>
            <a:endParaRPr lang="en-US"/>
          </a:p>
        </p:txBody>
      </p:sp>
      <p:sp>
        <p:nvSpPr>
          <p:cNvPr id="30" name="Rectangle 26"/>
          <p:cNvSpPr>
            <a:spLocks noChangeArrowheads="1"/>
          </p:cNvSpPr>
          <p:nvPr/>
        </p:nvSpPr>
        <p:spPr bwMode="auto">
          <a:xfrm>
            <a:off x="1647825" y="3013100"/>
            <a:ext cx="1476375" cy="225425"/>
          </a:xfrm>
          <a:prstGeom prst="rect">
            <a:avLst/>
          </a:prstGeom>
          <a:noFill/>
          <a:ln w="25400">
            <a:solidFill>
              <a:schemeClr val="tx1"/>
            </a:solidFill>
            <a:miter lim="800000"/>
            <a:headEnd/>
            <a:tailEnd/>
          </a:ln>
        </p:spPr>
        <p:txBody>
          <a:bodyPr wrap="none" anchor="ctr"/>
          <a:lstStyle/>
          <a:p>
            <a:endParaRPr lang="en-US"/>
          </a:p>
        </p:txBody>
      </p:sp>
      <p:sp>
        <p:nvSpPr>
          <p:cNvPr id="31" name="Line 27"/>
          <p:cNvSpPr>
            <a:spLocks noChangeShapeType="1"/>
          </p:cNvSpPr>
          <p:nvPr/>
        </p:nvSpPr>
        <p:spPr bwMode="auto">
          <a:xfrm flipV="1">
            <a:off x="6042025" y="2994050"/>
            <a:ext cx="0" cy="254000"/>
          </a:xfrm>
          <a:prstGeom prst="line">
            <a:avLst/>
          </a:prstGeom>
          <a:noFill/>
          <a:ln w="254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042025" y="2995638"/>
            <a:ext cx="2181225" cy="0"/>
          </a:xfrm>
          <a:prstGeom prst="line">
            <a:avLst/>
          </a:prstGeom>
          <a:noFill/>
          <a:ln w="25400">
            <a:solidFill>
              <a:schemeClr val="tx1"/>
            </a:solidFill>
            <a:round/>
            <a:headEnd/>
            <a:tailEnd/>
          </a:ln>
        </p:spPr>
        <p:txBody>
          <a:bodyPr wrap="none" anchor="ctr"/>
          <a:lstStyle/>
          <a:p>
            <a:endParaRPr lang="en-US"/>
          </a:p>
        </p:txBody>
      </p:sp>
      <p:sp>
        <p:nvSpPr>
          <p:cNvPr id="33" name="Rectangle 29"/>
          <p:cNvSpPr>
            <a:spLocks noChangeArrowheads="1"/>
          </p:cNvSpPr>
          <p:nvPr/>
        </p:nvSpPr>
        <p:spPr bwMode="auto">
          <a:xfrm>
            <a:off x="344488" y="1270025"/>
            <a:ext cx="904875"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Unipolar</a:t>
            </a:r>
          </a:p>
          <a:p>
            <a:pPr algn="l" eaLnBrk="0" hangingPunct="0"/>
            <a:r>
              <a:rPr lang="en-US" sz="1600" i="0">
                <a:latin typeface="Times New Roman" pitchFamily="18" charset="0"/>
              </a:rPr>
              <a:t>NRZ</a:t>
            </a:r>
          </a:p>
        </p:txBody>
      </p:sp>
      <p:sp>
        <p:nvSpPr>
          <p:cNvPr id="34" name="Rectangle 30"/>
          <p:cNvSpPr>
            <a:spLocks noChangeArrowheads="1"/>
          </p:cNvSpPr>
          <p:nvPr/>
        </p:nvSpPr>
        <p:spPr bwMode="auto">
          <a:xfrm>
            <a:off x="277813" y="2767038"/>
            <a:ext cx="1333500"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NRZ-Inverted</a:t>
            </a:r>
          </a:p>
          <a:p>
            <a:pPr algn="l" eaLnBrk="0" hangingPunct="0"/>
            <a:r>
              <a:rPr lang="en-US" sz="1600" i="0">
                <a:latin typeface="Times New Roman" pitchFamily="18" charset="0"/>
              </a:rPr>
              <a:t>(Differential</a:t>
            </a:r>
          </a:p>
          <a:p>
            <a:pPr algn="l" eaLnBrk="0" hangingPunct="0"/>
            <a:r>
              <a:rPr lang="en-US" sz="1600" i="0">
                <a:latin typeface="Times New Roman" pitchFamily="18" charset="0"/>
              </a:rPr>
              <a:t>Encoding)</a:t>
            </a:r>
          </a:p>
        </p:txBody>
      </p:sp>
      <p:sp>
        <p:nvSpPr>
          <p:cNvPr id="35" name="Rectangle 31"/>
          <p:cNvSpPr>
            <a:spLocks noChangeArrowheads="1"/>
          </p:cNvSpPr>
          <p:nvPr/>
        </p:nvSpPr>
        <p:spPr bwMode="auto">
          <a:xfrm>
            <a:off x="392113" y="3917975"/>
            <a:ext cx="960437"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Bipolar</a:t>
            </a:r>
          </a:p>
          <a:p>
            <a:pPr algn="l" eaLnBrk="0" hangingPunct="0"/>
            <a:r>
              <a:rPr lang="en-US" sz="1600" i="0">
                <a:latin typeface="Times New Roman" pitchFamily="18" charset="0"/>
              </a:rPr>
              <a:t>Encoding</a:t>
            </a:r>
          </a:p>
        </p:txBody>
      </p:sp>
      <p:sp>
        <p:nvSpPr>
          <p:cNvPr id="36" name="Rectangle 33"/>
          <p:cNvSpPr>
            <a:spLocks noChangeArrowheads="1"/>
          </p:cNvSpPr>
          <p:nvPr/>
        </p:nvSpPr>
        <p:spPr bwMode="auto">
          <a:xfrm>
            <a:off x="403225" y="5454675"/>
            <a:ext cx="1133475"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Differential</a:t>
            </a:r>
          </a:p>
          <a:p>
            <a:pPr algn="l" eaLnBrk="0" hangingPunct="0"/>
            <a:r>
              <a:rPr lang="en-US" sz="1600" i="0">
                <a:latin typeface="Times New Roman" pitchFamily="18" charset="0"/>
              </a:rPr>
              <a:t>Manchester</a:t>
            </a:r>
          </a:p>
          <a:p>
            <a:pPr algn="l" eaLnBrk="0" hangingPunct="0"/>
            <a:r>
              <a:rPr lang="en-US" sz="1600" i="0">
                <a:latin typeface="Times New Roman" pitchFamily="18" charset="0"/>
              </a:rPr>
              <a:t>Encoding</a:t>
            </a:r>
          </a:p>
        </p:txBody>
      </p:sp>
      <p:sp>
        <p:nvSpPr>
          <p:cNvPr id="37" name="Line 34"/>
          <p:cNvSpPr>
            <a:spLocks noChangeShapeType="1"/>
          </p:cNvSpPr>
          <p:nvPr/>
        </p:nvSpPr>
        <p:spPr bwMode="auto">
          <a:xfrm>
            <a:off x="1643063" y="4271988"/>
            <a:ext cx="6900862" cy="0"/>
          </a:xfrm>
          <a:prstGeom prst="line">
            <a:avLst/>
          </a:prstGeom>
          <a:noFill/>
          <a:ln w="25400">
            <a:solidFill>
              <a:schemeClr val="tx1"/>
            </a:solidFill>
            <a:round/>
            <a:headEnd/>
            <a:tailEnd/>
          </a:ln>
        </p:spPr>
        <p:txBody>
          <a:bodyPr wrap="none" anchor="ctr"/>
          <a:lstStyle/>
          <a:p>
            <a:endParaRPr lang="en-US"/>
          </a:p>
        </p:txBody>
      </p:sp>
      <p:sp>
        <p:nvSpPr>
          <p:cNvPr id="38" name="Rectangle 35"/>
          <p:cNvSpPr>
            <a:spLocks noChangeArrowheads="1"/>
          </p:cNvSpPr>
          <p:nvPr/>
        </p:nvSpPr>
        <p:spPr bwMode="auto">
          <a:xfrm>
            <a:off x="1647825" y="4046563"/>
            <a:ext cx="704850" cy="225425"/>
          </a:xfrm>
          <a:prstGeom prst="rect">
            <a:avLst/>
          </a:prstGeom>
          <a:noFill/>
          <a:ln w="25400">
            <a:solidFill>
              <a:schemeClr val="tx1"/>
            </a:solidFill>
            <a:miter lim="800000"/>
            <a:headEnd/>
            <a:tailEnd/>
          </a:ln>
        </p:spPr>
        <p:txBody>
          <a:bodyPr wrap="none" anchor="ctr"/>
          <a:lstStyle/>
          <a:p>
            <a:endParaRPr lang="en-US"/>
          </a:p>
        </p:txBody>
      </p:sp>
      <p:sp>
        <p:nvSpPr>
          <p:cNvPr id="39" name="Rectangle 36"/>
          <p:cNvSpPr>
            <a:spLocks noChangeArrowheads="1"/>
          </p:cNvSpPr>
          <p:nvPr/>
        </p:nvSpPr>
        <p:spPr bwMode="auto">
          <a:xfrm>
            <a:off x="3116263" y="4275163"/>
            <a:ext cx="704850" cy="225425"/>
          </a:xfrm>
          <a:prstGeom prst="rect">
            <a:avLst/>
          </a:prstGeom>
          <a:noFill/>
          <a:ln w="25400">
            <a:solidFill>
              <a:schemeClr val="tx1"/>
            </a:solidFill>
            <a:miter lim="800000"/>
            <a:headEnd/>
            <a:tailEnd/>
          </a:ln>
        </p:spPr>
        <p:txBody>
          <a:bodyPr wrap="none" anchor="ctr"/>
          <a:lstStyle/>
          <a:p>
            <a:endParaRPr lang="en-US"/>
          </a:p>
        </p:txBody>
      </p:sp>
      <p:sp>
        <p:nvSpPr>
          <p:cNvPr id="40" name="Rectangle 37"/>
          <p:cNvSpPr>
            <a:spLocks noChangeArrowheads="1"/>
          </p:cNvSpPr>
          <p:nvPr/>
        </p:nvSpPr>
        <p:spPr bwMode="auto">
          <a:xfrm>
            <a:off x="4572000" y="4046563"/>
            <a:ext cx="733425" cy="233362"/>
          </a:xfrm>
          <a:prstGeom prst="rect">
            <a:avLst/>
          </a:prstGeom>
          <a:noFill/>
          <a:ln w="25400">
            <a:solidFill>
              <a:schemeClr val="tx1"/>
            </a:solidFill>
            <a:miter lim="800000"/>
            <a:headEnd/>
            <a:tailEnd/>
          </a:ln>
        </p:spPr>
        <p:txBody>
          <a:bodyPr wrap="none" anchor="ctr"/>
          <a:lstStyle/>
          <a:p>
            <a:endParaRPr lang="en-US"/>
          </a:p>
        </p:txBody>
      </p:sp>
      <p:sp>
        <p:nvSpPr>
          <p:cNvPr id="41" name="Rectangle 38"/>
          <p:cNvSpPr>
            <a:spLocks noChangeArrowheads="1"/>
          </p:cNvSpPr>
          <p:nvPr/>
        </p:nvSpPr>
        <p:spPr bwMode="auto">
          <a:xfrm>
            <a:off x="5308600" y="4273575"/>
            <a:ext cx="746125" cy="227013"/>
          </a:xfrm>
          <a:prstGeom prst="rect">
            <a:avLst/>
          </a:prstGeom>
          <a:noFill/>
          <a:ln w="25400">
            <a:solidFill>
              <a:schemeClr val="tx1"/>
            </a:solidFill>
            <a:miter lim="800000"/>
            <a:headEnd/>
            <a:tailEnd/>
          </a:ln>
        </p:spPr>
        <p:txBody>
          <a:bodyPr wrap="none" anchor="ctr"/>
          <a:lstStyle/>
          <a:p>
            <a:endParaRPr lang="en-US"/>
          </a:p>
        </p:txBody>
      </p:sp>
      <p:sp>
        <p:nvSpPr>
          <p:cNvPr id="42" name="Rectangle 39"/>
          <p:cNvSpPr>
            <a:spLocks noChangeArrowheads="1"/>
          </p:cNvSpPr>
          <p:nvPr/>
        </p:nvSpPr>
        <p:spPr bwMode="auto">
          <a:xfrm>
            <a:off x="6057900" y="4049738"/>
            <a:ext cx="704850" cy="225425"/>
          </a:xfrm>
          <a:prstGeom prst="rect">
            <a:avLst/>
          </a:prstGeom>
          <a:noFill/>
          <a:ln w="25400">
            <a:solidFill>
              <a:schemeClr val="tx1"/>
            </a:solidFill>
            <a:miter lim="800000"/>
            <a:headEnd/>
            <a:tailEnd/>
          </a:ln>
        </p:spPr>
        <p:txBody>
          <a:bodyPr wrap="none" anchor="ctr"/>
          <a:lstStyle/>
          <a:p>
            <a:endParaRPr lang="en-US"/>
          </a:p>
        </p:txBody>
      </p:sp>
      <p:sp>
        <p:nvSpPr>
          <p:cNvPr id="43" name="Rectangle 40"/>
          <p:cNvSpPr>
            <a:spLocks noChangeArrowheads="1"/>
          </p:cNvSpPr>
          <p:nvPr/>
        </p:nvSpPr>
        <p:spPr bwMode="auto">
          <a:xfrm>
            <a:off x="339725" y="2039963"/>
            <a:ext cx="1066800" cy="33337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Polar NRZ</a:t>
            </a:r>
          </a:p>
        </p:txBody>
      </p:sp>
      <p:sp>
        <p:nvSpPr>
          <p:cNvPr id="44" name="Line 41"/>
          <p:cNvSpPr>
            <a:spLocks noChangeShapeType="1"/>
          </p:cNvSpPr>
          <p:nvPr/>
        </p:nvSpPr>
        <p:spPr bwMode="auto">
          <a:xfrm>
            <a:off x="1697038" y="2333650"/>
            <a:ext cx="6900862" cy="0"/>
          </a:xfrm>
          <a:prstGeom prst="line">
            <a:avLst/>
          </a:prstGeom>
          <a:noFill/>
          <a:ln w="25400">
            <a:solidFill>
              <a:schemeClr val="tx1"/>
            </a:solidFill>
            <a:round/>
            <a:headEnd/>
            <a:tailEnd/>
          </a:ln>
        </p:spPr>
        <p:txBody>
          <a:bodyPr wrap="none" anchor="ctr"/>
          <a:lstStyle/>
          <a:p>
            <a:endParaRPr lang="en-US"/>
          </a:p>
        </p:txBody>
      </p:sp>
      <p:sp>
        <p:nvSpPr>
          <p:cNvPr id="45" name="Rectangle 42"/>
          <p:cNvSpPr>
            <a:spLocks noChangeArrowheads="1"/>
          </p:cNvSpPr>
          <p:nvPr/>
        </p:nvSpPr>
        <p:spPr bwMode="auto">
          <a:xfrm>
            <a:off x="4632325" y="2106638"/>
            <a:ext cx="2195513" cy="225425"/>
          </a:xfrm>
          <a:prstGeom prst="rect">
            <a:avLst/>
          </a:prstGeom>
          <a:noFill/>
          <a:ln w="25400">
            <a:solidFill>
              <a:schemeClr val="tx1"/>
            </a:solidFill>
            <a:miter lim="800000"/>
            <a:headEnd/>
            <a:tailEnd/>
          </a:ln>
        </p:spPr>
        <p:txBody>
          <a:bodyPr wrap="none" anchor="ctr"/>
          <a:lstStyle/>
          <a:p>
            <a:endParaRPr lang="en-US"/>
          </a:p>
        </p:txBody>
      </p:sp>
      <p:sp>
        <p:nvSpPr>
          <p:cNvPr id="46" name="Rectangle 43"/>
          <p:cNvSpPr>
            <a:spLocks noChangeArrowheads="1"/>
          </p:cNvSpPr>
          <p:nvPr/>
        </p:nvSpPr>
        <p:spPr bwMode="auto">
          <a:xfrm>
            <a:off x="6831013" y="2324125"/>
            <a:ext cx="1455737" cy="249238"/>
          </a:xfrm>
          <a:prstGeom prst="rect">
            <a:avLst/>
          </a:prstGeom>
          <a:noFill/>
          <a:ln w="25400">
            <a:solidFill>
              <a:schemeClr val="tx1"/>
            </a:solidFill>
            <a:miter lim="800000"/>
            <a:headEnd/>
            <a:tailEnd/>
          </a:ln>
        </p:spPr>
        <p:txBody>
          <a:bodyPr wrap="none" anchor="ctr"/>
          <a:lstStyle/>
          <a:p>
            <a:endParaRPr lang="en-US"/>
          </a:p>
        </p:txBody>
      </p:sp>
      <p:sp>
        <p:nvSpPr>
          <p:cNvPr id="47" name="Line 53"/>
          <p:cNvSpPr>
            <a:spLocks noChangeShapeType="1"/>
          </p:cNvSpPr>
          <p:nvPr/>
        </p:nvSpPr>
        <p:spPr bwMode="auto">
          <a:xfrm>
            <a:off x="1658938" y="6061100"/>
            <a:ext cx="6900862" cy="0"/>
          </a:xfrm>
          <a:prstGeom prst="line">
            <a:avLst/>
          </a:prstGeom>
          <a:noFill/>
          <a:ln w="25400">
            <a:solidFill>
              <a:schemeClr val="tx1"/>
            </a:solidFill>
            <a:round/>
            <a:headEnd/>
            <a:tailEnd/>
          </a:ln>
        </p:spPr>
        <p:txBody>
          <a:bodyPr wrap="none" anchor="ctr"/>
          <a:lstStyle/>
          <a:p>
            <a:endParaRPr lang="en-US"/>
          </a:p>
        </p:txBody>
      </p:sp>
      <p:sp>
        <p:nvSpPr>
          <p:cNvPr id="48" name="Line 54"/>
          <p:cNvSpPr>
            <a:spLocks noChangeShapeType="1"/>
          </p:cNvSpPr>
          <p:nvPr/>
        </p:nvSpPr>
        <p:spPr bwMode="auto">
          <a:xfrm>
            <a:off x="1638300" y="5819800"/>
            <a:ext cx="363538" cy="0"/>
          </a:xfrm>
          <a:prstGeom prst="line">
            <a:avLst/>
          </a:prstGeom>
          <a:noFill/>
          <a:ln w="25400">
            <a:solidFill>
              <a:schemeClr val="tx1"/>
            </a:solidFill>
            <a:round/>
            <a:headEnd/>
            <a:tailEnd/>
          </a:ln>
        </p:spPr>
        <p:txBody>
          <a:bodyPr wrap="none" anchor="ctr"/>
          <a:lstStyle/>
          <a:p>
            <a:endParaRPr lang="en-US"/>
          </a:p>
        </p:txBody>
      </p:sp>
      <p:sp>
        <p:nvSpPr>
          <p:cNvPr id="49" name="Line 55"/>
          <p:cNvSpPr>
            <a:spLocks noChangeShapeType="1"/>
          </p:cNvSpPr>
          <p:nvPr/>
        </p:nvSpPr>
        <p:spPr bwMode="auto">
          <a:xfrm>
            <a:off x="1987550" y="5832500"/>
            <a:ext cx="0" cy="214313"/>
          </a:xfrm>
          <a:prstGeom prst="line">
            <a:avLst/>
          </a:prstGeom>
          <a:noFill/>
          <a:ln w="25400">
            <a:solidFill>
              <a:schemeClr val="tx1"/>
            </a:solidFill>
            <a:round/>
            <a:headEnd/>
            <a:tailEnd/>
          </a:ln>
        </p:spPr>
        <p:txBody>
          <a:bodyPr wrap="none" anchor="ctr"/>
          <a:lstStyle/>
          <a:p>
            <a:endParaRPr lang="en-US"/>
          </a:p>
        </p:txBody>
      </p:sp>
      <p:sp>
        <p:nvSpPr>
          <p:cNvPr id="50" name="Rectangle 56"/>
          <p:cNvSpPr>
            <a:spLocks noChangeArrowheads="1"/>
          </p:cNvSpPr>
          <p:nvPr/>
        </p:nvSpPr>
        <p:spPr bwMode="auto">
          <a:xfrm>
            <a:off x="2387600"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1" name="Rectangle 57"/>
          <p:cNvSpPr>
            <a:spLocks noChangeArrowheads="1"/>
          </p:cNvSpPr>
          <p:nvPr/>
        </p:nvSpPr>
        <p:spPr bwMode="auto">
          <a:xfrm>
            <a:off x="34909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2" name="Rectangle 58"/>
          <p:cNvSpPr>
            <a:spLocks noChangeArrowheads="1"/>
          </p:cNvSpPr>
          <p:nvPr/>
        </p:nvSpPr>
        <p:spPr bwMode="auto">
          <a:xfrm>
            <a:off x="4202113" y="5843613"/>
            <a:ext cx="733425" cy="225425"/>
          </a:xfrm>
          <a:prstGeom prst="rect">
            <a:avLst/>
          </a:prstGeom>
          <a:noFill/>
          <a:ln w="25400">
            <a:solidFill>
              <a:schemeClr val="tx1"/>
            </a:solidFill>
            <a:miter lim="800000"/>
            <a:headEnd/>
            <a:tailEnd/>
          </a:ln>
        </p:spPr>
        <p:txBody>
          <a:bodyPr wrap="none" anchor="ctr"/>
          <a:lstStyle/>
          <a:p>
            <a:endParaRPr lang="en-US"/>
          </a:p>
        </p:txBody>
      </p:sp>
      <p:sp>
        <p:nvSpPr>
          <p:cNvPr id="53" name="Rectangle 59"/>
          <p:cNvSpPr>
            <a:spLocks noChangeArrowheads="1"/>
          </p:cNvSpPr>
          <p:nvPr/>
        </p:nvSpPr>
        <p:spPr bwMode="auto">
          <a:xfrm>
            <a:off x="6804025"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4" name="Rectangle 60"/>
          <p:cNvSpPr>
            <a:spLocks noChangeArrowheads="1"/>
          </p:cNvSpPr>
          <p:nvPr/>
        </p:nvSpPr>
        <p:spPr bwMode="auto">
          <a:xfrm>
            <a:off x="75295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5" name="Rectangle 61"/>
          <p:cNvSpPr>
            <a:spLocks noChangeArrowheads="1"/>
          </p:cNvSpPr>
          <p:nvPr/>
        </p:nvSpPr>
        <p:spPr bwMode="auto">
          <a:xfrm>
            <a:off x="1990725" y="6064275"/>
            <a:ext cx="395288" cy="225425"/>
          </a:xfrm>
          <a:prstGeom prst="rect">
            <a:avLst/>
          </a:prstGeom>
          <a:noFill/>
          <a:ln w="25400">
            <a:solidFill>
              <a:schemeClr val="tx1"/>
            </a:solidFill>
            <a:miter lim="800000"/>
            <a:headEnd/>
            <a:tailEnd/>
          </a:ln>
        </p:spPr>
        <p:txBody>
          <a:bodyPr wrap="none" anchor="ctr"/>
          <a:lstStyle/>
          <a:p>
            <a:endParaRPr lang="en-US"/>
          </a:p>
        </p:txBody>
      </p:sp>
      <p:sp>
        <p:nvSpPr>
          <p:cNvPr id="56" name="Rectangle 62"/>
          <p:cNvSpPr>
            <a:spLocks noChangeArrowheads="1"/>
          </p:cNvSpPr>
          <p:nvPr/>
        </p:nvSpPr>
        <p:spPr bwMode="auto">
          <a:xfrm>
            <a:off x="3849688" y="6061100"/>
            <a:ext cx="352425" cy="225425"/>
          </a:xfrm>
          <a:prstGeom prst="rect">
            <a:avLst/>
          </a:prstGeom>
          <a:noFill/>
          <a:ln w="25400">
            <a:solidFill>
              <a:schemeClr val="tx1"/>
            </a:solidFill>
            <a:miter lim="800000"/>
            <a:headEnd/>
            <a:tailEnd/>
          </a:ln>
        </p:spPr>
        <p:txBody>
          <a:bodyPr wrap="none" anchor="ctr"/>
          <a:lstStyle/>
          <a:p>
            <a:endParaRPr lang="en-US"/>
          </a:p>
        </p:txBody>
      </p:sp>
      <p:sp>
        <p:nvSpPr>
          <p:cNvPr id="57" name="Rectangle 63"/>
          <p:cNvSpPr>
            <a:spLocks noChangeArrowheads="1"/>
          </p:cNvSpPr>
          <p:nvPr/>
        </p:nvSpPr>
        <p:spPr bwMode="auto">
          <a:xfrm>
            <a:off x="6421438" y="6070625"/>
            <a:ext cx="379412" cy="225425"/>
          </a:xfrm>
          <a:prstGeom prst="rect">
            <a:avLst/>
          </a:prstGeom>
          <a:noFill/>
          <a:ln w="25400">
            <a:solidFill>
              <a:schemeClr val="tx1"/>
            </a:solidFill>
            <a:miter lim="800000"/>
            <a:headEnd/>
            <a:tailEnd/>
          </a:ln>
        </p:spPr>
        <p:txBody>
          <a:bodyPr wrap="none" anchor="ctr"/>
          <a:lstStyle/>
          <a:p>
            <a:endParaRPr lang="en-US"/>
          </a:p>
        </p:txBody>
      </p:sp>
      <p:sp>
        <p:nvSpPr>
          <p:cNvPr id="58" name="Rectangle 64"/>
          <p:cNvSpPr>
            <a:spLocks noChangeArrowheads="1"/>
          </p:cNvSpPr>
          <p:nvPr/>
        </p:nvSpPr>
        <p:spPr bwMode="auto">
          <a:xfrm>
            <a:off x="7158038" y="6070625"/>
            <a:ext cx="365125" cy="239713"/>
          </a:xfrm>
          <a:prstGeom prst="rect">
            <a:avLst/>
          </a:prstGeom>
          <a:noFill/>
          <a:ln w="25400">
            <a:solidFill>
              <a:schemeClr val="tx1"/>
            </a:solidFill>
            <a:miter lim="800000"/>
            <a:headEnd/>
            <a:tailEnd/>
          </a:ln>
        </p:spPr>
        <p:txBody>
          <a:bodyPr wrap="none" anchor="ctr"/>
          <a:lstStyle/>
          <a:p>
            <a:endParaRPr lang="en-US"/>
          </a:p>
        </p:txBody>
      </p:sp>
      <p:sp>
        <p:nvSpPr>
          <p:cNvPr id="59" name="Rectangle 65"/>
          <p:cNvSpPr>
            <a:spLocks noChangeArrowheads="1"/>
          </p:cNvSpPr>
          <p:nvPr/>
        </p:nvSpPr>
        <p:spPr bwMode="auto">
          <a:xfrm>
            <a:off x="7891463" y="6062688"/>
            <a:ext cx="392112" cy="239712"/>
          </a:xfrm>
          <a:prstGeom prst="rect">
            <a:avLst/>
          </a:prstGeom>
          <a:noFill/>
          <a:ln w="25400">
            <a:solidFill>
              <a:schemeClr val="tx1"/>
            </a:solidFill>
            <a:miter lim="800000"/>
            <a:headEnd/>
            <a:tailEnd/>
          </a:ln>
        </p:spPr>
        <p:txBody>
          <a:bodyPr wrap="none" anchor="ctr"/>
          <a:lstStyle/>
          <a:p>
            <a:endParaRPr lang="en-US"/>
          </a:p>
        </p:txBody>
      </p:sp>
      <p:sp>
        <p:nvSpPr>
          <p:cNvPr id="60" name="Rectangle 66"/>
          <p:cNvSpPr>
            <a:spLocks noChangeArrowheads="1"/>
          </p:cNvSpPr>
          <p:nvPr/>
        </p:nvSpPr>
        <p:spPr bwMode="auto">
          <a:xfrm>
            <a:off x="3124200" y="3248050"/>
            <a:ext cx="1455738" cy="249238"/>
          </a:xfrm>
          <a:prstGeom prst="rect">
            <a:avLst/>
          </a:prstGeom>
          <a:noFill/>
          <a:ln w="25400">
            <a:solidFill>
              <a:schemeClr val="tx1"/>
            </a:solidFill>
            <a:miter lim="800000"/>
            <a:headEnd/>
            <a:tailEnd/>
          </a:ln>
        </p:spPr>
        <p:txBody>
          <a:bodyPr wrap="none" anchor="ctr"/>
          <a:lstStyle/>
          <a:p>
            <a:endParaRPr lang="en-US"/>
          </a:p>
        </p:txBody>
      </p:sp>
      <p:sp>
        <p:nvSpPr>
          <p:cNvPr id="61" name="Rectangle 67"/>
          <p:cNvSpPr>
            <a:spLocks noChangeArrowheads="1"/>
          </p:cNvSpPr>
          <p:nvPr/>
        </p:nvSpPr>
        <p:spPr bwMode="auto">
          <a:xfrm>
            <a:off x="5307013" y="3257575"/>
            <a:ext cx="746125" cy="227013"/>
          </a:xfrm>
          <a:prstGeom prst="rect">
            <a:avLst/>
          </a:prstGeom>
          <a:noFill/>
          <a:ln w="25400">
            <a:solidFill>
              <a:schemeClr val="tx1"/>
            </a:solidFill>
            <a:miter lim="800000"/>
            <a:headEnd/>
            <a:tailEnd/>
          </a:ln>
        </p:spPr>
        <p:txBody>
          <a:bodyPr wrap="none" anchor="ctr"/>
          <a:lstStyle/>
          <a:p>
            <a:endParaRPr lang="en-US"/>
          </a:p>
        </p:txBody>
      </p:sp>
      <p:sp>
        <p:nvSpPr>
          <p:cNvPr id="62" name="Rectangle 69"/>
          <p:cNvSpPr>
            <a:spLocks noChangeArrowheads="1"/>
          </p:cNvSpPr>
          <p:nvPr/>
        </p:nvSpPr>
        <p:spPr bwMode="auto">
          <a:xfrm>
            <a:off x="493553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3" name="Rectangle 70"/>
          <p:cNvSpPr>
            <a:spLocks noChangeArrowheads="1"/>
          </p:cNvSpPr>
          <p:nvPr/>
        </p:nvSpPr>
        <p:spPr bwMode="auto">
          <a:xfrm>
            <a:off x="274478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4" name="Rectangle 73"/>
          <p:cNvSpPr>
            <a:spLocks noChangeArrowheads="1"/>
          </p:cNvSpPr>
          <p:nvPr/>
        </p:nvSpPr>
        <p:spPr bwMode="auto">
          <a:xfrm>
            <a:off x="2405063"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5" name="Rectangle 74"/>
          <p:cNvSpPr>
            <a:spLocks noChangeArrowheads="1"/>
          </p:cNvSpPr>
          <p:nvPr/>
        </p:nvSpPr>
        <p:spPr bwMode="auto">
          <a:xfrm>
            <a:off x="3886200"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6" name="Rectangle 75"/>
          <p:cNvSpPr>
            <a:spLocks noChangeArrowheads="1"/>
          </p:cNvSpPr>
          <p:nvPr/>
        </p:nvSpPr>
        <p:spPr bwMode="auto">
          <a:xfrm>
            <a:off x="1658938" y="2097113"/>
            <a:ext cx="746125" cy="227012"/>
          </a:xfrm>
          <a:prstGeom prst="rect">
            <a:avLst/>
          </a:prstGeom>
          <a:noFill/>
          <a:ln w="25400">
            <a:solidFill>
              <a:schemeClr val="tx1"/>
            </a:solidFill>
            <a:miter lim="800000"/>
            <a:headEnd/>
            <a:tailEnd/>
          </a:ln>
        </p:spPr>
        <p:txBody>
          <a:bodyPr wrap="none" anchor="ctr"/>
          <a:lstStyle/>
          <a:p>
            <a:endParaRPr lang="en-US"/>
          </a:p>
        </p:txBody>
      </p:sp>
      <p:sp>
        <p:nvSpPr>
          <p:cNvPr id="67" name="Rectangle 76"/>
          <p:cNvSpPr>
            <a:spLocks noChangeArrowheads="1"/>
          </p:cNvSpPr>
          <p:nvPr/>
        </p:nvSpPr>
        <p:spPr bwMode="auto">
          <a:xfrm>
            <a:off x="3151188" y="2106638"/>
            <a:ext cx="746125" cy="227012"/>
          </a:xfrm>
          <a:prstGeom prst="rect">
            <a:avLst/>
          </a:prstGeom>
          <a:noFill/>
          <a:ln w="25400">
            <a:solidFill>
              <a:schemeClr val="tx1"/>
            </a:solidFill>
            <a:miter lim="800000"/>
            <a:headEnd/>
            <a:tailEnd/>
          </a:ln>
        </p:spPr>
        <p:txBody>
          <a:bodyPr wrap="none" anchor="ctr"/>
          <a:lstStyle/>
          <a:p>
            <a:endParaRPr lang="en-US"/>
          </a:p>
        </p:txBody>
      </p:sp>
      <p:sp>
        <p:nvSpPr>
          <p:cNvPr id="68" name="Rectangle 78"/>
          <p:cNvSpPr>
            <a:spLocks noChangeArrowheads="1"/>
          </p:cNvSpPr>
          <p:nvPr/>
        </p:nvSpPr>
        <p:spPr bwMode="auto">
          <a:xfrm>
            <a:off x="5684838" y="5837263"/>
            <a:ext cx="746125" cy="227012"/>
          </a:xfrm>
          <a:prstGeom prst="rect">
            <a:avLst/>
          </a:prstGeom>
          <a:noFill/>
          <a:ln w="25400">
            <a:solidFill>
              <a:schemeClr val="tx1"/>
            </a:solidFill>
            <a:miter lim="800000"/>
            <a:headEnd/>
            <a:tailEnd/>
          </a:ln>
        </p:spPr>
        <p:txBody>
          <a:bodyPr wrap="none" anchor="ctr"/>
          <a:lstStyle/>
          <a:p>
            <a:endParaRPr lang="en-US"/>
          </a:p>
        </p:txBody>
      </p:sp>
      <p:sp>
        <p:nvSpPr>
          <p:cNvPr id="69" name="Rectangle 80"/>
          <p:cNvSpPr>
            <a:spLocks noChangeArrowheads="1"/>
          </p:cNvSpPr>
          <p:nvPr/>
        </p:nvSpPr>
        <p:spPr bwMode="auto">
          <a:xfrm>
            <a:off x="4570413" y="3028975"/>
            <a:ext cx="746125" cy="227013"/>
          </a:xfrm>
          <a:prstGeom prst="rect">
            <a:avLst/>
          </a:prstGeom>
          <a:noFill/>
          <a:ln w="25400">
            <a:solidFill>
              <a:schemeClr val="tx1"/>
            </a:solidFill>
            <a:miter lim="800000"/>
            <a:headEnd/>
            <a:tailEnd/>
          </a:ln>
        </p:spPr>
        <p:txBody>
          <a:bodyPr wrap="none" anchor="ctr"/>
          <a:lstStyle/>
          <a:p>
            <a:endParaRPr lang="en-US"/>
          </a:p>
        </p:txBody>
      </p:sp>
      <p:sp>
        <p:nvSpPr>
          <p:cNvPr id="73" name="Rectangle 84"/>
          <p:cNvSpPr>
            <a:spLocks noChangeArrowheads="1"/>
          </p:cNvSpPr>
          <p:nvPr/>
        </p:nvSpPr>
        <p:spPr bwMode="auto">
          <a:xfrm>
            <a:off x="214282" y="4772050"/>
            <a:ext cx="1374806" cy="582211"/>
          </a:xfrm>
          <a:prstGeom prst="rect">
            <a:avLst/>
          </a:prstGeom>
          <a:noFill/>
          <a:ln w="25400">
            <a:noFill/>
            <a:prstDash val="sysDot"/>
            <a:miter lim="800000"/>
            <a:headEnd/>
            <a:tailEnd/>
          </a:ln>
        </p:spPr>
        <p:txBody>
          <a:bodyPr wrap="square" lIns="90488" tIns="44450" rIns="90488" bIns="44450">
            <a:spAutoFit/>
          </a:bodyPr>
          <a:lstStyle/>
          <a:p>
            <a:pPr algn="l" eaLnBrk="0" hangingPunct="0"/>
            <a:r>
              <a:rPr lang="en-US" sz="1600" b="1" i="0" dirty="0">
                <a:solidFill>
                  <a:srgbClr val="CC0000"/>
                </a:solidFill>
                <a:latin typeface="Times New Roman" pitchFamily="18" charset="0"/>
              </a:rPr>
              <a:t>Manchester</a:t>
            </a:r>
          </a:p>
          <a:p>
            <a:pPr algn="l" eaLnBrk="0" hangingPunct="0"/>
            <a:r>
              <a:rPr lang="en-US" sz="1600" b="1" i="0" dirty="0">
                <a:solidFill>
                  <a:srgbClr val="CC0000"/>
                </a:solidFill>
                <a:latin typeface="Times New Roman" pitchFamily="18" charset="0"/>
              </a:rPr>
              <a:t>Encoding</a:t>
            </a:r>
          </a:p>
        </p:txBody>
      </p:sp>
      <p:sp>
        <p:nvSpPr>
          <p:cNvPr id="74" name="Line 85"/>
          <p:cNvSpPr>
            <a:spLocks noChangeShapeType="1"/>
          </p:cNvSpPr>
          <p:nvPr/>
        </p:nvSpPr>
        <p:spPr bwMode="auto">
          <a:xfrm flipV="1">
            <a:off x="1676400" y="5076850"/>
            <a:ext cx="6977063" cy="3175"/>
          </a:xfrm>
          <a:prstGeom prst="line">
            <a:avLst/>
          </a:prstGeom>
          <a:noFill/>
          <a:ln w="25400">
            <a:solidFill>
              <a:schemeClr val="tx1"/>
            </a:solidFill>
            <a:round/>
            <a:headEnd/>
            <a:tailEnd/>
          </a:ln>
        </p:spPr>
        <p:txBody>
          <a:bodyPr wrap="none" anchor="ctr"/>
          <a:lstStyle/>
          <a:p>
            <a:endParaRPr lang="en-US">
              <a:solidFill>
                <a:schemeClr val="accent2"/>
              </a:solidFill>
            </a:endParaRPr>
          </a:p>
        </p:txBody>
      </p:sp>
      <p:sp>
        <p:nvSpPr>
          <p:cNvPr id="75" name="Rectangle 86"/>
          <p:cNvSpPr>
            <a:spLocks noChangeArrowheads="1"/>
          </p:cNvSpPr>
          <p:nvPr/>
        </p:nvSpPr>
        <p:spPr bwMode="auto">
          <a:xfrm>
            <a:off x="1676400" y="5076850"/>
            <a:ext cx="3762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76" name="Rectangle 87"/>
          <p:cNvSpPr>
            <a:spLocks noChangeArrowheads="1"/>
          </p:cNvSpPr>
          <p:nvPr/>
        </p:nvSpPr>
        <p:spPr bwMode="auto">
          <a:xfrm>
            <a:off x="2057400" y="4848250"/>
            <a:ext cx="668338" cy="227013"/>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cxnSp>
        <p:nvCxnSpPr>
          <p:cNvPr id="77" name="AutoShape 88"/>
          <p:cNvCxnSpPr>
            <a:cxnSpLocks noChangeShapeType="1"/>
          </p:cNvCxnSpPr>
          <p:nvPr/>
        </p:nvCxnSpPr>
        <p:spPr bwMode="auto">
          <a:xfrm>
            <a:off x="1687513" y="6310338"/>
            <a:ext cx="0" cy="0"/>
          </a:xfrm>
          <a:prstGeom prst="straightConnector1">
            <a:avLst/>
          </a:prstGeom>
          <a:noFill/>
          <a:ln w="9525">
            <a:solidFill>
              <a:schemeClr val="tx1"/>
            </a:solidFill>
            <a:round/>
            <a:headEnd/>
            <a:tailEnd/>
          </a:ln>
        </p:spPr>
      </p:cxnSp>
      <p:cxnSp>
        <p:nvCxnSpPr>
          <p:cNvPr id="78" name="AutoShape 90"/>
          <p:cNvCxnSpPr>
            <a:cxnSpLocks noChangeShapeType="1"/>
          </p:cNvCxnSpPr>
          <p:nvPr/>
        </p:nvCxnSpPr>
        <p:spPr bwMode="auto">
          <a:xfrm>
            <a:off x="1687513" y="6310338"/>
            <a:ext cx="1587" cy="1587"/>
          </a:xfrm>
          <a:prstGeom prst="straightConnector1">
            <a:avLst/>
          </a:prstGeom>
          <a:noFill/>
          <a:ln w="9525">
            <a:solidFill>
              <a:schemeClr val="tx1"/>
            </a:solidFill>
            <a:round/>
            <a:headEnd/>
            <a:tailEnd/>
          </a:ln>
        </p:spPr>
      </p:cxnSp>
      <p:sp>
        <p:nvSpPr>
          <p:cNvPr id="79" name="Line 91"/>
          <p:cNvSpPr>
            <a:spLocks noChangeShapeType="1"/>
          </p:cNvSpPr>
          <p:nvPr/>
        </p:nvSpPr>
        <p:spPr bwMode="auto">
          <a:xfrm>
            <a:off x="1676400" y="4848250"/>
            <a:ext cx="0" cy="228600"/>
          </a:xfrm>
          <a:prstGeom prst="line">
            <a:avLst/>
          </a:prstGeom>
          <a:noFill/>
          <a:ln w="19050">
            <a:solidFill>
              <a:srgbClr val="FF0000"/>
            </a:solidFill>
            <a:round/>
            <a:headEnd/>
            <a:tailEnd/>
          </a:ln>
        </p:spPr>
        <p:txBody>
          <a:bodyPr/>
          <a:lstStyle/>
          <a:p>
            <a:endParaRPr lang="en-US">
              <a:solidFill>
                <a:schemeClr val="accent2"/>
              </a:solidFill>
            </a:endParaRPr>
          </a:p>
        </p:txBody>
      </p:sp>
      <p:sp>
        <p:nvSpPr>
          <p:cNvPr id="80" name="Rectangle 92"/>
          <p:cNvSpPr>
            <a:spLocks noChangeArrowheads="1"/>
          </p:cNvSpPr>
          <p:nvPr/>
        </p:nvSpPr>
        <p:spPr bwMode="auto">
          <a:xfrm>
            <a:off x="2743200" y="5076850"/>
            <a:ext cx="676275" cy="225425"/>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1" name="Rectangle 94"/>
          <p:cNvSpPr>
            <a:spLocks noChangeArrowheads="1"/>
          </p:cNvSpPr>
          <p:nvPr/>
        </p:nvSpPr>
        <p:spPr bwMode="auto">
          <a:xfrm>
            <a:off x="3429000" y="4848250"/>
            <a:ext cx="8382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2" name="Rectangle 95"/>
          <p:cNvSpPr>
            <a:spLocks noChangeArrowheads="1"/>
          </p:cNvSpPr>
          <p:nvPr/>
        </p:nvSpPr>
        <p:spPr bwMode="auto">
          <a:xfrm>
            <a:off x="4267200" y="5076850"/>
            <a:ext cx="6858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3" name="Rectangle 96"/>
          <p:cNvSpPr>
            <a:spLocks noChangeArrowheads="1"/>
          </p:cNvSpPr>
          <p:nvPr/>
        </p:nvSpPr>
        <p:spPr bwMode="auto">
          <a:xfrm>
            <a:off x="4953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4" name="Rectangle 97"/>
          <p:cNvSpPr>
            <a:spLocks noChangeArrowheads="1"/>
          </p:cNvSpPr>
          <p:nvPr/>
        </p:nvSpPr>
        <p:spPr bwMode="auto">
          <a:xfrm>
            <a:off x="5334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5" name="Rectangle 98"/>
          <p:cNvSpPr>
            <a:spLocks noChangeArrowheads="1"/>
          </p:cNvSpPr>
          <p:nvPr/>
        </p:nvSpPr>
        <p:spPr bwMode="auto">
          <a:xfrm>
            <a:off x="5715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6" name="Rectangle 99"/>
          <p:cNvSpPr>
            <a:spLocks noChangeArrowheads="1"/>
          </p:cNvSpPr>
          <p:nvPr/>
        </p:nvSpPr>
        <p:spPr bwMode="auto">
          <a:xfrm>
            <a:off x="6096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7" name="Rectangle 101"/>
          <p:cNvSpPr>
            <a:spLocks noChangeArrowheads="1"/>
          </p:cNvSpPr>
          <p:nvPr/>
        </p:nvSpPr>
        <p:spPr bwMode="auto">
          <a:xfrm>
            <a:off x="6477000" y="4848250"/>
            <a:ext cx="685800" cy="228600"/>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8" name="Rectangle 102"/>
          <p:cNvSpPr>
            <a:spLocks noChangeArrowheads="1"/>
          </p:cNvSpPr>
          <p:nvPr/>
        </p:nvSpPr>
        <p:spPr bwMode="auto">
          <a:xfrm>
            <a:off x="7162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9" name="Rectangle 103"/>
          <p:cNvSpPr>
            <a:spLocks noChangeArrowheads="1"/>
          </p:cNvSpPr>
          <p:nvPr/>
        </p:nvSpPr>
        <p:spPr bwMode="auto">
          <a:xfrm>
            <a:off x="7543800" y="48482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0" name="Rectangle 104"/>
          <p:cNvSpPr>
            <a:spLocks noChangeArrowheads="1"/>
          </p:cNvSpPr>
          <p:nvPr/>
        </p:nvSpPr>
        <p:spPr bwMode="auto">
          <a:xfrm>
            <a:off x="7924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1" name="Text Box 240"/>
          <p:cNvSpPr txBox="1">
            <a:spLocks noChangeArrowheads="1"/>
          </p:cNvSpPr>
          <p:nvPr/>
        </p:nvSpPr>
        <p:spPr bwMode="auto">
          <a:xfrm>
            <a:off x="7072344" y="3500438"/>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6" name="Rectangle 2"/>
          <p:cNvSpPr>
            <a:spLocks noGrp="1" noChangeArrowheads="1"/>
          </p:cNvSpPr>
          <p:nvPr>
            <p:ph type="title"/>
          </p:nvPr>
        </p:nvSpPr>
        <p:spPr>
          <a:xfrm>
            <a:off x="179388" y="500042"/>
            <a:ext cx="8785225" cy="792162"/>
          </a:xfrm>
        </p:spPr>
        <p:txBody>
          <a:bodyPr/>
          <a:lstStyle/>
          <a:p>
            <a:pPr eaLnBrk="1" hangingPunct="1">
              <a:defRPr/>
            </a:pPr>
            <a:r>
              <a:rPr lang="en-US" dirty="0" smtClean="0"/>
              <a:t>Analog Data, Digital Signals</a:t>
            </a:r>
            <a:br>
              <a:rPr lang="en-US" dirty="0" smtClean="0"/>
            </a:br>
            <a:r>
              <a:rPr lang="en-US" sz="2800" dirty="0" smtClean="0">
                <a:solidFill>
                  <a:schemeClr val="accent1"/>
                </a:solidFill>
              </a:rPr>
              <a:t>[Example – PCM (Pulse Code Modulation)]</a:t>
            </a:r>
            <a:endParaRPr lang="en-US" dirty="0" smtClean="0"/>
          </a:p>
        </p:txBody>
      </p:sp>
      <p:sp>
        <p:nvSpPr>
          <p:cNvPr id="7" name="Rectangle 3"/>
          <p:cNvSpPr txBox="1">
            <a:spLocks noChangeArrowheads="1"/>
          </p:cNvSpPr>
          <p:nvPr/>
        </p:nvSpPr>
        <p:spPr bwMode="auto">
          <a:xfrm>
            <a:off x="214282" y="1500174"/>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most common technique for using digital signals to encode analog data is </a:t>
            </a:r>
            <a:r>
              <a:rPr kumimoji="0" lang="en-US" sz="3200" b="1" i="0"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mn-lt"/>
                <a:ea typeface="+mn-ea"/>
                <a:cs typeface="+mn-cs"/>
              </a:rPr>
              <a:t>PCM</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Example: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To transfer </a:t>
            </a:r>
            <a:r>
              <a:rPr kumimoji="0" lang="en-US" sz="3200" b="1" i="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analog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voice signals off a local loop to </a:t>
            </a:r>
            <a:r>
              <a:rPr kumimoji="0" lang="en-US" sz="32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digital</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end office within the phone system, one uses a </a:t>
            </a:r>
            <a:r>
              <a:rPr kumimoji="0" lang="en-US" sz="3600" b="1"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Comic Sans MS" pitchFamily="66" charset="0"/>
                <a:ea typeface="+mn-ea"/>
                <a:cs typeface="+mn-cs"/>
              </a:rPr>
              <a:t>codec</a:t>
            </a:r>
            <a:r>
              <a:rPr kumimoji="0" lang="en-US" sz="3200" b="1" i="1"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Because voice data limited to frequencies below 4000 HZ, a codec makes 8000 samples/sec. (i.e., 125 </a:t>
            </a:r>
            <a:r>
              <a:rPr kumimoji="0" lang="en-US" sz="3200" b="1" i="0" u="none" strike="noStrike" kern="0" cap="none" spc="0" normalizeH="0" baseline="0" noProof="0" dirty="0" err="1" smtClean="0">
                <a:ln>
                  <a:noFill/>
                </a:ln>
                <a:solidFill>
                  <a:schemeClr val="tx2"/>
                </a:solidFill>
                <a:effectLst>
                  <a:outerShdw blurRad="38100" dist="38100" dir="2700000" algn="tl">
                    <a:srgbClr val="FFFFFF"/>
                  </a:outerShdw>
                </a:effectLst>
                <a:uLnTx/>
                <a:uFillTx/>
                <a:latin typeface="+mn-lt"/>
                <a:ea typeface="+mn-ea"/>
                <a:cs typeface="+mn-cs"/>
              </a:rPr>
              <a:t>microsec</a:t>
            </a: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/sample).</a:t>
            </a:r>
            <a:endPar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6" name="Rectangle 46"/>
          <p:cNvSpPr>
            <a:spLocks noGrp="1" noChangeArrowheads="1"/>
          </p:cNvSpPr>
          <p:nvPr>
            <p:ph type="title"/>
          </p:nvPr>
        </p:nvSpPr>
        <p:spPr/>
        <p:txBody>
          <a:bodyPr/>
          <a:lstStyle/>
          <a:p>
            <a:pPr eaLnBrk="1" hangingPunct="1">
              <a:defRPr/>
            </a:pPr>
            <a:r>
              <a:rPr lang="en-US" dirty="0" smtClean="0"/>
              <a:t>Multiplexing</a:t>
            </a:r>
          </a:p>
        </p:txBody>
      </p:sp>
      <p:sp>
        <p:nvSpPr>
          <p:cNvPr id="11" name="Line 6"/>
          <p:cNvSpPr>
            <a:spLocks noChangeShapeType="1"/>
          </p:cNvSpPr>
          <p:nvPr/>
        </p:nvSpPr>
        <p:spPr bwMode="auto">
          <a:xfrm>
            <a:off x="1552575" y="4318014"/>
            <a:ext cx="1739900" cy="0"/>
          </a:xfrm>
          <a:prstGeom prst="line">
            <a:avLst/>
          </a:prstGeom>
          <a:noFill/>
          <a:ln w="12700">
            <a:solidFill>
              <a:schemeClr val="tx1"/>
            </a:solidFill>
            <a:round/>
            <a:headEnd/>
            <a:tailEnd/>
          </a:ln>
        </p:spPr>
        <p:txBody>
          <a:bodyPr wrap="none" anchor="ctr"/>
          <a:lstStyle/>
          <a:p>
            <a:endParaRPr lang="en-US"/>
          </a:p>
        </p:txBody>
      </p:sp>
      <p:sp>
        <p:nvSpPr>
          <p:cNvPr id="16" name="Line 11"/>
          <p:cNvSpPr>
            <a:spLocks noChangeShapeType="1"/>
          </p:cNvSpPr>
          <p:nvPr/>
        </p:nvSpPr>
        <p:spPr bwMode="auto">
          <a:xfrm>
            <a:off x="1538288" y="4843476"/>
            <a:ext cx="1739900" cy="0"/>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550988" y="3778264"/>
            <a:ext cx="1739900" cy="0"/>
          </a:xfrm>
          <a:prstGeom prst="line">
            <a:avLst/>
          </a:prstGeom>
          <a:noFill/>
          <a:ln w="12700">
            <a:solidFill>
              <a:schemeClr val="tx1"/>
            </a:solidFill>
            <a:round/>
            <a:headEnd/>
            <a:tailEnd/>
          </a:ln>
        </p:spPr>
        <p:txBody>
          <a:bodyPr wrap="none" anchor="ctr"/>
          <a:lstStyle/>
          <a:p>
            <a:endParaRPr lang="en-US"/>
          </a:p>
        </p:txBody>
      </p:sp>
      <p:sp>
        <p:nvSpPr>
          <p:cNvPr id="34" name="Rectangle 29"/>
          <p:cNvSpPr>
            <a:spLocks noChangeArrowheads="1"/>
          </p:cNvSpPr>
          <p:nvPr/>
        </p:nvSpPr>
        <p:spPr bwMode="auto">
          <a:xfrm>
            <a:off x="6691313"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5" name="Rectangle 30"/>
          <p:cNvSpPr>
            <a:spLocks noChangeArrowheads="1"/>
          </p:cNvSpPr>
          <p:nvPr/>
        </p:nvSpPr>
        <p:spPr bwMode="auto">
          <a:xfrm>
            <a:off x="5011738"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6" name="Line 31"/>
          <p:cNvSpPr>
            <a:spLocks noChangeShapeType="1"/>
          </p:cNvSpPr>
          <p:nvPr/>
        </p:nvSpPr>
        <p:spPr bwMode="auto">
          <a:xfrm>
            <a:off x="4662488" y="3843351"/>
            <a:ext cx="323850" cy="395288"/>
          </a:xfrm>
          <a:prstGeom prst="line">
            <a:avLst/>
          </a:prstGeom>
          <a:noFill/>
          <a:ln w="12700">
            <a:solidFill>
              <a:schemeClr val="tx1"/>
            </a:solidFill>
            <a:round/>
            <a:headEnd/>
            <a:tailEnd/>
          </a:ln>
        </p:spPr>
        <p:txBody>
          <a:bodyPr wrap="none" anchor="ctr"/>
          <a:lstStyle/>
          <a:p>
            <a:endParaRPr lang="en-US"/>
          </a:p>
        </p:txBody>
      </p:sp>
      <p:sp>
        <p:nvSpPr>
          <p:cNvPr id="37" name="Line 32"/>
          <p:cNvSpPr>
            <a:spLocks noChangeShapeType="1"/>
          </p:cNvSpPr>
          <p:nvPr/>
        </p:nvSpPr>
        <p:spPr bwMode="auto">
          <a:xfrm>
            <a:off x="4662488" y="4348176"/>
            <a:ext cx="338137" cy="0"/>
          </a:xfrm>
          <a:prstGeom prst="line">
            <a:avLst/>
          </a:prstGeom>
          <a:noFill/>
          <a:ln w="12700">
            <a:solidFill>
              <a:schemeClr val="tx1"/>
            </a:solidFill>
            <a:round/>
            <a:headEnd/>
            <a:tailEnd/>
          </a:ln>
        </p:spPr>
        <p:txBody>
          <a:bodyPr wrap="none" anchor="ctr"/>
          <a:lstStyle/>
          <a:p>
            <a:endParaRPr lang="en-US"/>
          </a:p>
        </p:txBody>
      </p:sp>
      <p:sp>
        <p:nvSpPr>
          <p:cNvPr id="38" name="Line 33"/>
          <p:cNvSpPr>
            <a:spLocks noChangeShapeType="1"/>
          </p:cNvSpPr>
          <p:nvPr/>
        </p:nvSpPr>
        <p:spPr bwMode="auto">
          <a:xfrm flipV="1">
            <a:off x="4648200" y="4443426"/>
            <a:ext cx="338138" cy="420688"/>
          </a:xfrm>
          <a:prstGeom prst="line">
            <a:avLst/>
          </a:prstGeom>
          <a:noFill/>
          <a:ln w="12700">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5711825" y="4329126"/>
            <a:ext cx="954088" cy="0"/>
          </a:xfrm>
          <a:prstGeom prst="line">
            <a:avLst/>
          </a:prstGeom>
          <a:noFill/>
          <a:ln w="38100" cmpd="dbl">
            <a:solidFill>
              <a:schemeClr val="tx1"/>
            </a:solidFill>
            <a:round/>
            <a:headEnd/>
            <a:tailEnd/>
          </a:ln>
        </p:spPr>
        <p:txBody>
          <a:bodyPr wrap="none" anchor="ctr"/>
          <a:lstStyle/>
          <a:p>
            <a:endParaRPr lang="en-US"/>
          </a:p>
        </p:txBody>
      </p:sp>
      <p:sp>
        <p:nvSpPr>
          <p:cNvPr id="40" name="Line 35"/>
          <p:cNvSpPr>
            <a:spLocks noChangeShapeType="1"/>
          </p:cNvSpPr>
          <p:nvPr/>
        </p:nvSpPr>
        <p:spPr bwMode="auto">
          <a:xfrm flipV="1">
            <a:off x="7392988" y="3903676"/>
            <a:ext cx="366712" cy="304800"/>
          </a:xfrm>
          <a:prstGeom prst="line">
            <a:avLst/>
          </a:prstGeom>
          <a:noFill/>
          <a:ln w="12700">
            <a:solidFill>
              <a:schemeClr val="tx1"/>
            </a:solidFill>
            <a:round/>
            <a:headEnd/>
            <a:tailEnd/>
          </a:ln>
        </p:spPr>
        <p:txBody>
          <a:bodyPr wrap="none" anchor="ctr"/>
          <a:lstStyle/>
          <a:p>
            <a:endParaRPr lang="en-US"/>
          </a:p>
        </p:txBody>
      </p:sp>
      <p:sp>
        <p:nvSpPr>
          <p:cNvPr id="41" name="Line 36"/>
          <p:cNvSpPr>
            <a:spLocks noChangeShapeType="1"/>
          </p:cNvSpPr>
          <p:nvPr/>
        </p:nvSpPr>
        <p:spPr bwMode="auto">
          <a:xfrm>
            <a:off x="7378700" y="4376751"/>
            <a:ext cx="381000" cy="0"/>
          </a:xfrm>
          <a:prstGeom prst="line">
            <a:avLst/>
          </a:prstGeom>
          <a:noFill/>
          <a:ln w="12700">
            <a:solidFill>
              <a:schemeClr val="tx1"/>
            </a:solidFill>
            <a:round/>
            <a:headEnd/>
            <a:tailEnd/>
          </a:ln>
        </p:spPr>
        <p:txBody>
          <a:bodyPr wrap="none" anchor="ctr"/>
          <a:lstStyle/>
          <a:p>
            <a:endParaRPr lang="en-US"/>
          </a:p>
        </p:txBody>
      </p:sp>
      <p:sp>
        <p:nvSpPr>
          <p:cNvPr id="42" name="Line 37"/>
          <p:cNvSpPr>
            <a:spLocks noChangeShapeType="1"/>
          </p:cNvSpPr>
          <p:nvPr/>
        </p:nvSpPr>
        <p:spPr bwMode="auto">
          <a:xfrm>
            <a:off x="7378700" y="4500576"/>
            <a:ext cx="381000" cy="350838"/>
          </a:xfrm>
          <a:prstGeom prst="line">
            <a:avLst/>
          </a:prstGeom>
          <a:noFill/>
          <a:ln w="127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481013" y="3313126"/>
            <a:ext cx="434975" cy="363538"/>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(a)</a:t>
            </a:r>
          </a:p>
        </p:txBody>
      </p:sp>
      <p:sp>
        <p:nvSpPr>
          <p:cNvPr id="44" name="Rectangle 39"/>
          <p:cNvSpPr>
            <a:spLocks noChangeArrowheads="1"/>
          </p:cNvSpPr>
          <p:nvPr/>
        </p:nvSpPr>
        <p:spPr bwMode="auto">
          <a:xfrm>
            <a:off x="3836988" y="3327414"/>
            <a:ext cx="447675" cy="363537"/>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(b)</a:t>
            </a:r>
          </a:p>
        </p:txBody>
      </p:sp>
      <p:sp>
        <p:nvSpPr>
          <p:cNvPr id="45" name="Rectangle 40"/>
          <p:cNvSpPr>
            <a:spLocks noChangeArrowheads="1"/>
          </p:cNvSpPr>
          <p:nvPr/>
        </p:nvSpPr>
        <p:spPr bwMode="auto">
          <a:xfrm>
            <a:off x="5800725" y="3692539"/>
            <a:ext cx="744538" cy="577850"/>
          </a:xfrm>
          <a:prstGeom prst="rect">
            <a:avLst/>
          </a:prstGeom>
          <a:noFill/>
          <a:ln w="12700">
            <a:noFill/>
            <a:miter lim="800000"/>
            <a:headEnd/>
            <a:tailEnd/>
          </a:ln>
        </p:spPr>
        <p:txBody>
          <a:bodyPr wrap="none" lIns="90488" tIns="44450" rIns="90488" bIns="44450">
            <a:spAutoFit/>
          </a:bodyPr>
          <a:lstStyle/>
          <a:p>
            <a:pPr algn="l" eaLnBrk="0" hangingPunct="0"/>
            <a:r>
              <a:rPr lang="en-US" sz="1600" b="1" i="0">
                <a:latin typeface="Times New Roman" pitchFamily="18" charset="0"/>
              </a:rPr>
              <a:t>Trunk</a:t>
            </a:r>
          </a:p>
          <a:p>
            <a:pPr algn="l" eaLnBrk="0" hangingPunct="0"/>
            <a:r>
              <a:rPr lang="en-US" sz="1600" b="1" i="0">
                <a:latin typeface="Times New Roman" pitchFamily="18" charset="0"/>
              </a:rPr>
              <a:t>group</a:t>
            </a:r>
          </a:p>
        </p:txBody>
      </p:sp>
      <p:sp>
        <p:nvSpPr>
          <p:cNvPr id="46" name="Line 41"/>
          <p:cNvSpPr>
            <a:spLocks noChangeShapeType="1"/>
          </p:cNvSpPr>
          <p:nvPr/>
        </p:nvSpPr>
        <p:spPr bwMode="auto">
          <a:xfrm>
            <a:off x="5710238" y="4406914"/>
            <a:ext cx="954087" cy="0"/>
          </a:xfrm>
          <a:prstGeom prst="line">
            <a:avLst/>
          </a:prstGeom>
          <a:noFill/>
          <a:ln w="38100" cmpd="dbl">
            <a:solidFill>
              <a:schemeClr val="tx1"/>
            </a:solidFill>
            <a:round/>
            <a:headEnd/>
            <a:tailEnd/>
          </a:ln>
        </p:spPr>
        <p:txBody>
          <a:bodyPr wrap="none" anchor="ctr"/>
          <a:lstStyle/>
          <a:p>
            <a:endParaRPr lang="en-US"/>
          </a:p>
        </p:txBody>
      </p:sp>
      <p:sp>
        <p:nvSpPr>
          <p:cNvPr id="47" name="Oval 46"/>
          <p:cNvSpPr/>
          <p:nvPr/>
        </p:nvSpPr>
        <p:spPr bwMode="auto">
          <a:xfrm>
            <a:off x="114297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49" name="Oval 48"/>
          <p:cNvSpPr/>
          <p:nvPr/>
        </p:nvSpPr>
        <p:spPr bwMode="auto">
          <a:xfrm>
            <a:off x="328611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0" name="Oval 49"/>
          <p:cNvSpPr/>
          <p:nvPr/>
        </p:nvSpPr>
        <p:spPr bwMode="auto">
          <a:xfrm>
            <a:off x="7715272" y="365760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1" name="Oval 50"/>
          <p:cNvSpPr/>
          <p:nvPr/>
        </p:nvSpPr>
        <p:spPr bwMode="auto">
          <a:xfrm>
            <a:off x="4286248" y="351473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3" name="Oval 52"/>
          <p:cNvSpPr/>
          <p:nvPr/>
        </p:nvSpPr>
        <p:spPr bwMode="auto">
          <a:xfrm>
            <a:off x="7786710"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4" name="Oval 53"/>
          <p:cNvSpPr/>
          <p:nvPr/>
        </p:nvSpPr>
        <p:spPr bwMode="auto">
          <a:xfrm>
            <a:off x="328611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114297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4286248"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7" name="Oval 56"/>
          <p:cNvSpPr/>
          <p:nvPr/>
        </p:nvSpPr>
        <p:spPr bwMode="auto">
          <a:xfrm>
            <a:off x="771527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1142976"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Oval 58"/>
          <p:cNvSpPr/>
          <p:nvPr/>
        </p:nvSpPr>
        <p:spPr bwMode="auto">
          <a:xfrm>
            <a:off x="430054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0" name="Oval 59"/>
          <p:cNvSpPr/>
          <p:nvPr/>
        </p:nvSpPr>
        <p:spPr bwMode="auto">
          <a:xfrm>
            <a:off x="3300410"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1"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8" name="Rectangle 3"/>
          <p:cNvSpPr txBox="1">
            <a:spLocks noChangeArrowheads="1"/>
          </p:cNvSpPr>
          <p:nvPr/>
        </p:nvSpPr>
        <p:spPr bwMode="auto">
          <a:xfrm>
            <a:off x="142876" y="1428736"/>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lang="en-US" sz="3200" b="1" kern="0" dirty="0" smtClean="0">
                <a:solidFill>
                  <a:schemeClr val="accent2"/>
                </a:solidFill>
                <a:effectLst>
                  <a:outerShdw blurRad="38100" dist="38100" dir="2700000" algn="tl">
                    <a:srgbClr val="FFFFFF"/>
                  </a:outerShdw>
                </a:effectLst>
                <a:latin typeface="+mn-lt"/>
              </a:rPr>
              <a:t>Multiplexing {general definition} ::</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3200" b="1" i="0" u="none" strike="noStrike" kern="0" cap="none" spc="0" normalizeH="0" baseline="0" noProof="0" dirty="0" smtClean="0">
                <a:ln>
                  <a:noFill/>
                </a:ln>
                <a:effectLst>
                  <a:outerShdw blurRad="38100" dist="38100" dir="2700000" algn="tl">
                    <a:srgbClr val="FFFFFF"/>
                  </a:outerShdw>
                </a:effectLst>
                <a:uLnTx/>
                <a:uFillTx/>
                <a:latin typeface="+mn-lt"/>
                <a:ea typeface="+mn-ea"/>
                <a:cs typeface="+mn-cs"/>
              </a:rPr>
              <a:t>Sharing a resource over time.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39738" y="-142900"/>
            <a:ext cx="8462962" cy="1143000"/>
          </a:xfrm>
        </p:spPr>
        <p:txBody>
          <a:bodyPr/>
          <a:lstStyle/>
          <a:p>
            <a:r>
              <a:rPr lang="en-US" dirty="0" smtClean="0"/>
              <a:t> </a:t>
            </a:r>
            <a:r>
              <a:rPr lang="en-US" sz="3200" dirty="0" smtClean="0"/>
              <a:t>Frequency Division Multiplexing (FDM) </a:t>
            </a:r>
            <a:r>
              <a:rPr lang="en-US" sz="3200" dirty="0" err="1" smtClean="0"/>
              <a:t>vs</a:t>
            </a:r>
            <a:r>
              <a:rPr lang="en-US" sz="3200" dirty="0" smtClean="0"/>
              <a:t> Time Division Multiplexing (TDM)</a:t>
            </a:r>
            <a:endParaRPr lang="fr-FR" sz="3200" dirty="0" smtClean="0"/>
          </a:p>
        </p:txBody>
      </p:sp>
      <p:grpSp>
        <p:nvGrpSpPr>
          <p:cNvPr id="2" name="Group 3"/>
          <p:cNvGrpSpPr>
            <a:grpSpLocks/>
          </p:cNvGrpSpPr>
          <p:nvPr/>
        </p:nvGrpSpPr>
        <p:grpSpPr bwMode="auto">
          <a:xfrm>
            <a:off x="393700" y="1471597"/>
            <a:ext cx="7239000" cy="2438400"/>
            <a:chOff x="288" y="1007"/>
            <a:chExt cx="4560" cy="1536"/>
          </a:xfrm>
        </p:grpSpPr>
        <p:sp>
          <p:nvSpPr>
            <p:cNvPr id="64611" name="Text Box 4"/>
            <p:cNvSpPr txBox="1">
              <a:spLocks noChangeArrowheads="1"/>
            </p:cNvSpPr>
            <p:nvPr/>
          </p:nvSpPr>
          <p:spPr bwMode="auto">
            <a:xfrm>
              <a:off x="288" y="1007"/>
              <a:ext cx="532" cy="288"/>
            </a:xfrm>
            <a:prstGeom prst="rect">
              <a:avLst/>
            </a:prstGeom>
            <a:noFill/>
            <a:ln w="9525">
              <a:noFill/>
              <a:miter lim="800000"/>
              <a:headEnd/>
              <a:tailEnd/>
            </a:ln>
          </p:spPr>
          <p:txBody>
            <a:bodyPr wrap="none">
              <a:spAutoFit/>
            </a:bodyPr>
            <a:lstStyle/>
            <a:p>
              <a:pPr eaLnBrk="1" hangingPunct="1"/>
              <a:r>
                <a:rPr lang="en-US">
                  <a:latin typeface="Arial" charset="0"/>
                </a:rPr>
                <a:t>FDM</a:t>
              </a:r>
              <a:endParaRPr lang="fr-FR">
                <a:latin typeface="Arial" charset="0"/>
              </a:endParaRPr>
            </a:p>
          </p:txBody>
        </p:sp>
        <p:grpSp>
          <p:nvGrpSpPr>
            <p:cNvPr id="3" name="Group 5"/>
            <p:cNvGrpSpPr>
              <a:grpSpLocks/>
            </p:cNvGrpSpPr>
            <p:nvPr/>
          </p:nvGrpSpPr>
          <p:grpSpPr bwMode="auto">
            <a:xfrm>
              <a:off x="720" y="1392"/>
              <a:ext cx="4128" cy="1151"/>
              <a:chOff x="720" y="1392"/>
              <a:chExt cx="4128" cy="1151"/>
            </a:xfrm>
          </p:grpSpPr>
          <p:sp>
            <p:nvSpPr>
              <p:cNvPr id="64613"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p:spPr>
            <p:txBody>
              <a:bodyPr/>
              <a:lstStyle/>
              <a:p>
                <a:endParaRPr lang="en-US"/>
              </a:p>
            </p:txBody>
          </p:sp>
          <p:sp>
            <p:nvSpPr>
              <p:cNvPr id="64614" name="Text Box 7"/>
              <p:cNvSpPr txBox="1">
                <a:spLocks noChangeArrowheads="1"/>
              </p:cNvSpPr>
              <p:nvPr/>
            </p:nvSpPr>
            <p:spPr bwMode="auto">
              <a:xfrm>
                <a:off x="720" y="1680"/>
                <a:ext cx="960" cy="288"/>
              </a:xfrm>
              <a:prstGeom prst="rect">
                <a:avLst/>
              </a:prstGeom>
              <a:noFill/>
              <a:ln w="9525">
                <a:noFill/>
                <a:miter lim="800000"/>
                <a:headEnd/>
                <a:tailEnd/>
              </a:ln>
            </p:spPr>
            <p:txBody>
              <a:bodyPr wrap="none">
                <a:spAutoFit/>
              </a:bodyPr>
              <a:lstStyle/>
              <a:p>
                <a:pPr eaLnBrk="1" hangingPunct="1"/>
                <a:r>
                  <a:rPr lang="en-US">
                    <a:latin typeface="Arial" charset="0"/>
                  </a:rPr>
                  <a:t>frequency</a:t>
                </a:r>
                <a:endParaRPr lang="fr-FR">
                  <a:latin typeface="Arial" charset="0"/>
                </a:endParaRPr>
              </a:p>
            </p:txBody>
          </p:sp>
          <p:sp>
            <p:nvSpPr>
              <p:cNvPr id="64615"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p:spPr>
            <p:txBody>
              <a:bodyPr/>
              <a:lstStyle/>
              <a:p>
                <a:endParaRPr lang="en-US"/>
              </a:p>
            </p:txBody>
          </p:sp>
          <p:sp>
            <p:nvSpPr>
              <p:cNvPr id="64616" name="Text Box 9"/>
              <p:cNvSpPr txBox="1">
                <a:spLocks noChangeArrowheads="1"/>
              </p:cNvSpPr>
              <p:nvPr/>
            </p:nvSpPr>
            <p:spPr bwMode="auto">
              <a:xfrm>
                <a:off x="3048" y="2255"/>
                <a:ext cx="479" cy="288"/>
              </a:xfrm>
              <a:prstGeom prst="rect">
                <a:avLst/>
              </a:prstGeom>
              <a:noFill/>
              <a:ln w="9525">
                <a:noFill/>
                <a:miter lim="800000"/>
                <a:headEnd/>
                <a:tailEnd/>
              </a:ln>
            </p:spPr>
            <p:txBody>
              <a:bodyPr wrap="none">
                <a:spAutoFit/>
              </a:bodyPr>
              <a:lstStyle/>
              <a:p>
                <a:pPr eaLnBrk="1" hangingPunct="1"/>
                <a:r>
                  <a:rPr lang="en-US">
                    <a:latin typeface="Arial" charset="0"/>
                  </a:rPr>
                  <a:t>time</a:t>
                </a:r>
                <a:endParaRPr lang="fr-FR">
                  <a:latin typeface="Arial" charset="0"/>
                </a:endParaRPr>
              </a:p>
            </p:txBody>
          </p:sp>
          <p:sp>
            <p:nvSpPr>
              <p:cNvPr id="64617"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55307" name="Rectangle 11"/>
          <p:cNvSpPr>
            <a:spLocks noChangeArrowheads="1"/>
          </p:cNvSpPr>
          <p:nvPr/>
        </p:nvSpPr>
        <p:spPr bwMode="auto">
          <a:xfrm>
            <a:off x="2743200" y="2400284"/>
            <a:ext cx="4572000" cy="228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55308" name="Rectangle 12"/>
          <p:cNvSpPr>
            <a:spLocks noChangeArrowheads="1"/>
          </p:cNvSpPr>
          <p:nvPr/>
        </p:nvSpPr>
        <p:spPr bwMode="auto">
          <a:xfrm>
            <a:off x="2743200" y="2628884"/>
            <a:ext cx="4572000" cy="2286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55309" name="Rectangle 13"/>
          <p:cNvSpPr>
            <a:spLocks noChangeArrowheads="1"/>
          </p:cNvSpPr>
          <p:nvPr/>
        </p:nvSpPr>
        <p:spPr bwMode="auto">
          <a:xfrm>
            <a:off x="2743200" y="2857484"/>
            <a:ext cx="4572000" cy="2286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55310" name="Rectangle 14"/>
          <p:cNvSpPr>
            <a:spLocks noChangeArrowheads="1"/>
          </p:cNvSpPr>
          <p:nvPr/>
        </p:nvSpPr>
        <p:spPr bwMode="auto">
          <a:xfrm>
            <a:off x="2743200" y="3086084"/>
            <a:ext cx="4572000" cy="228600"/>
          </a:xfrm>
          <a:prstGeom prst="rect">
            <a:avLst/>
          </a:prstGeom>
          <a:solidFill>
            <a:srgbClr val="FF00FF"/>
          </a:solidFill>
          <a:ln w="9525">
            <a:solidFill>
              <a:schemeClr val="tx1"/>
            </a:solidFill>
            <a:miter lim="800000"/>
            <a:headEnd/>
            <a:tailEnd/>
          </a:ln>
        </p:spPr>
        <p:txBody>
          <a:bodyPr wrap="none" anchor="ctr"/>
          <a:lstStyle/>
          <a:p>
            <a:endParaRPr lang="en-US"/>
          </a:p>
        </p:txBody>
      </p:sp>
      <p:grpSp>
        <p:nvGrpSpPr>
          <p:cNvPr id="4" name="Group 15"/>
          <p:cNvGrpSpPr>
            <a:grpSpLocks/>
          </p:cNvGrpSpPr>
          <p:nvPr/>
        </p:nvGrpSpPr>
        <p:grpSpPr bwMode="auto">
          <a:xfrm>
            <a:off x="381000" y="4037014"/>
            <a:ext cx="7239000" cy="2349500"/>
            <a:chOff x="288" y="2543"/>
            <a:chExt cx="4560" cy="1480"/>
          </a:xfrm>
        </p:grpSpPr>
        <p:sp>
          <p:nvSpPr>
            <p:cNvPr id="64605" name="Text Box 16"/>
            <p:cNvSpPr txBox="1">
              <a:spLocks noChangeArrowheads="1"/>
            </p:cNvSpPr>
            <p:nvPr/>
          </p:nvSpPr>
          <p:spPr bwMode="auto">
            <a:xfrm>
              <a:off x="288" y="2543"/>
              <a:ext cx="532" cy="288"/>
            </a:xfrm>
            <a:prstGeom prst="rect">
              <a:avLst/>
            </a:prstGeom>
            <a:noFill/>
            <a:ln w="9525">
              <a:noFill/>
              <a:miter lim="800000"/>
              <a:headEnd/>
              <a:tailEnd/>
            </a:ln>
          </p:spPr>
          <p:txBody>
            <a:bodyPr wrap="none">
              <a:spAutoFit/>
            </a:bodyPr>
            <a:lstStyle/>
            <a:p>
              <a:pPr eaLnBrk="1" hangingPunct="1"/>
              <a:r>
                <a:rPr lang="en-US">
                  <a:latin typeface="Arial" charset="0"/>
                </a:rPr>
                <a:t>TDM</a:t>
              </a:r>
              <a:endParaRPr lang="fr-FR">
                <a:latin typeface="Arial" charset="0"/>
              </a:endParaRPr>
            </a:p>
          </p:txBody>
        </p:sp>
        <p:sp>
          <p:nvSpPr>
            <p:cNvPr id="64606"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p:spPr>
          <p:txBody>
            <a:bodyPr/>
            <a:lstStyle/>
            <a:p>
              <a:endParaRPr lang="en-US"/>
            </a:p>
          </p:txBody>
        </p:sp>
        <p:sp>
          <p:nvSpPr>
            <p:cNvPr id="64607" name="Text Box 18"/>
            <p:cNvSpPr txBox="1">
              <a:spLocks noChangeArrowheads="1"/>
            </p:cNvSpPr>
            <p:nvPr/>
          </p:nvSpPr>
          <p:spPr bwMode="auto">
            <a:xfrm>
              <a:off x="720" y="3240"/>
              <a:ext cx="960" cy="288"/>
            </a:xfrm>
            <a:prstGeom prst="rect">
              <a:avLst/>
            </a:prstGeom>
            <a:noFill/>
            <a:ln w="9525">
              <a:noFill/>
              <a:miter lim="800000"/>
              <a:headEnd/>
              <a:tailEnd/>
            </a:ln>
          </p:spPr>
          <p:txBody>
            <a:bodyPr wrap="none">
              <a:spAutoFit/>
            </a:bodyPr>
            <a:lstStyle/>
            <a:p>
              <a:pPr eaLnBrk="1" hangingPunct="1"/>
              <a:r>
                <a:rPr lang="en-US" dirty="0">
                  <a:latin typeface="Arial" charset="0"/>
                </a:rPr>
                <a:t>frequency</a:t>
              </a:r>
              <a:endParaRPr lang="fr-FR" dirty="0">
                <a:latin typeface="Arial" charset="0"/>
              </a:endParaRPr>
            </a:p>
          </p:txBody>
        </p:sp>
        <p:sp>
          <p:nvSpPr>
            <p:cNvPr id="64608" name="Line 19"/>
            <p:cNvSpPr>
              <a:spLocks noChangeShapeType="1"/>
            </p:cNvSpPr>
            <p:nvPr/>
          </p:nvSpPr>
          <p:spPr bwMode="auto">
            <a:xfrm>
              <a:off x="1728" y="3735"/>
              <a:ext cx="3120" cy="0"/>
            </a:xfrm>
            <a:prstGeom prst="line">
              <a:avLst/>
            </a:prstGeom>
            <a:noFill/>
            <a:ln w="38100">
              <a:solidFill>
                <a:schemeClr val="tx1"/>
              </a:solidFill>
              <a:round/>
              <a:headEnd/>
              <a:tailEnd type="triangle" w="med" len="med"/>
            </a:ln>
          </p:spPr>
          <p:txBody>
            <a:bodyPr/>
            <a:lstStyle/>
            <a:p>
              <a:endParaRPr lang="en-US"/>
            </a:p>
          </p:txBody>
        </p:sp>
        <p:sp>
          <p:nvSpPr>
            <p:cNvPr id="64609" name="Text Box 20"/>
            <p:cNvSpPr txBox="1">
              <a:spLocks noChangeArrowheads="1"/>
            </p:cNvSpPr>
            <p:nvPr/>
          </p:nvSpPr>
          <p:spPr bwMode="auto">
            <a:xfrm>
              <a:off x="3048" y="3735"/>
              <a:ext cx="479" cy="288"/>
            </a:xfrm>
            <a:prstGeom prst="rect">
              <a:avLst/>
            </a:prstGeom>
            <a:noFill/>
            <a:ln w="9525">
              <a:noFill/>
              <a:miter lim="800000"/>
              <a:headEnd/>
              <a:tailEnd/>
            </a:ln>
          </p:spPr>
          <p:txBody>
            <a:bodyPr wrap="none">
              <a:spAutoFit/>
            </a:bodyPr>
            <a:lstStyle/>
            <a:p>
              <a:pPr eaLnBrk="1" hangingPunct="1"/>
              <a:r>
                <a:rPr lang="en-US" dirty="0">
                  <a:latin typeface="Arial" charset="0"/>
                </a:rPr>
                <a:t>time</a:t>
              </a:r>
              <a:endParaRPr lang="fr-FR" dirty="0">
                <a:latin typeface="Arial" charset="0"/>
              </a:endParaRPr>
            </a:p>
          </p:txBody>
        </p:sp>
        <p:sp>
          <p:nvSpPr>
            <p:cNvPr id="64610" name="Rectangle 21"/>
            <p:cNvSpPr>
              <a:spLocks noChangeArrowheads="1"/>
            </p:cNvSpPr>
            <p:nvPr/>
          </p:nvSpPr>
          <p:spPr bwMode="auto">
            <a:xfrm>
              <a:off x="1776" y="3105"/>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22"/>
          <p:cNvGrpSpPr>
            <a:grpSpLocks/>
          </p:cNvGrpSpPr>
          <p:nvPr/>
        </p:nvGrpSpPr>
        <p:grpSpPr bwMode="auto">
          <a:xfrm>
            <a:off x="2743200" y="4914884"/>
            <a:ext cx="3886200" cy="914400"/>
            <a:chOff x="1776" y="3168"/>
            <a:chExt cx="2448" cy="576"/>
          </a:xfrm>
        </p:grpSpPr>
        <p:sp>
          <p:nvSpPr>
            <p:cNvPr id="64600"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1"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2"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3"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4"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grpSp>
      <p:grpSp>
        <p:nvGrpSpPr>
          <p:cNvPr id="6" name="Group 28"/>
          <p:cNvGrpSpPr>
            <a:grpSpLocks/>
          </p:cNvGrpSpPr>
          <p:nvPr/>
        </p:nvGrpSpPr>
        <p:grpSpPr bwMode="auto">
          <a:xfrm>
            <a:off x="2971800" y="4914884"/>
            <a:ext cx="3886200" cy="914400"/>
            <a:chOff x="1920" y="3168"/>
            <a:chExt cx="2448" cy="576"/>
          </a:xfrm>
        </p:grpSpPr>
        <p:sp>
          <p:nvSpPr>
            <p:cNvPr id="6459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grpSp>
      <p:grpSp>
        <p:nvGrpSpPr>
          <p:cNvPr id="7" name="Group 34"/>
          <p:cNvGrpSpPr>
            <a:grpSpLocks/>
          </p:cNvGrpSpPr>
          <p:nvPr/>
        </p:nvGrpSpPr>
        <p:grpSpPr bwMode="auto">
          <a:xfrm>
            <a:off x="3200400" y="4914884"/>
            <a:ext cx="3886200" cy="914400"/>
            <a:chOff x="2064" y="3168"/>
            <a:chExt cx="2448" cy="576"/>
          </a:xfrm>
        </p:grpSpPr>
        <p:sp>
          <p:nvSpPr>
            <p:cNvPr id="64590"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1"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2"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3"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4"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grpSp>
      <p:grpSp>
        <p:nvGrpSpPr>
          <p:cNvPr id="8" name="Group 40"/>
          <p:cNvGrpSpPr>
            <a:grpSpLocks/>
          </p:cNvGrpSpPr>
          <p:nvPr/>
        </p:nvGrpSpPr>
        <p:grpSpPr bwMode="auto">
          <a:xfrm>
            <a:off x="3429000" y="4914884"/>
            <a:ext cx="3886200" cy="914400"/>
            <a:chOff x="2208" y="3168"/>
            <a:chExt cx="2448" cy="576"/>
          </a:xfrm>
        </p:grpSpPr>
        <p:sp>
          <p:nvSpPr>
            <p:cNvPr id="64585"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6"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7"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8"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9"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grpSp>
      <p:grpSp>
        <p:nvGrpSpPr>
          <p:cNvPr id="9" name="Group 46"/>
          <p:cNvGrpSpPr>
            <a:grpSpLocks/>
          </p:cNvGrpSpPr>
          <p:nvPr/>
        </p:nvGrpSpPr>
        <p:grpSpPr bwMode="auto">
          <a:xfrm>
            <a:off x="2743200" y="2628884"/>
            <a:ext cx="4572000" cy="457200"/>
            <a:chOff x="1776" y="1728"/>
            <a:chExt cx="2880" cy="288"/>
          </a:xfrm>
        </p:grpSpPr>
        <p:sp>
          <p:nvSpPr>
            <p:cNvPr id="64582" name="Line 47"/>
            <p:cNvSpPr>
              <a:spLocks noChangeShapeType="1"/>
            </p:cNvSpPr>
            <p:nvPr/>
          </p:nvSpPr>
          <p:spPr bwMode="auto">
            <a:xfrm flipV="1">
              <a:off x="1776" y="1728"/>
              <a:ext cx="2880" cy="0"/>
            </a:xfrm>
            <a:prstGeom prst="line">
              <a:avLst/>
            </a:prstGeom>
            <a:noFill/>
            <a:ln w="9525">
              <a:solidFill>
                <a:schemeClr val="tx1"/>
              </a:solidFill>
              <a:round/>
              <a:headEnd/>
              <a:tailEnd/>
            </a:ln>
          </p:spPr>
          <p:txBody>
            <a:bodyPr/>
            <a:lstStyle/>
            <a:p>
              <a:endParaRPr lang="en-US"/>
            </a:p>
          </p:txBody>
        </p:sp>
        <p:sp>
          <p:nvSpPr>
            <p:cNvPr id="64583" name="Line 48"/>
            <p:cNvSpPr>
              <a:spLocks noChangeShapeType="1"/>
            </p:cNvSpPr>
            <p:nvPr/>
          </p:nvSpPr>
          <p:spPr bwMode="auto">
            <a:xfrm flipV="1">
              <a:off x="1776" y="1872"/>
              <a:ext cx="2880" cy="0"/>
            </a:xfrm>
            <a:prstGeom prst="line">
              <a:avLst/>
            </a:prstGeom>
            <a:noFill/>
            <a:ln w="9525">
              <a:solidFill>
                <a:schemeClr val="tx1"/>
              </a:solidFill>
              <a:round/>
              <a:headEnd/>
              <a:tailEnd/>
            </a:ln>
          </p:spPr>
          <p:txBody>
            <a:bodyPr/>
            <a:lstStyle/>
            <a:p>
              <a:endParaRPr lang="en-US" dirty="0"/>
            </a:p>
          </p:txBody>
        </p:sp>
        <p:sp>
          <p:nvSpPr>
            <p:cNvPr id="64584" name="Line 49"/>
            <p:cNvSpPr>
              <a:spLocks noChangeShapeType="1"/>
            </p:cNvSpPr>
            <p:nvPr/>
          </p:nvSpPr>
          <p:spPr bwMode="auto">
            <a:xfrm flipV="1">
              <a:off x="1776" y="2016"/>
              <a:ext cx="2880" cy="0"/>
            </a:xfrm>
            <a:prstGeom prst="line">
              <a:avLst/>
            </a:prstGeom>
            <a:noFill/>
            <a:ln w="9525">
              <a:solidFill>
                <a:schemeClr val="tx1"/>
              </a:solidFill>
              <a:round/>
              <a:headEnd/>
              <a:tailEnd/>
            </a:ln>
          </p:spPr>
          <p:txBody>
            <a:bodyPr/>
            <a:lstStyle/>
            <a:p>
              <a:endParaRPr lang="en-US"/>
            </a:p>
          </p:txBody>
        </p:sp>
      </p:grpSp>
      <p:grpSp>
        <p:nvGrpSpPr>
          <p:cNvPr id="10" name="Group 50"/>
          <p:cNvGrpSpPr>
            <a:grpSpLocks/>
          </p:cNvGrpSpPr>
          <p:nvPr/>
        </p:nvGrpSpPr>
        <p:grpSpPr bwMode="auto">
          <a:xfrm>
            <a:off x="2971800" y="4914884"/>
            <a:ext cx="4114800" cy="914400"/>
            <a:chOff x="1920" y="3168"/>
            <a:chExt cx="2592" cy="576"/>
          </a:xfrm>
        </p:grpSpPr>
        <p:sp>
          <p:nvSpPr>
            <p:cNvPr id="64563" name="Line 51"/>
            <p:cNvSpPr>
              <a:spLocks noChangeShapeType="1"/>
            </p:cNvSpPr>
            <p:nvPr/>
          </p:nvSpPr>
          <p:spPr bwMode="auto">
            <a:xfrm>
              <a:off x="1920" y="3168"/>
              <a:ext cx="0" cy="576"/>
            </a:xfrm>
            <a:prstGeom prst="line">
              <a:avLst/>
            </a:prstGeom>
            <a:noFill/>
            <a:ln w="9525">
              <a:solidFill>
                <a:schemeClr val="tx1"/>
              </a:solidFill>
              <a:round/>
              <a:headEnd/>
              <a:tailEnd/>
            </a:ln>
          </p:spPr>
          <p:txBody>
            <a:bodyPr/>
            <a:lstStyle/>
            <a:p>
              <a:endParaRPr lang="en-US"/>
            </a:p>
          </p:txBody>
        </p:sp>
        <p:sp>
          <p:nvSpPr>
            <p:cNvPr id="64564" name="Line 52"/>
            <p:cNvSpPr>
              <a:spLocks noChangeShapeType="1"/>
            </p:cNvSpPr>
            <p:nvPr/>
          </p:nvSpPr>
          <p:spPr bwMode="auto">
            <a:xfrm>
              <a:off x="2064" y="3168"/>
              <a:ext cx="0" cy="576"/>
            </a:xfrm>
            <a:prstGeom prst="line">
              <a:avLst/>
            </a:prstGeom>
            <a:noFill/>
            <a:ln w="9525">
              <a:solidFill>
                <a:schemeClr val="tx1"/>
              </a:solidFill>
              <a:round/>
              <a:headEnd/>
              <a:tailEnd/>
            </a:ln>
          </p:spPr>
          <p:txBody>
            <a:bodyPr/>
            <a:lstStyle/>
            <a:p>
              <a:endParaRPr lang="en-US"/>
            </a:p>
          </p:txBody>
        </p:sp>
        <p:sp>
          <p:nvSpPr>
            <p:cNvPr id="64565" name="Line 53"/>
            <p:cNvSpPr>
              <a:spLocks noChangeShapeType="1"/>
            </p:cNvSpPr>
            <p:nvPr/>
          </p:nvSpPr>
          <p:spPr bwMode="auto">
            <a:xfrm>
              <a:off x="2208" y="3168"/>
              <a:ext cx="0" cy="576"/>
            </a:xfrm>
            <a:prstGeom prst="line">
              <a:avLst/>
            </a:prstGeom>
            <a:noFill/>
            <a:ln w="9525">
              <a:solidFill>
                <a:schemeClr val="tx1"/>
              </a:solidFill>
              <a:round/>
              <a:headEnd/>
              <a:tailEnd/>
            </a:ln>
          </p:spPr>
          <p:txBody>
            <a:bodyPr/>
            <a:lstStyle/>
            <a:p>
              <a:endParaRPr lang="en-US"/>
            </a:p>
          </p:txBody>
        </p:sp>
        <p:sp>
          <p:nvSpPr>
            <p:cNvPr id="64566" name="Line 54"/>
            <p:cNvSpPr>
              <a:spLocks noChangeShapeType="1"/>
            </p:cNvSpPr>
            <p:nvPr/>
          </p:nvSpPr>
          <p:spPr bwMode="auto">
            <a:xfrm>
              <a:off x="2352" y="3168"/>
              <a:ext cx="0" cy="576"/>
            </a:xfrm>
            <a:prstGeom prst="line">
              <a:avLst/>
            </a:prstGeom>
            <a:noFill/>
            <a:ln w="9525">
              <a:solidFill>
                <a:schemeClr val="tx1"/>
              </a:solidFill>
              <a:round/>
              <a:headEnd/>
              <a:tailEnd/>
            </a:ln>
          </p:spPr>
          <p:txBody>
            <a:bodyPr/>
            <a:lstStyle/>
            <a:p>
              <a:endParaRPr lang="en-US"/>
            </a:p>
          </p:txBody>
        </p:sp>
        <p:sp>
          <p:nvSpPr>
            <p:cNvPr id="64567" name="Line 55"/>
            <p:cNvSpPr>
              <a:spLocks noChangeShapeType="1"/>
            </p:cNvSpPr>
            <p:nvPr/>
          </p:nvSpPr>
          <p:spPr bwMode="auto">
            <a:xfrm>
              <a:off x="2496" y="3168"/>
              <a:ext cx="0" cy="576"/>
            </a:xfrm>
            <a:prstGeom prst="line">
              <a:avLst/>
            </a:prstGeom>
            <a:noFill/>
            <a:ln w="9525">
              <a:solidFill>
                <a:schemeClr val="tx1"/>
              </a:solidFill>
              <a:round/>
              <a:headEnd/>
              <a:tailEnd/>
            </a:ln>
          </p:spPr>
          <p:txBody>
            <a:bodyPr/>
            <a:lstStyle/>
            <a:p>
              <a:endParaRPr lang="en-US"/>
            </a:p>
          </p:txBody>
        </p:sp>
        <p:sp>
          <p:nvSpPr>
            <p:cNvPr id="64568" name="Line 56"/>
            <p:cNvSpPr>
              <a:spLocks noChangeShapeType="1"/>
            </p:cNvSpPr>
            <p:nvPr/>
          </p:nvSpPr>
          <p:spPr bwMode="auto">
            <a:xfrm>
              <a:off x="2640" y="3168"/>
              <a:ext cx="0" cy="576"/>
            </a:xfrm>
            <a:prstGeom prst="line">
              <a:avLst/>
            </a:prstGeom>
            <a:noFill/>
            <a:ln w="9525">
              <a:solidFill>
                <a:schemeClr val="tx1"/>
              </a:solidFill>
              <a:round/>
              <a:headEnd/>
              <a:tailEnd/>
            </a:ln>
          </p:spPr>
          <p:txBody>
            <a:bodyPr/>
            <a:lstStyle/>
            <a:p>
              <a:endParaRPr lang="en-US"/>
            </a:p>
          </p:txBody>
        </p:sp>
        <p:sp>
          <p:nvSpPr>
            <p:cNvPr id="64569" name="Line 57"/>
            <p:cNvSpPr>
              <a:spLocks noChangeShapeType="1"/>
            </p:cNvSpPr>
            <p:nvPr/>
          </p:nvSpPr>
          <p:spPr bwMode="auto">
            <a:xfrm>
              <a:off x="2784" y="3168"/>
              <a:ext cx="0" cy="576"/>
            </a:xfrm>
            <a:prstGeom prst="line">
              <a:avLst/>
            </a:prstGeom>
            <a:noFill/>
            <a:ln w="9525">
              <a:solidFill>
                <a:schemeClr val="tx1"/>
              </a:solidFill>
              <a:round/>
              <a:headEnd/>
              <a:tailEnd/>
            </a:ln>
          </p:spPr>
          <p:txBody>
            <a:bodyPr/>
            <a:lstStyle/>
            <a:p>
              <a:endParaRPr lang="en-US"/>
            </a:p>
          </p:txBody>
        </p:sp>
        <p:sp>
          <p:nvSpPr>
            <p:cNvPr id="64570" name="Line 58"/>
            <p:cNvSpPr>
              <a:spLocks noChangeShapeType="1"/>
            </p:cNvSpPr>
            <p:nvPr/>
          </p:nvSpPr>
          <p:spPr bwMode="auto">
            <a:xfrm>
              <a:off x="2928" y="3168"/>
              <a:ext cx="0" cy="576"/>
            </a:xfrm>
            <a:prstGeom prst="line">
              <a:avLst/>
            </a:prstGeom>
            <a:noFill/>
            <a:ln w="9525">
              <a:solidFill>
                <a:schemeClr val="tx1"/>
              </a:solidFill>
              <a:round/>
              <a:headEnd/>
              <a:tailEnd/>
            </a:ln>
          </p:spPr>
          <p:txBody>
            <a:bodyPr/>
            <a:lstStyle/>
            <a:p>
              <a:endParaRPr lang="en-US"/>
            </a:p>
          </p:txBody>
        </p:sp>
        <p:sp>
          <p:nvSpPr>
            <p:cNvPr id="64571" name="Line 59"/>
            <p:cNvSpPr>
              <a:spLocks noChangeShapeType="1"/>
            </p:cNvSpPr>
            <p:nvPr/>
          </p:nvSpPr>
          <p:spPr bwMode="auto">
            <a:xfrm>
              <a:off x="3072" y="3168"/>
              <a:ext cx="0" cy="576"/>
            </a:xfrm>
            <a:prstGeom prst="line">
              <a:avLst/>
            </a:prstGeom>
            <a:noFill/>
            <a:ln w="9525">
              <a:solidFill>
                <a:schemeClr val="tx1"/>
              </a:solidFill>
              <a:round/>
              <a:headEnd/>
              <a:tailEnd/>
            </a:ln>
          </p:spPr>
          <p:txBody>
            <a:bodyPr/>
            <a:lstStyle/>
            <a:p>
              <a:endParaRPr lang="en-US"/>
            </a:p>
          </p:txBody>
        </p:sp>
        <p:sp>
          <p:nvSpPr>
            <p:cNvPr id="64572" name="Line 60"/>
            <p:cNvSpPr>
              <a:spLocks noChangeShapeType="1"/>
            </p:cNvSpPr>
            <p:nvPr/>
          </p:nvSpPr>
          <p:spPr bwMode="auto">
            <a:xfrm>
              <a:off x="3216" y="3168"/>
              <a:ext cx="0" cy="576"/>
            </a:xfrm>
            <a:prstGeom prst="line">
              <a:avLst/>
            </a:prstGeom>
            <a:noFill/>
            <a:ln w="9525">
              <a:solidFill>
                <a:schemeClr val="tx1"/>
              </a:solidFill>
              <a:round/>
              <a:headEnd/>
              <a:tailEnd/>
            </a:ln>
          </p:spPr>
          <p:txBody>
            <a:bodyPr/>
            <a:lstStyle/>
            <a:p>
              <a:endParaRPr lang="en-US"/>
            </a:p>
          </p:txBody>
        </p:sp>
        <p:sp>
          <p:nvSpPr>
            <p:cNvPr id="64573" name="Line 61"/>
            <p:cNvSpPr>
              <a:spLocks noChangeShapeType="1"/>
            </p:cNvSpPr>
            <p:nvPr/>
          </p:nvSpPr>
          <p:spPr bwMode="auto">
            <a:xfrm>
              <a:off x="3360" y="3168"/>
              <a:ext cx="0" cy="576"/>
            </a:xfrm>
            <a:prstGeom prst="line">
              <a:avLst/>
            </a:prstGeom>
            <a:noFill/>
            <a:ln w="9525">
              <a:solidFill>
                <a:schemeClr val="tx1"/>
              </a:solidFill>
              <a:round/>
              <a:headEnd/>
              <a:tailEnd/>
            </a:ln>
          </p:spPr>
          <p:txBody>
            <a:bodyPr/>
            <a:lstStyle/>
            <a:p>
              <a:endParaRPr lang="en-US"/>
            </a:p>
          </p:txBody>
        </p:sp>
        <p:sp>
          <p:nvSpPr>
            <p:cNvPr id="64574" name="Line 62"/>
            <p:cNvSpPr>
              <a:spLocks noChangeShapeType="1"/>
            </p:cNvSpPr>
            <p:nvPr/>
          </p:nvSpPr>
          <p:spPr bwMode="auto">
            <a:xfrm>
              <a:off x="3504" y="3168"/>
              <a:ext cx="0" cy="576"/>
            </a:xfrm>
            <a:prstGeom prst="line">
              <a:avLst/>
            </a:prstGeom>
            <a:noFill/>
            <a:ln w="9525">
              <a:solidFill>
                <a:schemeClr val="tx1"/>
              </a:solidFill>
              <a:round/>
              <a:headEnd/>
              <a:tailEnd/>
            </a:ln>
          </p:spPr>
          <p:txBody>
            <a:bodyPr/>
            <a:lstStyle/>
            <a:p>
              <a:endParaRPr lang="en-US"/>
            </a:p>
          </p:txBody>
        </p:sp>
        <p:sp>
          <p:nvSpPr>
            <p:cNvPr id="64575" name="Line 63"/>
            <p:cNvSpPr>
              <a:spLocks noChangeShapeType="1"/>
            </p:cNvSpPr>
            <p:nvPr/>
          </p:nvSpPr>
          <p:spPr bwMode="auto">
            <a:xfrm>
              <a:off x="3648" y="3168"/>
              <a:ext cx="0" cy="576"/>
            </a:xfrm>
            <a:prstGeom prst="line">
              <a:avLst/>
            </a:prstGeom>
            <a:noFill/>
            <a:ln w="9525">
              <a:solidFill>
                <a:schemeClr val="tx1"/>
              </a:solidFill>
              <a:round/>
              <a:headEnd/>
              <a:tailEnd/>
            </a:ln>
          </p:spPr>
          <p:txBody>
            <a:bodyPr/>
            <a:lstStyle/>
            <a:p>
              <a:endParaRPr lang="en-US"/>
            </a:p>
          </p:txBody>
        </p:sp>
        <p:sp>
          <p:nvSpPr>
            <p:cNvPr id="64576" name="Line 64"/>
            <p:cNvSpPr>
              <a:spLocks noChangeShapeType="1"/>
            </p:cNvSpPr>
            <p:nvPr/>
          </p:nvSpPr>
          <p:spPr bwMode="auto">
            <a:xfrm>
              <a:off x="3792" y="3168"/>
              <a:ext cx="0" cy="576"/>
            </a:xfrm>
            <a:prstGeom prst="line">
              <a:avLst/>
            </a:prstGeom>
            <a:noFill/>
            <a:ln w="9525">
              <a:solidFill>
                <a:schemeClr val="tx1"/>
              </a:solidFill>
              <a:round/>
              <a:headEnd/>
              <a:tailEnd/>
            </a:ln>
          </p:spPr>
          <p:txBody>
            <a:bodyPr/>
            <a:lstStyle/>
            <a:p>
              <a:endParaRPr lang="en-US"/>
            </a:p>
          </p:txBody>
        </p:sp>
        <p:sp>
          <p:nvSpPr>
            <p:cNvPr id="64577" name="Line 65"/>
            <p:cNvSpPr>
              <a:spLocks noChangeShapeType="1"/>
            </p:cNvSpPr>
            <p:nvPr/>
          </p:nvSpPr>
          <p:spPr bwMode="auto">
            <a:xfrm>
              <a:off x="3936" y="3168"/>
              <a:ext cx="0" cy="576"/>
            </a:xfrm>
            <a:prstGeom prst="line">
              <a:avLst/>
            </a:prstGeom>
            <a:noFill/>
            <a:ln w="9525">
              <a:solidFill>
                <a:schemeClr val="tx1"/>
              </a:solidFill>
              <a:round/>
              <a:headEnd/>
              <a:tailEnd/>
            </a:ln>
          </p:spPr>
          <p:txBody>
            <a:bodyPr/>
            <a:lstStyle/>
            <a:p>
              <a:endParaRPr lang="en-US"/>
            </a:p>
          </p:txBody>
        </p:sp>
        <p:sp>
          <p:nvSpPr>
            <p:cNvPr id="64578" name="Line 66"/>
            <p:cNvSpPr>
              <a:spLocks noChangeShapeType="1"/>
            </p:cNvSpPr>
            <p:nvPr/>
          </p:nvSpPr>
          <p:spPr bwMode="auto">
            <a:xfrm>
              <a:off x="4080" y="3168"/>
              <a:ext cx="0" cy="576"/>
            </a:xfrm>
            <a:prstGeom prst="line">
              <a:avLst/>
            </a:prstGeom>
            <a:noFill/>
            <a:ln w="9525">
              <a:solidFill>
                <a:schemeClr val="tx1"/>
              </a:solidFill>
              <a:round/>
              <a:headEnd/>
              <a:tailEnd/>
            </a:ln>
          </p:spPr>
          <p:txBody>
            <a:bodyPr/>
            <a:lstStyle/>
            <a:p>
              <a:endParaRPr lang="en-US"/>
            </a:p>
          </p:txBody>
        </p:sp>
        <p:sp>
          <p:nvSpPr>
            <p:cNvPr id="64579" name="Line 67"/>
            <p:cNvSpPr>
              <a:spLocks noChangeShapeType="1"/>
            </p:cNvSpPr>
            <p:nvPr/>
          </p:nvSpPr>
          <p:spPr bwMode="auto">
            <a:xfrm>
              <a:off x="4224" y="3168"/>
              <a:ext cx="0" cy="576"/>
            </a:xfrm>
            <a:prstGeom prst="line">
              <a:avLst/>
            </a:prstGeom>
            <a:noFill/>
            <a:ln w="9525">
              <a:solidFill>
                <a:schemeClr val="tx1"/>
              </a:solidFill>
              <a:round/>
              <a:headEnd/>
              <a:tailEnd/>
            </a:ln>
          </p:spPr>
          <p:txBody>
            <a:bodyPr/>
            <a:lstStyle/>
            <a:p>
              <a:endParaRPr lang="en-US"/>
            </a:p>
          </p:txBody>
        </p:sp>
        <p:sp>
          <p:nvSpPr>
            <p:cNvPr id="64580" name="Line 68"/>
            <p:cNvSpPr>
              <a:spLocks noChangeShapeType="1"/>
            </p:cNvSpPr>
            <p:nvPr/>
          </p:nvSpPr>
          <p:spPr bwMode="auto">
            <a:xfrm>
              <a:off x="4368" y="3168"/>
              <a:ext cx="0" cy="576"/>
            </a:xfrm>
            <a:prstGeom prst="line">
              <a:avLst/>
            </a:prstGeom>
            <a:noFill/>
            <a:ln w="9525">
              <a:solidFill>
                <a:schemeClr val="tx1"/>
              </a:solidFill>
              <a:round/>
              <a:headEnd/>
              <a:tailEnd/>
            </a:ln>
          </p:spPr>
          <p:txBody>
            <a:bodyPr/>
            <a:lstStyle/>
            <a:p>
              <a:endParaRPr lang="en-US"/>
            </a:p>
          </p:txBody>
        </p:sp>
        <p:sp>
          <p:nvSpPr>
            <p:cNvPr id="64581" name="Line 69"/>
            <p:cNvSpPr>
              <a:spLocks noChangeShapeType="1"/>
            </p:cNvSpPr>
            <p:nvPr/>
          </p:nvSpPr>
          <p:spPr bwMode="auto">
            <a:xfrm>
              <a:off x="4512" y="3168"/>
              <a:ext cx="0" cy="576"/>
            </a:xfrm>
            <a:prstGeom prst="line">
              <a:avLst/>
            </a:prstGeom>
            <a:noFill/>
            <a:ln w="9525">
              <a:solidFill>
                <a:schemeClr val="tx1"/>
              </a:solidFill>
              <a:round/>
              <a:headEnd/>
              <a:tailEnd/>
            </a:ln>
          </p:spPr>
          <p:txBody>
            <a:bodyPr/>
            <a:lstStyle/>
            <a:p>
              <a:endParaRPr lang="en-US"/>
            </a:p>
          </p:txBody>
        </p:sp>
      </p:grpSp>
      <p:grpSp>
        <p:nvGrpSpPr>
          <p:cNvPr id="11" name="Group 70"/>
          <p:cNvGrpSpPr>
            <a:grpSpLocks/>
          </p:cNvGrpSpPr>
          <p:nvPr/>
        </p:nvGrpSpPr>
        <p:grpSpPr bwMode="auto">
          <a:xfrm>
            <a:off x="2743200" y="2514584"/>
            <a:ext cx="4572000" cy="685800"/>
            <a:chOff x="1776" y="1656"/>
            <a:chExt cx="2880" cy="432"/>
          </a:xfrm>
        </p:grpSpPr>
        <p:sp>
          <p:nvSpPr>
            <p:cNvPr id="64559" name="Line 71"/>
            <p:cNvSpPr>
              <a:spLocks noChangeShapeType="1"/>
            </p:cNvSpPr>
            <p:nvPr/>
          </p:nvSpPr>
          <p:spPr bwMode="auto">
            <a:xfrm>
              <a:off x="1776" y="1656"/>
              <a:ext cx="2880" cy="0"/>
            </a:xfrm>
            <a:prstGeom prst="line">
              <a:avLst/>
            </a:prstGeom>
            <a:noFill/>
            <a:ln w="9525">
              <a:solidFill>
                <a:schemeClr val="tx1"/>
              </a:solidFill>
              <a:prstDash val="dash"/>
              <a:round/>
              <a:headEnd/>
              <a:tailEnd/>
            </a:ln>
          </p:spPr>
          <p:txBody>
            <a:bodyPr/>
            <a:lstStyle/>
            <a:p>
              <a:endParaRPr lang="en-US"/>
            </a:p>
          </p:txBody>
        </p:sp>
        <p:sp>
          <p:nvSpPr>
            <p:cNvPr id="64560" name="Line 72"/>
            <p:cNvSpPr>
              <a:spLocks noChangeShapeType="1"/>
            </p:cNvSpPr>
            <p:nvPr/>
          </p:nvSpPr>
          <p:spPr bwMode="auto">
            <a:xfrm>
              <a:off x="1776" y="1800"/>
              <a:ext cx="2880" cy="0"/>
            </a:xfrm>
            <a:prstGeom prst="line">
              <a:avLst/>
            </a:prstGeom>
            <a:noFill/>
            <a:ln w="9525">
              <a:solidFill>
                <a:schemeClr val="tx1"/>
              </a:solidFill>
              <a:prstDash val="dash"/>
              <a:round/>
              <a:headEnd/>
              <a:tailEnd/>
            </a:ln>
          </p:spPr>
          <p:txBody>
            <a:bodyPr/>
            <a:lstStyle/>
            <a:p>
              <a:endParaRPr lang="en-US"/>
            </a:p>
          </p:txBody>
        </p:sp>
        <p:sp>
          <p:nvSpPr>
            <p:cNvPr id="64561" name="Line 73"/>
            <p:cNvSpPr>
              <a:spLocks noChangeShapeType="1"/>
            </p:cNvSpPr>
            <p:nvPr/>
          </p:nvSpPr>
          <p:spPr bwMode="auto">
            <a:xfrm>
              <a:off x="1776" y="1944"/>
              <a:ext cx="2880" cy="0"/>
            </a:xfrm>
            <a:prstGeom prst="line">
              <a:avLst/>
            </a:prstGeom>
            <a:noFill/>
            <a:ln w="9525">
              <a:solidFill>
                <a:schemeClr val="tx1"/>
              </a:solidFill>
              <a:prstDash val="dash"/>
              <a:round/>
              <a:headEnd/>
              <a:tailEnd/>
            </a:ln>
          </p:spPr>
          <p:txBody>
            <a:bodyPr/>
            <a:lstStyle/>
            <a:p>
              <a:endParaRPr lang="en-US"/>
            </a:p>
          </p:txBody>
        </p:sp>
        <p:sp>
          <p:nvSpPr>
            <p:cNvPr id="64562" name="Line 74"/>
            <p:cNvSpPr>
              <a:spLocks noChangeShapeType="1"/>
            </p:cNvSpPr>
            <p:nvPr/>
          </p:nvSpPr>
          <p:spPr bwMode="auto">
            <a:xfrm>
              <a:off x="1776" y="2088"/>
              <a:ext cx="2880" cy="0"/>
            </a:xfrm>
            <a:prstGeom prst="line">
              <a:avLst/>
            </a:prstGeom>
            <a:noFill/>
            <a:ln w="9525">
              <a:solidFill>
                <a:schemeClr val="tx1"/>
              </a:solidFill>
              <a:prstDash val="dash"/>
              <a:round/>
              <a:headEnd/>
              <a:tailEnd/>
            </a:ln>
          </p:spPr>
          <p:txBody>
            <a:bodyPr/>
            <a:lstStyle/>
            <a:p>
              <a:endParaRPr lang="en-US"/>
            </a:p>
          </p:txBody>
        </p:sp>
      </p:grpSp>
      <p:grpSp>
        <p:nvGrpSpPr>
          <p:cNvPr id="12" name="Group 75"/>
          <p:cNvGrpSpPr>
            <a:grpSpLocks/>
          </p:cNvGrpSpPr>
          <p:nvPr/>
        </p:nvGrpSpPr>
        <p:grpSpPr bwMode="auto">
          <a:xfrm>
            <a:off x="2857500" y="4914884"/>
            <a:ext cx="4343400" cy="914400"/>
            <a:chOff x="1848" y="3168"/>
            <a:chExt cx="2736" cy="576"/>
          </a:xfrm>
        </p:grpSpPr>
        <p:sp>
          <p:nvSpPr>
            <p:cNvPr id="64539" name="Line 76"/>
            <p:cNvSpPr>
              <a:spLocks noChangeShapeType="1"/>
            </p:cNvSpPr>
            <p:nvPr/>
          </p:nvSpPr>
          <p:spPr bwMode="auto">
            <a:xfrm>
              <a:off x="1848" y="3168"/>
              <a:ext cx="0" cy="576"/>
            </a:xfrm>
            <a:prstGeom prst="line">
              <a:avLst/>
            </a:prstGeom>
            <a:noFill/>
            <a:ln w="9525">
              <a:solidFill>
                <a:schemeClr val="tx1"/>
              </a:solidFill>
              <a:prstDash val="dash"/>
              <a:round/>
              <a:headEnd/>
              <a:tailEnd/>
            </a:ln>
          </p:spPr>
          <p:txBody>
            <a:bodyPr/>
            <a:lstStyle/>
            <a:p>
              <a:endParaRPr lang="en-US"/>
            </a:p>
          </p:txBody>
        </p:sp>
        <p:sp>
          <p:nvSpPr>
            <p:cNvPr id="64540" name="Line 77"/>
            <p:cNvSpPr>
              <a:spLocks noChangeShapeType="1"/>
            </p:cNvSpPr>
            <p:nvPr/>
          </p:nvSpPr>
          <p:spPr bwMode="auto">
            <a:xfrm>
              <a:off x="1992" y="3168"/>
              <a:ext cx="0" cy="576"/>
            </a:xfrm>
            <a:prstGeom prst="line">
              <a:avLst/>
            </a:prstGeom>
            <a:noFill/>
            <a:ln w="9525">
              <a:solidFill>
                <a:schemeClr val="tx1"/>
              </a:solidFill>
              <a:prstDash val="dash"/>
              <a:round/>
              <a:headEnd/>
              <a:tailEnd/>
            </a:ln>
          </p:spPr>
          <p:txBody>
            <a:bodyPr/>
            <a:lstStyle/>
            <a:p>
              <a:endParaRPr lang="en-US"/>
            </a:p>
          </p:txBody>
        </p:sp>
        <p:sp>
          <p:nvSpPr>
            <p:cNvPr id="64541" name="Line 78"/>
            <p:cNvSpPr>
              <a:spLocks noChangeShapeType="1"/>
            </p:cNvSpPr>
            <p:nvPr/>
          </p:nvSpPr>
          <p:spPr bwMode="auto">
            <a:xfrm>
              <a:off x="2136" y="3168"/>
              <a:ext cx="0" cy="576"/>
            </a:xfrm>
            <a:prstGeom prst="line">
              <a:avLst/>
            </a:prstGeom>
            <a:noFill/>
            <a:ln w="9525">
              <a:solidFill>
                <a:schemeClr val="tx1"/>
              </a:solidFill>
              <a:prstDash val="dash"/>
              <a:round/>
              <a:headEnd/>
              <a:tailEnd/>
            </a:ln>
          </p:spPr>
          <p:txBody>
            <a:bodyPr/>
            <a:lstStyle/>
            <a:p>
              <a:endParaRPr lang="en-US"/>
            </a:p>
          </p:txBody>
        </p:sp>
        <p:sp>
          <p:nvSpPr>
            <p:cNvPr id="64542" name="Line 79"/>
            <p:cNvSpPr>
              <a:spLocks noChangeShapeType="1"/>
            </p:cNvSpPr>
            <p:nvPr/>
          </p:nvSpPr>
          <p:spPr bwMode="auto">
            <a:xfrm>
              <a:off x="2280" y="3168"/>
              <a:ext cx="0" cy="576"/>
            </a:xfrm>
            <a:prstGeom prst="line">
              <a:avLst/>
            </a:prstGeom>
            <a:noFill/>
            <a:ln w="9525">
              <a:solidFill>
                <a:schemeClr val="tx1"/>
              </a:solidFill>
              <a:prstDash val="dash"/>
              <a:round/>
              <a:headEnd/>
              <a:tailEnd/>
            </a:ln>
          </p:spPr>
          <p:txBody>
            <a:bodyPr/>
            <a:lstStyle/>
            <a:p>
              <a:endParaRPr lang="en-US"/>
            </a:p>
          </p:txBody>
        </p:sp>
        <p:sp>
          <p:nvSpPr>
            <p:cNvPr id="64543" name="Line 80"/>
            <p:cNvSpPr>
              <a:spLocks noChangeShapeType="1"/>
            </p:cNvSpPr>
            <p:nvPr/>
          </p:nvSpPr>
          <p:spPr bwMode="auto">
            <a:xfrm>
              <a:off x="2424" y="3168"/>
              <a:ext cx="0" cy="576"/>
            </a:xfrm>
            <a:prstGeom prst="line">
              <a:avLst/>
            </a:prstGeom>
            <a:noFill/>
            <a:ln w="9525">
              <a:solidFill>
                <a:schemeClr val="tx1"/>
              </a:solidFill>
              <a:prstDash val="dash"/>
              <a:round/>
              <a:headEnd/>
              <a:tailEnd/>
            </a:ln>
          </p:spPr>
          <p:txBody>
            <a:bodyPr/>
            <a:lstStyle/>
            <a:p>
              <a:endParaRPr lang="en-US"/>
            </a:p>
          </p:txBody>
        </p:sp>
        <p:sp>
          <p:nvSpPr>
            <p:cNvPr id="64544" name="Line 81"/>
            <p:cNvSpPr>
              <a:spLocks noChangeShapeType="1"/>
            </p:cNvSpPr>
            <p:nvPr/>
          </p:nvSpPr>
          <p:spPr bwMode="auto">
            <a:xfrm>
              <a:off x="2568" y="3168"/>
              <a:ext cx="0" cy="576"/>
            </a:xfrm>
            <a:prstGeom prst="line">
              <a:avLst/>
            </a:prstGeom>
            <a:noFill/>
            <a:ln w="9525">
              <a:solidFill>
                <a:schemeClr val="tx1"/>
              </a:solidFill>
              <a:prstDash val="dash"/>
              <a:round/>
              <a:headEnd/>
              <a:tailEnd/>
            </a:ln>
          </p:spPr>
          <p:txBody>
            <a:bodyPr/>
            <a:lstStyle/>
            <a:p>
              <a:endParaRPr lang="en-US"/>
            </a:p>
          </p:txBody>
        </p:sp>
        <p:sp>
          <p:nvSpPr>
            <p:cNvPr id="64545" name="Line 82"/>
            <p:cNvSpPr>
              <a:spLocks noChangeShapeType="1"/>
            </p:cNvSpPr>
            <p:nvPr/>
          </p:nvSpPr>
          <p:spPr bwMode="auto">
            <a:xfrm>
              <a:off x="2712" y="3168"/>
              <a:ext cx="0" cy="576"/>
            </a:xfrm>
            <a:prstGeom prst="line">
              <a:avLst/>
            </a:prstGeom>
            <a:noFill/>
            <a:ln w="9525">
              <a:solidFill>
                <a:schemeClr val="tx1"/>
              </a:solidFill>
              <a:prstDash val="dash"/>
              <a:round/>
              <a:headEnd/>
              <a:tailEnd/>
            </a:ln>
          </p:spPr>
          <p:txBody>
            <a:bodyPr/>
            <a:lstStyle/>
            <a:p>
              <a:endParaRPr lang="en-US"/>
            </a:p>
          </p:txBody>
        </p:sp>
        <p:sp>
          <p:nvSpPr>
            <p:cNvPr id="64546" name="Line 83"/>
            <p:cNvSpPr>
              <a:spLocks noChangeShapeType="1"/>
            </p:cNvSpPr>
            <p:nvPr/>
          </p:nvSpPr>
          <p:spPr bwMode="auto">
            <a:xfrm>
              <a:off x="2856" y="3168"/>
              <a:ext cx="0" cy="576"/>
            </a:xfrm>
            <a:prstGeom prst="line">
              <a:avLst/>
            </a:prstGeom>
            <a:noFill/>
            <a:ln w="9525">
              <a:solidFill>
                <a:schemeClr val="tx1"/>
              </a:solidFill>
              <a:prstDash val="dash"/>
              <a:round/>
              <a:headEnd/>
              <a:tailEnd/>
            </a:ln>
          </p:spPr>
          <p:txBody>
            <a:bodyPr/>
            <a:lstStyle/>
            <a:p>
              <a:endParaRPr lang="en-US"/>
            </a:p>
          </p:txBody>
        </p:sp>
        <p:sp>
          <p:nvSpPr>
            <p:cNvPr id="64547" name="Line 84"/>
            <p:cNvSpPr>
              <a:spLocks noChangeShapeType="1"/>
            </p:cNvSpPr>
            <p:nvPr/>
          </p:nvSpPr>
          <p:spPr bwMode="auto">
            <a:xfrm>
              <a:off x="3000" y="3168"/>
              <a:ext cx="0" cy="576"/>
            </a:xfrm>
            <a:prstGeom prst="line">
              <a:avLst/>
            </a:prstGeom>
            <a:noFill/>
            <a:ln w="9525">
              <a:solidFill>
                <a:schemeClr val="tx1"/>
              </a:solidFill>
              <a:prstDash val="dash"/>
              <a:round/>
              <a:headEnd/>
              <a:tailEnd/>
            </a:ln>
          </p:spPr>
          <p:txBody>
            <a:bodyPr/>
            <a:lstStyle/>
            <a:p>
              <a:endParaRPr lang="en-US"/>
            </a:p>
          </p:txBody>
        </p:sp>
        <p:sp>
          <p:nvSpPr>
            <p:cNvPr id="64548" name="Line 85"/>
            <p:cNvSpPr>
              <a:spLocks noChangeShapeType="1"/>
            </p:cNvSpPr>
            <p:nvPr/>
          </p:nvSpPr>
          <p:spPr bwMode="auto">
            <a:xfrm>
              <a:off x="3144" y="3168"/>
              <a:ext cx="0" cy="576"/>
            </a:xfrm>
            <a:prstGeom prst="line">
              <a:avLst/>
            </a:prstGeom>
            <a:noFill/>
            <a:ln w="9525">
              <a:solidFill>
                <a:schemeClr val="tx1"/>
              </a:solidFill>
              <a:prstDash val="dash"/>
              <a:round/>
              <a:headEnd/>
              <a:tailEnd/>
            </a:ln>
          </p:spPr>
          <p:txBody>
            <a:bodyPr/>
            <a:lstStyle/>
            <a:p>
              <a:endParaRPr lang="en-US"/>
            </a:p>
          </p:txBody>
        </p:sp>
        <p:sp>
          <p:nvSpPr>
            <p:cNvPr id="64549" name="Line 86"/>
            <p:cNvSpPr>
              <a:spLocks noChangeShapeType="1"/>
            </p:cNvSpPr>
            <p:nvPr/>
          </p:nvSpPr>
          <p:spPr bwMode="auto">
            <a:xfrm>
              <a:off x="3288" y="3168"/>
              <a:ext cx="0" cy="576"/>
            </a:xfrm>
            <a:prstGeom prst="line">
              <a:avLst/>
            </a:prstGeom>
            <a:noFill/>
            <a:ln w="9525">
              <a:solidFill>
                <a:schemeClr val="tx1"/>
              </a:solidFill>
              <a:prstDash val="dash"/>
              <a:round/>
              <a:headEnd/>
              <a:tailEnd/>
            </a:ln>
          </p:spPr>
          <p:txBody>
            <a:bodyPr/>
            <a:lstStyle/>
            <a:p>
              <a:endParaRPr lang="en-US"/>
            </a:p>
          </p:txBody>
        </p:sp>
        <p:sp>
          <p:nvSpPr>
            <p:cNvPr id="64550" name="Line 87"/>
            <p:cNvSpPr>
              <a:spLocks noChangeShapeType="1"/>
            </p:cNvSpPr>
            <p:nvPr/>
          </p:nvSpPr>
          <p:spPr bwMode="auto">
            <a:xfrm>
              <a:off x="3432" y="3168"/>
              <a:ext cx="0" cy="576"/>
            </a:xfrm>
            <a:prstGeom prst="line">
              <a:avLst/>
            </a:prstGeom>
            <a:noFill/>
            <a:ln w="9525">
              <a:solidFill>
                <a:schemeClr val="tx1"/>
              </a:solidFill>
              <a:prstDash val="dash"/>
              <a:round/>
              <a:headEnd/>
              <a:tailEnd/>
            </a:ln>
          </p:spPr>
          <p:txBody>
            <a:bodyPr/>
            <a:lstStyle/>
            <a:p>
              <a:endParaRPr lang="en-US"/>
            </a:p>
          </p:txBody>
        </p:sp>
        <p:sp>
          <p:nvSpPr>
            <p:cNvPr id="64551" name="Line 88"/>
            <p:cNvSpPr>
              <a:spLocks noChangeShapeType="1"/>
            </p:cNvSpPr>
            <p:nvPr/>
          </p:nvSpPr>
          <p:spPr bwMode="auto">
            <a:xfrm>
              <a:off x="3576" y="3168"/>
              <a:ext cx="0" cy="576"/>
            </a:xfrm>
            <a:prstGeom prst="line">
              <a:avLst/>
            </a:prstGeom>
            <a:noFill/>
            <a:ln w="9525">
              <a:solidFill>
                <a:schemeClr val="tx1"/>
              </a:solidFill>
              <a:prstDash val="dash"/>
              <a:round/>
              <a:headEnd/>
              <a:tailEnd/>
            </a:ln>
          </p:spPr>
          <p:txBody>
            <a:bodyPr/>
            <a:lstStyle/>
            <a:p>
              <a:endParaRPr lang="en-US"/>
            </a:p>
          </p:txBody>
        </p:sp>
        <p:sp>
          <p:nvSpPr>
            <p:cNvPr id="64552" name="Line 89"/>
            <p:cNvSpPr>
              <a:spLocks noChangeShapeType="1"/>
            </p:cNvSpPr>
            <p:nvPr/>
          </p:nvSpPr>
          <p:spPr bwMode="auto">
            <a:xfrm>
              <a:off x="3720" y="3168"/>
              <a:ext cx="0" cy="576"/>
            </a:xfrm>
            <a:prstGeom prst="line">
              <a:avLst/>
            </a:prstGeom>
            <a:noFill/>
            <a:ln w="9525">
              <a:solidFill>
                <a:schemeClr val="tx1"/>
              </a:solidFill>
              <a:prstDash val="dash"/>
              <a:round/>
              <a:headEnd/>
              <a:tailEnd/>
            </a:ln>
          </p:spPr>
          <p:txBody>
            <a:bodyPr/>
            <a:lstStyle/>
            <a:p>
              <a:endParaRPr lang="en-US"/>
            </a:p>
          </p:txBody>
        </p:sp>
        <p:sp>
          <p:nvSpPr>
            <p:cNvPr id="64553" name="Line 90"/>
            <p:cNvSpPr>
              <a:spLocks noChangeShapeType="1"/>
            </p:cNvSpPr>
            <p:nvPr/>
          </p:nvSpPr>
          <p:spPr bwMode="auto">
            <a:xfrm>
              <a:off x="3864" y="3168"/>
              <a:ext cx="0" cy="576"/>
            </a:xfrm>
            <a:prstGeom prst="line">
              <a:avLst/>
            </a:prstGeom>
            <a:noFill/>
            <a:ln w="9525">
              <a:solidFill>
                <a:schemeClr val="tx1"/>
              </a:solidFill>
              <a:prstDash val="dash"/>
              <a:round/>
              <a:headEnd/>
              <a:tailEnd/>
            </a:ln>
          </p:spPr>
          <p:txBody>
            <a:bodyPr/>
            <a:lstStyle/>
            <a:p>
              <a:endParaRPr lang="en-US"/>
            </a:p>
          </p:txBody>
        </p:sp>
        <p:sp>
          <p:nvSpPr>
            <p:cNvPr id="64554" name="Line 91"/>
            <p:cNvSpPr>
              <a:spLocks noChangeShapeType="1"/>
            </p:cNvSpPr>
            <p:nvPr/>
          </p:nvSpPr>
          <p:spPr bwMode="auto">
            <a:xfrm>
              <a:off x="4008" y="3168"/>
              <a:ext cx="0" cy="576"/>
            </a:xfrm>
            <a:prstGeom prst="line">
              <a:avLst/>
            </a:prstGeom>
            <a:noFill/>
            <a:ln w="9525">
              <a:solidFill>
                <a:schemeClr val="tx1"/>
              </a:solidFill>
              <a:prstDash val="dash"/>
              <a:round/>
              <a:headEnd/>
              <a:tailEnd/>
            </a:ln>
          </p:spPr>
          <p:txBody>
            <a:bodyPr/>
            <a:lstStyle/>
            <a:p>
              <a:endParaRPr lang="en-US"/>
            </a:p>
          </p:txBody>
        </p:sp>
        <p:sp>
          <p:nvSpPr>
            <p:cNvPr id="64555" name="Line 92"/>
            <p:cNvSpPr>
              <a:spLocks noChangeShapeType="1"/>
            </p:cNvSpPr>
            <p:nvPr/>
          </p:nvSpPr>
          <p:spPr bwMode="auto">
            <a:xfrm>
              <a:off x="4152" y="3168"/>
              <a:ext cx="0" cy="576"/>
            </a:xfrm>
            <a:prstGeom prst="line">
              <a:avLst/>
            </a:prstGeom>
            <a:noFill/>
            <a:ln w="9525">
              <a:solidFill>
                <a:schemeClr val="tx1"/>
              </a:solidFill>
              <a:prstDash val="dash"/>
              <a:round/>
              <a:headEnd/>
              <a:tailEnd/>
            </a:ln>
          </p:spPr>
          <p:txBody>
            <a:bodyPr/>
            <a:lstStyle/>
            <a:p>
              <a:endParaRPr lang="en-US"/>
            </a:p>
          </p:txBody>
        </p:sp>
        <p:sp>
          <p:nvSpPr>
            <p:cNvPr id="64556" name="Line 93"/>
            <p:cNvSpPr>
              <a:spLocks noChangeShapeType="1"/>
            </p:cNvSpPr>
            <p:nvPr/>
          </p:nvSpPr>
          <p:spPr bwMode="auto">
            <a:xfrm>
              <a:off x="4296" y="3168"/>
              <a:ext cx="0" cy="576"/>
            </a:xfrm>
            <a:prstGeom prst="line">
              <a:avLst/>
            </a:prstGeom>
            <a:noFill/>
            <a:ln w="9525">
              <a:solidFill>
                <a:schemeClr val="tx1"/>
              </a:solidFill>
              <a:prstDash val="dash"/>
              <a:round/>
              <a:headEnd/>
              <a:tailEnd/>
            </a:ln>
          </p:spPr>
          <p:txBody>
            <a:bodyPr/>
            <a:lstStyle/>
            <a:p>
              <a:endParaRPr lang="en-US"/>
            </a:p>
          </p:txBody>
        </p:sp>
        <p:sp>
          <p:nvSpPr>
            <p:cNvPr id="64557" name="Line 94"/>
            <p:cNvSpPr>
              <a:spLocks noChangeShapeType="1"/>
            </p:cNvSpPr>
            <p:nvPr/>
          </p:nvSpPr>
          <p:spPr bwMode="auto">
            <a:xfrm>
              <a:off x="4440" y="3168"/>
              <a:ext cx="0" cy="576"/>
            </a:xfrm>
            <a:prstGeom prst="line">
              <a:avLst/>
            </a:prstGeom>
            <a:noFill/>
            <a:ln w="9525">
              <a:solidFill>
                <a:schemeClr val="tx1"/>
              </a:solidFill>
              <a:prstDash val="dash"/>
              <a:round/>
              <a:headEnd/>
              <a:tailEnd/>
            </a:ln>
          </p:spPr>
          <p:txBody>
            <a:bodyPr/>
            <a:lstStyle/>
            <a:p>
              <a:endParaRPr lang="en-US"/>
            </a:p>
          </p:txBody>
        </p:sp>
        <p:sp>
          <p:nvSpPr>
            <p:cNvPr id="64558" name="Line 95"/>
            <p:cNvSpPr>
              <a:spLocks noChangeShapeType="1"/>
            </p:cNvSpPr>
            <p:nvPr/>
          </p:nvSpPr>
          <p:spPr bwMode="auto">
            <a:xfrm>
              <a:off x="4584" y="3168"/>
              <a:ext cx="0" cy="576"/>
            </a:xfrm>
            <a:prstGeom prst="line">
              <a:avLst/>
            </a:prstGeom>
            <a:noFill/>
            <a:ln w="9525">
              <a:solidFill>
                <a:schemeClr val="tx1"/>
              </a:solidFill>
              <a:prstDash val="dash"/>
              <a:round/>
              <a:headEnd/>
              <a:tailEnd/>
            </a:ln>
          </p:spPr>
          <p:txBody>
            <a:bodyPr/>
            <a:lstStyle/>
            <a:p>
              <a:endParaRPr lang="en-US"/>
            </a:p>
          </p:txBody>
        </p:sp>
      </p:grpSp>
      <p:grpSp>
        <p:nvGrpSpPr>
          <p:cNvPr id="13" name="Group 99"/>
          <p:cNvGrpSpPr>
            <a:grpSpLocks/>
          </p:cNvGrpSpPr>
          <p:nvPr/>
        </p:nvGrpSpPr>
        <p:grpSpPr bwMode="auto">
          <a:xfrm>
            <a:off x="5368925" y="1142984"/>
            <a:ext cx="2709863" cy="952500"/>
            <a:chOff x="3477" y="216"/>
            <a:chExt cx="1707" cy="600"/>
          </a:xfrm>
        </p:grpSpPr>
        <p:grpSp>
          <p:nvGrpSpPr>
            <p:cNvPr id="14" name="Group 100"/>
            <p:cNvGrpSpPr>
              <a:grpSpLocks/>
            </p:cNvGrpSpPr>
            <p:nvPr/>
          </p:nvGrpSpPr>
          <p:grpSpPr bwMode="auto">
            <a:xfrm>
              <a:off x="3477" y="528"/>
              <a:ext cx="1707" cy="288"/>
              <a:chOff x="3477" y="288"/>
              <a:chExt cx="1707" cy="288"/>
            </a:xfrm>
          </p:grpSpPr>
          <p:sp>
            <p:nvSpPr>
              <p:cNvPr id="64534" name="Text Box 101"/>
              <p:cNvSpPr txBox="1">
                <a:spLocks noChangeArrowheads="1"/>
              </p:cNvSpPr>
              <p:nvPr/>
            </p:nvSpPr>
            <p:spPr bwMode="auto">
              <a:xfrm>
                <a:off x="3477" y="288"/>
                <a:ext cx="746" cy="288"/>
              </a:xfrm>
              <a:prstGeom prst="rect">
                <a:avLst/>
              </a:prstGeom>
              <a:noFill/>
              <a:ln w="9525">
                <a:noFill/>
                <a:miter lim="800000"/>
                <a:headEnd/>
                <a:tailEnd/>
              </a:ln>
            </p:spPr>
            <p:txBody>
              <a:bodyPr wrap="none">
                <a:spAutoFit/>
              </a:bodyPr>
              <a:lstStyle/>
              <a:p>
                <a:pPr eaLnBrk="1" hangingPunct="1"/>
                <a:r>
                  <a:rPr lang="en-US">
                    <a:latin typeface="Arial" charset="0"/>
                  </a:rPr>
                  <a:t>4 users</a:t>
                </a:r>
                <a:endParaRPr lang="fr-FR">
                  <a:latin typeface="Arial" charset="0"/>
                </a:endParaRPr>
              </a:p>
            </p:txBody>
          </p:sp>
          <p:sp>
            <p:nvSpPr>
              <p:cNvPr id="64535"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536"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37"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38"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64533" name="Text Box 106"/>
            <p:cNvSpPr txBox="1">
              <a:spLocks noChangeArrowheads="1"/>
            </p:cNvSpPr>
            <p:nvPr/>
          </p:nvSpPr>
          <p:spPr bwMode="auto">
            <a:xfrm>
              <a:off x="3480" y="216"/>
              <a:ext cx="917" cy="288"/>
            </a:xfrm>
            <a:prstGeom prst="rect">
              <a:avLst/>
            </a:prstGeom>
            <a:noFill/>
            <a:ln w="9525">
              <a:noFill/>
              <a:miter lim="800000"/>
              <a:headEnd/>
              <a:tailEnd/>
            </a:ln>
          </p:spPr>
          <p:txBody>
            <a:bodyPr wrap="none">
              <a:spAutoFit/>
            </a:bodyPr>
            <a:lstStyle/>
            <a:p>
              <a:pPr eaLnBrk="1" hangingPunct="1"/>
              <a:r>
                <a:rPr lang="en-US">
                  <a:latin typeface="Arial" charset="0"/>
                </a:rPr>
                <a:t>Example:</a:t>
              </a:r>
              <a:endParaRPr lang="fr-FR">
                <a:latin typeface="Arial" charset="0"/>
              </a:endParaRPr>
            </a:p>
          </p:txBody>
        </p:sp>
      </p:grpSp>
      <p:sp>
        <p:nvSpPr>
          <p:cNvPr id="106" name="Rectangle 6"/>
          <p:cNvSpPr>
            <a:spLocks noChangeArrowheads="1"/>
          </p:cNvSpPr>
          <p:nvPr/>
        </p:nvSpPr>
        <p:spPr bwMode="auto">
          <a:xfrm>
            <a:off x="8001031" y="5786454"/>
            <a:ext cx="1000125" cy="428625"/>
          </a:xfrm>
          <a:prstGeom prst="rect">
            <a:avLst/>
          </a:prstGeom>
          <a:noFill/>
          <a:ln w="25400">
            <a:solidFill>
              <a:schemeClr val="tx1"/>
            </a:solidFill>
            <a:miter lim="800000"/>
            <a:headEnd/>
            <a:tailEnd/>
          </a:ln>
        </p:spPr>
        <p:txBody>
          <a:bodyPr wrap="none" anchor="ctr"/>
          <a:lstStyle/>
          <a:p>
            <a:r>
              <a:rPr lang="en-US" b="1">
                <a:solidFill>
                  <a:srgbClr val="333333"/>
                </a:solidFill>
                <a:latin typeface="Comic Sans MS" pitchFamily="66" charset="0"/>
              </a:rPr>
              <a:t>K &amp; R</a:t>
            </a:r>
          </a:p>
        </p:txBody>
      </p:sp>
      <p:sp>
        <p:nvSpPr>
          <p:cNvPr id="107" name="Slide Number Placeholder 106"/>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108" name="Footer Placeholder 107"/>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wipe(left)">
                                      <p:cBhvr>
                                        <p:cTn id="21" dur="500"/>
                                        <p:tgtEl>
                                          <p:spTgt spid="5530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left)">
                                      <p:cBhvr>
                                        <p:cTn id="25" dur="500"/>
                                        <p:tgtEl>
                                          <p:spTgt spid="553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5309"/>
                                        </p:tgtEl>
                                        <p:attrNameLst>
                                          <p:attrName>style.visibility</p:attrName>
                                        </p:attrNameLst>
                                      </p:cBhvr>
                                      <p:to>
                                        <p:strVal val="visible"/>
                                      </p:to>
                                    </p:set>
                                    <p:animEffect transition="in" filter="wipe(left)">
                                      <p:cBhvr>
                                        <p:cTn id="29" dur="500"/>
                                        <p:tgtEl>
                                          <p:spTgt spid="5530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wipe(left)">
                                      <p:cBhvr>
                                        <p:cTn id="33" dur="500"/>
                                        <p:tgtEl>
                                          <p:spTgt spid="553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8" grpId="0" animBg="1"/>
      <p:bldP spid="55309" grpId="0" animBg="1"/>
      <p:bldP spid="553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Division Multiplexing</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grpSp>
        <p:nvGrpSpPr>
          <p:cNvPr id="6" name="Group 2"/>
          <p:cNvGrpSpPr>
            <a:grpSpLocks/>
          </p:cNvGrpSpPr>
          <p:nvPr/>
        </p:nvGrpSpPr>
        <p:grpSpPr bwMode="auto">
          <a:xfrm>
            <a:off x="2547938" y="5181600"/>
            <a:ext cx="3687762" cy="717550"/>
            <a:chOff x="3104" y="1575"/>
            <a:chExt cx="2323" cy="452"/>
          </a:xfrm>
        </p:grpSpPr>
        <p:sp>
          <p:nvSpPr>
            <p:cNvPr id="7" name="Rectangle 3"/>
            <p:cNvSpPr>
              <a:spLocks noChangeArrowheads="1"/>
            </p:cNvSpPr>
            <p:nvPr/>
          </p:nvSpPr>
          <p:spPr bwMode="auto">
            <a:xfrm>
              <a:off x="3334" y="1672"/>
              <a:ext cx="271"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8" name="AutoShape 4"/>
            <p:cNvSpPr>
              <a:spLocks noChangeArrowheads="1"/>
            </p:cNvSpPr>
            <p:nvPr/>
          </p:nvSpPr>
          <p:spPr bwMode="auto">
            <a:xfrm>
              <a:off x="3764" y="1575"/>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9" name="Rectangle 5"/>
            <p:cNvSpPr>
              <a:spLocks noChangeArrowheads="1"/>
            </p:cNvSpPr>
            <p:nvPr/>
          </p:nvSpPr>
          <p:spPr bwMode="auto">
            <a:xfrm>
              <a:off x="4337" y="1682"/>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10" name="Line 6"/>
            <p:cNvSpPr>
              <a:spLocks noChangeShapeType="1"/>
            </p:cNvSpPr>
            <p:nvPr/>
          </p:nvSpPr>
          <p:spPr bwMode="auto">
            <a:xfrm>
              <a:off x="4312" y="1892"/>
              <a:ext cx="282" cy="1"/>
            </a:xfrm>
            <a:prstGeom prst="line">
              <a:avLst/>
            </a:prstGeom>
            <a:noFill/>
            <a:ln w="12700">
              <a:solidFill>
                <a:schemeClr val="tx1"/>
              </a:solidFill>
              <a:round/>
              <a:headEnd/>
              <a:tailEnd/>
            </a:ln>
          </p:spPr>
          <p:txBody>
            <a:bodyPr wrap="none" anchor="ctr"/>
            <a:lstStyle/>
            <a:p>
              <a:endParaRPr lang="en-US"/>
            </a:p>
          </p:txBody>
        </p:sp>
        <p:sp>
          <p:nvSpPr>
            <p:cNvPr id="11" name="Rectangle 7"/>
            <p:cNvSpPr>
              <a:spLocks noChangeArrowheads="1"/>
            </p:cNvSpPr>
            <p:nvPr/>
          </p:nvSpPr>
          <p:spPr bwMode="auto">
            <a:xfrm>
              <a:off x="3834" y="1656"/>
              <a:ext cx="199"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12" name="Line 8"/>
            <p:cNvSpPr>
              <a:spLocks noChangeShapeType="1"/>
            </p:cNvSpPr>
            <p:nvPr/>
          </p:nvSpPr>
          <p:spPr bwMode="auto">
            <a:xfrm>
              <a:off x="3104" y="1897"/>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13" name="Rectangle 9"/>
            <p:cNvSpPr>
              <a:spLocks noChangeArrowheads="1"/>
            </p:cNvSpPr>
            <p:nvPr/>
          </p:nvSpPr>
          <p:spPr bwMode="auto">
            <a:xfrm>
              <a:off x="5217" y="1798"/>
              <a:ext cx="210" cy="229"/>
            </a:xfrm>
            <a:prstGeom prst="rect">
              <a:avLst/>
            </a:prstGeom>
            <a:noFill/>
            <a:ln w="12700">
              <a:noFill/>
              <a:miter lim="800000"/>
              <a:headEnd/>
              <a:tailEnd/>
            </a:ln>
          </p:spPr>
          <p:txBody>
            <a:bodyPr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sp>
          <p:nvSpPr>
            <p:cNvPr id="14" name="Freeform 10"/>
            <p:cNvSpPr>
              <a:spLocks/>
            </p:cNvSpPr>
            <p:nvPr/>
          </p:nvSpPr>
          <p:spPr bwMode="auto">
            <a:xfrm>
              <a:off x="4288" y="1599"/>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5" name="Group 11"/>
          <p:cNvGrpSpPr>
            <a:grpSpLocks/>
          </p:cNvGrpSpPr>
          <p:nvPr/>
        </p:nvGrpSpPr>
        <p:grpSpPr bwMode="auto">
          <a:xfrm>
            <a:off x="2700338" y="1676400"/>
            <a:ext cx="3689350" cy="2816225"/>
            <a:chOff x="193" y="402"/>
            <a:chExt cx="2324" cy="1774"/>
          </a:xfrm>
        </p:grpSpPr>
        <p:grpSp>
          <p:nvGrpSpPr>
            <p:cNvPr id="16" name="Group 12"/>
            <p:cNvGrpSpPr>
              <a:grpSpLocks/>
            </p:cNvGrpSpPr>
            <p:nvPr/>
          </p:nvGrpSpPr>
          <p:grpSpPr bwMode="auto">
            <a:xfrm>
              <a:off x="229" y="1607"/>
              <a:ext cx="2267" cy="428"/>
              <a:chOff x="1584" y="1477"/>
              <a:chExt cx="2267" cy="428"/>
            </a:xfrm>
          </p:grpSpPr>
          <p:sp>
            <p:nvSpPr>
              <p:cNvPr id="31" name="Rectangle 13"/>
              <p:cNvSpPr>
                <a:spLocks noChangeArrowheads="1"/>
              </p:cNvSpPr>
              <p:nvPr/>
            </p:nvSpPr>
            <p:spPr bwMode="auto">
              <a:xfrm>
                <a:off x="1827" y="1560"/>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32" name="Line 14"/>
              <p:cNvSpPr>
                <a:spLocks noChangeShapeType="1"/>
              </p:cNvSpPr>
              <p:nvPr/>
            </p:nvSpPr>
            <p:spPr bwMode="auto">
              <a:xfrm>
                <a:off x="1802" y="1770"/>
                <a:ext cx="282" cy="1"/>
              </a:xfrm>
              <a:prstGeom prst="line">
                <a:avLst/>
              </a:prstGeom>
              <a:noFill/>
              <a:ln w="12700">
                <a:solidFill>
                  <a:schemeClr val="tx1"/>
                </a:solidFill>
                <a:round/>
                <a:headEnd/>
                <a:tailEnd/>
              </a:ln>
            </p:spPr>
            <p:txBody>
              <a:bodyPr wrap="none" anchor="ctr"/>
              <a:lstStyle/>
              <a:p>
                <a:endParaRPr lang="en-US"/>
              </a:p>
            </p:txBody>
          </p:sp>
          <p:sp>
            <p:nvSpPr>
              <p:cNvPr id="33" name="Line 15"/>
              <p:cNvSpPr>
                <a:spLocks noChangeShapeType="1"/>
              </p:cNvSpPr>
              <p:nvPr/>
            </p:nvSpPr>
            <p:spPr bwMode="auto">
              <a:xfrm>
                <a:off x="1584" y="1775"/>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16"/>
              <p:cNvSpPr>
                <a:spLocks noChangeArrowheads="1"/>
              </p:cNvSpPr>
              <p:nvPr/>
            </p:nvSpPr>
            <p:spPr bwMode="auto">
              <a:xfrm>
                <a:off x="3697" y="167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35" name="Freeform 17"/>
              <p:cNvSpPr>
                <a:spLocks/>
              </p:cNvSpPr>
              <p:nvPr/>
            </p:nvSpPr>
            <p:spPr bwMode="auto">
              <a:xfrm>
                <a:off x="1778" y="1477"/>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7" name="Group 18"/>
            <p:cNvGrpSpPr>
              <a:grpSpLocks/>
            </p:cNvGrpSpPr>
            <p:nvPr/>
          </p:nvGrpSpPr>
          <p:grpSpPr bwMode="auto">
            <a:xfrm>
              <a:off x="217" y="959"/>
              <a:ext cx="2293" cy="452"/>
              <a:chOff x="1566" y="1016"/>
              <a:chExt cx="2265" cy="452"/>
            </a:xfrm>
          </p:grpSpPr>
          <p:sp>
            <p:nvSpPr>
              <p:cNvPr id="27" name="AutoShape 19"/>
              <p:cNvSpPr>
                <a:spLocks noChangeArrowheads="1"/>
              </p:cNvSpPr>
              <p:nvPr/>
            </p:nvSpPr>
            <p:spPr bwMode="auto">
              <a:xfrm>
                <a:off x="1786" y="1016"/>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28" name="Rectangle 20"/>
              <p:cNvSpPr>
                <a:spLocks noChangeArrowheads="1"/>
              </p:cNvSpPr>
              <p:nvPr/>
            </p:nvSpPr>
            <p:spPr bwMode="auto">
              <a:xfrm>
                <a:off x="1856" y="1117"/>
                <a:ext cx="196" cy="210"/>
              </a:xfrm>
              <a:prstGeom prst="rect">
                <a:avLst/>
              </a:prstGeom>
              <a:noFill/>
              <a:ln w="12700">
                <a:noFill/>
                <a:miter lim="800000"/>
                <a:headEnd/>
                <a:tailEnd/>
              </a:ln>
            </p:spPr>
            <p:txBody>
              <a:bodyPr wrap="none" lIns="90488" tIns="44450" rIns="90488" bIns="44450">
                <a:spAutoFit/>
              </a:bodyPr>
              <a:lstStyle/>
              <a:p>
                <a:pPr algn="l" eaLnBrk="0" hangingPunct="0"/>
                <a:r>
                  <a:rPr lang="en-US" sz="1600" i="0" dirty="0">
                    <a:latin typeface="Times New Roman" pitchFamily="18" charset="0"/>
                  </a:rPr>
                  <a:t>B</a:t>
                </a:r>
              </a:p>
            </p:txBody>
          </p:sp>
          <p:sp>
            <p:nvSpPr>
              <p:cNvPr id="29" name="Line 21"/>
              <p:cNvSpPr>
                <a:spLocks noChangeShapeType="1"/>
              </p:cNvSpPr>
              <p:nvPr/>
            </p:nvSpPr>
            <p:spPr bwMode="auto">
              <a:xfrm>
                <a:off x="1566" y="1338"/>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0" name="Rectangle 22"/>
              <p:cNvSpPr>
                <a:spLocks noChangeArrowheads="1"/>
              </p:cNvSpPr>
              <p:nvPr/>
            </p:nvSpPr>
            <p:spPr bwMode="auto">
              <a:xfrm>
                <a:off x="3679" y="1239"/>
                <a:ext cx="152"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grpSp>
        <p:sp>
          <p:nvSpPr>
            <p:cNvPr id="18" name="Rectangle 23"/>
            <p:cNvSpPr>
              <a:spLocks noChangeArrowheads="1"/>
            </p:cNvSpPr>
            <p:nvPr/>
          </p:nvSpPr>
          <p:spPr bwMode="auto">
            <a:xfrm>
              <a:off x="425" y="402"/>
              <a:ext cx="273"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19" name="Line 24"/>
            <p:cNvSpPr>
              <a:spLocks noChangeShapeType="1"/>
            </p:cNvSpPr>
            <p:nvPr/>
          </p:nvSpPr>
          <p:spPr bwMode="auto">
            <a:xfrm>
              <a:off x="193" y="625"/>
              <a:ext cx="2106" cy="0"/>
            </a:xfrm>
            <a:prstGeom prst="line">
              <a:avLst/>
            </a:prstGeom>
            <a:noFill/>
            <a:ln w="12700">
              <a:solidFill>
                <a:schemeClr val="tx1"/>
              </a:solidFill>
              <a:round/>
              <a:headEnd/>
              <a:tailEnd type="triangle" w="med" len="med"/>
            </a:ln>
          </p:spPr>
          <p:txBody>
            <a:bodyPr wrap="none" anchor="ctr"/>
            <a:lstStyle/>
            <a:p>
              <a:endParaRPr lang="en-US"/>
            </a:p>
          </p:txBody>
        </p:sp>
        <p:sp>
          <p:nvSpPr>
            <p:cNvPr id="20" name="Rectangle 25"/>
            <p:cNvSpPr>
              <a:spLocks noChangeArrowheads="1"/>
            </p:cNvSpPr>
            <p:nvPr/>
          </p:nvSpPr>
          <p:spPr bwMode="auto">
            <a:xfrm>
              <a:off x="2321" y="52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21" name="Text Box 26"/>
            <p:cNvSpPr txBox="1">
              <a:spLocks noChangeArrowheads="1"/>
            </p:cNvSpPr>
            <p:nvPr/>
          </p:nvSpPr>
          <p:spPr bwMode="auto">
            <a:xfrm>
              <a:off x="608" y="637"/>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2" name="Text Box 27"/>
            <p:cNvSpPr txBox="1">
              <a:spLocks noChangeArrowheads="1"/>
            </p:cNvSpPr>
            <p:nvPr/>
          </p:nvSpPr>
          <p:spPr bwMode="auto">
            <a:xfrm>
              <a:off x="694" y="130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3" name="Text Box 28"/>
            <p:cNvSpPr txBox="1">
              <a:spLocks noChangeArrowheads="1"/>
            </p:cNvSpPr>
            <p:nvPr/>
          </p:nvSpPr>
          <p:spPr bwMode="auto">
            <a:xfrm>
              <a:off x="771" y="194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4" name="Text Box 29"/>
            <p:cNvSpPr txBox="1">
              <a:spLocks noChangeArrowheads="1"/>
            </p:cNvSpPr>
            <p:nvPr/>
          </p:nvSpPr>
          <p:spPr bwMode="auto">
            <a:xfrm>
              <a:off x="268" y="63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5" name="Text Box 30"/>
            <p:cNvSpPr txBox="1">
              <a:spLocks noChangeArrowheads="1"/>
            </p:cNvSpPr>
            <p:nvPr/>
          </p:nvSpPr>
          <p:spPr bwMode="auto">
            <a:xfrm>
              <a:off x="268" y="125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6" name="Text Box 31"/>
            <p:cNvSpPr txBox="1">
              <a:spLocks noChangeArrowheads="1"/>
            </p:cNvSpPr>
            <p:nvPr/>
          </p:nvSpPr>
          <p:spPr bwMode="auto">
            <a:xfrm>
              <a:off x="268" y="1929"/>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grpSp>
      <p:sp>
        <p:nvSpPr>
          <p:cNvPr id="36" name="Rectangle 32"/>
          <p:cNvSpPr>
            <a:spLocks noChangeArrowheads="1"/>
          </p:cNvSpPr>
          <p:nvPr/>
        </p:nvSpPr>
        <p:spPr bwMode="auto">
          <a:xfrm>
            <a:off x="1643042" y="1142984"/>
            <a:ext cx="5278437" cy="396875"/>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t>(a)	  Individual signals occupy </a:t>
            </a:r>
            <a:r>
              <a:rPr lang="en-US" sz="1800" b="1" dirty="0">
                <a:solidFill>
                  <a:srgbClr val="CC0000"/>
                </a:solidFill>
              </a:rPr>
              <a:t>H</a:t>
            </a:r>
            <a:r>
              <a:rPr lang="en-US" sz="1800" b="1" i="0" dirty="0"/>
              <a:t> Hz</a:t>
            </a:r>
          </a:p>
        </p:txBody>
      </p:sp>
      <p:sp>
        <p:nvSpPr>
          <p:cNvPr id="37" name="Rectangle 33"/>
          <p:cNvSpPr>
            <a:spLocks noChangeArrowheads="1"/>
          </p:cNvSpPr>
          <p:nvPr/>
        </p:nvSpPr>
        <p:spPr bwMode="auto">
          <a:xfrm>
            <a:off x="1214414" y="4543436"/>
            <a:ext cx="5572164" cy="457200"/>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latin typeface="+mn-lt"/>
              </a:rPr>
              <a:t>(b)	  Combined signal fits into channel bandwidth</a:t>
            </a:r>
          </a:p>
        </p:txBody>
      </p:sp>
      <p:sp>
        <p:nvSpPr>
          <p:cNvPr id="38" name="Text Box 240"/>
          <p:cNvSpPr txBox="1">
            <a:spLocks noChangeArrowheads="1"/>
          </p:cNvSpPr>
          <p:nvPr/>
        </p:nvSpPr>
        <p:spPr bwMode="auto">
          <a:xfrm>
            <a:off x="707234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6" name="Rectangle 7"/>
          <p:cNvSpPr>
            <a:spLocks noGrp="1" noChangeArrowheads="1"/>
          </p:cNvSpPr>
          <p:nvPr>
            <p:ph type="title"/>
          </p:nvPr>
        </p:nvSpPr>
        <p:spPr/>
        <p:txBody>
          <a:bodyPr/>
          <a:lstStyle/>
          <a:p>
            <a:pPr eaLnBrk="1" hangingPunct="1">
              <a:defRPr/>
            </a:pPr>
            <a:r>
              <a:rPr lang="en-US" dirty="0" smtClean="0"/>
              <a:t>Frequency Division Multiplexing</a:t>
            </a:r>
          </a:p>
        </p:txBody>
      </p:sp>
      <p:pic>
        <p:nvPicPr>
          <p:cNvPr id="7" name="Picture 4" descr="2-31"/>
          <p:cNvPicPr>
            <a:picLocks noChangeAspect="1" noChangeArrowheads="1"/>
          </p:cNvPicPr>
          <p:nvPr/>
        </p:nvPicPr>
        <p:blipFill>
          <a:blip r:embed="rId2"/>
          <a:srcRect/>
          <a:stretch>
            <a:fillRect/>
          </a:stretch>
        </p:blipFill>
        <p:spPr bwMode="auto">
          <a:xfrm>
            <a:off x="1536700" y="1219200"/>
            <a:ext cx="6007100" cy="3621088"/>
          </a:xfrm>
          <a:prstGeom prst="rect">
            <a:avLst/>
          </a:prstGeom>
          <a:noFill/>
          <a:ln w="9525">
            <a:noFill/>
            <a:miter lim="800000"/>
            <a:headEnd/>
            <a:tailEnd/>
          </a:ln>
        </p:spPr>
      </p:pic>
      <p:sp>
        <p:nvSpPr>
          <p:cNvPr id="8" name="Rectangle 3"/>
          <p:cNvSpPr txBox="1">
            <a:spLocks noChangeArrowheads="1"/>
          </p:cNvSpPr>
          <p:nvPr/>
        </p:nvSpPr>
        <p:spPr bwMode="auto">
          <a:xfrm>
            <a:off x="381000" y="4857760"/>
            <a:ext cx="8458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2-31.</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original bandwidths.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bandwidths raised in frequency.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multiplexed channel.</a:t>
            </a: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Time Division Multiplexing</a:t>
            </a:r>
          </a:p>
        </p:txBody>
      </p:sp>
      <p:pic>
        <p:nvPicPr>
          <p:cNvPr id="7" name="Picture 2" descr="TDM"/>
          <p:cNvPicPr>
            <a:picLocks noChangeAspect="1" noChangeArrowheads="1"/>
          </p:cNvPicPr>
          <p:nvPr/>
        </p:nvPicPr>
        <p:blipFill>
          <a:blip r:embed="rId2"/>
          <a:srcRect/>
          <a:stretch>
            <a:fillRect/>
          </a:stretch>
        </p:blipFill>
        <p:spPr bwMode="auto">
          <a:xfrm>
            <a:off x="609600" y="1571612"/>
            <a:ext cx="7162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Techniques</a:t>
            </a:r>
            <a:endParaRPr lang="en-US" dirty="0"/>
          </a:p>
        </p:txBody>
      </p:sp>
      <p:sp>
        <p:nvSpPr>
          <p:cNvPr id="4" name="Footer Placeholder 3"/>
          <p:cNvSpPr>
            <a:spLocks noGrp="1"/>
          </p:cNvSpPr>
          <p:nvPr>
            <p:ph type="ftr" sz="quarter" idx="10"/>
          </p:nvPr>
        </p:nvSpPr>
        <p:spPr/>
        <p:txBody>
          <a:bodyPr/>
          <a:lstStyle/>
          <a:p>
            <a:pPr>
              <a:defRPr/>
            </a:pPr>
            <a:r>
              <a:rPr lang="en-US" dirty="0" smtClean="0">
                <a:effectLst>
                  <a:outerShdw blurRad="38100" dist="38100" dir="2700000" algn="tl">
                    <a:srgbClr val="000000">
                      <a:alpha val="43137"/>
                    </a:srgbClr>
                  </a:outerShdw>
                </a:effectLst>
              </a:rPr>
              <a:t>Computer Networks   </a:t>
            </a:r>
            <a:r>
              <a:rPr lang="en-US" dirty="0" smtClean="0">
                <a:solidFill>
                  <a:srgbClr val="800000"/>
                </a:solidFill>
                <a:effectLst>
                  <a:outerShdw blurRad="38100" dist="38100" dir="2700000" algn="tl">
                    <a:srgbClr val="000000">
                      <a:alpha val="43137"/>
                    </a:srgbClr>
                  </a:outerShdw>
                </a:effectLst>
              </a:rPr>
              <a:t>Data Encoding</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3"/>
          <p:cNvSpPr>
            <a:spLocks noGrp="1" noChangeArrowheads="1"/>
          </p:cNvSpPr>
          <p:nvPr>
            <p:ph idx="1"/>
          </p:nvPr>
        </p:nvSpPr>
        <p:spPr>
          <a:xfrm>
            <a:off x="457200" y="1295400"/>
            <a:ext cx="8329642"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a:t>
            </a:r>
            <a:r>
              <a:rPr lang="en-US" b="1" dirty="0" smtClean="0"/>
              <a:t>]</a:t>
            </a:r>
            <a:endParaRPr lang="en-US" dirty="0" smtClean="0"/>
          </a:p>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Frequency Division Multiplexing (FDM)</a:t>
            </a:r>
          </a:p>
          <a:p>
            <a:pPr lvl="1" eaLnBrk="1" hangingPunct="1">
              <a:lnSpc>
                <a:spcPct val="90000"/>
              </a:lnSpc>
            </a:pPr>
            <a:r>
              <a:rPr lang="en-US" dirty="0" smtClean="0"/>
              <a:t>Wave Division Multiplexing (WDM) </a:t>
            </a:r>
            <a:r>
              <a:rPr lang="en-US" sz="3200" b="1" dirty="0" smtClean="0"/>
              <a:t>[</a:t>
            </a:r>
            <a:r>
              <a:rPr lang="en-US" b="1" dirty="0" smtClean="0">
                <a:solidFill>
                  <a:schemeClr val="accent1"/>
                </a:solidFill>
                <a:latin typeface="Comic Sans MS" pitchFamily="66" charset="0"/>
              </a:rPr>
              <a:t>fiber</a:t>
            </a:r>
            <a:r>
              <a:rPr lang="en-US" sz="3200" b="1" dirty="0" smtClean="0"/>
              <a:t>]</a:t>
            </a:r>
            <a:endParaRPr lang="en-US" sz="3200" dirty="0" smtClean="0"/>
          </a:p>
          <a:p>
            <a:pPr lvl="1" eaLnBrk="1" hangingPunct="1">
              <a:lnSpc>
                <a:spcPct val="90000"/>
              </a:lnSpc>
            </a:pPr>
            <a:r>
              <a:rPr lang="en-US" dirty="0" smtClean="0"/>
              <a:t>Time Division Multiplexing (TDM)</a:t>
            </a:r>
          </a:p>
          <a:p>
            <a:pPr lvl="1" eaLnBrk="1" hangingPunct="1">
              <a:lnSpc>
                <a:spcPct val="90000"/>
              </a:lnSpc>
            </a:pPr>
            <a:r>
              <a:rPr lang="en-US" dirty="0" smtClean="0"/>
              <a:t>Pulse Code Modulation (PCM) </a:t>
            </a:r>
            <a:r>
              <a:rPr lang="en-US" sz="3200" b="1" dirty="0" smtClean="0"/>
              <a:t>[</a:t>
            </a:r>
            <a:r>
              <a:rPr lang="en-US" b="1" dirty="0" smtClean="0">
                <a:solidFill>
                  <a:schemeClr val="accent1"/>
                </a:solidFill>
                <a:latin typeface="Comic Sans MS" pitchFamily="66" charset="0"/>
              </a:rPr>
              <a:t>T1</a:t>
            </a:r>
            <a:r>
              <a:rPr lang="en-US" sz="3200" b="1" dirty="0" smtClean="0"/>
              <a:t>]</a:t>
            </a:r>
            <a:endParaRPr lang="en-US" sz="3200" dirty="0" smtClean="0"/>
          </a:p>
          <a:p>
            <a:pPr lvl="1" eaLnBrk="1" hangingPunct="1">
              <a:lnSpc>
                <a:spcPct val="90000"/>
              </a:lnSpc>
            </a:pPr>
            <a:r>
              <a:rPr lang="en-US" dirty="0" smtClean="0"/>
              <a:t>Delta Modulation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pic>
        <p:nvPicPr>
          <p:cNvPr id="6" name="Picture 2" descr="SDM"/>
          <p:cNvPicPr>
            <a:picLocks noChangeAspect="1" noChangeArrowheads="1"/>
          </p:cNvPicPr>
          <p:nvPr/>
        </p:nvPicPr>
        <p:blipFill>
          <a:blip r:embed="rId2"/>
          <a:srcRect/>
          <a:stretch>
            <a:fillRect/>
          </a:stretch>
        </p:blipFill>
        <p:spPr bwMode="auto">
          <a:xfrm>
            <a:off x="457200" y="1857364"/>
            <a:ext cx="7696200" cy="3733800"/>
          </a:xfrm>
          <a:prstGeom prst="rect">
            <a:avLst/>
          </a:prstGeom>
          <a:noFill/>
          <a:ln w="9525">
            <a:noFill/>
            <a:miter lim="800000"/>
            <a:headEnd/>
            <a:tailEnd/>
          </a:ln>
        </p:spPr>
      </p:pic>
      <p:sp>
        <p:nvSpPr>
          <p:cNvPr id="7" name="Rectangle 4"/>
          <p:cNvSpPr>
            <a:spLocks noGrp="1" noChangeArrowheads="1"/>
          </p:cNvSpPr>
          <p:nvPr>
            <p:ph type="title"/>
          </p:nvPr>
        </p:nvSpPr>
        <p:spPr bwMode="auto">
          <a:prstGeom prst="rect">
            <a:avLst/>
          </a:prstGeom>
          <a:noFill/>
          <a:ln w="9525">
            <a:noFill/>
            <a:miter lim="800000"/>
            <a:headEnd/>
            <a:tailEnd/>
          </a:ln>
        </p:spPr>
        <p:txBody>
          <a:bodyPr anchor="ctr"/>
          <a:lstStyle/>
          <a:p>
            <a:r>
              <a:rPr lang="en-US" sz="3600" b="1" i="0" dirty="0" smtClean="0"/>
              <a:t>Concentrator [Statistical </a:t>
            </a:r>
            <a:r>
              <a:rPr lang="en-US" sz="3600" b="1" i="0" dirty="0"/>
              <a:t>Multiplexing]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Multiplexing</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31</a:t>
            </a:fld>
            <a:endParaRPr lang="en-US" dirty="0">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486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7812360" y="5594374"/>
            <a:ext cx="1224136"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10102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6" name="Rectangle 51"/>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System</a:t>
            </a:r>
          </a:p>
        </p:txBody>
      </p:sp>
      <p:sp>
        <p:nvSpPr>
          <p:cNvPr id="16" name="Rectangle 11"/>
          <p:cNvSpPr>
            <a:spLocks noChangeArrowheads="1"/>
          </p:cNvSpPr>
          <p:nvPr/>
        </p:nvSpPr>
        <p:spPr bwMode="auto">
          <a:xfrm>
            <a:off x="6800850"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7" name="Rectangle 12"/>
          <p:cNvSpPr>
            <a:spLocks noChangeArrowheads="1"/>
          </p:cNvSpPr>
          <p:nvPr/>
        </p:nvSpPr>
        <p:spPr bwMode="auto">
          <a:xfrm>
            <a:off x="1082675"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8" name="Line 13"/>
          <p:cNvSpPr>
            <a:spLocks noChangeShapeType="1"/>
          </p:cNvSpPr>
          <p:nvPr/>
        </p:nvSpPr>
        <p:spPr bwMode="auto">
          <a:xfrm>
            <a:off x="733425" y="2632075"/>
            <a:ext cx="323850" cy="395288"/>
          </a:xfrm>
          <a:prstGeom prst="line">
            <a:avLst/>
          </a:prstGeom>
          <a:noFill/>
          <a:ln w="12700">
            <a:solidFill>
              <a:schemeClr val="tx1"/>
            </a:solidFill>
            <a:round/>
            <a:headEnd/>
            <a:tailEnd/>
          </a:ln>
        </p:spPr>
        <p:txBody>
          <a:bodyPr wrap="none" anchor="ctr"/>
          <a:lstStyle/>
          <a:p>
            <a:endParaRPr lang="en-US"/>
          </a:p>
        </p:txBody>
      </p:sp>
      <p:sp>
        <p:nvSpPr>
          <p:cNvPr id="19" name="Line 14"/>
          <p:cNvSpPr>
            <a:spLocks noChangeShapeType="1"/>
          </p:cNvSpPr>
          <p:nvPr/>
        </p:nvSpPr>
        <p:spPr bwMode="auto">
          <a:xfrm>
            <a:off x="733425" y="3136900"/>
            <a:ext cx="338138" cy="0"/>
          </a:xfrm>
          <a:prstGeom prst="line">
            <a:avLst/>
          </a:prstGeom>
          <a:noFill/>
          <a:ln w="12700">
            <a:solidFill>
              <a:schemeClr val="tx1"/>
            </a:solidFill>
            <a:round/>
            <a:headEnd/>
            <a:tailEnd/>
          </a:ln>
        </p:spPr>
        <p:txBody>
          <a:bodyPr wrap="none" anchor="ctr"/>
          <a:lstStyle/>
          <a:p>
            <a:endParaRPr lang="en-US"/>
          </a:p>
        </p:txBody>
      </p:sp>
      <p:sp>
        <p:nvSpPr>
          <p:cNvPr id="20" name="Line 15"/>
          <p:cNvSpPr>
            <a:spLocks noChangeShapeType="1"/>
          </p:cNvSpPr>
          <p:nvPr/>
        </p:nvSpPr>
        <p:spPr bwMode="auto">
          <a:xfrm flipV="1">
            <a:off x="706438" y="3232150"/>
            <a:ext cx="350837" cy="560388"/>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782763" y="3163888"/>
            <a:ext cx="4979987" cy="0"/>
          </a:xfrm>
          <a:prstGeom prst="line">
            <a:avLst/>
          </a:prstGeom>
          <a:noFill/>
          <a:ln w="12700">
            <a:solidFill>
              <a:schemeClr val="tx1"/>
            </a:solidFill>
            <a:round/>
            <a:headEnd/>
            <a:tailEnd/>
          </a:ln>
        </p:spPr>
        <p:txBody>
          <a:bodyPr wrap="none" anchor="ctr"/>
          <a:lstStyle/>
          <a:p>
            <a:endParaRPr lang="en-US"/>
          </a:p>
        </p:txBody>
      </p:sp>
      <p:sp>
        <p:nvSpPr>
          <p:cNvPr id="22" name="Line 17"/>
          <p:cNvSpPr>
            <a:spLocks noChangeShapeType="1"/>
          </p:cNvSpPr>
          <p:nvPr/>
        </p:nvSpPr>
        <p:spPr bwMode="auto">
          <a:xfrm flipV="1">
            <a:off x="7502525" y="2692400"/>
            <a:ext cx="366713" cy="304800"/>
          </a:xfrm>
          <a:prstGeom prst="line">
            <a:avLst/>
          </a:prstGeom>
          <a:noFill/>
          <a:ln w="12700">
            <a:solidFill>
              <a:schemeClr val="tx1"/>
            </a:solidFill>
            <a:round/>
            <a:headEnd/>
            <a:tailEnd/>
          </a:ln>
        </p:spPr>
        <p:txBody>
          <a:bodyPr wrap="none" anchor="ctr"/>
          <a:lstStyle/>
          <a:p>
            <a:endParaRPr lang="en-US"/>
          </a:p>
        </p:txBody>
      </p:sp>
      <p:sp>
        <p:nvSpPr>
          <p:cNvPr id="23" name="Line 18"/>
          <p:cNvSpPr>
            <a:spLocks noChangeShapeType="1"/>
          </p:cNvSpPr>
          <p:nvPr/>
        </p:nvSpPr>
        <p:spPr bwMode="auto">
          <a:xfrm>
            <a:off x="7488238" y="3165475"/>
            <a:ext cx="381000" cy="0"/>
          </a:xfrm>
          <a:prstGeom prst="line">
            <a:avLst/>
          </a:prstGeom>
          <a:noFill/>
          <a:ln w="12700">
            <a:solidFill>
              <a:schemeClr val="tx1"/>
            </a:solidFill>
            <a:round/>
            <a:headEnd/>
            <a:tailEnd/>
          </a:ln>
        </p:spPr>
        <p:txBody>
          <a:bodyPr wrap="none" anchor="ctr"/>
          <a:lstStyle/>
          <a:p>
            <a:endParaRPr lang="en-US"/>
          </a:p>
        </p:txBody>
      </p:sp>
      <p:sp>
        <p:nvSpPr>
          <p:cNvPr id="24" name="Line 19"/>
          <p:cNvSpPr>
            <a:spLocks noChangeShapeType="1"/>
          </p:cNvSpPr>
          <p:nvPr/>
        </p:nvSpPr>
        <p:spPr bwMode="auto">
          <a:xfrm>
            <a:off x="7488238" y="3289300"/>
            <a:ext cx="406400" cy="515938"/>
          </a:xfrm>
          <a:prstGeom prst="line">
            <a:avLst/>
          </a:prstGeom>
          <a:noFill/>
          <a:ln w="12700">
            <a:solidFill>
              <a:schemeClr val="tx1"/>
            </a:solidFill>
            <a:round/>
            <a:headEnd/>
            <a:tailEnd/>
          </a:ln>
        </p:spPr>
        <p:txBody>
          <a:bodyPr wrap="none" anchor="ctr"/>
          <a:lstStyle/>
          <a:p>
            <a:endParaRPr lang="en-US"/>
          </a:p>
        </p:txBody>
      </p:sp>
      <p:sp>
        <p:nvSpPr>
          <p:cNvPr id="28" name="Line 23"/>
          <p:cNvSpPr>
            <a:spLocks noChangeShapeType="1"/>
          </p:cNvSpPr>
          <p:nvPr/>
        </p:nvSpPr>
        <p:spPr bwMode="auto">
          <a:xfrm>
            <a:off x="1639888" y="3694113"/>
            <a:ext cx="5283200" cy="0"/>
          </a:xfrm>
          <a:prstGeom prst="line">
            <a:avLst/>
          </a:prstGeom>
          <a:noFill/>
          <a:ln w="25400">
            <a:solidFill>
              <a:schemeClr val="tx1"/>
            </a:solidFill>
            <a:round/>
            <a:headEnd/>
            <a:tailEnd/>
          </a:ln>
        </p:spPr>
        <p:txBody>
          <a:bodyPr wrap="none" anchor="ctr"/>
          <a:lstStyle/>
          <a:p>
            <a:endParaRPr lang="en-US"/>
          </a:p>
        </p:txBody>
      </p:sp>
      <p:sp>
        <p:nvSpPr>
          <p:cNvPr id="29" name="Line 24"/>
          <p:cNvSpPr>
            <a:spLocks noChangeShapeType="1"/>
          </p:cNvSpPr>
          <p:nvPr/>
        </p:nvSpPr>
        <p:spPr bwMode="auto">
          <a:xfrm>
            <a:off x="6643688" y="3535363"/>
            <a:ext cx="0" cy="152400"/>
          </a:xfrm>
          <a:prstGeom prst="line">
            <a:avLst/>
          </a:prstGeom>
          <a:noFill/>
          <a:ln w="25400">
            <a:solidFill>
              <a:schemeClr val="tx1"/>
            </a:solidFill>
            <a:round/>
            <a:headEnd/>
            <a:tailEnd/>
          </a:ln>
        </p:spPr>
        <p:txBody>
          <a:bodyPr wrap="none" anchor="ctr"/>
          <a:lstStyle/>
          <a:p>
            <a:endParaRPr lang="en-US"/>
          </a:p>
        </p:txBody>
      </p:sp>
      <p:sp>
        <p:nvSpPr>
          <p:cNvPr id="30" name="Rectangle 25"/>
          <p:cNvSpPr>
            <a:spLocks noChangeArrowheads="1"/>
          </p:cNvSpPr>
          <p:nvPr/>
        </p:nvSpPr>
        <p:spPr bwMode="auto">
          <a:xfrm>
            <a:off x="314325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31" name="Line 26"/>
          <p:cNvSpPr>
            <a:spLocks noChangeShapeType="1"/>
          </p:cNvSpPr>
          <p:nvPr/>
        </p:nvSpPr>
        <p:spPr bwMode="auto">
          <a:xfrm>
            <a:off x="6288088" y="3525838"/>
            <a:ext cx="0" cy="152400"/>
          </a:xfrm>
          <a:prstGeom prst="line">
            <a:avLst/>
          </a:prstGeom>
          <a:noFill/>
          <a:ln w="25400">
            <a:solidFill>
              <a:schemeClr val="tx1"/>
            </a:solidFill>
            <a:round/>
            <a:headEnd/>
            <a:tailEnd/>
          </a:ln>
        </p:spPr>
        <p:txBody>
          <a:bodyPr wrap="none" anchor="ctr"/>
          <a:lstStyle/>
          <a:p>
            <a:endParaRPr lang="en-US"/>
          </a:p>
        </p:txBody>
      </p:sp>
      <p:sp>
        <p:nvSpPr>
          <p:cNvPr id="32" name="Line 27"/>
          <p:cNvSpPr>
            <a:spLocks noChangeShapeType="1"/>
          </p:cNvSpPr>
          <p:nvPr/>
        </p:nvSpPr>
        <p:spPr bwMode="auto">
          <a:xfrm>
            <a:off x="5767388" y="3529013"/>
            <a:ext cx="0" cy="152400"/>
          </a:xfrm>
          <a:prstGeom prst="line">
            <a:avLst/>
          </a:prstGeom>
          <a:noFill/>
          <a:ln w="25400">
            <a:solidFill>
              <a:schemeClr val="tx1"/>
            </a:solidFill>
            <a:round/>
            <a:headEnd/>
            <a:tailEnd/>
          </a:ln>
        </p:spPr>
        <p:txBody>
          <a:bodyPr wrap="none" anchor="ctr"/>
          <a:lstStyle/>
          <a:p>
            <a:endParaRPr lang="en-US"/>
          </a:p>
        </p:txBody>
      </p:sp>
      <p:sp>
        <p:nvSpPr>
          <p:cNvPr id="33" name="Line 28"/>
          <p:cNvSpPr>
            <a:spLocks noChangeShapeType="1"/>
          </p:cNvSpPr>
          <p:nvPr/>
        </p:nvSpPr>
        <p:spPr bwMode="auto">
          <a:xfrm>
            <a:off x="4356100" y="3525838"/>
            <a:ext cx="0" cy="152400"/>
          </a:xfrm>
          <a:prstGeom prst="line">
            <a:avLst/>
          </a:prstGeom>
          <a:noFill/>
          <a:ln w="25400">
            <a:solidFill>
              <a:schemeClr val="tx1"/>
            </a:solidFill>
            <a:round/>
            <a:headEnd/>
            <a:tailEnd/>
          </a:ln>
        </p:spPr>
        <p:txBody>
          <a:bodyPr wrap="none" anchor="ctr"/>
          <a:lstStyle/>
          <a:p>
            <a:endParaRPr lang="en-US"/>
          </a:p>
        </p:txBody>
      </p:sp>
      <p:sp>
        <p:nvSpPr>
          <p:cNvPr id="34" name="Line 29"/>
          <p:cNvSpPr>
            <a:spLocks noChangeShapeType="1"/>
          </p:cNvSpPr>
          <p:nvPr/>
        </p:nvSpPr>
        <p:spPr bwMode="auto">
          <a:xfrm>
            <a:off x="3925888" y="3540125"/>
            <a:ext cx="0" cy="152400"/>
          </a:xfrm>
          <a:prstGeom prst="line">
            <a:avLst/>
          </a:prstGeom>
          <a:noFill/>
          <a:ln w="25400">
            <a:solidFill>
              <a:schemeClr val="tx1"/>
            </a:solidFill>
            <a:round/>
            <a:headEnd/>
            <a:tailEnd/>
          </a:ln>
        </p:spPr>
        <p:txBody>
          <a:bodyPr wrap="none" anchor="ctr"/>
          <a:lstStyle/>
          <a:p>
            <a:endParaRPr lang="en-US"/>
          </a:p>
        </p:txBody>
      </p:sp>
      <p:sp>
        <p:nvSpPr>
          <p:cNvPr id="35" name="Line 30"/>
          <p:cNvSpPr>
            <a:spLocks noChangeShapeType="1"/>
          </p:cNvSpPr>
          <p:nvPr/>
        </p:nvSpPr>
        <p:spPr bwMode="auto">
          <a:xfrm>
            <a:off x="3543300" y="3538538"/>
            <a:ext cx="0" cy="152400"/>
          </a:xfrm>
          <a:prstGeom prst="line">
            <a:avLst/>
          </a:prstGeom>
          <a:noFill/>
          <a:ln w="25400">
            <a:solidFill>
              <a:schemeClr val="tx1"/>
            </a:solidFill>
            <a:round/>
            <a:headEnd/>
            <a:tailEnd/>
          </a:ln>
        </p:spPr>
        <p:txBody>
          <a:bodyPr wrap="none" anchor="ctr"/>
          <a:lstStyle/>
          <a:p>
            <a:endParaRPr lang="en-US"/>
          </a:p>
        </p:txBody>
      </p:sp>
      <p:sp>
        <p:nvSpPr>
          <p:cNvPr id="36" name="Line 31"/>
          <p:cNvSpPr>
            <a:spLocks noChangeShapeType="1"/>
          </p:cNvSpPr>
          <p:nvPr/>
        </p:nvSpPr>
        <p:spPr bwMode="auto">
          <a:xfrm>
            <a:off x="3125788" y="3541713"/>
            <a:ext cx="0" cy="152400"/>
          </a:xfrm>
          <a:prstGeom prst="line">
            <a:avLst/>
          </a:prstGeom>
          <a:noFill/>
          <a:ln w="25400">
            <a:solidFill>
              <a:schemeClr val="tx1"/>
            </a:solidFill>
            <a:round/>
            <a:headEnd/>
            <a:tailEnd/>
          </a:ln>
        </p:spPr>
        <p:txBody>
          <a:bodyPr wrap="none" anchor="ctr"/>
          <a:lstStyle/>
          <a:p>
            <a:endParaRPr lang="en-US"/>
          </a:p>
        </p:txBody>
      </p:sp>
      <p:sp>
        <p:nvSpPr>
          <p:cNvPr id="37" name="Rectangle 32"/>
          <p:cNvSpPr>
            <a:spLocks noChangeArrowheads="1"/>
          </p:cNvSpPr>
          <p:nvPr/>
        </p:nvSpPr>
        <p:spPr bwMode="auto">
          <a:xfrm>
            <a:off x="632460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38" name="Rectangle 33"/>
          <p:cNvSpPr>
            <a:spLocks noChangeArrowheads="1"/>
          </p:cNvSpPr>
          <p:nvPr/>
        </p:nvSpPr>
        <p:spPr bwMode="auto">
          <a:xfrm>
            <a:off x="401955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1</a:t>
            </a:r>
          </a:p>
        </p:txBody>
      </p:sp>
      <p:sp>
        <p:nvSpPr>
          <p:cNvPr id="39" name="Rectangle 34"/>
          <p:cNvSpPr>
            <a:spLocks noChangeArrowheads="1"/>
          </p:cNvSpPr>
          <p:nvPr/>
        </p:nvSpPr>
        <p:spPr bwMode="auto">
          <a:xfrm>
            <a:off x="4375150" y="3371850"/>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a:t>
            </a:r>
          </a:p>
        </p:txBody>
      </p:sp>
      <p:sp>
        <p:nvSpPr>
          <p:cNvPr id="40" name="Rectangle 35"/>
          <p:cNvSpPr>
            <a:spLocks noChangeArrowheads="1"/>
          </p:cNvSpPr>
          <p:nvPr/>
        </p:nvSpPr>
        <p:spPr bwMode="auto">
          <a:xfrm>
            <a:off x="5270500" y="3376613"/>
            <a:ext cx="434975" cy="577850"/>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 . .</a:t>
            </a:r>
          </a:p>
          <a:p>
            <a:pPr algn="l" hangingPunct="0"/>
            <a:endParaRPr lang="en-US" sz="1600" b="1" i="0">
              <a:latin typeface="Times New Roman" pitchFamily="18" charset="0"/>
            </a:endParaRPr>
          </a:p>
        </p:txBody>
      </p:sp>
      <p:sp>
        <p:nvSpPr>
          <p:cNvPr id="41" name="Rectangle 36"/>
          <p:cNvSpPr>
            <a:spLocks noChangeArrowheads="1"/>
          </p:cNvSpPr>
          <p:nvPr/>
        </p:nvSpPr>
        <p:spPr bwMode="auto">
          <a:xfrm>
            <a:off x="3587750" y="33766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42" name="Line 37"/>
          <p:cNvSpPr>
            <a:spLocks noChangeShapeType="1"/>
          </p:cNvSpPr>
          <p:nvPr/>
        </p:nvSpPr>
        <p:spPr bwMode="auto">
          <a:xfrm>
            <a:off x="2630488" y="3529013"/>
            <a:ext cx="0" cy="152400"/>
          </a:xfrm>
          <a:prstGeom prst="line">
            <a:avLst/>
          </a:prstGeom>
          <a:noFill/>
          <a:ln w="25400">
            <a:solidFill>
              <a:schemeClr val="tx1"/>
            </a:solidFill>
            <a:round/>
            <a:headEnd/>
            <a:tailEnd/>
          </a:ln>
        </p:spPr>
        <p:txBody>
          <a:bodyPr wrap="none" anchor="ctr"/>
          <a:lstStyle/>
          <a:p>
            <a:endParaRPr lang="en-US"/>
          </a:p>
        </p:txBody>
      </p:sp>
      <p:sp>
        <p:nvSpPr>
          <p:cNvPr id="43" name="Line 38"/>
          <p:cNvSpPr>
            <a:spLocks noChangeShapeType="1"/>
          </p:cNvSpPr>
          <p:nvPr/>
        </p:nvSpPr>
        <p:spPr bwMode="auto">
          <a:xfrm>
            <a:off x="2135188" y="3532188"/>
            <a:ext cx="0" cy="152400"/>
          </a:xfrm>
          <a:prstGeom prst="line">
            <a:avLst/>
          </a:prstGeom>
          <a:noFill/>
          <a:ln w="25400">
            <a:solidFill>
              <a:schemeClr val="tx1"/>
            </a:solidFill>
            <a:round/>
            <a:headEnd/>
            <a:tailEnd/>
          </a:ln>
        </p:spPr>
        <p:txBody>
          <a:bodyPr wrap="none" anchor="ctr"/>
          <a:lstStyle/>
          <a:p>
            <a:endParaRPr lang="en-US"/>
          </a:p>
        </p:txBody>
      </p:sp>
      <p:sp>
        <p:nvSpPr>
          <p:cNvPr id="44" name="Rectangle 39"/>
          <p:cNvSpPr>
            <a:spLocks noChangeArrowheads="1"/>
          </p:cNvSpPr>
          <p:nvPr/>
        </p:nvSpPr>
        <p:spPr bwMode="auto">
          <a:xfrm>
            <a:off x="270510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23</a:t>
            </a:r>
          </a:p>
        </p:txBody>
      </p:sp>
      <p:sp>
        <p:nvSpPr>
          <p:cNvPr id="45" name="Rectangle 40"/>
          <p:cNvSpPr>
            <a:spLocks noChangeArrowheads="1"/>
          </p:cNvSpPr>
          <p:nvPr/>
        </p:nvSpPr>
        <p:spPr bwMode="auto">
          <a:xfrm>
            <a:off x="2174875" y="33512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22</a:t>
            </a:r>
          </a:p>
        </p:txBody>
      </p:sp>
      <p:sp>
        <p:nvSpPr>
          <p:cNvPr id="46" name="Rectangle 41"/>
          <p:cNvSpPr>
            <a:spLocks noChangeArrowheads="1"/>
          </p:cNvSpPr>
          <p:nvPr/>
        </p:nvSpPr>
        <p:spPr bwMode="auto">
          <a:xfrm>
            <a:off x="4343400" y="3732213"/>
            <a:ext cx="7016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frame</a:t>
            </a:r>
          </a:p>
        </p:txBody>
      </p:sp>
      <p:sp>
        <p:nvSpPr>
          <p:cNvPr id="47" name="Line 42"/>
          <p:cNvSpPr>
            <a:spLocks noChangeShapeType="1"/>
          </p:cNvSpPr>
          <p:nvPr/>
        </p:nvSpPr>
        <p:spPr bwMode="auto">
          <a:xfrm flipH="1">
            <a:off x="3538538" y="3897313"/>
            <a:ext cx="812800" cy="0"/>
          </a:xfrm>
          <a:prstGeom prst="line">
            <a:avLst/>
          </a:prstGeom>
          <a:noFill/>
          <a:ln w="12700">
            <a:solidFill>
              <a:schemeClr val="tx1"/>
            </a:solidFill>
            <a:round/>
            <a:headEnd/>
            <a:tailEnd type="triangle" w="med" len="med"/>
          </a:ln>
        </p:spPr>
        <p:txBody>
          <a:bodyPr wrap="none" anchor="ctr"/>
          <a:lstStyle/>
          <a:p>
            <a:endParaRPr lang="en-US"/>
          </a:p>
        </p:txBody>
      </p:sp>
      <p:sp>
        <p:nvSpPr>
          <p:cNvPr id="48" name="Line 43"/>
          <p:cNvSpPr>
            <a:spLocks noChangeShapeType="1"/>
          </p:cNvSpPr>
          <p:nvPr/>
        </p:nvSpPr>
        <p:spPr bwMode="auto">
          <a:xfrm>
            <a:off x="5087938" y="3897313"/>
            <a:ext cx="1211262" cy="3175"/>
          </a:xfrm>
          <a:prstGeom prst="line">
            <a:avLst/>
          </a:prstGeom>
          <a:noFill/>
          <a:ln w="12700">
            <a:solidFill>
              <a:schemeClr val="tx1"/>
            </a:solidFill>
            <a:round/>
            <a:headEnd/>
            <a:tailEnd type="triangle" w="med" len="med"/>
          </a:ln>
        </p:spPr>
        <p:txBody>
          <a:bodyPr wrap="none" anchor="ctr"/>
          <a:lstStyle/>
          <a:p>
            <a:endParaRPr lang="en-US"/>
          </a:p>
        </p:txBody>
      </p:sp>
      <p:sp>
        <p:nvSpPr>
          <p:cNvPr id="49" name="Rectangle 44"/>
          <p:cNvSpPr>
            <a:spLocks noChangeArrowheads="1"/>
          </p:cNvSpPr>
          <p:nvPr/>
        </p:nvSpPr>
        <p:spPr bwMode="auto">
          <a:xfrm>
            <a:off x="5808663" y="3367088"/>
            <a:ext cx="384175" cy="333375"/>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50" name="Line 45"/>
          <p:cNvSpPr>
            <a:spLocks noChangeShapeType="1"/>
          </p:cNvSpPr>
          <p:nvPr/>
        </p:nvSpPr>
        <p:spPr bwMode="auto">
          <a:xfrm>
            <a:off x="4681538" y="3516313"/>
            <a:ext cx="0" cy="152400"/>
          </a:xfrm>
          <a:prstGeom prst="line">
            <a:avLst/>
          </a:prstGeom>
          <a:noFill/>
          <a:ln w="25400">
            <a:solidFill>
              <a:schemeClr val="tx1"/>
            </a:solidFill>
            <a:round/>
            <a:headEnd/>
            <a:tailEnd/>
          </a:ln>
        </p:spPr>
        <p:txBody>
          <a:bodyPr wrap="none" anchor="ctr"/>
          <a:lstStyle/>
          <a:p>
            <a:endParaRPr lang="en-US"/>
          </a:p>
        </p:txBody>
      </p:sp>
      <p:sp>
        <p:nvSpPr>
          <p:cNvPr id="53" name="Oval 52"/>
          <p:cNvSpPr/>
          <p:nvPr/>
        </p:nvSpPr>
        <p:spPr bwMode="auto">
          <a:xfrm>
            <a:off x="371452" y="235743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4" name="Oval 53"/>
          <p:cNvSpPr/>
          <p:nvPr/>
        </p:nvSpPr>
        <p:spPr bwMode="auto">
          <a:xfrm>
            <a:off x="371452" y="294322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371452"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7858148" y="250030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7" name="Oval 56"/>
          <p:cNvSpPr/>
          <p:nvPr/>
        </p:nvSpPr>
        <p:spPr bwMode="auto">
          <a:xfrm>
            <a:off x="7858148" y="300037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7858148" y="371475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 TDM Link</a:t>
            </a:r>
          </a:p>
        </p:txBody>
      </p:sp>
      <p:sp>
        <p:nvSpPr>
          <p:cNvPr id="7" name="Rectangle 2"/>
          <p:cNvSpPr txBox="1">
            <a:spLocks noChangeArrowheads="1"/>
          </p:cNvSpPr>
          <p:nvPr/>
        </p:nvSpPr>
        <p:spPr bwMode="auto">
          <a:xfrm>
            <a:off x="685800" y="2100276"/>
            <a:ext cx="7772400" cy="312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The T1 carrier (1.544 Mbps).</a:t>
            </a:r>
          </a:p>
        </p:txBody>
      </p:sp>
      <p:pic>
        <p:nvPicPr>
          <p:cNvPr id="8" name="Picture 3" descr="2-33"/>
          <p:cNvPicPr>
            <a:picLocks noChangeAspect="1" noChangeArrowheads="1"/>
          </p:cNvPicPr>
          <p:nvPr/>
        </p:nvPicPr>
        <p:blipFill>
          <a:blip r:embed="rId2"/>
          <a:srcRect/>
          <a:stretch>
            <a:fillRect/>
          </a:stretch>
        </p:blipFill>
        <p:spPr bwMode="auto">
          <a:xfrm>
            <a:off x="609600" y="1190639"/>
            <a:ext cx="7620000" cy="3436937"/>
          </a:xfrm>
          <a:prstGeom prst="rect">
            <a:avLst/>
          </a:prstGeom>
          <a:noFill/>
          <a:ln w="9525">
            <a:noFill/>
            <a:miter lim="800000"/>
            <a:headEnd/>
            <a:tailEnd/>
          </a:ln>
        </p:spPr>
      </p:pic>
      <p:sp>
        <p:nvSpPr>
          <p:cNvPr id="9" name="Rectangle 4"/>
          <p:cNvSpPr txBox="1">
            <a:spLocks noChangeArrowheads="1"/>
          </p:cNvSpPr>
          <p:nvPr/>
        </p:nvSpPr>
        <p:spPr bwMode="white">
          <a:xfrm>
            <a:off x="685800" y="4748226"/>
            <a:ext cx="7772400" cy="6096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Figure</a:t>
            </a:r>
            <a:r>
              <a:rPr kumimoji="0" lang="en-US" sz="3200" b="1"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2-33.T1 Carrier (1.544Mbps)</a:t>
            </a:r>
            <a:endParaRPr kumimoji="0" lang="en-US" sz="36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(PCM)</a:t>
            </a:r>
            <a:endParaRPr lang="en-US" dirty="0"/>
          </a:p>
        </p:txBody>
      </p:sp>
      <p:sp>
        <p:nvSpPr>
          <p:cNvPr id="3" name="Content Placeholder 2"/>
          <p:cNvSpPr>
            <a:spLocks noGrp="1"/>
          </p:cNvSpPr>
          <p:nvPr>
            <p:ph idx="1"/>
          </p:nvPr>
        </p:nvSpPr>
        <p:spPr/>
        <p:txBody>
          <a:bodyPr/>
          <a:lstStyle/>
          <a:p>
            <a:pPr>
              <a:buNone/>
            </a:pPr>
            <a:r>
              <a:rPr lang="en-US" dirty="0" smtClean="0"/>
              <a:t>T1 example for voice-grade input lines:</a:t>
            </a:r>
          </a:p>
          <a:p>
            <a:pPr>
              <a:buNone/>
            </a:pPr>
            <a:endParaRPr lang="en-US" dirty="0" smtClean="0"/>
          </a:p>
          <a:p>
            <a:pPr>
              <a:buNone/>
            </a:pPr>
            <a:r>
              <a:rPr lang="en-US" dirty="0" smtClean="0"/>
              <a:t> implies both codex conversion of analog to digital signals (PCM) and TDM.</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kumimoji="1" lang="en-US" dirty="0">
                <a:ea typeface="+mj-ea"/>
                <a:cs typeface="+mj-cs"/>
              </a:rPr>
              <a:t>Analog Data, Digital </a:t>
            </a:r>
            <a:r>
              <a:rPr kumimoji="1" lang="en-US" dirty="0" smtClean="0">
                <a:ea typeface="+mj-ea"/>
                <a:cs typeface="+mj-cs"/>
              </a:rPr>
              <a:t>Signals</a:t>
            </a:r>
            <a:endParaRPr kumimoji="1" lang="en-US" dirty="0">
              <a:ea typeface="+mj-ea"/>
              <a:cs typeface="+mj-cs"/>
            </a:endParaRPr>
          </a:p>
        </p:txBody>
      </p:sp>
      <p:sp>
        <p:nvSpPr>
          <p:cNvPr id="43011" name="Rectangle 3"/>
          <p:cNvSpPr>
            <a:spLocks noGrp="1" noChangeArrowheads="1"/>
          </p:cNvSpPr>
          <p:nvPr>
            <p:ph type="body" idx="1"/>
          </p:nvPr>
        </p:nvSpPr>
        <p:spPr>
          <a:xfrm>
            <a:off x="457200" y="1052736"/>
            <a:ext cx="8229600" cy="4876800"/>
          </a:xfrm>
        </p:spPr>
        <p:txBody>
          <a:bodyPr/>
          <a:lstStyle/>
          <a:p>
            <a:pPr eaLnBrk="1" hangingPunct="1">
              <a:buFont typeface="Wingdings" pitchFamily="-110" charset="2"/>
              <a:buChar char="Ø"/>
              <a:defRPr/>
            </a:pPr>
            <a:r>
              <a:rPr kumimoji="1" lang="en-US" dirty="0">
                <a:ea typeface="+mn-ea"/>
                <a:cs typeface="+mn-cs"/>
              </a:rPr>
              <a:t>digitization is conversion of analog data into digital data which can then:</a:t>
            </a:r>
          </a:p>
          <a:p>
            <a:pPr lvl="1" eaLnBrk="1" hangingPunct="1">
              <a:buFont typeface="Wingdings" pitchFamily="-110" charset="2"/>
              <a:buChar char="l"/>
              <a:defRPr/>
            </a:pPr>
            <a:r>
              <a:rPr kumimoji="1" lang="en-US" dirty="0"/>
              <a:t>be transmitted using </a:t>
            </a:r>
            <a:r>
              <a:rPr kumimoji="1" lang="en-US" dirty="0" smtClean="0"/>
              <a:t>NRZ-L.</a:t>
            </a:r>
            <a:endParaRPr kumimoji="1" lang="en-US" dirty="0"/>
          </a:p>
          <a:p>
            <a:pPr lvl="1" eaLnBrk="1" hangingPunct="1">
              <a:buFont typeface="Wingdings" pitchFamily="-110" charset="2"/>
              <a:buChar char="l"/>
              <a:defRPr/>
            </a:pPr>
            <a:r>
              <a:rPr kumimoji="1" lang="en-US" dirty="0"/>
              <a:t>be transmitted using code other than </a:t>
            </a:r>
            <a:r>
              <a:rPr kumimoji="1" lang="en-US" dirty="0" smtClean="0"/>
              <a:t>NRZ-L </a:t>
            </a:r>
            <a:r>
              <a:rPr kumimoji="1" lang="en-US" dirty="0" smtClean="0">
                <a:solidFill>
                  <a:srgbClr val="008000"/>
                </a:solidFill>
              </a:rPr>
              <a:t>(e.g., Manchester encoding)</a:t>
            </a:r>
            <a:r>
              <a:rPr kumimoji="1" lang="en-US" dirty="0" smtClean="0"/>
              <a:t>.</a:t>
            </a:r>
            <a:endParaRPr kumimoji="1" lang="en-US" dirty="0">
              <a:solidFill>
                <a:srgbClr val="008000"/>
              </a:solidFill>
            </a:endParaRPr>
          </a:p>
          <a:p>
            <a:pPr lvl="1" eaLnBrk="1" hangingPunct="1">
              <a:buFont typeface="Wingdings" pitchFamily="-110" charset="2"/>
              <a:buChar char="l"/>
              <a:defRPr/>
            </a:pPr>
            <a:r>
              <a:rPr kumimoji="1" lang="en-US" dirty="0"/>
              <a:t>be converted to analog </a:t>
            </a:r>
            <a:r>
              <a:rPr kumimoji="1" lang="en-US" dirty="0" smtClean="0"/>
              <a:t>signal.</a:t>
            </a:r>
            <a:endParaRPr kumimoji="1" lang="en-US" dirty="0"/>
          </a:p>
          <a:p>
            <a:pPr eaLnBrk="1" hangingPunct="1">
              <a:buFont typeface="Wingdings" pitchFamily="-110" charset="2"/>
              <a:buChar char="Ø"/>
              <a:defRPr/>
            </a:pPr>
            <a:r>
              <a:rPr kumimoji="1" lang="en-US" dirty="0">
                <a:ea typeface="+mn-ea"/>
                <a:cs typeface="+mn-cs"/>
              </a:rPr>
              <a:t>analog to digital conversion done using a </a:t>
            </a:r>
            <a:r>
              <a:rPr kumimoji="1" lang="en-US" dirty="0" smtClean="0">
                <a:ea typeface="+mn-ea"/>
                <a:cs typeface="+mn-cs"/>
              </a:rPr>
              <a:t>codec:</a:t>
            </a:r>
            <a:endParaRPr kumimoji="1" lang="en-US" dirty="0">
              <a:ea typeface="+mn-ea"/>
              <a:cs typeface="+mn-cs"/>
            </a:endParaRPr>
          </a:p>
          <a:p>
            <a:pPr lvl="1" eaLnBrk="1" hangingPunct="1">
              <a:buFont typeface="Wingdings" pitchFamily="-110" charset="2"/>
              <a:buChar char="l"/>
              <a:defRPr/>
            </a:pPr>
            <a:r>
              <a:rPr kumimoji="1" lang="en-US" dirty="0"/>
              <a:t>pulse code modulation</a:t>
            </a:r>
          </a:p>
          <a:p>
            <a:pPr lvl="1" eaLnBrk="1" hangingPunct="1">
              <a:buFont typeface="Wingdings" pitchFamily="-110" charset="2"/>
              <a:buChar char="l"/>
              <a:defRPr/>
            </a:pPr>
            <a:r>
              <a:rPr kumimoji="1" lang="en-US" dirty="0"/>
              <a:t>delta modulation</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2795452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kumimoji="1" lang="en-GB" dirty="0">
                <a:ea typeface="+mj-ea"/>
                <a:cs typeface="+mj-cs"/>
              </a:rPr>
              <a:t>Digitizing Analog Data</a:t>
            </a:r>
          </a:p>
        </p:txBody>
      </p:sp>
      <p:pic>
        <p:nvPicPr>
          <p:cNvPr id="81923" name="Picture 4"/>
          <p:cNvPicPr>
            <a:picLocks noChangeAspect="1" noChangeArrowheads="1"/>
          </p:cNvPicPr>
          <p:nvPr/>
        </p:nvPicPr>
        <p:blipFill>
          <a:blip r:embed="rId3">
            <a:alphaModFix/>
            <a:lum/>
          </a:blip>
          <a:srcRect r="25389" b="47284"/>
          <a:stretch>
            <a:fillRect/>
          </a:stretch>
        </p:blipFill>
        <p:spPr bwMode="auto">
          <a:xfrm>
            <a:off x="685800" y="1981200"/>
            <a:ext cx="7923213" cy="1589088"/>
          </a:xfrm>
          <a:prstGeom prst="rect">
            <a:avLst/>
          </a:prstGeom>
          <a:noFill/>
          <a:ln w="9525">
            <a:noFill/>
            <a:miter lim="800000"/>
            <a:headEnd/>
            <a:tailEnd/>
          </a:ln>
        </p:spPr>
      </p:pic>
      <p:pic>
        <p:nvPicPr>
          <p:cNvPr id="81924" name="Picture 5"/>
          <p:cNvPicPr>
            <a:picLocks noChangeAspect="1" noChangeArrowheads="1"/>
          </p:cNvPicPr>
          <p:nvPr/>
        </p:nvPicPr>
        <p:blipFill>
          <a:blip r:embed="rId3">
            <a:alphaModFix/>
            <a:lum/>
          </a:blip>
          <a:srcRect l="63153" b="47284"/>
          <a:stretch>
            <a:fillRect/>
          </a:stretch>
        </p:blipFill>
        <p:spPr bwMode="auto">
          <a:xfrm>
            <a:off x="2895600" y="4572000"/>
            <a:ext cx="3913187" cy="1589088"/>
          </a:xfrm>
          <a:prstGeom prst="rect">
            <a:avLst/>
          </a:prstGeom>
          <a:noFill/>
          <a:ln w="9525">
            <a:noFill/>
            <a:miter lim="800000"/>
            <a:headEnd/>
            <a:tailEnd/>
          </a:ln>
        </p:spPr>
      </p:pic>
      <p:sp>
        <p:nvSpPr>
          <p:cNvPr id="5"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1114862438"/>
      </p:ext>
    </p:extLst>
  </p:cSld>
  <p:clrMapOvr>
    <a:masterClrMapping/>
  </p:clrMapOvr>
  <p:transition spd="slow">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Stages</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514994"/>
            <a:ext cx="8274902" cy="3786214"/>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381000" y="1428736"/>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Analog signal is sampled.</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Converted to discrete-time continuous-amplitude signal (Pulse Amplitude Modulation).</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Pulses are </a:t>
            </a:r>
            <a:r>
              <a:rPr kumimoji="0" lang="en-US" sz="32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Comic Sans MS" pitchFamily="66" charset="0"/>
                <a:ea typeface="+mn-ea"/>
                <a:cs typeface="+mn-cs"/>
              </a:rPr>
              <a:t>quantized </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and assigned a digital value</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800" b="1" i="0" u="none" strike="noStrike" kern="0" cap="none" spc="0" normalizeH="0" baseline="0" noProof="0" dirty="0" smtClean="0">
                <a:ln>
                  <a:noFill/>
                </a:ln>
                <a:solidFill>
                  <a:schemeClr val="tx1"/>
                </a:solidFill>
                <a:effectLst/>
                <a:uLnTx/>
                <a:uFillTx/>
                <a:latin typeface="+mn-lt"/>
              </a:rPr>
              <a:t>A 7-bit sample allows 128 quantizing levels.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428596" y="1357298"/>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uses non-linear encoding, i.e., amplitude spacing of levels is non-linear.</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There is a greater number of quantizing steps for low amplitude.</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This reduces overall signal distortion.</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This introduces </a:t>
            </a:r>
            <a:r>
              <a:rPr kumimoji="0" lang="en-US" sz="28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quantizing error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(or noise).</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pulses are then encoded into a digital bit stream.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8000 samples/sec x 7 bits/sample = 56 Kbps for a single voice channel.</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lang="en-US" sz="2800" b="1" kern="0" dirty="0" smtClean="0">
                <a:effectLst>
                  <a:outerShdw blurRad="38100" dist="38100" dir="2700000" algn="tl">
                    <a:srgbClr val="FFFFFF"/>
                  </a:outerShdw>
                </a:effectLst>
                <a:latin typeface="+mn-lt"/>
              </a:rPr>
              <a:t>7-bit codes </a:t>
            </a:r>
            <a:r>
              <a:rPr lang="en-US" sz="2800" b="1" kern="0" dirty="0" smtClean="0">
                <a:effectLst>
                  <a:outerShdw blurRad="38100" dist="38100" dir="2700000" algn="tl">
                    <a:srgbClr val="FFFFFF"/>
                  </a:outerShdw>
                </a:effectLst>
                <a:latin typeface="+mn-lt"/>
                <a:sym typeface="Wingdings" pitchFamily="2" charset="2"/>
              </a:rPr>
              <a:t> 128 quantization levels</a:t>
            </a:r>
            <a:endParaRPr kumimoji="0" lang="en-US" sz="2800" b="1" i="0" u="none" strike="noStrike" kern="0" cap="none" spc="0" normalizeH="0" baseline="0" noProof="0" dirty="0" smtClean="0">
              <a:ln>
                <a:noFill/>
              </a:ln>
              <a:effectLst>
                <a:outerShdw blurRad="38100" dist="38100" dir="2700000" algn="tl">
                  <a:srgbClr val="FFFFFF"/>
                </a:outerShdw>
              </a:effectLst>
              <a:uLnTx/>
              <a:uFillTx/>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6" name="Rectangle 1026"/>
          <p:cNvSpPr>
            <a:spLocks noGrp="1" noChangeArrowheads="1"/>
          </p:cNvSpPr>
          <p:nvPr>
            <p:ph type="title"/>
          </p:nvPr>
        </p:nvSpPr>
        <p:spPr/>
        <p:txBody>
          <a:bodyPr/>
          <a:lstStyle/>
          <a:p>
            <a:pPr eaLnBrk="1" hangingPunct="1">
              <a:defRPr/>
            </a:pPr>
            <a:r>
              <a:rPr lang="en-US" sz="4000" dirty="0" smtClean="0"/>
              <a:t>Analog and Digital Transmissions</a:t>
            </a:r>
          </a:p>
        </p:txBody>
      </p:sp>
      <p:pic>
        <p:nvPicPr>
          <p:cNvPr id="7" name="Picture 1028" descr="2-23"/>
          <p:cNvPicPr>
            <a:picLocks noGrp="1" noChangeAspect="1" noChangeArrowheads="1"/>
          </p:cNvPicPr>
          <p:nvPr>
            <p:ph idx="1"/>
          </p:nvPr>
        </p:nvPicPr>
        <p:blipFill>
          <a:blip r:embed="rId2"/>
          <a:srcRect/>
          <a:stretch>
            <a:fillRect/>
          </a:stretch>
        </p:blipFill>
        <p:spPr bwMode="auto">
          <a:xfrm>
            <a:off x="928662" y="1125165"/>
            <a:ext cx="7113616" cy="3946909"/>
          </a:xfrm>
          <a:prstGeom prst="rect">
            <a:avLst/>
          </a:prstGeom>
          <a:noFill/>
          <a:ln w="9525">
            <a:noFill/>
            <a:miter lim="800000"/>
            <a:headEnd/>
            <a:tailEnd/>
          </a:ln>
        </p:spPr>
      </p:pic>
      <p:sp>
        <p:nvSpPr>
          <p:cNvPr id="8" name="Oval 1029"/>
          <p:cNvSpPr>
            <a:spLocks noChangeArrowheads="1"/>
          </p:cNvSpPr>
          <p:nvPr/>
        </p:nvSpPr>
        <p:spPr bwMode="auto">
          <a:xfrm>
            <a:off x="900113" y="2428868"/>
            <a:ext cx="914400" cy="914400"/>
          </a:xfrm>
          <a:prstGeom prst="ellipse">
            <a:avLst/>
          </a:prstGeom>
          <a:noFill/>
          <a:ln w="25400">
            <a:solidFill>
              <a:srgbClr val="800000"/>
            </a:solidFill>
            <a:round/>
            <a:headEnd/>
            <a:tailEnd/>
          </a:ln>
        </p:spPr>
        <p:txBody>
          <a:bodyPr wrap="none" anchor="ctr"/>
          <a:lstStyle/>
          <a:p>
            <a:endParaRPr lang="en-US"/>
          </a:p>
        </p:txBody>
      </p:sp>
      <p:sp>
        <p:nvSpPr>
          <p:cNvPr id="9" name="Oval 1030"/>
          <p:cNvSpPr>
            <a:spLocks noChangeArrowheads="1"/>
          </p:cNvSpPr>
          <p:nvPr/>
        </p:nvSpPr>
        <p:spPr bwMode="auto">
          <a:xfrm>
            <a:off x="2555875" y="2924175"/>
            <a:ext cx="914400" cy="914400"/>
          </a:xfrm>
          <a:prstGeom prst="ellipse">
            <a:avLst/>
          </a:prstGeom>
          <a:noFill/>
          <a:ln w="25400">
            <a:solidFill>
              <a:srgbClr val="800000"/>
            </a:solidFill>
            <a:round/>
            <a:headEnd/>
            <a:tailEnd/>
          </a:ln>
        </p:spPr>
        <p:txBody>
          <a:bodyPr wrap="none" anchor="ctr"/>
          <a:lstStyle/>
          <a:p>
            <a:endParaRPr lang="en-US"/>
          </a:p>
        </p:txBody>
      </p:sp>
      <p:sp>
        <p:nvSpPr>
          <p:cNvPr id="10" name="Oval 1031"/>
          <p:cNvSpPr>
            <a:spLocks noChangeArrowheads="1"/>
          </p:cNvSpPr>
          <p:nvPr/>
        </p:nvSpPr>
        <p:spPr bwMode="auto">
          <a:xfrm>
            <a:off x="5786446" y="3643314"/>
            <a:ext cx="914400" cy="914400"/>
          </a:xfrm>
          <a:prstGeom prst="ellipse">
            <a:avLst/>
          </a:prstGeom>
          <a:noFill/>
          <a:ln w="25400">
            <a:solidFill>
              <a:srgbClr val="800000"/>
            </a:solidFill>
            <a:round/>
            <a:headEnd/>
            <a:tailEnd/>
          </a:ln>
        </p:spPr>
        <p:txBody>
          <a:bodyPr wrap="none" anchor="ctr"/>
          <a:lstStyle/>
          <a:p>
            <a:endParaRPr lang="en-US"/>
          </a:p>
        </p:txBody>
      </p:sp>
      <p:sp>
        <p:nvSpPr>
          <p:cNvPr id="11" name="Rectangle 1027"/>
          <p:cNvSpPr txBox="1">
            <a:spLocks noChangeArrowheads="1"/>
          </p:cNvSpPr>
          <p:nvPr/>
        </p:nvSpPr>
        <p:spPr bwMode="auto">
          <a:xfrm>
            <a:off x="533400" y="5072074"/>
            <a:ext cx="8077200" cy="1071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2-23.The use of both analog and digital transmissions for a computer-to-computer call.  Conversion is done by the </a:t>
            </a:r>
            <a:r>
              <a:rPr kumimoji="0" lang="en-US" sz="20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modems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and </a:t>
            </a:r>
            <a:r>
              <a:rPr kumimoji="0" lang="en-US" sz="2000" b="1" i="0" u="none" strike="noStrike" kern="0" cap="none" spc="0" normalizeH="0" baseline="0" noProof="0" dirty="0" err="1"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codecs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p:txBody>
      </p:sp>
      <p:sp>
        <p:nvSpPr>
          <p:cNvPr id="12"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Stages</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000100" y="1038207"/>
            <a:ext cx="6694277" cy="5248313"/>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Nonlinear Quantization</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32535" y="1071546"/>
            <a:ext cx="7839927" cy="5143536"/>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Delta Modulation (DM)</a:t>
            </a:r>
          </a:p>
        </p:txBody>
      </p:sp>
      <p:sp>
        <p:nvSpPr>
          <p:cNvPr id="7" name="Rectangle 3"/>
          <p:cNvSpPr txBox="1">
            <a:spLocks noChangeArrowheads="1"/>
          </p:cNvSpPr>
          <p:nvPr/>
        </p:nvSpPr>
        <p:spPr bwMode="auto">
          <a:xfrm>
            <a:off x="381000" y="1500174"/>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basic idea in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delta modulation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is to approximate the derivative of analog signal rather than its amplitude.</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analog data is approximated by a staircase function that moves up or down by one quantization level at each sampling time.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output of DM is a </a:t>
            </a:r>
            <a:r>
              <a:rPr kumimoji="0" lang="en-US" sz="3200" b="1" i="0"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single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bit.</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PCM preferred because of better SNR characteristics.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Modulation</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71600" y="1046330"/>
            <a:ext cx="6740822" cy="5262990"/>
          </a:xfrm>
          <a:prstGeom prst="rect">
            <a:avLst/>
          </a:prstGeom>
          <a:noFill/>
          <a:ln w="9525">
            <a:noFill/>
            <a:miter lim="800000"/>
            <a:headEnd/>
            <a:tailEnd/>
          </a:ln>
          <a:effectLst/>
        </p:spPr>
      </p:pic>
      <p:sp>
        <p:nvSpPr>
          <p:cNvPr id="7" name="Rectangle 5"/>
          <p:cNvSpPr>
            <a:spLocks noChangeArrowheads="1"/>
          </p:cNvSpPr>
          <p:nvPr/>
        </p:nvSpPr>
        <p:spPr bwMode="auto">
          <a:xfrm>
            <a:off x="7751191"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7" y="115888"/>
            <a:ext cx="9217149" cy="792162"/>
          </a:xfrm>
        </p:spPr>
        <p:txBody>
          <a:bodyPr/>
          <a:lstStyle/>
          <a:p>
            <a:r>
              <a:rPr lang="en-US" sz="4000" dirty="0" smtClean="0"/>
              <a:t>Digital Techniques for Analog Data</a:t>
            </a:r>
            <a:endParaRPr lang="en-US" sz="4000" dirty="0"/>
          </a:p>
        </p:txBody>
      </p:sp>
      <p:sp>
        <p:nvSpPr>
          <p:cNvPr id="3" name="Content Placeholder 2"/>
          <p:cNvSpPr>
            <a:spLocks noGrp="1"/>
          </p:cNvSpPr>
          <p:nvPr>
            <p:ph idx="1"/>
          </p:nvPr>
        </p:nvSpPr>
        <p:spPr>
          <a:xfrm>
            <a:off x="323528" y="1124744"/>
            <a:ext cx="8568952" cy="4800600"/>
          </a:xfrm>
        </p:spPr>
        <p:txBody>
          <a:bodyPr/>
          <a:lstStyle/>
          <a:p>
            <a:r>
              <a:rPr lang="en-US" dirty="0" smtClean="0"/>
              <a:t>Continue to grow in popularity because:</a:t>
            </a:r>
          </a:p>
          <a:p>
            <a:pPr lvl="1"/>
            <a:r>
              <a:rPr lang="en-US" dirty="0" smtClean="0"/>
              <a:t>Repeaters used instead of amplifiers.</a:t>
            </a:r>
          </a:p>
          <a:p>
            <a:pPr lvl="1"/>
            <a:r>
              <a:rPr lang="en-US" dirty="0" smtClean="0"/>
              <a:t>TDM used for digital signals </a:t>
            </a:r>
            <a:r>
              <a:rPr lang="en-US" dirty="0" smtClean="0">
                <a:solidFill>
                  <a:srgbClr val="008000"/>
                </a:solidFill>
              </a:rPr>
              <a:t>(e.g. SONET)</a:t>
            </a:r>
            <a:r>
              <a:rPr lang="en-US" dirty="0" smtClean="0"/>
              <a:t>.</a:t>
            </a:r>
          </a:p>
          <a:p>
            <a:pPr lvl="1"/>
            <a:r>
              <a:rPr lang="en-US" dirty="0" smtClean="0"/>
              <a:t>Digital signaling allows more efficient digital switching techniques.</a:t>
            </a:r>
          </a:p>
          <a:p>
            <a:pPr lvl="1"/>
            <a:r>
              <a:rPr lang="en-US" dirty="0" smtClean="0"/>
              <a:t>More efficient codes developed </a:t>
            </a:r>
            <a:r>
              <a:rPr lang="en-US" dirty="0" smtClean="0">
                <a:solidFill>
                  <a:srgbClr val="008000"/>
                </a:solidFill>
              </a:rPr>
              <a:t>(e.g. </a:t>
            </a:r>
            <a:r>
              <a:rPr lang="en-US" dirty="0" err="1" smtClean="0">
                <a:solidFill>
                  <a:srgbClr val="008000"/>
                </a:solidFill>
              </a:rPr>
              <a:t>interframe</a:t>
            </a:r>
            <a:r>
              <a:rPr lang="en-US" dirty="0" smtClean="0">
                <a:solidFill>
                  <a:srgbClr val="008000"/>
                </a:solidFill>
              </a:rPr>
              <a:t> coding techniques for video).</a:t>
            </a:r>
          </a:p>
          <a:p>
            <a:pPr marL="0" indent="0">
              <a:buNone/>
            </a:pPr>
            <a:r>
              <a:rPr lang="en-US" dirty="0" smtClean="0">
                <a:solidFill>
                  <a:srgbClr val="008000"/>
                </a:solidFill>
              </a:rPr>
              <a:t>Example</a:t>
            </a:r>
          </a:p>
          <a:p>
            <a:pPr marL="0" indent="0">
              <a:buNone/>
            </a:pPr>
            <a:r>
              <a:rPr lang="en-US" dirty="0" smtClean="0"/>
              <a:t>color TV – uses 10-bit codes</a:t>
            </a:r>
          </a:p>
          <a:p>
            <a:pPr marL="0" indent="0">
              <a:buNone/>
            </a:pPr>
            <a:r>
              <a:rPr lang="en-US" dirty="0" smtClean="0"/>
              <a:t>4.6 MHZ bandwidth signal yields 92Mbps. </a:t>
            </a:r>
          </a:p>
          <a:p>
            <a:endParaRPr lang="en-US" dirty="0">
              <a:solidFill>
                <a:srgbClr val="008000"/>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3355022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6" name="Rectangle 3"/>
          <p:cNvSpPr>
            <a:spLocks noGrp="1" noChangeArrowheads="1"/>
          </p:cNvSpPr>
          <p:nvPr>
            <p:ph idx="1"/>
          </p:nvPr>
        </p:nvSpPr>
        <p:spPr>
          <a:xfrm>
            <a:off x="285720" y="1200168"/>
            <a:ext cx="8643998"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lvl="1" eaLnBrk="1" hangingPunct="1">
              <a:lnSpc>
                <a:spcPct val="90000"/>
              </a:lnSpc>
            </a:pPr>
            <a:r>
              <a:rPr lang="en-US" b="1" dirty="0" smtClean="0"/>
              <a:t>Three forms of modulation (</a:t>
            </a:r>
            <a:r>
              <a:rPr lang="en-US" b="1" dirty="0" smtClean="0">
                <a:solidFill>
                  <a:srgbClr val="800000"/>
                </a:solidFill>
              </a:rPr>
              <a:t>amplitude, frequency and phase</a:t>
            </a:r>
            <a:r>
              <a:rPr lang="en-US" b="1" dirty="0" smtClean="0"/>
              <a:t>) used in combination to increase the data rate.</a:t>
            </a:r>
          </a:p>
          <a:p>
            <a:pPr lvl="1" eaLnBrk="1" hangingPunct="1">
              <a:lnSpc>
                <a:spcPct val="90000"/>
              </a:lnSpc>
            </a:pPr>
            <a:r>
              <a:rPr lang="en-US" dirty="0" smtClean="0"/>
              <a:t>Constellation diagrams (</a:t>
            </a:r>
            <a:r>
              <a:rPr lang="en-US" dirty="0" smtClean="0">
                <a:solidFill>
                  <a:srgbClr val="800000"/>
                </a:solidFill>
              </a:rPr>
              <a:t>QPSK and QAM</a:t>
            </a:r>
            <a:r>
              <a:rPr lang="en-US" dirty="0" smtClean="0"/>
              <a:t>)</a:t>
            </a:r>
            <a:endParaRPr lang="en-US" b="1" dirty="0" smtClean="0"/>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LANs</a:t>
            </a:r>
            <a:r>
              <a:rPr lang="en-US" b="1" dirty="0" smtClean="0"/>
              <a:t>]</a:t>
            </a:r>
          </a:p>
          <a:p>
            <a:pPr lvl="1" eaLnBrk="1" hangingPunct="1">
              <a:lnSpc>
                <a:spcPct val="90000"/>
              </a:lnSpc>
            </a:pPr>
            <a:r>
              <a:rPr lang="en-US" dirty="0" smtClean="0"/>
              <a:t>Tradeoffs between self clocking and required frequency.</a:t>
            </a:r>
          </a:p>
          <a:p>
            <a:pPr lvl="1" eaLnBrk="1" hangingPunct="1">
              <a:lnSpc>
                <a:spcPct val="90000"/>
              </a:lnSpc>
            </a:pPr>
            <a:r>
              <a:rPr lang="en-US" dirty="0" err="1" smtClean="0">
                <a:solidFill>
                  <a:srgbClr val="800000"/>
                </a:solidFill>
              </a:rPr>
              <a:t>Biphase</a:t>
            </a:r>
            <a:r>
              <a:rPr lang="en-US" dirty="0" smtClean="0">
                <a:solidFill>
                  <a:srgbClr val="800000"/>
                </a:solidFill>
              </a:rPr>
              <a:t>, differential, NRZL, NRZI, Manchester, differential Manchester, bipolar</a:t>
            </a:r>
            <a:r>
              <a:rPr lang="en-US"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990033"/>
                </a:solidFill>
              </a:rPr>
              <a:t>Data Encoding</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6" name="Rectangle 3"/>
          <p:cNvSpPr>
            <a:spLocks noGrp="1" noChangeArrowheads="1"/>
          </p:cNvSpPr>
          <p:nvPr>
            <p:ph idx="1"/>
          </p:nvPr>
        </p:nvSpPr>
        <p:spPr>
          <a:xfrm>
            <a:off x="214282" y="1071546"/>
            <a:ext cx="8929718" cy="4800600"/>
          </a:xfrm>
        </p:spPr>
        <p:txBody>
          <a:bodyPr/>
          <a:lstStyle/>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Multiplexing Detour:</a:t>
            </a:r>
            <a:endParaRPr lang="en-US" b="1" dirty="0" smtClean="0"/>
          </a:p>
          <a:p>
            <a:pPr lvl="2" eaLnBrk="1" hangingPunct="1">
              <a:lnSpc>
                <a:spcPct val="90000"/>
              </a:lnSpc>
            </a:pPr>
            <a:r>
              <a:rPr lang="en-US" dirty="0" smtClean="0">
                <a:solidFill>
                  <a:srgbClr val="800000"/>
                </a:solidFill>
              </a:rPr>
              <a:t>Frequency Division Multiplexing (FDM)</a:t>
            </a:r>
          </a:p>
          <a:p>
            <a:pPr lvl="2" eaLnBrk="1" hangingPunct="1">
              <a:lnSpc>
                <a:spcPct val="90000"/>
              </a:lnSpc>
            </a:pPr>
            <a:r>
              <a:rPr lang="en-US" dirty="0" smtClean="0">
                <a:solidFill>
                  <a:srgbClr val="800000"/>
                </a:solidFill>
              </a:rPr>
              <a:t>Wave Division Multiplexing (WDM) </a:t>
            </a:r>
            <a:r>
              <a:rPr lang="en-US" b="1" dirty="0" smtClean="0">
                <a:solidFill>
                  <a:srgbClr val="800000"/>
                </a:solidFill>
              </a:rPr>
              <a:t>[</a:t>
            </a:r>
            <a:r>
              <a:rPr lang="en-US" b="1" dirty="0" smtClean="0">
                <a:solidFill>
                  <a:srgbClr val="800000"/>
                </a:solidFill>
                <a:latin typeface="Comic Sans MS" pitchFamily="66" charset="0"/>
              </a:rPr>
              <a:t>fiber</a:t>
            </a:r>
            <a:r>
              <a:rPr lang="en-US" b="1" dirty="0" smtClean="0">
                <a:solidFill>
                  <a:srgbClr val="800000"/>
                </a:solidFill>
              </a:rPr>
              <a:t>]</a:t>
            </a:r>
            <a:endParaRPr lang="en-US" dirty="0" smtClean="0">
              <a:solidFill>
                <a:srgbClr val="800000"/>
              </a:solidFill>
            </a:endParaRPr>
          </a:p>
          <a:p>
            <a:pPr lvl="2" eaLnBrk="1" hangingPunct="1">
              <a:lnSpc>
                <a:spcPct val="90000"/>
              </a:lnSpc>
            </a:pPr>
            <a:r>
              <a:rPr lang="en-US" dirty="0" smtClean="0">
                <a:solidFill>
                  <a:srgbClr val="800000"/>
                </a:solidFill>
              </a:rPr>
              <a:t>Time Division Multiplexing (TDM)</a:t>
            </a:r>
          </a:p>
          <a:p>
            <a:pPr lvl="2" eaLnBrk="1" hangingPunct="1">
              <a:lnSpc>
                <a:spcPct val="90000"/>
              </a:lnSpc>
            </a:pPr>
            <a:r>
              <a:rPr lang="en-US" dirty="0" smtClean="0">
                <a:solidFill>
                  <a:srgbClr val="800000"/>
                </a:solidFill>
              </a:rPr>
              <a:t>Statistical TDM (Concentrator)</a:t>
            </a:r>
          </a:p>
          <a:p>
            <a:pPr eaLnBrk="1" hangingPunct="1">
              <a:lnSpc>
                <a:spcPct val="90000"/>
              </a:lnSpc>
            </a:pPr>
            <a:r>
              <a:rPr lang="en-US" dirty="0" smtClean="0"/>
              <a:t>Codex functionality:</a:t>
            </a:r>
          </a:p>
          <a:p>
            <a:pPr lvl="1" eaLnBrk="1" hangingPunct="1">
              <a:lnSpc>
                <a:spcPct val="90000"/>
              </a:lnSpc>
            </a:pPr>
            <a:r>
              <a:rPr lang="en-US" dirty="0" smtClean="0"/>
              <a:t>Pulse Code Modulation (PCM) </a:t>
            </a:r>
          </a:p>
          <a:p>
            <a:pPr lvl="1" eaLnBrk="1" hangingPunct="1">
              <a:lnSpc>
                <a:spcPct val="90000"/>
              </a:lnSpc>
            </a:pPr>
            <a:r>
              <a:rPr lang="en-US" b="1" dirty="0" smtClean="0">
                <a:solidFill>
                  <a:schemeClr val="accent1"/>
                </a:solidFill>
                <a:latin typeface="Comic Sans MS" pitchFamily="66" charset="0"/>
              </a:rPr>
              <a:t>T1</a:t>
            </a:r>
            <a:r>
              <a:rPr lang="en-US" sz="3200" dirty="0" smtClean="0">
                <a:solidFill>
                  <a:schemeClr val="accent1"/>
                </a:solidFill>
              </a:rPr>
              <a:t> line {classic voice-grade TDM}</a:t>
            </a:r>
          </a:p>
          <a:p>
            <a:pPr lvl="1" eaLnBrk="1" hangingPunct="1">
              <a:lnSpc>
                <a:spcPct val="90000"/>
              </a:lnSpc>
            </a:pPr>
            <a:r>
              <a:rPr lang="en-US" sz="3200" dirty="0" smtClean="0"/>
              <a:t>PCM Stages (</a:t>
            </a:r>
            <a:r>
              <a:rPr lang="en-US" sz="3200" dirty="0" smtClean="0">
                <a:solidFill>
                  <a:srgbClr val="800000"/>
                </a:solidFill>
              </a:rPr>
              <a:t>PAM, </a:t>
            </a:r>
            <a:r>
              <a:rPr lang="en-US" sz="3200" dirty="0" err="1" smtClean="0">
                <a:solidFill>
                  <a:srgbClr val="800000"/>
                </a:solidFill>
              </a:rPr>
              <a:t>quantizer</a:t>
            </a:r>
            <a:r>
              <a:rPr lang="en-US" sz="3200" dirty="0" smtClean="0">
                <a:solidFill>
                  <a:srgbClr val="800000"/>
                </a:solidFill>
              </a:rPr>
              <a:t>, encoder</a:t>
            </a:r>
            <a:r>
              <a:rPr lang="en-US" sz="3200" dirty="0" smtClean="0"/>
              <a:t>)</a:t>
            </a:r>
          </a:p>
          <a:p>
            <a:pPr lvl="1" eaLnBrk="1" hangingPunct="1">
              <a:lnSpc>
                <a:spcPct val="90000"/>
              </a:lnSpc>
            </a:pPr>
            <a:r>
              <a:rPr lang="en-US" dirty="0" smtClean="0"/>
              <a:t>Delta Modulation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6" name="Rectangle 3"/>
          <p:cNvSpPr>
            <a:spLocks noGrp="1" noChangeArrowheads="1"/>
          </p:cNvSpPr>
          <p:nvPr>
            <p:ph idx="1"/>
          </p:nvPr>
        </p:nvSpPr>
        <p:spPr>
          <a:xfrm>
            <a:off x="457200" y="1344184"/>
            <a:ext cx="8229600" cy="4461080"/>
          </a:xfrm>
        </p:spPr>
        <p:txBody>
          <a:bodyPr/>
          <a:lstStyle/>
          <a:p>
            <a:pPr marL="0" indent="0" algn="ctr" eaLnBrk="1" hangingPunct="1">
              <a:buNone/>
            </a:pPr>
            <a:r>
              <a:rPr lang="en-US" dirty="0">
                <a:solidFill>
                  <a:schemeClr val="accent1"/>
                </a:solidFill>
              </a:rPr>
              <a:t>[Example – modem</a:t>
            </a:r>
            <a:r>
              <a:rPr lang="en-US" dirty="0" smtClean="0">
                <a:solidFill>
                  <a:schemeClr val="accent1"/>
                </a:solidFill>
              </a:rPr>
              <a:t>]</a:t>
            </a:r>
            <a:endParaRPr lang="en-US" dirty="0" smtClean="0"/>
          </a:p>
          <a:p>
            <a:pPr eaLnBrk="1" hangingPunct="1"/>
            <a:r>
              <a:rPr lang="en-US" dirty="0" smtClean="0"/>
              <a:t>Basis for analog signaling: constant-frequency is a continuous, signal known as the</a:t>
            </a:r>
            <a:r>
              <a:rPr lang="en-US" i="1" dirty="0" smtClean="0"/>
              <a:t> </a:t>
            </a:r>
            <a:r>
              <a:rPr lang="en-US" i="1" dirty="0" smtClean="0">
                <a:solidFill>
                  <a:srgbClr val="990033"/>
                </a:solidFill>
                <a:latin typeface="Comic Sans MS" pitchFamily="66" charset="0"/>
              </a:rPr>
              <a:t>carrier frequency</a:t>
            </a:r>
            <a:r>
              <a:rPr lang="en-US" i="1" dirty="0" smtClean="0"/>
              <a:t>.</a:t>
            </a:r>
            <a:endParaRPr lang="en-US" dirty="0" smtClean="0"/>
          </a:p>
          <a:p>
            <a:pPr eaLnBrk="1" hangingPunct="1"/>
            <a:r>
              <a:rPr lang="en-US" dirty="0" smtClean="0"/>
              <a:t>Digital data is encoded by modulating one of the three characteristics of the carrier: </a:t>
            </a:r>
            <a:r>
              <a:rPr lang="en-US" dirty="0" smtClean="0">
                <a:solidFill>
                  <a:srgbClr val="0000CC"/>
                </a:solidFill>
                <a:latin typeface="Comic Sans MS" pitchFamily="66" charset="0"/>
              </a:rPr>
              <a:t>amplitude</a:t>
            </a:r>
            <a:r>
              <a:rPr lang="en-US" dirty="0" smtClean="0"/>
              <a:t>, </a:t>
            </a:r>
            <a:r>
              <a:rPr lang="en-US" dirty="0" smtClean="0">
                <a:solidFill>
                  <a:srgbClr val="0000CC"/>
                </a:solidFill>
                <a:latin typeface="Comic Sans MS" pitchFamily="66" charset="0"/>
              </a:rPr>
              <a:t>frequency</a:t>
            </a:r>
            <a:r>
              <a:rPr lang="en-US" dirty="0" smtClean="0"/>
              <a:t>, or </a:t>
            </a:r>
            <a:r>
              <a:rPr lang="en-US" dirty="0" smtClean="0">
                <a:solidFill>
                  <a:srgbClr val="0000CC"/>
                </a:solidFill>
                <a:latin typeface="Comic Sans MS" pitchFamily="66" charset="0"/>
              </a:rPr>
              <a:t>phase</a:t>
            </a:r>
            <a:r>
              <a:rPr lang="en-US" dirty="0" smtClean="0"/>
              <a:t> or some combination of these.</a:t>
            </a:r>
            <a:endParaRPr lang="en-US" u="sng" dirty="0" smtClean="0"/>
          </a:p>
        </p:txBody>
      </p:sp>
      <p:sp>
        <p:nvSpPr>
          <p:cNvPr id="7" name="Rectangle 2"/>
          <p:cNvSpPr>
            <a:spLocks noGrp="1" noChangeArrowheads="1"/>
          </p:cNvSpPr>
          <p:nvPr>
            <p:ph type="title"/>
          </p:nvPr>
        </p:nvSpPr>
        <p:spPr>
          <a:xfrm>
            <a:off x="179388" y="-27384"/>
            <a:ext cx="8785225" cy="1008112"/>
          </a:xfrm>
        </p:spPr>
        <p:txBody>
          <a:bodyPr/>
          <a:lstStyle/>
          <a:p>
            <a:pPr eaLnBrk="1" hangingPunct="1">
              <a:defRPr/>
            </a:pPr>
            <a:r>
              <a:rPr lang="en-US" dirty="0" smtClean="0"/>
              <a:t/>
            </a:r>
            <a:br>
              <a:rPr lang="en-US" dirty="0" smtClean="0"/>
            </a:br>
            <a:r>
              <a:rPr lang="en-US" dirty="0" smtClean="0"/>
              <a:t>Digital Data, Analog Signals</a:t>
            </a:r>
            <a:br>
              <a:rPr lang="en-US" dirty="0" smtClean="0"/>
            </a:b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41388"/>
          </a:xfrm>
        </p:spPr>
        <p:txBody>
          <a:bodyPr/>
          <a:lstStyle/>
          <a:p>
            <a:pPr eaLnBrk="1" hangingPunct="1">
              <a:defRPr/>
            </a:pPr>
            <a:r>
              <a:rPr kumimoji="1" lang="en-US" dirty="0">
                <a:ea typeface="+mj-ea"/>
                <a:cs typeface="+mj-cs"/>
              </a:rPr>
              <a:t>Modulation Techniques</a:t>
            </a:r>
          </a:p>
        </p:txBody>
      </p:sp>
      <p:pic>
        <p:nvPicPr>
          <p:cNvPr id="57347" name="Picture 7"/>
          <p:cNvPicPr>
            <a:picLocks noChangeAspect="1" noChangeArrowheads="1"/>
          </p:cNvPicPr>
          <p:nvPr/>
        </p:nvPicPr>
        <p:blipFill>
          <a:blip r:embed="rId3">
            <a:lum/>
            <a:alphaModFix/>
          </a:blip>
          <a:srcRect r="4257" b="15930"/>
          <a:stretch>
            <a:fillRect/>
          </a:stretch>
        </p:blipFill>
        <p:spPr bwMode="auto">
          <a:xfrm>
            <a:off x="1676400" y="1008344"/>
            <a:ext cx="5631904" cy="5300976"/>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7"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710162428"/>
      </p:ext>
    </p:extLst>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to Keying</a:t>
            </a:r>
            <a:endParaRPr lang="en-US" dirty="0"/>
          </a:p>
        </p:txBody>
      </p:sp>
      <p:sp>
        <p:nvSpPr>
          <p:cNvPr id="3" name="Content Placeholder 2"/>
          <p:cNvSpPr>
            <a:spLocks noGrp="1"/>
          </p:cNvSpPr>
          <p:nvPr>
            <p:ph idx="1"/>
          </p:nvPr>
        </p:nvSpPr>
        <p:spPr>
          <a:xfrm>
            <a:off x="457200" y="1052736"/>
            <a:ext cx="8229600" cy="5256584"/>
          </a:xfrm>
        </p:spPr>
        <p:txBody>
          <a:bodyPr/>
          <a:lstStyle/>
          <a:p>
            <a:r>
              <a:rPr lang="en-US" sz="2400" dirty="0" smtClean="0">
                <a:solidFill>
                  <a:srgbClr val="800000"/>
                </a:solidFill>
              </a:rPr>
              <a:t>Amplitude modulation::</a:t>
            </a:r>
            <a:r>
              <a:rPr lang="en-US" sz="2400" dirty="0" smtClean="0"/>
              <a:t> Amplitude Shift Keying (ASK)</a:t>
            </a:r>
          </a:p>
          <a:p>
            <a:r>
              <a:rPr lang="en-US" sz="2400" dirty="0" smtClean="0">
                <a:solidFill>
                  <a:srgbClr val="800000"/>
                </a:solidFill>
              </a:rPr>
              <a:t>Frequency modulation::</a:t>
            </a:r>
          </a:p>
          <a:p>
            <a:pPr lvl="1"/>
            <a:r>
              <a:rPr lang="en-US" sz="2400" dirty="0" smtClean="0"/>
              <a:t>Binary Frequency Shift Keying (BFSK)</a:t>
            </a:r>
          </a:p>
          <a:p>
            <a:pPr lvl="1"/>
            <a:r>
              <a:rPr lang="en-US" sz="2400" dirty="0" smtClean="0"/>
              <a:t>Multiple FSK (MFSK)</a:t>
            </a:r>
          </a:p>
          <a:p>
            <a:pPr lvl="2"/>
            <a:r>
              <a:rPr lang="en-US" dirty="0" smtClean="0"/>
              <a:t>More than two frequencies used </a:t>
            </a:r>
            <a:r>
              <a:rPr lang="en-US" dirty="0" smtClean="0">
                <a:sym typeface="Wingdings" pitchFamily="2" charset="2"/>
              </a:rPr>
              <a:t> signaling element represents more than one bit.</a:t>
            </a:r>
          </a:p>
          <a:p>
            <a:r>
              <a:rPr lang="en-US" sz="2400" dirty="0" smtClean="0">
                <a:sym typeface="Wingdings" pitchFamily="2" charset="2"/>
              </a:rPr>
              <a:t>Phase modulation::</a:t>
            </a:r>
          </a:p>
          <a:p>
            <a:pPr lvl="1"/>
            <a:r>
              <a:rPr lang="en-US" sz="2400" dirty="0" smtClean="0">
                <a:sym typeface="Wingdings" pitchFamily="2" charset="2"/>
              </a:rPr>
              <a:t>Binary Phase Shift Keying (BPSK)</a:t>
            </a:r>
          </a:p>
          <a:p>
            <a:pPr lvl="1"/>
            <a:r>
              <a:rPr lang="en-US" sz="2400" dirty="0" smtClean="0">
                <a:solidFill>
                  <a:srgbClr val="800000"/>
                </a:solidFill>
                <a:sym typeface="Wingdings" pitchFamily="2" charset="2"/>
              </a:rPr>
              <a:t>Differential*</a:t>
            </a:r>
            <a:r>
              <a:rPr lang="en-US" sz="2400" dirty="0" smtClean="0">
                <a:sym typeface="Wingdings" pitchFamily="2" charset="2"/>
              </a:rPr>
              <a:t> PSK (DPSK)</a:t>
            </a:r>
          </a:p>
          <a:p>
            <a:pPr lvl="1"/>
            <a:r>
              <a:rPr lang="en-US" sz="2400" dirty="0" smtClean="0">
                <a:sym typeface="Wingdings" pitchFamily="2" charset="2"/>
              </a:rPr>
              <a:t>Quadrature PSK (QPSK)</a:t>
            </a:r>
          </a:p>
          <a:p>
            <a:pPr marL="0" indent="0">
              <a:buNone/>
            </a:pPr>
            <a:r>
              <a:rPr lang="en-US" sz="2400" dirty="0" smtClean="0">
                <a:solidFill>
                  <a:srgbClr val="800000"/>
                </a:solidFill>
                <a:sym typeface="Wingdings" pitchFamily="2" charset="2"/>
              </a:rPr>
              <a:t>* Explained later</a:t>
            </a:r>
            <a:endParaRPr lang="en-US" sz="2400" dirty="0">
              <a:solidFill>
                <a:srgbClr val="800000"/>
              </a:solidFill>
              <a:sym typeface="Wingdings" pitchFamily="2" charset="2"/>
            </a:endParaRPr>
          </a:p>
          <a:p>
            <a:pPr lvl="1"/>
            <a:endParaRPr lang="en-US" sz="2400"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chemeClr val="accent2"/>
                </a:solidFill>
              </a:rPr>
              <a:t>Data Encoding</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59510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5.4 MFSK</a:t>
            </a:r>
            <a:endParaRPr lang="en-US" dirty="0"/>
          </a:p>
        </p:txBody>
      </p:sp>
      <p:sp>
        <p:nvSpPr>
          <p:cNvPr id="3" name="Content Placeholder 2"/>
          <p:cNvSpPr>
            <a:spLocks noGrp="1"/>
          </p:cNvSpPr>
          <p:nvPr>
            <p:ph idx="1"/>
          </p:nvPr>
        </p:nvSpPr>
        <p:spPr/>
        <p:txBody>
          <a:bodyPr/>
          <a:lstStyle/>
          <a:p>
            <a:pPr marL="0" indent="0">
              <a:buNone/>
            </a:pPr>
            <a:r>
              <a:rPr lang="en-US" dirty="0"/>
              <a:t>f</a:t>
            </a:r>
            <a:r>
              <a:rPr lang="en-US" baseline="-25000" dirty="0" smtClean="0"/>
              <a:t>c</a:t>
            </a:r>
            <a:r>
              <a:rPr lang="en-US" dirty="0" smtClean="0"/>
              <a:t> = 250 kHz, </a:t>
            </a:r>
            <a:r>
              <a:rPr lang="en-US" dirty="0" err="1" smtClean="0"/>
              <a:t>f</a:t>
            </a:r>
            <a:r>
              <a:rPr lang="en-US" baseline="-25000" dirty="0" err="1" smtClean="0"/>
              <a:t>d</a:t>
            </a:r>
            <a:r>
              <a:rPr lang="en-US" dirty="0" smtClean="0"/>
              <a:t> </a:t>
            </a:r>
            <a:r>
              <a:rPr lang="en-US" dirty="0"/>
              <a:t>= </a:t>
            </a:r>
            <a:r>
              <a:rPr lang="en-US" dirty="0" smtClean="0"/>
              <a:t>25 kHz  M= 8</a:t>
            </a:r>
          </a:p>
          <a:p>
            <a:pPr marL="0" indent="0">
              <a:buNone/>
            </a:pPr>
            <a:r>
              <a:rPr lang="en-US" dirty="0" smtClean="0"/>
              <a:t>Frequency assignments:</a:t>
            </a:r>
          </a:p>
          <a:p>
            <a:pPr marL="0" indent="0">
              <a:buNone/>
            </a:pPr>
            <a:r>
              <a:rPr lang="en-US" dirty="0" smtClean="0"/>
              <a:t>f</a:t>
            </a:r>
            <a:r>
              <a:rPr lang="en-US" baseline="-25000" dirty="0" smtClean="0"/>
              <a:t>1</a:t>
            </a:r>
            <a:r>
              <a:rPr lang="en-US" dirty="0" smtClean="0"/>
              <a:t> </a:t>
            </a:r>
            <a:r>
              <a:rPr lang="en-US" dirty="0"/>
              <a:t>=  </a:t>
            </a:r>
            <a:r>
              <a:rPr lang="en-US" dirty="0" smtClean="0"/>
              <a:t>75 kHz </a:t>
            </a:r>
            <a:r>
              <a:rPr lang="en-US" dirty="0" smtClean="0">
                <a:solidFill>
                  <a:srgbClr val="800000"/>
                </a:solidFill>
              </a:rPr>
              <a:t>000</a:t>
            </a:r>
            <a:r>
              <a:rPr lang="en-US" dirty="0" smtClean="0"/>
              <a:t>	  f</a:t>
            </a:r>
            <a:r>
              <a:rPr lang="en-US" baseline="-25000" dirty="0"/>
              <a:t>2</a:t>
            </a:r>
            <a:r>
              <a:rPr lang="en-US" dirty="0" smtClean="0"/>
              <a:t> </a:t>
            </a:r>
            <a:r>
              <a:rPr lang="en-US" dirty="0"/>
              <a:t>= </a:t>
            </a:r>
            <a:r>
              <a:rPr lang="en-US" dirty="0" smtClean="0"/>
              <a:t>125 </a:t>
            </a:r>
            <a:r>
              <a:rPr lang="en-US" dirty="0"/>
              <a:t>kHz </a:t>
            </a:r>
            <a:r>
              <a:rPr lang="en-US" dirty="0" smtClean="0">
                <a:solidFill>
                  <a:srgbClr val="800000"/>
                </a:solidFill>
              </a:rPr>
              <a:t>001</a:t>
            </a:r>
            <a:endParaRPr lang="en-US" dirty="0">
              <a:solidFill>
                <a:srgbClr val="800000"/>
              </a:solidFill>
            </a:endParaRPr>
          </a:p>
          <a:p>
            <a:pPr marL="0" indent="0">
              <a:buNone/>
            </a:pPr>
            <a:r>
              <a:rPr lang="en-US" dirty="0"/>
              <a:t>f</a:t>
            </a:r>
            <a:r>
              <a:rPr lang="en-US" baseline="-25000" dirty="0"/>
              <a:t>3</a:t>
            </a:r>
            <a:r>
              <a:rPr lang="en-US" dirty="0"/>
              <a:t> = 175 kHz </a:t>
            </a:r>
            <a:r>
              <a:rPr lang="en-US" dirty="0">
                <a:solidFill>
                  <a:srgbClr val="800000"/>
                </a:solidFill>
              </a:rPr>
              <a:t>010</a:t>
            </a:r>
            <a:r>
              <a:rPr lang="en-US" dirty="0"/>
              <a:t>	  </a:t>
            </a:r>
            <a:r>
              <a:rPr lang="en-US" dirty="0" smtClean="0"/>
              <a:t>f</a:t>
            </a:r>
            <a:r>
              <a:rPr lang="en-US" baseline="-25000" dirty="0" smtClean="0"/>
              <a:t>4</a:t>
            </a:r>
            <a:r>
              <a:rPr lang="en-US" dirty="0" smtClean="0"/>
              <a:t> </a:t>
            </a:r>
            <a:r>
              <a:rPr lang="en-US" dirty="0"/>
              <a:t>= 225 kHz </a:t>
            </a:r>
            <a:r>
              <a:rPr lang="en-US" dirty="0">
                <a:solidFill>
                  <a:srgbClr val="800000"/>
                </a:solidFill>
              </a:rPr>
              <a:t>011</a:t>
            </a:r>
          </a:p>
          <a:p>
            <a:pPr marL="0" indent="0">
              <a:buNone/>
            </a:pPr>
            <a:r>
              <a:rPr lang="en-US" dirty="0" smtClean="0"/>
              <a:t>f</a:t>
            </a:r>
            <a:r>
              <a:rPr lang="en-US" baseline="-25000" dirty="0" smtClean="0"/>
              <a:t>5</a:t>
            </a:r>
            <a:r>
              <a:rPr lang="en-US" dirty="0" smtClean="0"/>
              <a:t> </a:t>
            </a:r>
            <a:r>
              <a:rPr lang="en-US" dirty="0"/>
              <a:t>= </a:t>
            </a:r>
            <a:r>
              <a:rPr lang="en-US" dirty="0" smtClean="0"/>
              <a:t>275 </a:t>
            </a:r>
            <a:r>
              <a:rPr lang="en-US" dirty="0"/>
              <a:t>kHz </a:t>
            </a:r>
            <a:r>
              <a:rPr lang="en-US" dirty="0">
                <a:solidFill>
                  <a:srgbClr val="800000"/>
                </a:solidFill>
              </a:rPr>
              <a:t>000</a:t>
            </a:r>
            <a:r>
              <a:rPr lang="en-US" dirty="0"/>
              <a:t>	  </a:t>
            </a:r>
            <a:r>
              <a:rPr lang="en-US" dirty="0" smtClean="0"/>
              <a:t>f</a:t>
            </a:r>
            <a:r>
              <a:rPr lang="en-US" baseline="-25000" dirty="0" smtClean="0"/>
              <a:t>6</a:t>
            </a:r>
            <a:r>
              <a:rPr lang="en-US" dirty="0" smtClean="0"/>
              <a:t> </a:t>
            </a:r>
            <a:r>
              <a:rPr lang="en-US" dirty="0"/>
              <a:t>= </a:t>
            </a:r>
            <a:r>
              <a:rPr lang="en-US" dirty="0" smtClean="0"/>
              <a:t>325 </a:t>
            </a:r>
            <a:r>
              <a:rPr lang="en-US" dirty="0"/>
              <a:t>kHz </a:t>
            </a:r>
            <a:r>
              <a:rPr lang="en-US" dirty="0">
                <a:solidFill>
                  <a:srgbClr val="800000"/>
                </a:solidFill>
              </a:rPr>
              <a:t>001</a:t>
            </a:r>
          </a:p>
          <a:p>
            <a:pPr marL="0" indent="0">
              <a:buNone/>
            </a:pPr>
            <a:r>
              <a:rPr lang="en-US" dirty="0" smtClean="0"/>
              <a:t>f</a:t>
            </a:r>
            <a:r>
              <a:rPr lang="en-US" baseline="-25000" dirty="0" smtClean="0"/>
              <a:t>7</a:t>
            </a:r>
            <a:r>
              <a:rPr lang="en-US" dirty="0" smtClean="0"/>
              <a:t> </a:t>
            </a:r>
            <a:r>
              <a:rPr lang="en-US" dirty="0"/>
              <a:t>= </a:t>
            </a:r>
            <a:r>
              <a:rPr lang="en-US" dirty="0" smtClean="0"/>
              <a:t>375 </a:t>
            </a:r>
            <a:r>
              <a:rPr lang="en-US" dirty="0"/>
              <a:t>kHz </a:t>
            </a:r>
            <a:r>
              <a:rPr lang="en-US" dirty="0">
                <a:solidFill>
                  <a:srgbClr val="800000"/>
                </a:solidFill>
              </a:rPr>
              <a:t>010</a:t>
            </a:r>
            <a:r>
              <a:rPr lang="en-US" dirty="0"/>
              <a:t>	  f</a:t>
            </a:r>
            <a:r>
              <a:rPr lang="en-US" baseline="-25000" dirty="0"/>
              <a:t>4</a:t>
            </a:r>
            <a:r>
              <a:rPr lang="en-US" dirty="0"/>
              <a:t> = </a:t>
            </a:r>
            <a:r>
              <a:rPr lang="en-US" dirty="0" smtClean="0"/>
              <a:t>425 </a:t>
            </a:r>
            <a:r>
              <a:rPr lang="en-US" dirty="0"/>
              <a:t>kHz </a:t>
            </a:r>
            <a:r>
              <a:rPr lang="en-US" dirty="0">
                <a:solidFill>
                  <a:srgbClr val="800000"/>
                </a:solidFill>
              </a:rPr>
              <a:t>011</a:t>
            </a:r>
          </a:p>
          <a:p>
            <a:pPr marL="0" indent="0">
              <a:buNone/>
            </a:pPr>
            <a:r>
              <a:rPr lang="en-US" dirty="0" smtClean="0">
                <a:solidFill>
                  <a:srgbClr val="0033CC"/>
                </a:solidFill>
              </a:rPr>
              <a:t>B = 2Mf</a:t>
            </a:r>
            <a:r>
              <a:rPr lang="en-US" baseline="-25000" dirty="0" smtClean="0">
                <a:solidFill>
                  <a:srgbClr val="0033CC"/>
                </a:solidFill>
              </a:rPr>
              <a:t>d</a:t>
            </a:r>
            <a:r>
              <a:rPr lang="en-US" dirty="0" smtClean="0">
                <a:solidFill>
                  <a:srgbClr val="0033CC"/>
                </a:solidFill>
              </a:rPr>
              <a:t> = 400 kHz</a:t>
            </a:r>
          </a:p>
          <a:p>
            <a:pPr marL="0" indent="0">
              <a:buNone/>
            </a:pPr>
            <a:r>
              <a:rPr lang="en-US" dirty="0" smtClean="0">
                <a:solidFill>
                  <a:schemeClr val="accent2"/>
                </a:solidFill>
              </a:rPr>
              <a:t>R = 1/T = 2Lf</a:t>
            </a:r>
            <a:r>
              <a:rPr lang="en-US" baseline="-25000" dirty="0" smtClean="0">
                <a:solidFill>
                  <a:schemeClr val="accent2"/>
                </a:solidFill>
              </a:rPr>
              <a:t>d</a:t>
            </a:r>
            <a:r>
              <a:rPr lang="en-US" dirty="0" smtClean="0">
                <a:solidFill>
                  <a:schemeClr val="accent2"/>
                </a:solidFill>
              </a:rPr>
              <a:t> = 150 kbps</a:t>
            </a:r>
            <a:endParaRPr lang="en-US" dirty="0">
              <a:solidFill>
                <a:schemeClr val="accent2"/>
              </a:solidFill>
            </a:endParaRPr>
          </a:p>
          <a:p>
            <a:pPr marL="0" indent="0">
              <a:buNone/>
            </a:pP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chemeClr val="accent2"/>
                </a:solidFill>
              </a:rPr>
              <a:t>Data Encoding</a:t>
            </a:r>
            <a:endParaRPr lang="en-US" dirty="0">
              <a:solidFill>
                <a:schemeClr val="accent2"/>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8"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83812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Modems</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6" name="Rectangle 3"/>
          <p:cNvSpPr>
            <a:spLocks noGrp="1" noChangeArrowheads="1"/>
          </p:cNvSpPr>
          <p:nvPr>
            <p:ph idx="1"/>
          </p:nvPr>
        </p:nvSpPr>
        <p:spPr>
          <a:xfrm>
            <a:off x="-36512" y="1142984"/>
            <a:ext cx="9001156" cy="4800600"/>
          </a:xfrm>
        </p:spPr>
        <p:txBody>
          <a:bodyPr/>
          <a:lstStyle/>
          <a:p>
            <a:pPr eaLnBrk="1" hangingPunct="1">
              <a:lnSpc>
                <a:spcPct val="90000"/>
              </a:lnSpc>
            </a:pPr>
            <a:r>
              <a:rPr lang="en-US" sz="2800" dirty="0" smtClean="0"/>
              <a:t>All advanced modems use a </a:t>
            </a:r>
            <a:r>
              <a:rPr lang="en-US" sz="2800" b="1" i="1" dirty="0" smtClean="0">
                <a:solidFill>
                  <a:srgbClr val="009900"/>
                </a:solidFill>
              </a:rPr>
              <a:t>combination of modulation techniques</a:t>
            </a:r>
            <a:r>
              <a:rPr lang="en-US" sz="2800" i="1" dirty="0" smtClean="0">
                <a:solidFill>
                  <a:srgbClr val="009900"/>
                </a:solidFill>
              </a:rPr>
              <a:t> </a:t>
            </a:r>
            <a:r>
              <a:rPr lang="en-US" sz="2800" dirty="0" smtClean="0"/>
              <a:t>to transmit multiple bits per baud.</a:t>
            </a:r>
          </a:p>
          <a:p>
            <a:pPr eaLnBrk="1" hangingPunct="1">
              <a:lnSpc>
                <a:spcPct val="90000"/>
              </a:lnSpc>
            </a:pPr>
            <a:r>
              <a:rPr lang="en-US" sz="2800" dirty="0" smtClean="0"/>
              <a:t>Multiple amplitude and multiple phase shifts are combined to transmit several bits per symbol.</a:t>
            </a:r>
          </a:p>
          <a:p>
            <a:pPr eaLnBrk="1" hangingPunct="1">
              <a:lnSpc>
                <a:spcPct val="90000"/>
              </a:lnSpc>
            </a:pPr>
            <a:r>
              <a:rPr lang="en-US" sz="2800" b="1" dirty="0" smtClean="0">
                <a:solidFill>
                  <a:srgbClr val="A50021"/>
                </a:solidFill>
              </a:rPr>
              <a:t>QPSK (Quadrature Phase Shift Keying) </a:t>
            </a:r>
            <a:r>
              <a:rPr lang="en-US" sz="2800" dirty="0" smtClean="0"/>
              <a:t>uses four phase shifts per symbol.</a:t>
            </a:r>
            <a:endParaRPr lang="en-US" sz="2800" b="1" dirty="0" smtClean="0"/>
          </a:p>
          <a:p>
            <a:pPr eaLnBrk="1" hangingPunct="1">
              <a:lnSpc>
                <a:spcPct val="90000"/>
              </a:lnSpc>
            </a:pPr>
            <a:r>
              <a:rPr lang="en-US" sz="2800" b="1" dirty="0" smtClean="0">
                <a:solidFill>
                  <a:srgbClr val="0033CC"/>
                </a:solidFill>
                <a:latin typeface="Comic Sans MS" pitchFamily="66" charset="0"/>
              </a:rPr>
              <a:t>Modems</a:t>
            </a:r>
            <a:r>
              <a:rPr lang="en-US" sz="2800" dirty="0" smtClean="0"/>
              <a:t> actually use </a:t>
            </a:r>
            <a:r>
              <a:rPr lang="en-US" sz="2800" b="1" dirty="0" err="1" smtClean="0">
                <a:solidFill>
                  <a:srgbClr val="A50021"/>
                </a:solidFill>
              </a:rPr>
              <a:t>Quadrature</a:t>
            </a:r>
            <a:r>
              <a:rPr lang="en-US" sz="2800" b="1" dirty="0" smtClean="0">
                <a:solidFill>
                  <a:srgbClr val="A50021"/>
                </a:solidFill>
              </a:rPr>
              <a:t> Amplitude Modulation (QAM).</a:t>
            </a:r>
          </a:p>
          <a:p>
            <a:pPr eaLnBrk="1" hangingPunct="1">
              <a:lnSpc>
                <a:spcPct val="90000"/>
              </a:lnSpc>
            </a:pPr>
            <a:r>
              <a:rPr lang="en-US" sz="2800" dirty="0" smtClean="0"/>
              <a:t>These concepts are depicted using </a:t>
            </a:r>
            <a:r>
              <a:rPr lang="en-US" sz="2800" dirty="0" smtClean="0">
                <a:solidFill>
                  <a:srgbClr val="0033CC"/>
                </a:solidFill>
              </a:rPr>
              <a:t>constellation points</a:t>
            </a:r>
            <a:r>
              <a:rPr lang="en-US" sz="2800" dirty="0" smtClean="0"/>
              <a:t> where a point determines a specific amplitude and phase.</a:t>
            </a:r>
            <a:endParaRPr lang="en-US" sz="2800" u="sng"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3803</TotalTime>
  <Words>2557</Words>
  <Application>Microsoft Office PowerPoint</Application>
  <PresentationFormat>On-screen Show (4:3)</PresentationFormat>
  <Paragraphs>497</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Revised_Master</vt:lpstr>
      <vt:lpstr> Physical Layer (Part 2) Data Encoding Techniques  </vt:lpstr>
      <vt:lpstr>Interpreting Signals</vt:lpstr>
      <vt:lpstr>Data Encoding Techniques</vt:lpstr>
      <vt:lpstr>Analog and Digital Transmissions</vt:lpstr>
      <vt:lpstr> Digital Data, Analog Signals </vt:lpstr>
      <vt:lpstr>Modulation Techniques</vt:lpstr>
      <vt:lpstr>Modulation to Keying</vt:lpstr>
      <vt:lpstr>Example 5.4 MFSK</vt:lpstr>
      <vt:lpstr>Modems</vt:lpstr>
      <vt:lpstr>Constellation Diagrams</vt:lpstr>
      <vt:lpstr>Quadrature Amplitude Modulation (QAM)</vt:lpstr>
      <vt:lpstr>Telephone Modems</vt:lpstr>
      <vt:lpstr>Telephone Modems</vt:lpstr>
      <vt:lpstr>Digital Data, Digital Signals [the technique used in wired LANs]</vt:lpstr>
      <vt:lpstr>Signal Spectrum Issues</vt:lpstr>
      <vt:lpstr>NRZ ( Non-Return-to-Zero) Codes</vt:lpstr>
      <vt:lpstr>NRZ ( Non-Return-to-Zero) Codes</vt:lpstr>
      <vt:lpstr>Bi–Phase Codes</vt:lpstr>
      <vt:lpstr>Manchester Encoding </vt:lpstr>
      <vt:lpstr>Differential Manchester Encoding </vt:lpstr>
      <vt:lpstr>Bi-Polar Encoding</vt:lpstr>
      <vt:lpstr>Digital Encoding Techniques</vt:lpstr>
      <vt:lpstr>Analog Data, Digital Signals [Example – PCM (Pulse Code Modulation)]</vt:lpstr>
      <vt:lpstr>Multiplexing</vt:lpstr>
      <vt:lpstr> Frequency Division Multiplexing (FDM) vs Time Division Multiplexing (TDM)</vt:lpstr>
      <vt:lpstr>Frequency Division Multiplexing</vt:lpstr>
      <vt:lpstr>Frequency Division Multiplexing</vt:lpstr>
      <vt:lpstr>Wavelength Division Multiplexing</vt:lpstr>
      <vt:lpstr>Time Division Multiplexing</vt:lpstr>
      <vt:lpstr>Concentrator [Statistical Multiplexing]</vt:lpstr>
      <vt:lpstr>Statistical Multiplexing</vt:lpstr>
      <vt:lpstr>T1 System</vt:lpstr>
      <vt:lpstr>T1 - TDM Link</vt:lpstr>
      <vt:lpstr>Pulse Code Modulation (PCM)</vt:lpstr>
      <vt:lpstr>Analog Data, Digital Signals</vt:lpstr>
      <vt:lpstr>Digitizing Analog Data</vt:lpstr>
      <vt:lpstr>Pulse Code Modulation Stages</vt:lpstr>
      <vt:lpstr>Pulse Code Modulation (PCM)</vt:lpstr>
      <vt:lpstr>Pulse Code Modulation (PCM)</vt:lpstr>
      <vt:lpstr>PCM Stages</vt:lpstr>
      <vt:lpstr>PCM Nonlinear Quantization</vt:lpstr>
      <vt:lpstr>Delta Modulation (DM)</vt:lpstr>
      <vt:lpstr>Delta Modulation</vt:lpstr>
      <vt:lpstr>Digital Techniques for Analog Data</vt:lpstr>
      <vt:lpstr>Data Encoding Summary</vt:lpstr>
      <vt:lpstr>Data Encoding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160</cp:revision>
  <dcterms:created xsi:type="dcterms:W3CDTF">2004-01-21T20:05:10Z</dcterms:created>
  <dcterms:modified xsi:type="dcterms:W3CDTF">2012-02-06T19:13:42Z</dcterms:modified>
</cp:coreProperties>
</file>