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32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00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8" autoAdjust="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5DB16C-391F-47C4-8AE7-0403854C796A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2E9580-3CD9-40AC-A170-C29D5BD6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3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46F8B14-52CE-485D-9802-928C2C46DF2F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799343-6189-4D1B-90B1-382F49394024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2725192-7602-45CE-B6F5-3BB4F972C83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BC2FE17-520A-4008-BFB3-31C150F3C57D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2F9344F-A6B0-4C99-8F49-12C7FECE652A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F5E1E98-4237-45C1-A570-43841A6E06EF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91B3C6-47B3-4554-9BAD-C1ACBED7B5B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2CA577-63B8-41DD-8E2B-32B17B71A8DC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F286A8A-7F66-47E6-B3E3-BBC0B37A48F5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5C08E3-3EFA-44CA-80E7-7ADA4966EA39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5015045-8D83-4E63-817E-36B17D9595C0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01C5A2A-9B3B-4371-BA8D-01EFF327047F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31DBBF-D537-4BB2-99EA-42E178190A71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ADFB8E-238D-4994-B707-7986408847B7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69FB2D-4ECB-425B-B1BE-7390E30CE93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3D0530A-F65F-42AD-96A8-EA0A86069574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AA7B7E-9934-4180-8750-DCAC68187FF9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813BEF-0131-49AF-A20F-903AE03D5D73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168BF7C-F206-4FD2-9709-FFF83F634C84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A3E1EB-BBF9-4635-9F39-806F446ED602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D7BB816-7BB6-4C60-AEE3-92A598AD4277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5EC558-BC70-494D-9718-9B57C8282175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68C2F9-0CBC-465C-A5A5-DD439ED7DC4D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C22FBC-A7C6-458F-B14D-F3224E430FED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6376936-5EF0-44F8-8173-6FE351615FEF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EE346A-8A43-43E3-A68B-27C2105CC86B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504483C-0CFA-4132-913F-1D1A60BAFE1F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1FA1D39-519F-4A7B-BC6A-EEFDFC43B3A8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B9423D-29A8-434D-AD0C-9A5B2515CB6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527F84B-5C9E-4971-BE0A-28384BCA176B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629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629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375F4-301A-42BC-AAC7-642C4C680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0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08BC3-302D-4E87-A36A-E9C14C4EF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6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8E95B-243E-4C42-893F-3CD0273B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pPr>
              <a:defRPr/>
            </a:pPr>
            <a:fld id="{FF7D17F0-DDCE-43FA-9A18-C203BFA84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9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DFCA4-EE09-4E9A-ACBB-E9EA1F613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1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016E2-FA94-4B56-9157-F42CE06D0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44A6A-2721-4334-9D72-1C0637DC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7605-AAA1-401D-A3A0-8C5270232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3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8D37A-0B05-4DDA-A80A-4499931C7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3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EE44E-6103-47A7-96DA-E1B33EE70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1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22264-D81B-4704-8FB1-F890EADA8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3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9523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5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6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27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9527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27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527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52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7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7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7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91FF4B3-5B44-4038-ACFF-A1321EE7F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wait@wpi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veshp@wpi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82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Distributed Denial of Service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DDoS</a:t>
            </a:r>
            <a:r>
              <a:rPr lang="en-US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048000"/>
            <a:ext cx="7086600" cy="304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u="sng" dirty="0" smtClean="0">
                <a:solidFill>
                  <a:srgbClr val="FFFF99"/>
                </a:solidFill>
              </a:rPr>
              <a:t>Defending against Flooding-Based </a:t>
            </a:r>
            <a:r>
              <a:rPr lang="en-US" sz="2000" u="sng" dirty="0" err="1" smtClean="0">
                <a:solidFill>
                  <a:srgbClr val="FFFF99"/>
                </a:solidFill>
              </a:rPr>
              <a:t>DDoS</a:t>
            </a:r>
            <a:r>
              <a:rPr lang="en-US" sz="2000" u="sng" dirty="0" smtClean="0">
                <a:solidFill>
                  <a:srgbClr val="FFFF99"/>
                </a:solidFill>
              </a:rPr>
              <a:t> Attacks: A Tutorial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FFFF99"/>
                </a:solidFill>
              </a:rPr>
              <a:t>Rocky K. C. Chang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u="sng" dirty="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i="1" dirty="0" smtClean="0">
              <a:solidFill>
                <a:srgbClr val="FFFF99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i="1" dirty="0" smtClean="0">
                <a:effectLst/>
              </a:rPr>
              <a:t>Presented by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i="1" dirty="0" smtClean="0">
                <a:effectLst/>
              </a:rPr>
              <a:t>Adwait Belsare (</a:t>
            </a:r>
            <a:r>
              <a:rPr lang="en-US" sz="1600" i="1" dirty="0" smtClean="0">
                <a:effectLst/>
                <a:hlinkClick r:id="rId3"/>
              </a:rPr>
              <a:t>adwait@wpi.edu</a:t>
            </a:r>
            <a:r>
              <a:rPr lang="en-US" sz="1600" i="1" dirty="0" smtClean="0">
                <a:effectLst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i="1" dirty="0" smtClean="0">
                <a:effectLst/>
              </a:rPr>
              <a:t>Suvesh Pratapa (</a:t>
            </a:r>
            <a:r>
              <a:rPr lang="en-US" sz="1600" i="1" dirty="0" smtClean="0">
                <a:effectLst/>
                <a:hlinkClick r:id="rId4"/>
              </a:rPr>
              <a:t>suveshp@wpi.edu</a:t>
            </a:r>
            <a:r>
              <a:rPr lang="en-US" sz="1600" i="1" dirty="0" smtClean="0">
                <a:effectLst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600" i="1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Modified </a:t>
            </a:r>
            <a:r>
              <a:rPr lang="en-U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1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by Bob Kinicki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18 April 2012</a:t>
            </a:r>
            <a:endParaRPr lang="en-US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Reflector Attack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953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Cannot be observed by backscatter analysis, because victims do not send back any packets.</a:t>
            </a:r>
          </a:p>
          <a:p>
            <a:pPr eaLnBrk="1" hangingPunct="1">
              <a:defRPr/>
            </a:pPr>
            <a:r>
              <a:rPr lang="en-US" sz="2000" smtClean="0"/>
              <a:t>Packets cannot be filtered as they are legitimate packets.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3267075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505200" y="39624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</a:rPr>
              <a:t>Figure 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D96A3F-C66D-4783-B677-881F3CA3ABCD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DDoS Attack Architectures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8041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B0557-7838-4476-B092-E0F223A9C7B1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Some Reflector Attack Methods</a:t>
            </a:r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560705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86200"/>
            <a:ext cx="409575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1503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Line 9"/>
          <p:cNvSpPr>
            <a:spLocks noChangeShapeType="1"/>
          </p:cNvSpPr>
          <p:nvPr/>
        </p:nvSpPr>
        <p:spPr bwMode="auto">
          <a:xfrm>
            <a:off x="3276600" y="1295400"/>
            <a:ext cx="0" cy="25908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7ECE80-EF0D-406D-8202-38FF56BF7FD4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How many attack packets are needed?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If a victim has resources to admit N half open connections, its capacity of processing incoming SYN packets can be modeled as a G/D/INFINITY/N queue where 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dirty="0" smtClean="0"/>
              <a:t>    G = General arrival process for the SYN packets.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dirty="0" smtClean="0"/>
              <a:t>    D = Deterministic lifetime of each half-open            connection if not receiving the third handshaking message.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5DD0C-EE5F-41D6-9013-1DF50C490578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Minimal rates of SYN packets to stall TCP servers in SYN flooding attacks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822950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85800" y="56388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WIN system offers better protection against SYN flooding based on maximum lifetimes of half-open connections.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1Mb/s connection is sufficient to stall all three servers with N&lt;= 10,000.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66717-813B-46EC-806B-1E02A8FBFDBC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Solutions to the DDoS Problems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There are three lines of defense against the attack: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Attack Prevention and Preemption </a:t>
            </a:r>
            <a:r>
              <a:rPr lang="en-US" sz="2600" i="1" dirty="0" smtClean="0"/>
              <a:t>(before the attack)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Attack Detection and Filtering </a:t>
            </a:r>
            <a:r>
              <a:rPr lang="en-US" sz="2600" i="1" dirty="0" smtClean="0"/>
              <a:t>(during the attack)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 smtClean="0"/>
              <a:t>Attack Source </a:t>
            </a:r>
            <a:r>
              <a:rPr lang="en-US" sz="2600" dirty="0" err="1" smtClean="0"/>
              <a:t>Traceback</a:t>
            </a:r>
            <a:r>
              <a:rPr lang="en-US" sz="2600" dirty="0" smtClean="0"/>
              <a:t> and Identification </a:t>
            </a:r>
            <a:r>
              <a:rPr lang="en-US" sz="2600" i="1" dirty="0" smtClean="0"/>
              <a:t>(during and after the attack)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600" i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FFCC00"/>
                </a:solidFill>
              </a:rPr>
              <a:t>A comprehensive solution should include all three lines of defense.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89761-A8B3-453F-BA51-EF7EBC3275A9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Prevention and Preemption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On the passive side, protect hosts from master and agent implants by using signatures and scanning procedures to detect them</a:t>
            </a:r>
            <a:r>
              <a:rPr lang="en-US" sz="2600" dirty="0" smtClean="0">
                <a:solidFill>
                  <a:srgbClr val="FFC000"/>
                </a:solidFill>
              </a:rPr>
              <a:t> </a:t>
            </a:r>
            <a:r>
              <a:rPr lang="en-US" sz="2600" b="1" dirty="0" smtClean="0">
                <a:solidFill>
                  <a:srgbClr val="FFCC00"/>
                </a:solidFill>
              </a:rPr>
              <a:t>{essentially an IDS strategy}.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Monitor network traffic for known attack messages sent between attackers and masters.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On the active side, employ cyber-informants and cyber-spies to intercept attack plans (e.g., a group of cooperating agents).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b="1" dirty="0" smtClean="0">
                <a:solidFill>
                  <a:srgbClr val="FFCC00"/>
                </a:solidFill>
              </a:rPr>
              <a:t>This line of defense alone is inadequate</a:t>
            </a:r>
            <a:r>
              <a:rPr lang="en-US" sz="2600" dirty="0" smtClean="0">
                <a:solidFill>
                  <a:srgbClr val="FFFF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A99A1-378B-4654-851E-96F454FE6819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Source Traceback and Identification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An after-the-fact response.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i="1" u="sng" dirty="0" smtClean="0"/>
              <a:t>IP </a:t>
            </a:r>
            <a:r>
              <a:rPr lang="en-US" sz="2400" i="1" u="sng" dirty="0" err="1" smtClean="0"/>
              <a:t>Traceback</a:t>
            </a:r>
            <a:r>
              <a:rPr lang="en-US" sz="2400" dirty="0" smtClean="0"/>
              <a:t>: Identifying actual source of packet without relying on source information.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Routers can record information they have seen.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Routers can send additional information about seen packets to their destinations.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CC00"/>
                </a:solidFill>
              </a:rPr>
              <a:t>Infeasible to use IP </a:t>
            </a:r>
            <a:r>
              <a:rPr lang="en-US" sz="2400" b="1" dirty="0" err="1" smtClean="0">
                <a:solidFill>
                  <a:srgbClr val="FFCC00"/>
                </a:solidFill>
              </a:rPr>
              <a:t>Traceback</a:t>
            </a:r>
            <a:r>
              <a:rPr lang="en-US" sz="2400" dirty="0" smtClean="0">
                <a:solidFill>
                  <a:srgbClr val="FFFF00"/>
                </a:solidFill>
              </a:rPr>
              <a:t>. Why?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Cannot always trace packets’ origins. (NATs and Firewalls!)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IP </a:t>
            </a:r>
            <a:r>
              <a:rPr lang="en-US" sz="2000" dirty="0" err="1" smtClean="0"/>
              <a:t>Traceback</a:t>
            </a:r>
            <a:r>
              <a:rPr lang="en-US" sz="2000" dirty="0" smtClean="0"/>
              <a:t> also ineffective in reflector attacks.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Nevertheless, it is at least a good idea and is helpful for post-attack law enforcement.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254C3-E772-4CEA-9BB4-CEC061FC77D2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Two phases: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i="1" dirty="0" err="1" smtClean="0"/>
              <a:t>DDoS</a:t>
            </a:r>
            <a:r>
              <a:rPr lang="en-US" sz="2000" i="1" dirty="0" smtClean="0"/>
              <a:t> Attack Detection</a:t>
            </a:r>
            <a:r>
              <a:rPr lang="en-US" sz="2000" dirty="0" smtClean="0"/>
              <a:t>: Identifying </a:t>
            </a:r>
            <a:r>
              <a:rPr lang="en-US" sz="2000" dirty="0" err="1" smtClean="0"/>
              <a:t>DDoS</a:t>
            </a:r>
            <a:r>
              <a:rPr lang="en-US" sz="2000" dirty="0" smtClean="0"/>
              <a:t> attack packets.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i="1" dirty="0" smtClean="0"/>
              <a:t>Attack Packet Filtering</a:t>
            </a:r>
            <a:r>
              <a:rPr lang="en-US" sz="2000" dirty="0" smtClean="0"/>
              <a:t>: Classifying those packets and dropping them.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(Overall performance depends on effectiveness of both phases.)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Effectiveness of Detection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FPR (False Positive Ratio):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No. of </a:t>
            </a:r>
            <a:r>
              <a:rPr lang="en-US" sz="2000" i="1" dirty="0" smtClean="0"/>
              <a:t>false positives</a:t>
            </a:r>
            <a:r>
              <a:rPr lang="en-US" sz="2000" dirty="0" smtClean="0"/>
              <a:t>/Total number of confirmed normal packets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FNR (False Negative Ratio):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/>
              <a:t>	No. of </a:t>
            </a:r>
            <a:r>
              <a:rPr lang="en-US" sz="2000" i="1" dirty="0" smtClean="0"/>
              <a:t>false negatives</a:t>
            </a:r>
            <a:r>
              <a:rPr lang="en-US" sz="2000" dirty="0" smtClean="0"/>
              <a:t>/Total number of confirmed attack packets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endParaRPr lang="en-US" sz="2000" i="1" dirty="0" smtClean="0"/>
          </a:p>
          <a:p>
            <a:pPr lvl="1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i="1" dirty="0" smtClean="0">
                <a:solidFill>
                  <a:srgbClr val="FFCC00"/>
                </a:solidFill>
              </a:rPr>
              <a:t>Both  metrics should be low!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3F1D5-1D89-49BB-8018-69C3D4C48A52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Effectiveness of Filtering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*Effective attack detection ≠ Effective packet filtering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	Detection phase uses victim identities (Address or Port No.), so even normal packets with same signatures can be dropped.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NPSR (Normal Packet Survival Ratio):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smtClean="0"/>
              <a:t>	Percentage of normal packets that can </a:t>
            </a:r>
            <a:r>
              <a:rPr lang="en-US" sz="2000" i="1" dirty="0" smtClean="0"/>
              <a:t>survive</a:t>
            </a:r>
            <a:r>
              <a:rPr lang="en-US" sz="2000" dirty="0" smtClean="0"/>
              <a:t> in the midst of an attack</a:t>
            </a:r>
            <a:endParaRPr lang="en-US" sz="2000" i="1" dirty="0" smtClean="0"/>
          </a:p>
          <a:p>
            <a:pPr lvl="1" algn="ctr" eaLnBrk="1" hangingPunct="1">
              <a:buFontTx/>
              <a:buNone/>
              <a:defRPr/>
            </a:pPr>
            <a:r>
              <a:rPr lang="en-US" sz="2000" b="1" i="1" dirty="0" smtClean="0">
                <a:solidFill>
                  <a:srgbClr val="FFCC00"/>
                </a:solidFill>
              </a:rPr>
              <a:t>NPSR should be high!</a:t>
            </a:r>
            <a:endParaRPr lang="en-US" sz="2000" b="1" dirty="0" smtClean="0">
              <a:solidFill>
                <a:srgbClr val="FFCC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697A1-540E-4680-B99B-64DBD084BEAE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Outline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000" smtClean="0"/>
              <a:t>Introduction</a:t>
            </a:r>
          </a:p>
          <a:p>
            <a:pPr eaLnBrk="1" hangingPunct="1">
              <a:defRPr/>
            </a:pPr>
            <a:r>
              <a:rPr lang="en-US" sz="3000" smtClean="0"/>
              <a:t>The DDoS Problems</a:t>
            </a:r>
          </a:p>
          <a:p>
            <a:pPr eaLnBrk="1" hangingPunct="1">
              <a:defRPr/>
            </a:pPr>
            <a:r>
              <a:rPr lang="en-US" sz="3000" smtClean="0"/>
              <a:t>Solutions to the DDoS Problems</a:t>
            </a:r>
          </a:p>
          <a:p>
            <a:pPr eaLnBrk="1" hangingPunct="1">
              <a:defRPr/>
            </a:pPr>
            <a:r>
              <a:rPr lang="en-US" sz="3000" smtClean="0"/>
              <a:t>An Internet Firewall?</a:t>
            </a:r>
          </a:p>
          <a:p>
            <a:pPr eaLnBrk="1" hangingPunct="1">
              <a:defRPr/>
            </a:pPr>
            <a:r>
              <a:rPr lang="en-US" sz="3000" smtClean="0"/>
              <a:t>A Comparison of Four detect and Filter Approaches</a:t>
            </a:r>
          </a:p>
          <a:p>
            <a:pPr eaLnBrk="1" hangingPunct="1">
              <a:defRPr/>
            </a:pPr>
            <a:r>
              <a:rPr lang="en-US" sz="3000" smtClean="0"/>
              <a:t>Conclusions of the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40A20-A020-4815-9764-0C5D9D5A4D53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52600"/>
            <a:ext cx="6291263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D101E-420B-49FA-9416-B47B4EFCC677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At Source Networks:</a:t>
            </a:r>
          </a:p>
          <a:p>
            <a:pPr lvl="1" eaLnBrk="1" hangingPunct="1">
              <a:defRPr/>
            </a:pPr>
            <a:r>
              <a:rPr lang="en-US" sz="2000" smtClean="0"/>
              <a:t>Can filter packets based on address spoofing.</a:t>
            </a:r>
          </a:p>
          <a:p>
            <a:pPr lvl="1" eaLnBrk="1" hangingPunct="1">
              <a:defRPr/>
            </a:pPr>
            <a:r>
              <a:rPr lang="en-US" sz="2000" smtClean="0"/>
              <a:t>Direct attacks can be traced easily, difficult for reflector attacks.</a:t>
            </a:r>
          </a:p>
          <a:p>
            <a:pPr lvl="1" eaLnBrk="1" hangingPunct="1">
              <a:defRPr/>
            </a:pPr>
            <a:r>
              <a:rPr lang="en-US" sz="2000" smtClean="0"/>
              <a:t>Need to ensure all ISPs have ingress packet filtering. Very difficult (Impossible?)</a:t>
            </a:r>
          </a:p>
          <a:p>
            <a:pPr lvl="1" eaLnBrk="1" hangingPunct="1">
              <a:buFontTx/>
              <a:buNone/>
              <a:defRPr/>
            </a:pPr>
            <a:endParaRPr lang="en-US" sz="2000" smtClean="0"/>
          </a:p>
          <a:p>
            <a:pPr eaLnBrk="1" hangingPunct="1">
              <a:defRPr/>
            </a:pPr>
            <a:r>
              <a:rPr lang="en-US" sz="2400" smtClean="0"/>
              <a:t>At the Victim’s Network:</a:t>
            </a:r>
          </a:p>
          <a:p>
            <a:pPr lvl="1" eaLnBrk="1" hangingPunct="1">
              <a:defRPr/>
            </a:pPr>
            <a:r>
              <a:rPr lang="en-US" sz="2000" smtClean="0"/>
              <a:t>DDoS victim can detect attack based on volume of incoming traffic or degraded performance. Commercial solutions available.</a:t>
            </a:r>
          </a:p>
          <a:p>
            <a:pPr lvl="1" eaLnBrk="1" hangingPunct="1">
              <a:defRPr/>
            </a:pPr>
            <a:r>
              <a:rPr lang="en-US" sz="2000" smtClean="0"/>
              <a:t>Other mechanisms: </a:t>
            </a:r>
            <a:r>
              <a:rPr lang="en-US" sz="2000" i="1" smtClean="0"/>
              <a:t>IP Hopping</a:t>
            </a:r>
            <a:r>
              <a:rPr lang="en-US" sz="2000" smtClean="0"/>
              <a:t> (Host frequently changes it’s IP address when attack is detected.	DNS tracing can still help the attackers)</a:t>
            </a:r>
          </a:p>
          <a:p>
            <a:pPr lvl="1" eaLnBrk="1" hangingPunct="1">
              <a:defRPr/>
            </a:pPr>
            <a:r>
              <a:rPr lang="en-US" sz="2000" smtClean="0"/>
              <a:t>Last Straw: If incoming link is jammed, victim has to shut down and ask the upstream ISP to filter the packets.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09A25-57CC-4EDC-BC3A-3AD9047D599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 Detection and Filtering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At a Victim’s Upstream ISP Network:</a:t>
            </a:r>
          </a:p>
          <a:p>
            <a:pPr lvl="1" eaLnBrk="1" hangingPunct="1">
              <a:defRPr/>
            </a:pPr>
            <a:r>
              <a:rPr lang="en-US" sz="2000" smtClean="0"/>
              <a:t>Victim requests frequently to filter packets.</a:t>
            </a:r>
          </a:p>
          <a:p>
            <a:pPr lvl="1" eaLnBrk="1" hangingPunct="1">
              <a:defRPr/>
            </a:pPr>
            <a:r>
              <a:rPr lang="en-US" sz="2000" smtClean="0"/>
              <a:t>Can be automated by designing intrusion alert systems, which should be designed carefully.</a:t>
            </a:r>
          </a:p>
          <a:p>
            <a:pPr lvl="1" eaLnBrk="1" hangingPunct="1">
              <a:defRPr/>
            </a:pPr>
            <a:r>
              <a:rPr lang="en-US" sz="2000" smtClean="0"/>
              <a:t>Not a good idea though. Normal packets can still be dropped, and this upstream ISP network can still be jammed under large-scale attacks.</a:t>
            </a:r>
          </a:p>
          <a:p>
            <a:pPr lvl="1" eaLnBrk="1" hangingPunct="1">
              <a:buFontTx/>
              <a:buNone/>
              <a:defRPr/>
            </a:pPr>
            <a:endParaRPr lang="en-US" sz="2000" smtClean="0"/>
          </a:p>
          <a:p>
            <a:pPr eaLnBrk="1" hangingPunct="1">
              <a:defRPr/>
            </a:pPr>
            <a:r>
              <a:rPr lang="en-US" sz="2400" smtClean="0"/>
              <a:t>At further Upstream ISP Networks:</a:t>
            </a:r>
          </a:p>
          <a:p>
            <a:pPr lvl="1" eaLnBrk="1" hangingPunct="1">
              <a:defRPr/>
            </a:pPr>
            <a:r>
              <a:rPr lang="en-US" sz="2000" smtClean="0"/>
              <a:t>The above approach can be further extended to other upstream networks.</a:t>
            </a:r>
          </a:p>
          <a:p>
            <a:pPr lvl="1" eaLnBrk="1" hangingPunct="1">
              <a:defRPr/>
            </a:pPr>
            <a:r>
              <a:rPr lang="en-US" sz="2000" smtClean="0"/>
              <a:t>Effective only if ISP networks are willing to co-operate and install packet filters.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C4DB4-96DE-4303-8044-C12165884FA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/>
              <a:t>An Internet Firewall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A bipolar defense scheme cannot achieve both effective packet detection and packet filtering.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Hence a proposal to </a:t>
            </a:r>
            <a:r>
              <a:rPr lang="en-US" sz="2400" b="1" dirty="0" smtClean="0">
                <a:solidFill>
                  <a:srgbClr val="FFCC00"/>
                </a:solidFill>
              </a:rPr>
              <a:t>deploy a global defense infrastructure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	The plan is to detect attacks right at the Internet core!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FFFF99"/>
              </a:solidFill>
            </a:endParaRPr>
          </a:p>
          <a:p>
            <a:pPr eaLnBrk="1" hangingPunct="1">
              <a:defRPr/>
            </a:pPr>
            <a:r>
              <a:rPr lang="en-US" sz="2400" dirty="0" smtClean="0"/>
              <a:t>Two methods, which employ a set of distributed nodes in the Internet to perform attack detection and packet filtering.</a:t>
            </a:r>
          </a:p>
          <a:p>
            <a:pPr lvl="1" eaLnBrk="1" hangingPunct="1">
              <a:defRPr/>
            </a:pPr>
            <a:r>
              <a:rPr lang="en-US" sz="2000" dirty="0" smtClean="0"/>
              <a:t>Route-based Packet Filtering Approach (RPF)</a:t>
            </a:r>
          </a:p>
          <a:p>
            <a:pPr lvl="1" eaLnBrk="1" hangingPunct="1">
              <a:defRPr/>
            </a:pPr>
            <a:r>
              <a:rPr lang="en-US" sz="2000" dirty="0" smtClean="0"/>
              <a:t>Distributed Attack Detection Approach (DAD)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B9F19-FE6C-4A8D-A467-732509A99FB6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Route-Based Packet Filtering (RPF)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Extends the ingress packet filtering approach to the Internet.</a:t>
            </a:r>
          </a:p>
          <a:p>
            <a:pPr lvl="1" eaLnBrk="1" hangingPunct="1">
              <a:defRPr/>
            </a:pPr>
            <a:r>
              <a:rPr lang="en-US" sz="2000" dirty="0" smtClean="0"/>
              <a:t>Distributed packet filters examine the packets based on addresses and BGP routing information.</a:t>
            </a:r>
          </a:p>
          <a:p>
            <a:pPr lvl="1" eaLnBrk="1" hangingPunct="1">
              <a:defRPr/>
            </a:pPr>
            <a:r>
              <a:rPr lang="en-US" sz="2000" dirty="0" smtClean="0"/>
              <a:t>A packet is considered an attack packet if it comes from an unexpected link. 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Major Drawbacks</a:t>
            </a:r>
          </a:p>
          <a:p>
            <a:pPr lvl="1" eaLnBrk="1" hangingPunct="1">
              <a:defRPr/>
            </a:pPr>
            <a:r>
              <a:rPr lang="en-US" sz="2000" dirty="0" smtClean="0"/>
              <a:t>Requiring BGP messages to carry the needed source addresses -  Overhead!</a:t>
            </a:r>
          </a:p>
          <a:p>
            <a:pPr lvl="1" eaLnBrk="1" hangingPunct="1">
              <a:defRPr/>
            </a:pPr>
            <a:r>
              <a:rPr lang="en-US" sz="2000" dirty="0" smtClean="0"/>
              <a:t>Deployment is still tough! – Filters need to be placed in almost 1800 AS (when there were 10,000 Ass) and the no. of AS is continuously increasing.</a:t>
            </a:r>
          </a:p>
          <a:p>
            <a:pPr lvl="1" eaLnBrk="1" hangingPunct="1">
              <a:defRPr/>
            </a:pPr>
            <a:r>
              <a:rPr lang="en-US" sz="2000" dirty="0" smtClean="0"/>
              <a:t>Cannot filter reflected packets.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230B3-00A1-4B3F-8090-304FA6B6B5B9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dirty="0" smtClean="0"/>
              <a:t>Distributed Attack Detection (DAD)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Deploys a set of distributed Detection Systems (DSs) to observe network anomalies and misuses.</a:t>
            </a:r>
          </a:p>
          <a:p>
            <a:pPr eaLnBrk="1" hangingPunct="1">
              <a:defRPr/>
            </a:pPr>
            <a:r>
              <a:rPr lang="en-US" sz="2400" i="1" dirty="0" smtClean="0"/>
              <a:t>Anomaly detection</a:t>
            </a:r>
            <a:r>
              <a:rPr lang="en-US" sz="2400" dirty="0" smtClean="0"/>
              <a:t>: Observing and detecting traffic patterns that significantly deviate from normal (e.g., unusual traffic intensity for specific packet types.</a:t>
            </a:r>
          </a:p>
          <a:p>
            <a:pPr eaLnBrk="1" hangingPunct="1">
              <a:defRPr/>
            </a:pPr>
            <a:r>
              <a:rPr lang="en-US" sz="2400" i="1" dirty="0" smtClean="0"/>
              <a:t>Misuse detection</a:t>
            </a:r>
            <a:r>
              <a:rPr lang="en-US" sz="2400" dirty="0" smtClean="0"/>
              <a:t>: Identifying traffic that matches a known attack signature.</a:t>
            </a:r>
          </a:p>
          <a:p>
            <a:pPr eaLnBrk="1" hangingPunct="1">
              <a:defRPr/>
            </a:pPr>
            <a:r>
              <a:rPr lang="en-US" sz="2400" dirty="0" smtClean="0"/>
              <a:t>DSs rely mainly on anomaly detection. Various DSs exchange attack information from local observations. This is </a:t>
            </a:r>
            <a:r>
              <a:rPr lang="en-US" sz="2400" dirty="0" err="1" smtClean="0"/>
              <a:t>stateful</a:t>
            </a:r>
            <a:r>
              <a:rPr lang="en-US" sz="2400" dirty="0" smtClean="0"/>
              <a:t> in respect to the </a:t>
            </a:r>
            <a:r>
              <a:rPr lang="en-US" sz="2400" dirty="0" err="1" smtClean="0"/>
              <a:t>DDoS</a:t>
            </a:r>
            <a:r>
              <a:rPr lang="en-US" sz="2400" dirty="0" smtClean="0"/>
              <a:t> attacks.</a:t>
            </a:r>
          </a:p>
          <a:p>
            <a:pPr eaLnBrk="1" hangingPunct="1">
              <a:defRPr/>
            </a:pPr>
            <a:r>
              <a:rPr lang="en-US" sz="2400" dirty="0" smtClean="0"/>
              <a:t>Designing an effective and deployable architecture for the DAD approach is a challenging task.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1850F-2DD5-4F6E-A9B6-201AA4506A04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86200"/>
            <a:ext cx="45275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Distributed Attack Detection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7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smtClean="0"/>
              <a:t>DS Design Considerations</a:t>
            </a: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457200" y="5562600"/>
            <a:ext cx="18288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u="sng">
                <a:solidFill>
                  <a:srgbClr val="000000"/>
                </a:solidFill>
              </a:rPr>
              <a:t>Two Hypotheses</a:t>
            </a:r>
            <a:r>
              <a:rPr lang="en-US" sz="800">
                <a:solidFill>
                  <a:srgbClr val="000000"/>
                </a:solidFill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</a:rPr>
              <a:t>H</a:t>
            </a:r>
            <a:r>
              <a:rPr lang="en-US" sz="800" baseline="-25000">
                <a:solidFill>
                  <a:srgbClr val="000000"/>
                </a:solidFill>
              </a:rPr>
              <a:t>1</a:t>
            </a:r>
            <a:r>
              <a:rPr lang="en-US" sz="800">
                <a:solidFill>
                  <a:srgbClr val="000000"/>
                </a:solidFill>
              </a:rPr>
              <a:t> – Presence of a DDoS attack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</a:rPr>
              <a:t>H</a:t>
            </a:r>
            <a:r>
              <a:rPr lang="en-US" sz="800" baseline="-25000">
                <a:solidFill>
                  <a:srgbClr val="000000"/>
                </a:solidFill>
              </a:rPr>
              <a:t>0</a:t>
            </a:r>
            <a:r>
              <a:rPr lang="en-US" sz="800">
                <a:solidFill>
                  <a:srgbClr val="000000"/>
                </a:solidFill>
              </a:rPr>
              <a:t> – Null Hypothesis</a:t>
            </a:r>
          </a:p>
        </p:txBody>
      </p:sp>
      <p:pic>
        <p:nvPicPr>
          <p:cNvPr id="29702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4522788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324600"/>
            <a:ext cx="4635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3429000" y="5867400"/>
            <a:ext cx="1447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>
                <a:solidFill>
                  <a:srgbClr val="000000"/>
                </a:solidFill>
              </a:rPr>
              <a:t>Each attack alert includes a ‘</a:t>
            </a:r>
            <a:r>
              <a:rPr lang="en-US" sz="800" i="1">
                <a:solidFill>
                  <a:srgbClr val="000000"/>
                </a:solidFill>
              </a:rPr>
              <a:t>confidence level’</a:t>
            </a: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5181600" y="4114800"/>
            <a:ext cx="3505200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u="sng"/>
              <a:t>Other considerations:</a:t>
            </a:r>
          </a:p>
          <a:p>
            <a:pPr eaLnBrk="1" hangingPunct="1">
              <a:buFontTx/>
              <a:buChar char="•"/>
            </a:pPr>
            <a:r>
              <a:rPr lang="en-US" sz="1400"/>
              <a:t> Filters should be installed only on attack</a:t>
            </a:r>
          </a:p>
          <a:p>
            <a:pPr eaLnBrk="1" hangingPunct="1"/>
            <a:r>
              <a:rPr lang="en-US" sz="1400"/>
              <a:t>  interfaces on ‘CONFIRMED’ state</a:t>
            </a:r>
          </a:p>
          <a:p>
            <a:pPr eaLnBrk="1" hangingPunct="1">
              <a:buFontTx/>
              <a:buChar char="•"/>
            </a:pPr>
            <a:r>
              <a:rPr lang="en-US" sz="1400"/>
              <a:t> All DSs should be connected ‘</a:t>
            </a:r>
            <a:r>
              <a:rPr lang="en-US" sz="1400" i="1"/>
              <a:t>always’</a:t>
            </a:r>
          </a:p>
          <a:p>
            <a:pPr eaLnBrk="1" hangingPunct="1">
              <a:buFontTx/>
              <a:buChar char="•"/>
            </a:pPr>
            <a:r>
              <a:rPr lang="en-US" sz="1400"/>
              <a:t> Works in Progress:</a:t>
            </a:r>
          </a:p>
          <a:p>
            <a:pPr eaLnBrk="1" hangingPunct="1"/>
            <a:r>
              <a:rPr lang="en-US" sz="1400" i="1"/>
              <a:t>   Intrusion Detection Exchange Protocol</a:t>
            </a:r>
          </a:p>
          <a:p>
            <a:pPr eaLnBrk="1" hangingPunct="1"/>
            <a:r>
              <a:rPr lang="en-US" sz="1400" i="1"/>
              <a:t>   Intrusion Detection Message Exchange</a:t>
            </a:r>
          </a:p>
          <a:p>
            <a:pPr eaLnBrk="1" hangingPunct="1"/>
            <a:r>
              <a:rPr lang="en-US" sz="1400" i="1"/>
              <a:t>   Format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3EED-2614-4876-9ADE-993150FBA4F6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Distributed Attack Detection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Quickest Detection Problem Formulation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600" i="1" smtClean="0"/>
              <a:t>Let i</a:t>
            </a:r>
            <a:r>
              <a:rPr lang="en-US" sz="1600" smtClean="0"/>
              <a:t>th Sample of instantaneous traffic intensity be A</a:t>
            </a:r>
            <a:r>
              <a:rPr lang="en-US" sz="1600" i="1" baseline="-25000" smtClean="0"/>
              <a:t>i</a:t>
            </a:r>
            <a:endParaRPr lang="en-US" sz="1600" i="1" smtClean="0"/>
          </a:p>
        </p:txBody>
      </p:sp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6651625" cy="333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96B1E-5B0C-4E9D-93EC-E0F5A46F5DAB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Limitations and Open Problems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Limitations of Mathematical Nature: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Choices of global / local thresholds, traffic modeling,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Performance Aspects: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Two-level detection not useful for </a:t>
            </a:r>
            <a:r>
              <a:rPr lang="en-US" sz="2000" dirty="0" err="1" smtClean="0"/>
              <a:t>DDoS</a:t>
            </a:r>
            <a:r>
              <a:rPr lang="en-US" sz="2000" dirty="0" smtClean="0"/>
              <a:t> attacks of short durations.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Flash crowds can trigger false alarms. Algorithm should adapt to this new ‘normality’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Other attack patterns: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DeS</a:t>
            </a:r>
            <a:r>
              <a:rPr lang="en-US" sz="2000" dirty="0" smtClean="0"/>
              <a:t> attacks that use ‘pulsing agents’ with short bursts.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Using different sets of attack agents each time.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C336A-B56A-42B0-84EE-79B6D16692A4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u="sng" smtClean="0"/>
              <a:t>Comparison of Four Detect-And-Filter Approaches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90600"/>
            <a:ext cx="704691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4C583-6DD7-453D-AD90-844ED388CC47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Introduction</a:t>
            </a:r>
            <a:r>
              <a:rPr lang="en-US" smtClean="0"/>
              <a:t>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A typical </a:t>
            </a:r>
            <a:r>
              <a:rPr lang="en-US" sz="2600" b="1" dirty="0" err="1" smtClean="0">
                <a:solidFill>
                  <a:srgbClr val="FFCC00"/>
                </a:solidFill>
              </a:rPr>
              <a:t>DDoS</a:t>
            </a:r>
            <a:r>
              <a:rPr lang="en-US" sz="2600" b="1" dirty="0" smtClean="0">
                <a:solidFill>
                  <a:srgbClr val="FFCC00"/>
                </a:solidFill>
              </a:rPr>
              <a:t> attack </a:t>
            </a:r>
            <a:r>
              <a:rPr lang="en-US" sz="2600" dirty="0" smtClean="0"/>
              <a:t>consists of amassing a large number of compromised hosts to send useless packets to jam a victim or its Internet connection or both.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Can be done in following ways: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dirty="0" smtClean="0"/>
              <a:t>To exploit system design weaknesses such as ping to death 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dirty="0" smtClean="0"/>
              <a:t>Impose computationally intensive tasks on the victim such as encryption and decryption.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600" b="1" dirty="0" smtClean="0">
                <a:solidFill>
                  <a:srgbClr val="FFCC00"/>
                </a:solidFill>
              </a:rPr>
              <a:t>Flooding-based </a:t>
            </a:r>
            <a:r>
              <a:rPr lang="en-US" sz="2600" b="1" dirty="0" err="1" smtClean="0">
                <a:solidFill>
                  <a:srgbClr val="FFCC00"/>
                </a:solidFill>
              </a:rPr>
              <a:t>DDoS</a:t>
            </a:r>
            <a:r>
              <a:rPr lang="en-US" sz="2600" b="1" dirty="0" smtClean="0">
                <a:solidFill>
                  <a:srgbClr val="FFCC00"/>
                </a:solidFill>
              </a:rPr>
              <a:t> Attack</a:t>
            </a:r>
            <a:r>
              <a:rPr lang="en-US" sz="260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6E7D3-7830-409D-B191-6CC22B1EC7B7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Conclusion from this tutorial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Current defense mechanisms are far from adequate.</a:t>
            </a:r>
          </a:p>
          <a:p>
            <a:pPr eaLnBrk="1" hangingPunct="1">
              <a:defRPr/>
            </a:pPr>
            <a:r>
              <a:rPr lang="en-US" sz="2000" dirty="0" smtClean="0"/>
              <a:t>One promising direction is to develop a global infrastructure, an Internet Firewall.</a:t>
            </a:r>
          </a:p>
          <a:p>
            <a:pPr eaLnBrk="1" hangingPunct="1">
              <a:defRPr/>
            </a:pPr>
            <a:r>
              <a:rPr lang="en-US" sz="2000" dirty="0" smtClean="0"/>
              <a:t>Deployment and design considerations should be worked upon.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	We see that </a:t>
            </a:r>
            <a:r>
              <a:rPr lang="en-US" sz="2000" dirty="0" err="1" smtClean="0"/>
              <a:t>DDoS</a:t>
            </a:r>
            <a:r>
              <a:rPr lang="en-US" sz="2000" dirty="0" smtClean="0"/>
              <a:t> Defense is possible through careful planning, and this tutorial covered defense mechanisms which try to discover and slow down bad clients.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FF99"/>
                </a:solidFill>
              </a:rPr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8E7E7-0CDE-4347-B109-09E57101DC47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DDoS Attacks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Do not rely on particular network protocols or system design weaknesses.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Consist of sufficient number of compromised hosts amassed to send useless packets toward a victim around the same time.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Have become a major threat due to availability of a number of user-friendly attack tools on one hand and lack of effective solutions to defend against them on the 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96E11-B717-4774-8AF7-1788F81CA8D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Attacks Reported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May/June, 1998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First primitive </a:t>
            </a:r>
            <a:r>
              <a:rPr lang="en-US" sz="2800" dirty="0" err="1" smtClean="0"/>
              <a:t>DDoS</a:t>
            </a:r>
            <a:r>
              <a:rPr lang="en-US" sz="2800" dirty="0" smtClean="0"/>
              <a:t> tools developed in the underground - Small networks, only mildly worse than coordinated point-to-point </a:t>
            </a:r>
            <a:r>
              <a:rPr lang="en-US" sz="2800" dirty="0" err="1" smtClean="0"/>
              <a:t>DoS</a:t>
            </a:r>
            <a:r>
              <a:rPr lang="en-US" sz="2800" dirty="0" smtClean="0"/>
              <a:t> attacks.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August 17, 1999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Attack on the University of Minnesota reported to UW network operations and security teams.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i="1" dirty="0" smtClean="0"/>
              <a:t>February 2000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Attack on Yahoo, eBay, Amazon.com and other popular websites.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CC00"/>
                </a:solidFill>
              </a:rPr>
              <a:t>One </a:t>
            </a:r>
            <a:r>
              <a:rPr lang="en-US" sz="2800" b="1" dirty="0" smtClean="0">
                <a:solidFill>
                  <a:srgbClr val="FFCC00"/>
                </a:solidFill>
              </a:rPr>
              <a:t>study observed more than 12,000 attacks during a three week period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Reference: http://staff.washington.edu/dittrich/misc/ddos/timeline.html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FF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03E22-B46E-4840-A135-9783876E6C27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The DDoS Problems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1905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3000" smtClean="0"/>
              <a:t>	The attacks can be classified into:</a:t>
            </a:r>
          </a:p>
          <a:p>
            <a:pPr lvl="1" algn="ctr" eaLnBrk="1" hangingPunct="1">
              <a:buFontTx/>
              <a:buNone/>
              <a:defRPr/>
            </a:pPr>
            <a:r>
              <a:rPr lang="en-US" sz="3000" smtClean="0"/>
              <a:t>Direct Attacks.</a:t>
            </a:r>
          </a:p>
          <a:p>
            <a:pPr lvl="1" algn="ctr" eaLnBrk="1" hangingPunct="1">
              <a:buFontTx/>
              <a:buNone/>
              <a:defRPr/>
            </a:pPr>
            <a:r>
              <a:rPr lang="en-US" sz="3000" smtClean="0"/>
              <a:t>Reflector Attacks.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D8EB8-BEFB-474E-8CF2-EFEA53ECF1F9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Direct Attacks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Consists of sending a large number of attack packets directly towards a victim.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Source addresses are usually spoofed so the response goes elsewhere.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>
                <a:solidFill>
                  <a:srgbClr val="FFCC00"/>
                </a:solidFill>
              </a:rPr>
              <a:t>Examples</a:t>
            </a:r>
            <a:r>
              <a:rPr lang="en-US" sz="2600" dirty="0" smtClean="0">
                <a:solidFill>
                  <a:srgbClr val="FFFF99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i="1" dirty="0" smtClean="0"/>
              <a:t>TCP-SYN Flooding</a:t>
            </a:r>
            <a:r>
              <a:rPr lang="en-US" sz="2200" dirty="0" smtClean="0"/>
              <a:t>:  The last message of  TCP’s 3 way handshake never arrives from source.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Congesting a victim’s incoming link using ICMP messages, RST packets or UDP packets.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Attacks use TCP packets (94%), UDP packets (2%) and ICMP packets(2%).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7E2E32-0520-4FD5-BEAC-660F54D4C48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Direct Attack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066800" y="5715000"/>
            <a:ext cx="746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Agent Programs: Trinoo, Tribe Flood Network 2000, and Stacheldraht 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4130675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3886200" y="44958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>
                <a:solidFill>
                  <a:srgbClr val="000000"/>
                </a:solidFill>
              </a:rPr>
              <a:t>Figure 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F7925-64F8-41A8-96C3-B8BB164A0E97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u="sng" smtClean="0"/>
              <a:t>Reflector Attacks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Uses innocent intermediary nodes (routers and servers) known as reflectors.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An attacker sends packets that require responses to the reflectors with the packets’ inscribed source address set to victim’s address.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Can be done using TCP, UDP, ICMP as well as RST packets.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solidFill>
                  <a:srgbClr val="FFCC00"/>
                </a:solidFill>
              </a:rPr>
              <a:t>Examples</a:t>
            </a:r>
            <a:r>
              <a:rPr lang="en-US" sz="2200" dirty="0" smtClean="0">
                <a:solidFill>
                  <a:srgbClr val="FFFF99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Smurf Attacks: Attacker sends ICMP echo request to a subnet directed broadcast address with the victim’s address as the source address.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SYN-ACK flooding: Reflectors respond with SYN-ACK packets to victim’s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8E439-8753-45BA-A32E-D04B440372A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1319</Words>
  <Application>Microsoft Office PowerPoint</Application>
  <PresentationFormat>On-screen Show (4:3)</PresentationFormat>
  <Paragraphs>272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Wingdings</vt:lpstr>
      <vt:lpstr>Calibri</vt:lpstr>
      <vt:lpstr>Comic Sans MS</vt:lpstr>
      <vt:lpstr>Beam</vt:lpstr>
      <vt:lpstr>Distributed Denial of Service (DDoS)</vt:lpstr>
      <vt:lpstr>Outline</vt:lpstr>
      <vt:lpstr>Introduction </vt:lpstr>
      <vt:lpstr>DDoS Attacks</vt:lpstr>
      <vt:lpstr>Attacks Reported</vt:lpstr>
      <vt:lpstr>The DDoS Problems</vt:lpstr>
      <vt:lpstr>Direct Attacks</vt:lpstr>
      <vt:lpstr>Direct Attack</vt:lpstr>
      <vt:lpstr>Reflector Attacks</vt:lpstr>
      <vt:lpstr>Reflector Attack</vt:lpstr>
      <vt:lpstr>DDoS Attack Architectures</vt:lpstr>
      <vt:lpstr>Some Reflector Attack Methods</vt:lpstr>
      <vt:lpstr>How many attack packets are needed?</vt:lpstr>
      <vt:lpstr>Minimal rates of SYN packets to stall TCP servers in SYN flooding attacks</vt:lpstr>
      <vt:lpstr>Solutions to the DDoS Problems</vt:lpstr>
      <vt:lpstr>Attack Prevention and Preemption</vt:lpstr>
      <vt:lpstr>Attack Source Traceback and Identification</vt:lpstr>
      <vt:lpstr>Attack Detection and Filtering</vt:lpstr>
      <vt:lpstr>Attack Detection and Filtering</vt:lpstr>
      <vt:lpstr>Attack Detection and Filtering</vt:lpstr>
      <vt:lpstr>Attack Detection and Filtering</vt:lpstr>
      <vt:lpstr>Attack Detection and Filtering</vt:lpstr>
      <vt:lpstr>An Internet Firewall</vt:lpstr>
      <vt:lpstr>Route-Based Packet Filtering (RPF)</vt:lpstr>
      <vt:lpstr>Distributed Attack Detection (DAD)</vt:lpstr>
      <vt:lpstr>Distributed Attack Detection</vt:lpstr>
      <vt:lpstr>Distributed Attack Detection</vt:lpstr>
      <vt:lpstr>Limitations and Open Problems</vt:lpstr>
      <vt:lpstr>Comparison of Four Detect-And-Filter Approaches</vt:lpstr>
      <vt:lpstr>Conclusion from this tutorial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Denial of Service (DDoS)</dc:title>
  <dc:subject>DDoS</dc:subject>
  <dc:creator>Adwait Belsare, Suvesh Pratapa</dc:creator>
  <dc:description>For the class: CS 577, Fall 2007 - Prof. Kinicki</dc:description>
  <cp:lastModifiedBy>Prof. Kinicki</cp:lastModifiedBy>
  <cp:revision>597</cp:revision>
  <dcterms:created xsi:type="dcterms:W3CDTF">2007-11-12T17:09:17Z</dcterms:created>
  <dcterms:modified xsi:type="dcterms:W3CDTF">2012-04-18T12:27:06Z</dcterms:modified>
  <cp:category>DDoS Research Paper Talk</cp:category>
</cp:coreProperties>
</file>