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256" r:id="rId2"/>
    <p:sldId id="368" r:id="rId3"/>
    <p:sldId id="370" r:id="rId4"/>
    <p:sldId id="387" r:id="rId5"/>
    <p:sldId id="371" r:id="rId6"/>
    <p:sldId id="373" r:id="rId7"/>
    <p:sldId id="372" r:id="rId8"/>
    <p:sldId id="375" r:id="rId9"/>
    <p:sldId id="376" r:id="rId10"/>
    <p:sldId id="377" r:id="rId11"/>
    <p:sldId id="378" r:id="rId12"/>
    <p:sldId id="379" r:id="rId13"/>
    <p:sldId id="380" r:id="rId14"/>
    <p:sldId id="381" r:id="rId15"/>
    <p:sldId id="382" r:id="rId16"/>
    <p:sldId id="383" r:id="rId17"/>
    <p:sldId id="384" r:id="rId18"/>
    <p:sldId id="385" r:id="rId19"/>
    <p:sldId id="386" r:id="rId20"/>
    <p:sldId id="369" r:id="rId21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008000"/>
    <a:srgbClr val="000000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74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00913-8217-4B62-A994-DB2BCBEE3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05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D7452-0FE9-4C41-9A2A-A7A4F72BB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7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  <p:sldLayoutId id="2147483690" r:id="rId13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32.bin"/><Relationship Id="rId18" Type="http://schemas.openxmlformats.org/officeDocument/2006/relationships/oleObject" Target="../embeddings/oleObject37.bin"/><Relationship Id="rId3" Type="http://schemas.openxmlformats.org/officeDocument/2006/relationships/image" Target="../media/image6.wmf"/><Relationship Id="rId21" Type="http://schemas.openxmlformats.org/officeDocument/2006/relationships/image" Target="../media/image8.png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9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4.bin"/><Relationship Id="rId10" Type="http://schemas.openxmlformats.org/officeDocument/2006/relationships/oleObject" Target="../embeddings/oleObject30.bin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1.bin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11.bin"/><Relationship Id="rId3" Type="http://schemas.openxmlformats.org/officeDocument/2006/relationships/image" Target="../media/image6.wmf"/><Relationship Id="rId21" Type="http://schemas.openxmlformats.org/officeDocument/2006/relationships/image" Target="../media/image8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8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19.bin"/><Relationship Id="rId18" Type="http://schemas.openxmlformats.org/officeDocument/2006/relationships/oleObject" Target="../embeddings/oleObject24.bin"/><Relationship Id="rId3" Type="http://schemas.openxmlformats.org/officeDocument/2006/relationships/image" Target="../media/image6.wmf"/><Relationship Id="rId21" Type="http://schemas.openxmlformats.org/officeDocument/2006/relationships/image" Target="../media/image8.png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1.bin"/><Relationship Id="rId10" Type="http://schemas.openxmlformats.org/officeDocument/2006/relationships/oleObject" Target="../embeddings/oleObject17.bin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628800"/>
            <a:ext cx="8462993" cy="331236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the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Application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Layer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15816" y="5661248"/>
            <a:ext cx="6005512" cy="119675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Spring </a:t>
            </a:r>
            <a:r>
              <a:rPr lang="en-US" dirty="0" smtClean="0"/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-99392"/>
            <a:ext cx="7772400" cy="1143000"/>
          </a:xfrm>
        </p:spPr>
        <p:txBody>
          <a:bodyPr/>
          <a:lstStyle/>
          <a:p>
            <a:r>
              <a:rPr lang="en-US" dirty="0" smtClean="0"/>
              <a:t>Pure P2P Architecture</a:t>
            </a:r>
          </a:p>
        </p:txBody>
      </p:sp>
      <p:sp>
        <p:nvSpPr>
          <p:cNvPr id="309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268760"/>
            <a:ext cx="4049713" cy="4648200"/>
          </a:xfrm>
        </p:spPr>
        <p:txBody>
          <a:bodyPr/>
          <a:lstStyle/>
          <a:p>
            <a:r>
              <a:rPr lang="en-US" sz="2400" i="1" dirty="0" smtClean="0">
                <a:solidFill>
                  <a:srgbClr val="800000"/>
                </a:solidFill>
              </a:rPr>
              <a:t>no</a:t>
            </a:r>
            <a:r>
              <a:rPr lang="en-US" sz="2400" dirty="0" smtClean="0"/>
              <a:t> always-on server</a:t>
            </a:r>
          </a:p>
          <a:p>
            <a:r>
              <a:rPr lang="en-US" sz="2400" dirty="0" smtClean="0"/>
              <a:t>arbitrary end systems </a:t>
            </a:r>
            <a:r>
              <a:rPr lang="en-US" sz="2400" dirty="0"/>
              <a:t>communicate </a:t>
            </a:r>
            <a:r>
              <a:rPr lang="en-US" sz="2400" dirty="0" smtClean="0"/>
              <a:t>directly.</a:t>
            </a:r>
            <a:endParaRPr lang="en-US" sz="2400" dirty="0" smtClean="0"/>
          </a:p>
          <a:p>
            <a:r>
              <a:rPr lang="en-US" sz="2400" dirty="0" smtClean="0"/>
              <a:t>peers are intermittently connected and change IP </a:t>
            </a:r>
            <a:r>
              <a:rPr lang="en-US" sz="2400" dirty="0" smtClean="0"/>
              <a:t>addresses.</a:t>
            </a:r>
            <a:endParaRPr lang="en-US" sz="2400" dirty="0" smtClean="0"/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Highly scalable but difficult to manage</a:t>
            </a:r>
          </a:p>
          <a:p>
            <a:endParaRPr lang="en-US" sz="2400" dirty="0" smtClean="0"/>
          </a:p>
        </p:txBody>
      </p:sp>
      <p:sp>
        <p:nvSpPr>
          <p:cNvPr id="3091" name="Freeform 691"/>
          <p:cNvSpPr>
            <a:spLocks/>
          </p:cNvSpPr>
          <p:nvPr/>
        </p:nvSpPr>
        <p:spPr bwMode="auto">
          <a:xfrm>
            <a:off x="6710363" y="3457575"/>
            <a:ext cx="1314450" cy="674688"/>
          </a:xfrm>
          <a:custGeom>
            <a:avLst/>
            <a:gdLst>
              <a:gd name="T0" fmla="*/ 382 w 828"/>
              <a:gd name="T1" fmla="*/ 30 h 425"/>
              <a:gd name="T2" fmla="*/ 370 w 828"/>
              <a:gd name="T3" fmla="*/ 30 h 425"/>
              <a:gd name="T4" fmla="*/ 126 w 828"/>
              <a:gd name="T5" fmla="*/ 32 h 425"/>
              <a:gd name="T6" fmla="*/ 6 w 828"/>
              <a:gd name="T7" fmla="*/ 126 h 425"/>
              <a:gd name="T8" fmla="*/ 92 w 828"/>
              <a:gd name="T9" fmla="*/ 274 h 425"/>
              <a:gd name="T10" fmla="*/ 292 w 828"/>
              <a:gd name="T11" fmla="*/ 384 h 425"/>
              <a:gd name="T12" fmla="*/ 540 w 828"/>
              <a:gd name="T13" fmla="*/ 416 h 425"/>
              <a:gd name="T14" fmla="*/ 698 w 828"/>
              <a:gd name="T15" fmla="*/ 330 h 425"/>
              <a:gd name="T16" fmla="*/ 776 w 828"/>
              <a:gd name="T17" fmla="*/ 170 h 425"/>
              <a:gd name="T18" fmla="*/ 792 w 828"/>
              <a:gd name="T19" fmla="*/ 22 h 425"/>
              <a:gd name="T20" fmla="*/ 560 w 828"/>
              <a:gd name="T21" fmla="*/ 38 h 425"/>
              <a:gd name="T22" fmla="*/ 382 w 828"/>
              <a:gd name="T23" fmla="*/ 30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692"/>
          <p:cNvSpPr>
            <a:spLocks/>
          </p:cNvSpPr>
          <p:nvPr/>
        </p:nvSpPr>
        <p:spPr bwMode="auto">
          <a:xfrm>
            <a:off x="6729413" y="1931988"/>
            <a:ext cx="1730375" cy="1044575"/>
          </a:xfrm>
          <a:custGeom>
            <a:avLst/>
            <a:gdLst>
              <a:gd name="T0" fmla="*/ 424 w 765"/>
              <a:gd name="T1" fmla="*/ 10 h 459"/>
              <a:gd name="T2" fmla="*/ 288 w 765"/>
              <a:gd name="T3" fmla="*/ 70 h 459"/>
              <a:gd name="T4" fmla="*/ 96 w 765"/>
              <a:gd name="T5" fmla="*/ 100 h 459"/>
              <a:gd name="T6" fmla="*/ 14 w 765"/>
              <a:gd name="T7" fmla="*/ 336 h 459"/>
              <a:gd name="T8" fmla="*/ 180 w 765"/>
              <a:gd name="T9" fmla="*/ 444 h 459"/>
              <a:gd name="T10" fmla="*/ 346 w 765"/>
              <a:gd name="T11" fmla="*/ 426 h 459"/>
              <a:gd name="T12" fmla="*/ 584 w 765"/>
              <a:gd name="T13" fmla="*/ 444 h 459"/>
              <a:gd name="T14" fmla="*/ 698 w 765"/>
              <a:gd name="T15" fmla="*/ 434 h 459"/>
              <a:gd name="T16" fmla="*/ 752 w 765"/>
              <a:gd name="T17" fmla="*/ 372 h 459"/>
              <a:gd name="T18" fmla="*/ 750 w 765"/>
              <a:gd name="T19" fmla="*/ 158 h 459"/>
              <a:gd name="T20" fmla="*/ 662 w 765"/>
              <a:gd name="T21" fmla="*/ 34 h 459"/>
              <a:gd name="T22" fmla="*/ 424 w 765"/>
              <a:gd name="T23" fmla="*/ 10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693"/>
          <p:cNvSpPr>
            <a:spLocks/>
          </p:cNvSpPr>
          <p:nvPr/>
        </p:nvSpPr>
        <p:spPr bwMode="auto">
          <a:xfrm>
            <a:off x="4989513" y="1639888"/>
            <a:ext cx="1644650" cy="1071562"/>
          </a:xfrm>
          <a:custGeom>
            <a:avLst/>
            <a:gdLst>
              <a:gd name="T0" fmla="*/ 648 w 1036"/>
              <a:gd name="T1" fmla="*/ 11 h 675"/>
              <a:gd name="T2" fmla="*/ 390 w 1036"/>
              <a:gd name="T3" fmla="*/ 53 h 675"/>
              <a:gd name="T4" fmla="*/ 206 w 1036"/>
              <a:gd name="T5" fmla="*/ 129 h 675"/>
              <a:gd name="T6" fmla="*/ 152 w 1036"/>
              <a:gd name="T7" fmla="*/ 229 h 675"/>
              <a:gd name="T8" fmla="*/ 22 w 1036"/>
              <a:gd name="T9" fmla="*/ 297 h 675"/>
              <a:gd name="T10" fmla="*/ 18 w 1036"/>
              <a:gd name="T11" fmla="*/ 459 h 675"/>
              <a:gd name="T12" fmla="*/ 132 w 1036"/>
              <a:gd name="T13" fmla="*/ 489 h 675"/>
              <a:gd name="T14" fmla="*/ 458 w 1036"/>
              <a:gd name="T15" fmla="*/ 489 h 675"/>
              <a:gd name="T16" fmla="*/ 598 w 1036"/>
              <a:gd name="T17" fmla="*/ 555 h 675"/>
              <a:gd name="T18" fmla="*/ 752 w 1036"/>
              <a:gd name="T19" fmla="*/ 657 h 675"/>
              <a:gd name="T20" fmla="*/ 870 w 1036"/>
              <a:gd name="T21" fmla="*/ 661 h 675"/>
              <a:gd name="T22" fmla="*/ 952 w 1036"/>
              <a:gd name="T23" fmla="*/ 603 h 675"/>
              <a:gd name="T24" fmla="*/ 992 w 1036"/>
              <a:gd name="T25" fmla="*/ 445 h 675"/>
              <a:gd name="T26" fmla="*/ 1018 w 1036"/>
              <a:gd name="T27" fmla="*/ 291 h 675"/>
              <a:gd name="T28" fmla="*/ 1022 w 1036"/>
              <a:gd name="T29" fmla="*/ 107 h 675"/>
              <a:gd name="T30" fmla="*/ 934 w 1036"/>
              <a:gd name="T31" fmla="*/ 17 h 675"/>
              <a:gd name="T32" fmla="*/ 776 w 1036"/>
              <a:gd name="T33" fmla="*/ 3 h 675"/>
              <a:gd name="T34" fmla="*/ 648 w 1036"/>
              <a:gd name="T35" fmla="*/ 11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94"/>
          <p:cNvGrpSpPr>
            <a:grpSpLocks/>
          </p:cNvGrpSpPr>
          <p:nvPr/>
        </p:nvGrpSpPr>
        <p:grpSpPr bwMode="auto">
          <a:xfrm>
            <a:off x="5076825" y="2974975"/>
            <a:ext cx="1458913" cy="933450"/>
            <a:chOff x="2889" y="1631"/>
            <a:chExt cx="980" cy="743"/>
          </a:xfrm>
        </p:grpSpPr>
        <p:sp>
          <p:nvSpPr>
            <p:cNvPr id="3418" name="Rectangle 695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9" name="AutoShape 696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697"/>
          <p:cNvGrpSpPr>
            <a:grpSpLocks/>
          </p:cNvGrpSpPr>
          <p:nvPr/>
        </p:nvGrpSpPr>
        <p:grpSpPr bwMode="auto">
          <a:xfrm>
            <a:off x="5778500" y="1831975"/>
            <a:ext cx="336550" cy="531813"/>
            <a:chOff x="3796" y="1043"/>
            <a:chExt cx="865" cy="1237"/>
          </a:xfrm>
        </p:grpSpPr>
        <p:sp>
          <p:nvSpPr>
            <p:cNvPr id="3388" name="Line 698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9" name="Line 699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0" name="Line 700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1" name="Line 701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2" name="Line 702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3" name="Line 703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4" name="Line 704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5" name="Line 705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6" name="Line 706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7" name="Line 707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8" name="Line 708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9" name="Line 709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00" name="Line 710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01" name="Line 711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02" name="Line 712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" name="Group 713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3414" name="Line 714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5" name="Line 715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6" name="Line 716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7" name="Line 717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718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3410" name="Line 719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1" name="Line 720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2" name="Line 721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3" name="Line 722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" name="Group 723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3406" name="Line 724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07" name="Line 725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08" name="Line 726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09" name="Line 727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3096" name="Oval 728"/>
          <p:cNvSpPr>
            <a:spLocks noChangeArrowheads="1"/>
          </p:cNvSpPr>
          <p:nvPr/>
        </p:nvSpPr>
        <p:spPr bwMode="auto">
          <a:xfrm>
            <a:off x="6835775" y="36528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Line 729"/>
          <p:cNvSpPr>
            <a:spLocks noChangeShapeType="1"/>
          </p:cNvSpPr>
          <p:nvPr/>
        </p:nvSpPr>
        <p:spPr bwMode="auto">
          <a:xfrm>
            <a:off x="6835775" y="3644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Line 730"/>
          <p:cNvSpPr>
            <a:spLocks noChangeShapeType="1"/>
          </p:cNvSpPr>
          <p:nvPr/>
        </p:nvSpPr>
        <p:spPr bwMode="auto">
          <a:xfrm>
            <a:off x="7194550" y="3644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Rectangle 731"/>
          <p:cNvSpPr>
            <a:spLocks noChangeArrowheads="1"/>
          </p:cNvSpPr>
          <p:nvPr/>
        </p:nvSpPr>
        <p:spPr bwMode="auto">
          <a:xfrm>
            <a:off x="6835775" y="36449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00" name="Oval 732"/>
          <p:cNvSpPr>
            <a:spLocks noChangeArrowheads="1"/>
          </p:cNvSpPr>
          <p:nvPr/>
        </p:nvSpPr>
        <p:spPr bwMode="auto">
          <a:xfrm>
            <a:off x="6832600" y="35766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733"/>
          <p:cNvGrpSpPr>
            <a:grpSpLocks/>
          </p:cNvGrpSpPr>
          <p:nvPr/>
        </p:nvGrpSpPr>
        <p:grpSpPr bwMode="auto">
          <a:xfrm>
            <a:off x="6918325" y="3600450"/>
            <a:ext cx="179388" cy="65088"/>
            <a:chOff x="2848" y="848"/>
            <a:chExt cx="140" cy="98"/>
          </a:xfrm>
        </p:grpSpPr>
        <p:sp>
          <p:nvSpPr>
            <p:cNvPr id="3385" name="Line 73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" name="Line 73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" name="Line 73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737"/>
          <p:cNvGrpSpPr>
            <a:grpSpLocks/>
          </p:cNvGrpSpPr>
          <p:nvPr/>
        </p:nvGrpSpPr>
        <p:grpSpPr bwMode="auto">
          <a:xfrm flipV="1">
            <a:off x="6918325" y="3600450"/>
            <a:ext cx="179388" cy="65088"/>
            <a:chOff x="2848" y="848"/>
            <a:chExt cx="140" cy="98"/>
          </a:xfrm>
        </p:grpSpPr>
        <p:sp>
          <p:nvSpPr>
            <p:cNvPr id="3382" name="Line 73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" name="Line 73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" name="Line 74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3" name="Oval 741"/>
          <p:cNvSpPr>
            <a:spLocks noChangeArrowheads="1"/>
          </p:cNvSpPr>
          <p:nvPr/>
        </p:nvSpPr>
        <p:spPr bwMode="auto">
          <a:xfrm>
            <a:off x="7191375" y="39322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Line 742"/>
          <p:cNvSpPr>
            <a:spLocks noChangeShapeType="1"/>
          </p:cNvSpPr>
          <p:nvPr/>
        </p:nvSpPr>
        <p:spPr bwMode="auto">
          <a:xfrm>
            <a:off x="7191375" y="39243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Line 743"/>
          <p:cNvSpPr>
            <a:spLocks noChangeShapeType="1"/>
          </p:cNvSpPr>
          <p:nvPr/>
        </p:nvSpPr>
        <p:spPr bwMode="auto">
          <a:xfrm>
            <a:off x="7550150" y="39243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Rectangle 744"/>
          <p:cNvSpPr>
            <a:spLocks noChangeArrowheads="1"/>
          </p:cNvSpPr>
          <p:nvPr/>
        </p:nvSpPr>
        <p:spPr bwMode="auto">
          <a:xfrm>
            <a:off x="7191375" y="39243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07" name="Oval 745"/>
          <p:cNvSpPr>
            <a:spLocks noChangeArrowheads="1"/>
          </p:cNvSpPr>
          <p:nvPr/>
        </p:nvSpPr>
        <p:spPr bwMode="auto">
          <a:xfrm>
            <a:off x="7188200" y="38560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46"/>
          <p:cNvGrpSpPr>
            <a:grpSpLocks/>
          </p:cNvGrpSpPr>
          <p:nvPr/>
        </p:nvGrpSpPr>
        <p:grpSpPr bwMode="auto">
          <a:xfrm>
            <a:off x="7273925" y="3879850"/>
            <a:ext cx="179388" cy="65088"/>
            <a:chOff x="2848" y="848"/>
            <a:chExt cx="140" cy="98"/>
          </a:xfrm>
        </p:grpSpPr>
        <p:sp>
          <p:nvSpPr>
            <p:cNvPr id="3379" name="Line 74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" name="Line 74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" name="Line 74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750"/>
          <p:cNvGrpSpPr>
            <a:grpSpLocks/>
          </p:cNvGrpSpPr>
          <p:nvPr/>
        </p:nvGrpSpPr>
        <p:grpSpPr bwMode="auto">
          <a:xfrm flipV="1">
            <a:off x="7273925" y="3879850"/>
            <a:ext cx="179388" cy="65088"/>
            <a:chOff x="2848" y="848"/>
            <a:chExt cx="140" cy="98"/>
          </a:xfrm>
        </p:grpSpPr>
        <p:sp>
          <p:nvSpPr>
            <p:cNvPr id="3376" name="Line 75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7" name="Line 75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8" name="Line 75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10" name="Oval 754"/>
          <p:cNvSpPr>
            <a:spLocks noChangeArrowheads="1"/>
          </p:cNvSpPr>
          <p:nvPr/>
        </p:nvSpPr>
        <p:spPr bwMode="auto">
          <a:xfrm>
            <a:off x="7470775" y="36655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Line 755"/>
          <p:cNvSpPr>
            <a:spLocks noChangeShapeType="1"/>
          </p:cNvSpPr>
          <p:nvPr/>
        </p:nvSpPr>
        <p:spPr bwMode="auto">
          <a:xfrm>
            <a:off x="7470775" y="36576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Line 756"/>
          <p:cNvSpPr>
            <a:spLocks noChangeShapeType="1"/>
          </p:cNvSpPr>
          <p:nvPr/>
        </p:nvSpPr>
        <p:spPr bwMode="auto">
          <a:xfrm>
            <a:off x="7829550" y="36576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3" name="Rectangle 757"/>
          <p:cNvSpPr>
            <a:spLocks noChangeArrowheads="1"/>
          </p:cNvSpPr>
          <p:nvPr/>
        </p:nvSpPr>
        <p:spPr bwMode="auto">
          <a:xfrm>
            <a:off x="7470775" y="36576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14" name="Oval 758"/>
          <p:cNvSpPr>
            <a:spLocks noChangeArrowheads="1"/>
          </p:cNvSpPr>
          <p:nvPr/>
        </p:nvSpPr>
        <p:spPr bwMode="auto">
          <a:xfrm>
            <a:off x="7467600" y="35893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759"/>
          <p:cNvGrpSpPr>
            <a:grpSpLocks/>
          </p:cNvGrpSpPr>
          <p:nvPr/>
        </p:nvGrpSpPr>
        <p:grpSpPr bwMode="auto">
          <a:xfrm>
            <a:off x="7553325" y="3613150"/>
            <a:ext cx="179388" cy="65088"/>
            <a:chOff x="2848" y="848"/>
            <a:chExt cx="140" cy="98"/>
          </a:xfrm>
        </p:grpSpPr>
        <p:sp>
          <p:nvSpPr>
            <p:cNvPr id="3373" name="Line 76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4" name="Line 76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5" name="Line 76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763"/>
          <p:cNvGrpSpPr>
            <a:grpSpLocks/>
          </p:cNvGrpSpPr>
          <p:nvPr/>
        </p:nvGrpSpPr>
        <p:grpSpPr bwMode="auto">
          <a:xfrm flipV="1">
            <a:off x="7553325" y="3613150"/>
            <a:ext cx="179388" cy="65088"/>
            <a:chOff x="2848" y="848"/>
            <a:chExt cx="140" cy="98"/>
          </a:xfrm>
        </p:grpSpPr>
        <p:sp>
          <p:nvSpPr>
            <p:cNvPr id="3370" name="Line 76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1" name="Line 76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2" name="Line 76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17" name="Oval 767"/>
          <p:cNvSpPr>
            <a:spLocks noChangeArrowheads="1"/>
          </p:cNvSpPr>
          <p:nvPr/>
        </p:nvSpPr>
        <p:spPr bwMode="auto">
          <a:xfrm>
            <a:off x="6935788" y="2503488"/>
            <a:ext cx="347662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8" name="Line 768"/>
          <p:cNvSpPr>
            <a:spLocks noChangeShapeType="1"/>
          </p:cNvSpPr>
          <p:nvPr/>
        </p:nvSpPr>
        <p:spPr bwMode="auto">
          <a:xfrm>
            <a:off x="6935788" y="2495550"/>
            <a:ext cx="0" cy="555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9" name="Line 769"/>
          <p:cNvSpPr>
            <a:spLocks noChangeShapeType="1"/>
          </p:cNvSpPr>
          <p:nvPr/>
        </p:nvSpPr>
        <p:spPr bwMode="auto">
          <a:xfrm>
            <a:off x="7283450" y="2495550"/>
            <a:ext cx="0" cy="555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0" name="Rectangle 770"/>
          <p:cNvSpPr>
            <a:spLocks noChangeArrowheads="1"/>
          </p:cNvSpPr>
          <p:nvPr/>
        </p:nvSpPr>
        <p:spPr bwMode="auto">
          <a:xfrm>
            <a:off x="6935788" y="2495550"/>
            <a:ext cx="344487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21" name="Oval 771"/>
          <p:cNvSpPr>
            <a:spLocks noChangeArrowheads="1"/>
          </p:cNvSpPr>
          <p:nvPr/>
        </p:nvSpPr>
        <p:spPr bwMode="auto">
          <a:xfrm>
            <a:off x="6932613" y="2432050"/>
            <a:ext cx="347662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772"/>
          <p:cNvGrpSpPr>
            <a:grpSpLocks/>
          </p:cNvGrpSpPr>
          <p:nvPr/>
        </p:nvGrpSpPr>
        <p:grpSpPr bwMode="auto">
          <a:xfrm>
            <a:off x="7016750" y="2454275"/>
            <a:ext cx="171450" cy="61913"/>
            <a:chOff x="2848" y="848"/>
            <a:chExt cx="140" cy="98"/>
          </a:xfrm>
        </p:grpSpPr>
        <p:sp>
          <p:nvSpPr>
            <p:cNvPr id="3367" name="Line 77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8" name="Line 77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9" name="Line 77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776"/>
          <p:cNvGrpSpPr>
            <a:grpSpLocks/>
          </p:cNvGrpSpPr>
          <p:nvPr/>
        </p:nvGrpSpPr>
        <p:grpSpPr bwMode="auto">
          <a:xfrm flipV="1">
            <a:off x="7016750" y="2454275"/>
            <a:ext cx="171450" cy="60325"/>
            <a:chOff x="2848" y="848"/>
            <a:chExt cx="140" cy="98"/>
          </a:xfrm>
        </p:grpSpPr>
        <p:sp>
          <p:nvSpPr>
            <p:cNvPr id="3364" name="Line 77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5" name="Line 77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6" name="Line 77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4" name="Oval 780"/>
          <p:cNvSpPr>
            <a:spLocks noChangeArrowheads="1"/>
          </p:cNvSpPr>
          <p:nvPr/>
        </p:nvSpPr>
        <p:spPr bwMode="auto">
          <a:xfrm>
            <a:off x="6934200" y="27638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Line 781"/>
          <p:cNvSpPr>
            <a:spLocks noChangeShapeType="1"/>
          </p:cNvSpPr>
          <p:nvPr/>
        </p:nvSpPr>
        <p:spPr bwMode="auto">
          <a:xfrm>
            <a:off x="6934200" y="2755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6" name="Line 782"/>
          <p:cNvSpPr>
            <a:spLocks noChangeShapeType="1"/>
          </p:cNvSpPr>
          <p:nvPr/>
        </p:nvSpPr>
        <p:spPr bwMode="auto">
          <a:xfrm>
            <a:off x="7292975" y="2755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7" name="Rectangle 783"/>
          <p:cNvSpPr>
            <a:spLocks noChangeArrowheads="1"/>
          </p:cNvSpPr>
          <p:nvPr/>
        </p:nvSpPr>
        <p:spPr bwMode="auto">
          <a:xfrm>
            <a:off x="6934200" y="27559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28" name="Oval 784"/>
          <p:cNvSpPr>
            <a:spLocks noChangeArrowheads="1"/>
          </p:cNvSpPr>
          <p:nvPr/>
        </p:nvSpPr>
        <p:spPr bwMode="auto">
          <a:xfrm>
            <a:off x="6931025" y="26876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785"/>
          <p:cNvGrpSpPr>
            <a:grpSpLocks/>
          </p:cNvGrpSpPr>
          <p:nvPr/>
        </p:nvGrpSpPr>
        <p:grpSpPr bwMode="auto">
          <a:xfrm>
            <a:off x="7016750" y="2711450"/>
            <a:ext cx="179388" cy="65088"/>
            <a:chOff x="2848" y="848"/>
            <a:chExt cx="140" cy="98"/>
          </a:xfrm>
        </p:grpSpPr>
        <p:sp>
          <p:nvSpPr>
            <p:cNvPr id="3361" name="Line 78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2" name="Line 78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3" name="Line 78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789"/>
          <p:cNvGrpSpPr>
            <a:grpSpLocks/>
          </p:cNvGrpSpPr>
          <p:nvPr/>
        </p:nvGrpSpPr>
        <p:grpSpPr bwMode="auto">
          <a:xfrm flipV="1">
            <a:off x="7016750" y="2711450"/>
            <a:ext cx="179388" cy="65088"/>
            <a:chOff x="2848" y="848"/>
            <a:chExt cx="140" cy="98"/>
          </a:xfrm>
        </p:grpSpPr>
        <p:sp>
          <p:nvSpPr>
            <p:cNvPr id="3358" name="Line 79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9" name="Line 79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0" name="Line 79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31" name="Oval 793"/>
          <p:cNvSpPr>
            <a:spLocks noChangeArrowheads="1"/>
          </p:cNvSpPr>
          <p:nvPr/>
        </p:nvSpPr>
        <p:spPr bwMode="auto">
          <a:xfrm>
            <a:off x="7410450" y="2405063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Line 794"/>
          <p:cNvSpPr>
            <a:spLocks noChangeShapeType="1"/>
          </p:cNvSpPr>
          <p:nvPr/>
        </p:nvSpPr>
        <p:spPr bwMode="auto">
          <a:xfrm>
            <a:off x="7410450" y="2398713"/>
            <a:ext cx="0" cy="52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3" name="Line 795"/>
          <p:cNvSpPr>
            <a:spLocks noChangeShapeType="1"/>
          </p:cNvSpPr>
          <p:nvPr/>
        </p:nvSpPr>
        <p:spPr bwMode="auto">
          <a:xfrm>
            <a:off x="7740650" y="2398713"/>
            <a:ext cx="0" cy="52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4" name="Rectangle 796"/>
          <p:cNvSpPr>
            <a:spLocks noChangeArrowheads="1"/>
          </p:cNvSpPr>
          <p:nvPr/>
        </p:nvSpPr>
        <p:spPr bwMode="auto">
          <a:xfrm>
            <a:off x="7410450" y="2398713"/>
            <a:ext cx="327025" cy="5238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135" name="Oval 797"/>
          <p:cNvSpPr>
            <a:spLocks noChangeArrowheads="1"/>
          </p:cNvSpPr>
          <p:nvPr/>
        </p:nvSpPr>
        <p:spPr bwMode="auto">
          <a:xfrm>
            <a:off x="7407275" y="2336800"/>
            <a:ext cx="330200" cy="1000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798"/>
          <p:cNvGrpSpPr>
            <a:grpSpLocks/>
          </p:cNvGrpSpPr>
          <p:nvPr/>
        </p:nvGrpSpPr>
        <p:grpSpPr bwMode="auto">
          <a:xfrm>
            <a:off x="7486650" y="2359025"/>
            <a:ext cx="163513" cy="57150"/>
            <a:chOff x="2848" y="848"/>
            <a:chExt cx="140" cy="98"/>
          </a:xfrm>
        </p:grpSpPr>
        <p:sp>
          <p:nvSpPr>
            <p:cNvPr id="3355" name="Line 79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6" name="Line 80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7" name="Line 80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802"/>
          <p:cNvGrpSpPr>
            <a:grpSpLocks/>
          </p:cNvGrpSpPr>
          <p:nvPr/>
        </p:nvGrpSpPr>
        <p:grpSpPr bwMode="auto">
          <a:xfrm flipV="1">
            <a:off x="7486650" y="2357438"/>
            <a:ext cx="163513" cy="58737"/>
            <a:chOff x="2848" y="848"/>
            <a:chExt cx="140" cy="98"/>
          </a:xfrm>
        </p:grpSpPr>
        <p:sp>
          <p:nvSpPr>
            <p:cNvPr id="3352" name="Line 80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3" name="Line 80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4" name="Line 80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38" name="Oval 806"/>
          <p:cNvSpPr>
            <a:spLocks noChangeArrowheads="1"/>
          </p:cNvSpPr>
          <p:nvPr/>
        </p:nvSpPr>
        <p:spPr bwMode="auto">
          <a:xfrm>
            <a:off x="7496175" y="27638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9" name="Line 807"/>
          <p:cNvSpPr>
            <a:spLocks noChangeShapeType="1"/>
          </p:cNvSpPr>
          <p:nvPr/>
        </p:nvSpPr>
        <p:spPr bwMode="auto">
          <a:xfrm>
            <a:off x="7496175" y="2755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Line 808"/>
          <p:cNvSpPr>
            <a:spLocks noChangeShapeType="1"/>
          </p:cNvSpPr>
          <p:nvPr/>
        </p:nvSpPr>
        <p:spPr bwMode="auto">
          <a:xfrm>
            <a:off x="7854950" y="2755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1" name="Rectangle 809"/>
          <p:cNvSpPr>
            <a:spLocks noChangeArrowheads="1"/>
          </p:cNvSpPr>
          <p:nvPr/>
        </p:nvSpPr>
        <p:spPr bwMode="auto">
          <a:xfrm>
            <a:off x="7496175" y="27559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42" name="Oval 810"/>
          <p:cNvSpPr>
            <a:spLocks noChangeArrowheads="1"/>
          </p:cNvSpPr>
          <p:nvPr/>
        </p:nvSpPr>
        <p:spPr bwMode="auto">
          <a:xfrm>
            <a:off x="7493000" y="26876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811"/>
          <p:cNvGrpSpPr>
            <a:grpSpLocks/>
          </p:cNvGrpSpPr>
          <p:nvPr/>
        </p:nvGrpSpPr>
        <p:grpSpPr bwMode="auto">
          <a:xfrm>
            <a:off x="7578725" y="2711450"/>
            <a:ext cx="179388" cy="65088"/>
            <a:chOff x="2848" y="848"/>
            <a:chExt cx="140" cy="98"/>
          </a:xfrm>
        </p:grpSpPr>
        <p:sp>
          <p:nvSpPr>
            <p:cNvPr id="3349" name="Line 81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0" name="Line 81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1" name="Line 81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815"/>
          <p:cNvGrpSpPr>
            <a:grpSpLocks/>
          </p:cNvGrpSpPr>
          <p:nvPr/>
        </p:nvGrpSpPr>
        <p:grpSpPr bwMode="auto">
          <a:xfrm flipV="1">
            <a:off x="7578725" y="2711450"/>
            <a:ext cx="179388" cy="65088"/>
            <a:chOff x="2848" y="848"/>
            <a:chExt cx="140" cy="98"/>
          </a:xfrm>
        </p:grpSpPr>
        <p:sp>
          <p:nvSpPr>
            <p:cNvPr id="3346" name="Line 81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7" name="Line 81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" name="Line 81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45" name="Oval 819"/>
          <p:cNvSpPr>
            <a:spLocks noChangeArrowheads="1"/>
          </p:cNvSpPr>
          <p:nvPr/>
        </p:nvSpPr>
        <p:spPr bwMode="auto">
          <a:xfrm>
            <a:off x="6086475" y="2498725"/>
            <a:ext cx="346075" cy="873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6" name="Line 820"/>
          <p:cNvSpPr>
            <a:spLocks noChangeShapeType="1"/>
          </p:cNvSpPr>
          <p:nvPr/>
        </p:nvSpPr>
        <p:spPr bwMode="auto">
          <a:xfrm>
            <a:off x="6086475" y="249078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7" name="Line 821"/>
          <p:cNvSpPr>
            <a:spLocks noChangeShapeType="1"/>
          </p:cNvSpPr>
          <p:nvPr/>
        </p:nvSpPr>
        <p:spPr bwMode="auto">
          <a:xfrm>
            <a:off x="6432550" y="249078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8" name="Rectangle 822"/>
          <p:cNvSpPr>
            <a:spLocks noChangeArrowheads="1"/>
          </p:cNvSpPr>
          <p:nvPr/>
        </p:nvSpPr>
        <p:spPr bwMode="auto">
          <a:xfrm>
            <a:off x="6086475" y="2490788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49" name="Oval 823"/>
          <p:cNvSpPr>
            <a:spLocks noChangeArrowheads="1"/>
          </p:cNvSpPr>
          <p:nvPr/>
        </p:nvSpPr>
        <p:spPr bwMode="auto">
          <a:xfrm>
            <a:off x="6083300" y="2427288"/>
            <a:ext cx="346075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824"/>
          <p:cNvGrpSpPr>
            <a:grpSpLocks/>
          </p:cNvGrpSpPr>
          <p:nvPr/>
        </p:nvGrpSpPr>
        <p:grpSpPr bwMode="auto">
          <a:xfrm>
            <a:off x="6167438" y="2449513"/>
            <a:ext cx="171450" cy="60325"/>
            <a:chOff x="2848" y="848"/>
            <a:chExt cx="140" cy="98"/>
          </a:xfrm>
        </p:grpSpPr>
        <p:sp>
          <p:nvSpPr>
            <p:cNvPr id="3343" name="Line 82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4" name="Line 82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5" name="Line 82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828"/>
          <p:cNvGrpSpPr>
            <a:grpSpLocks/>
          </p:cNvGrpSpPr>
          <p:nvPr/>
        </p:nvGrpSpPr>
        <p:grpSpPr bwMode="auto">
          <a:xfrm flipV="1">
            <a:off x="6167438" y="2449513"/>
            <a:ext cx="171450" cy="58737"/>
            <a:chOff x="2848" y="848"/>
            <a:chExt cx="140" cy="98"/>
          </a:xfrm>
        </p:grpSpPr>
        <p:sp>
          <p:nvSpPr>
            <p:cNvPr id="3340" name="Line 82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1" name="Line 83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2" name="Line 83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52" name="Oval 832"/>
          <p:cNvSpPr>
            <a:spLocks noChangeArrowheads="1"/>
          </p:cNvSpPr>
          <p:nvPr/>
        </p:nvSpPr>
        <p:spPr bwMode="auto">
          <a:xfrm>
            <a:off x="5780088" y="3648075"/>
            <a:ext cx="346075" cy="873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3" name="Line 833"/>
          <p:cNvSpPr>
            <a:spLocks noChangeShapeType="1"/>
          </p:cNvSpPr>
          <p:nvPr/>
        </p:nvSpPr>
        <p:spPr bwMode="auto">
          <a:xfrm>
            <a:off x="5780088" y="364013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4" name="Line 834"/>
          <p:cNvSpPr>
            <a:spLocks noChangeShapeType="1"/>
          </p:cNvSpPr>
          <p:nvPr/>
        </p:nvSpPr>
        <p:spPr bwMode="auto">
          <a:xfrm>
            <a:off x="6126163" y="364013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5" name="Rectangle 835"/>
          <p:cNvSpPr>
            <a:spLocks noChangeArrowheads="1"/>
          </p:cNvSpPr>
          <p:nvPr/>
        </p:nvSpPr>
        <p:spPr bwMode="auto">
          <a:xfrm>
            <a:off x="5780088" y="3640138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56" name="Oval 836"/>
          <p:cNvSpPr>
            <a:spLocks noChangeArrowheads="1"/>
          </p:cNvSpPr>
          <p:nvPr/>
        </p:nvSpPr>
        <p:spPr bwMode="auto">
          <a:xfrm>
            <a:off x="5776913" y="3576638"/>
            <a:ext cx="346075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837"/>
          <p:cNvGrpSpPr>
            <a:grpSpLocks/>
          </p:cNvGrpSpPr>
          <p:nvPr/>
        </p:nvGrpSpPr>
        <p:grpSpPr bwMode="auto">
          <a:xfrm>
            <a:off x="5861050" y="3598863"/>
            <a:ext cx="171450" cy="60325"/>
            <a:chOff x="2848" y="848"/>
            <a:chExt cx="140" cy="98"/>
          </a:xfrm>
        </p:grpSpPr>
        <p:sp>
          <p:nvSpPr>
            <p:cNvPr id="3337" name="Line 83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8" name="Line 83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9" name="Line 84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841"/>
          <p:cNvGrpSpPr>
            <a:grpSpLocks/>
          </p:cNvGrpSpPr>
          <p:nvPr/>
        </p:nvGrpSpPr>
        <p:grpSpPr bwMode="auto">
          <a:xfrm flipV="1">
            <a:off x="5861050" y="3598863"/>
            <a:ext cx="171450" cy="58737"/>
            <a:chOff x="2848" y="848"/>
            <a:chExt cx="140" cy="98"/>
          </a:xfrm>
        </p:grpSpPr>
        <p:sp>
          <p:nvSpPr>
            <p:cNvPr id="3334" name="Line 84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5" name="Line 84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6" name="Line 84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59" name="Line 845"/>
          <p:cNvSpPr>
            <a:spLocks noChangeShapeType="1"/>
          </p:cNvSpPr>
          <p:nvPr/>
        </p:nvSpPr>
        <p:spPr bwMode="auto">
          <a:xfrm flipV="1">
            <a:off x="6978650" y="4005263"/>
            <a:ext cx="227013" cy="4365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0" name="Line 846"/>
          <p:cNvSpPr>
            <a:spLocks noChangeShapeType="1"/>
          </p:cNvSpPr>
          <p:nvPr/>
        </p:nvSpPr>
        <p:spPr bwMode="auto">
          <a:xfrm>
            <a:off x="7102475" y="3743325"/>
            <a:ext cx="163513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1" name="Line 847"/>
          <p:cNvSpPr>
            <a:spLocks noChangeShapeType="1"/>
          </p:cNvSpPr>
          <p:nvPr/>
        </p:nvSpPr>
        <p:spPr bwMode="auto">
          <a:xfrm>
            <a:off x="7199313" y="3663950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2" name="Line 848"/>
          <p:cNvSpPr>
            <a:spLocks noChangeShapeType="1"/>
          </p:cNvSpPr>
          <p:nvPr/>
        </p:nvSpPr>
        <p:spPr bwMode="auto">
          <a:xfrm flipV="1">
            <a:off x="7435850" y="3749675"/>
            <a:ext cx="134938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3" name="Line 849"/>
          <p:cNvSpPr>
            <a:spLocks noChangeShapeType="1"/>
          </p:cNvSpPr>
          <p:nvPr/>
        </p:nvSpPr>
        <p:spPr bwMode="auto">
          <a:xfrm>
            <a:off x="6134100" y="3670300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4" name="Line 850"/>
          <p:cNvSpPr>
            <a:spLocks noChangeShapeType="1"/>
          </p:cNvSpPr>
          <p:nvPr/>
        </p:nvSpPr>
        <p:spPr bwMode="auto">
          <a:xfrm>
            <a:off x="6429375" y="2517775"/>
            <a:ext cx="509588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5" name="Line 851"/>
          <p:cNvSpPr>
            <a:spLocks noChangeShapeType="1"/>
          </p:cNvSpPr>
          <p:nvPr/>
        </p:nvSpPr>
        <p:spPr bwMode="auto">
          <a:xfrm>
            <a:off x="5995988" y="2346325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6" name="Freeform 852"/>
          <p:cNvSpPr>
            <a:spLocks/>
          </p:cNvSpPr>
          <p:nvPr/>
        </p:nvSpPr>
        <p:spPr bwMode="auto">
          <a:xfrm>
            <a:off x="5316538" y="4352925"/>
            <a:ext cx="2979737" cy="1455738"/>
          </a:xfrm>
          <a:custGeom>
            <a:avLst/>
            <a:gdLst>
              <a:gd name="T0" fmla="*/ 889 w 1877"/>
              <a:gd name="T1" fmla="*/ 23 h 917"/>
              <a:gd name="T2" fmla="*/ 692 w 1877"/>
              <a:gd name="T3" fmla="*/ 109 h 917"/>
              <a:gd name="T4" fmla="*/ 415 w 1877"/>
              <a:gd name="T5" fmla="*/ 91 h 917"/>
              <a:gd name="T6" fmla="*/ 112 w 1877"/>
              <a:gd name="T7" fmla="*/ 170 h 917"/>
              <a:gd name="T8" fmla="*/ 50 w 1877"/>
              <a:gd name="T9" fmla="*/ 353 h 917"/>
              <a:gd name="T10" fmla="*/ 14 w 1877"/>
              <a:gd name="T11" fmla="*/ 528 h 917"/>
              <a:gd name="T12" fmla="*/ 139 w 1877"/>
              <a:gd name="T13" fmla="*/ 650 h 917"/>
              <a:gd name="T14" fmla="*/ 505 w 1877"/>
              <a:gd name="T15" fmla="*/ 781 h 917"/>
              <a:gd name="T16" fmla="*/ 933 w 1877"/>
              <a:gd name="T17" fmla="*/ 886 h 917"/>
              <a:gd name="T18" fmla="*/ 1370 w 1877"/>
              <a:gd name="T19" fmla="*/ 901 h 917"/>
              <a:gd name="T20" fmla="*/ 1676 w 1877"/>
              <a:gd name="T21" fmla="*/ 793 h 917"/>
              <a:gd name="T22" fmla="*/ 1860 w 1877"/>
              <a:gd name="T23" fmla="*/ 624 h 917"/>
              <a:gd name="T24" fmla="*/ 1776 w 1877"/>
              <a:gd name="T25" fmla="*/ 219 h 917"/>
              <a:gd name="T26" fmla="*/ 1503 w 1877"/>
              <a:gd name="T27" fmla="*/ 100 h 917"/>
              <a:gd name="T28" fmla="*/ 1200 w 1877"/>
              <a:gd name="T29" fmla="*/ 13 h 917"/>
              <a:gd name="T30" fmla="*/ 889 w 1877"/>
              <a:gd name="T31" fmla="*/ 23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7" name="Line 853"/>
          <p:cNvSpPr>
            <a:spLocks noChangeShapeType="1"/>
          </p:cNvSpPr>
          <p:nvPr/>
        </p:nvSpPr>
        <p:spPr bwMode="auto">
          <a:xfrm rot="-5400000">
            <a:off x="7551737" y="5089526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68" name="Line 854"/>
          <p:cNvSpPr>
            <a:spLocks noChangeShapeType="1"/>
          </p:cNvSpPr>
          <p:nvPr/>
        </p:nvSpPr>
        <p:spPr bwMode="auto">
          <a:xfrm rot="5400000" flipV="1">
            <a:off x="7697788" y="5370513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69" name="Line 855"/>
          <p:cNvSpPr>
            <a:spLocks noChangeShapeType="1"/>
          </p:cNvSpPr>
          <p:nvPr/>
        </p:nvSpPr>
        <p:spPr bwMode="auto">
          <a:xfrm rot="-5400000">
            <a:off x="7883525" y="5046663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" name="Group 856"/>
          <p:cNvGrpSpPr>
            <a:grpSpLocks/>
          </p:cNvGrpSpPr>
          <p:nvPr/>
        </p:nvGrpSpPr>
        <p:grpSpPr bwMode="auto">
          <a:xfrm>
            <a:off x="7462838" y="4756150"/>
            <a:ext cx="501650" cy="234950"/>
            <a:chOff x="4701" y="2996"/>
            <a:chExt cx="316" cy="148"/>
          </a:xfrm>
        </p:grpSpPr>
        <p:sp>
          <p:nvSpPr>
            <p:cNvPr id="3321" name="Oval 857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2" name="Line 858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3" name="Line 859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4" name="Rectangle 860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325" name="Oval 861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" name="Group 862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331" name="Line 8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2" name="Line 8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3" name="Line 8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" name="Group 866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328" name="Line 8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9" name="Line 8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0" name="Line 8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" name="Group 870"/>
          <p:cNvGrpSpPr>
            <a:grpSpLocks/>
          </p:cNvGrpSpPr>
          <p:nvPr/>
        </p:nvGrpSpPr>
        <p:grpSpPr bwMode="auto">
          <a:xfrm>
            <a:off x="6646863" y="4479925"/>
            <a:ext cx="501650" cy="234950"/>
            <a:chOff x="3600" y="219"/>
            <a:chExt cx="360" cy="175"/>
          </a:xfrm>
        </p:grpSpPr>
        <p:sp>
          <p:nvSpPr>
            <p:cNvPr id="3308" name="Oval 87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9" name="Line 87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0" name="Line 87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1" name="Rectangle 87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312" name="Oval 87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" name="Group 87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318" name="Line 8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9" name="Line 8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0" name="Line 8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" name="Group 88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315" name="Line 8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6" name="Line 8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7" name="Line 8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" name="Group 884"/>
          <p:cNvGrpSpPr>
            <a:grpSpLocks/>
          </p:cNvGrpSpPr>
          <p:nvPr/>
        </p:nvGrpSpPr>
        <p:grpSpPr bwMode="auto">
          <a:xfrm>
            <a:off x="5981700" y="4784725"/>
            <a:ext cx="501650" cy="234950"/>
            <a:chOff x="3600" y="219"/>
            <a:chExt cx="360" cy="175"/>
          </a:xfrm>
        </p:grpSpPr>
        <p:sp>
          <p:nvSpPr>
            <p:cNvPr id="3295" name="Oval 88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6" name="Line 88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" name="Line 88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8" name="Rectangle 88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299" name="Oval 88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2" name="Group 89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305" name="Line 89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6" name="Line 89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" name="Line 89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3" name="Group 89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302" name="Line 8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3" name="Line 8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4" name="Line 8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73" name="Line 898"/>
          <p:cNvSpPr>
            <a:spLocks noChangeShapeType="1"/>
          </p:cNvSpPr>
          <p:nvPr/>
        </p:nvSpPr>
        <p:spPr bwMode="auto">
          <a:xfrm>
            <a:off x="7096125" y="4691063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" name="Line 899"/>
          <p:cNvSpPr>
            <a:spLocks noChangeShapeType="1"/>
          </p:cNvSpPr>
          <p:nvPr/>
        </p:nvSpPr>
        <p:spPr bwMode="auto">
          <a:xfrm flipV="1">
            <a:off x="6443663" y="4703763"/>
            <a:ext cx="277812" cy="1095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" name="Line 900"/>
          <p:cNvSpPr>
            <a:spLocks noChangeShapeType="1"/>
          </p:cNvSpPr>
          <p:nvPr/>
        </p:nvSpPr>
        <p:spPr bwMode="auto">
          <a:xfrm flipV="1">
            <a:off x="6486525" y="4906963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" name="Line 901"/>
          <p:cNvSpPr>
            <a:spLocks noChangeShapeType="1"/>
          </p:cNvSpPr>
          <p:nvPr/>
        </p:nvSpPr>
        <p:spPr bwMode="auto">
          <a:xfrm flipH="1">
            <a:off x="5781675" y="4652963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" name="Line 902"/>
          <p:cNvSpPr>
            <a:spLocks noChangeShapeType="1"/>
          </p:cNvSpPr>
          <p:nvPr/>
        </p:nvSpPr>
        <p:spPr bwMode="auto">
          <a:xfrm>
            <a:off x="5807075" y="4703763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" name="Line 903"/>
          <p:cNvSpPr>
            <a:spLocks noChangeShapeType="1"/>
          </p:cNvSpPr>
          <p:nvPr/>
        </p:nvSpPr>
        <p:spPr bwMode="auto">
          <a:xfrm>
            <a:off x="5667375" y="5040313"/>
            <a:ext cx="153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9" name="Line 904"/>
          <p:cNvSpPr>
            <a:spLocks noChangeShapeType="1"/>
          </p:cNvSpPr>
          <p:nvPr/>
        </p:nvSpPr>
        <p:spPr bwMode="auto">
          <a:xfrm>
            <a:off x="5919788" y="5119688"/>
            <a:ext cx="49053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0" name="Line 905"/>
          <p:cNvSpPr>
            <a:spLocks noChangeShapeType="1"/>
          </p:cNvSpPr>
          <p:nvPr/>
        </p:nvSpPr>
        <p:spPr bwMode="auto">
          <a:xfrm flipH="1">
            <a:off x="6159500" y="5027613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1" name="Line 906"/>
          <p:cNvSpPr>
            <a:spLocks noChangeShapeType="1"/>
          </p:cNvSpPr>
          <p:nvPr/>
        </p:nvSpPr>
        <p:spPr bwMode="auto">
          <a:xfrm>
            <a:off x="5972175" y="5116513"/>
            <a:ext cx="1588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2" name="Line 907"/>
          <p:cNvSpPr>
            <a:spLocks noChangeShapeType="1"/>
          </p:cNvSpPr>
          <p:nvPr/>
        </p:nvSpPr>
        <p:spPr bwMode="auto">
          <a:xfrm flipH="1" flipV="1">
            <a:off x="6369050" y="5124450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3" name="Line 908"/>
          <p:cNvSpPr>
            <a:spLocks noChangeShapeType="1"/>
          </p:cNvSpPr>
          <p:nvPr/>
        </p:nvSpPr>
        <p:spPr bwMode="auto">
          <a:xfrm>
            <a:off x="6450013" y="4983163"/>
            <a:ext cx="503237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4" name="Line 909"/>
          <p:cNvSpPr>
            <a:spLocks noChangeShapeType="1"/>
          </p:cNvSpPr>
          <p:nvPr/>
        </p:nvSpPr>
        <p:spPr bwMode="auto">
          <a:xfrm>
            <a:off x="5899150" y="4918075"/>
            <a:ext cx="809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94" name="Group 910"/>
          <p:cNvGrpSpPr>
            <a:grpSpLocks/>
          </p:cNvGrpSpPr>
          <p:nvPr/>
        </p:nvGrpSpPr>
        <p:grpSpPr bwMode="auto">
          <a:xfrm>
            <a:off x="5084763" y="1677988"/>
            <a:ext cx="3021012" cy="3981450"/>
            <a:chOff x="-1203" y="1352"/>
            <a:chExt cx="1903" cy="2508"/>
          </a:xfrm>
        </p:grpSpPr>
        <p:grpSp>
          <p:nvGrpSpPr>
            <p:cNvPr id="3095" name="Group 911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3292" name="Picture 912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293" name="Line 913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4" name="Line 914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269" name="Picture 915" descr="imgyjavg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101" name="Group 916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3085" name="Object 91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30" name="Clip" r:id="rId5" imgW="819000" imgH="847800" progId="">
                      <p:embed/>
                    </p:oleObj>
                  </mc:Choice>
                  <mc:Fallback>
                    <p:oleObj name="Clip" r:id="rId5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6" name="Object 91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31" name="Clip" r:id="rId7" imgW="1266840" imgH="1200240" progId="">
                      <p:embed/>
                    </p:oleObj>
                  </mc:Choice>
                  <mc:Fallback>
                    <p:oleObj name="Clip" r:id="rId7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102" name="Group 919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3083" name="Object 92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32" name="Clip" r:id="rId9" imgW="819000" imgH="847800" progId="">
                      <p:embed/>
                    </p:oleObj>
                  </mc:Choice>
                  <mc:Fallback>
                    <p:oleObj name="Clip" r:id="rId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4" name="Object 92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33" name="Clip" r:id="rId10" imgW="1266840" imgH="1200240" progId="">
                      <p:embed/>
                    </p:oleObj>
                  </mc:Choice>
                  <mc:Fallback>
                    <p:oleObj name="Clip" r:id="rId1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074" name="Object 922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4" name="Clip" r:id="rId11" imgW="1305000" imgH="1085760" progId="">
                    <p:embed/>
                  </p:oleObj>
                </mc:Choice>
                <mc:Fallback>
                  <p:oleObj name="Clip" r:id="rId11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108" name="Group 923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3284" name="AutoShape 92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" name="Rectangle 92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6" name="Rectangle 92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" name="AutoShape 92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" name="Line 92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" name="Line 92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" name="Rectangle 93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" name="Rectangle 93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075" name="Object 932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5" name="Clip" r:id="rId13" imgW="1305000" imgH="1085760" progId="">
                    <p:embed/>
                  </p:oleObj>
                </mc:Choice>
                <mc:Fallback>
                  <p:oleObj name="Clip" r:id="rId1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" name="Object 933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6" name="Clip" r:id="rId14" imgW="1305000" imgH="1085760" progId="">
                    <p:embed/>
                  </p:oleObj>
                </mc:Choice>
                <mc:Fallback>
                  <p:oleObj name="Clip" r:id="rId14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7" name="Object 934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7" name="Clip" r:id="rId15" imgW="1305000" imgH="1085760" progId="">
                    <p:embed/>
                  </p:oleObj>
                </mc:Choice>
                <mc:Fallback>
                  <p:oleObj name="Clip" r:id="rId1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" name="Object 935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8" name="Clip" r:id="rId16" imgW="1305000" imgH="1085760" progId="">
                    <p:embed/>
                  </p:oleObj>
                </mc:Choice>
                <mc:Fallback>
                  <p:oleObj name="Clip" r:id="rId16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109" name="Group 936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3081" name="Object 93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39" name="Clip" r:id="rId17" imgW="819000" imgH="847800" progId="">
                      <p:embed/>
                    </p:oleObj>
                  </mc:Choice>
                  <mc:Fallback>
                    <p:oleObj name="Clip" r:id="rId17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2" name="Object 93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40" name="Clip" r:id="rId18" imgW="1266840" imgH="1200240" progId="">
                      <p:embed/>
                    </p:oleObj>
                  </mc:Choice>
                  <mc:Fallback>
                    <p:oleObj name="Clip" r:id="rId18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115" name="Group 939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3079" name="Object 94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41" name="Clip" r:id="rId19" imgW="819000" imgH="847800" progId="">
                      <p:embed/>
                    </p:oleObj>
                  </mc:Choice>
                  <mc:Fallback>
                    <p:oleObj name="Clip" r:id="rId1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0" name="Object 94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42" name="Clip" r:id="rId20" imgW="1266840" imgH="1200240" progId="">
                      <p:embed/>
                    </p:oleObj>
                  </mc:Choice>
                  <mc:Fallback>
                    <p:oleObj name="Clip" r:id="rId2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116" name="Group 942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3276" name="AutoShape 943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7" name="Rectangle 944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" name="Rectangle 945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" name="AutoShape 946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" name="Line 947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" name="Line 948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" name="Rectangle 949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" name="Rectangle 950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86" name="Line 951"/>
          <p:cNvSpPr>
            <a:spLocks noChangeShapeType="1"/>
          </p:cNvSpPr>
          <p:nvPr/>
        </p:nvSpPr>
        <p:spPr bwMode="auto">
          <a:xfrm flipH="1">
            <a:off x="5988050" y="3440113"/>
            <a:ext cx="3175" cy="144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7" name="Line 952"/>
          <p:cNvSpPr>
            <a:spLocks noChangeShapeType="1"/>
          </p:cNvSpPr>
          <p:nvPr/>
        </p:nvSpPr>
        <p:spPr bwMode="auto">
          <a:xfrm flipV="1">
            <a:off x="7285038" y="2422525"/>
            <a:ext cx="123825" cy="87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8" name="Line 953"/>
          <p:cNvSpPr>
            <a:spLocks noChangeShapeType="1"/>
          </p:cNvSpPr>
          <p:nvPr/>
        </p:nvSpPr>
        <p:spPr bwMode="auto">
          <a:xfrm>
            <a:off x="7112000" y="2595563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9" name="Line 954"/>
          <p:cNvSpPr>
            <a:spLocks noChangeShapeType="1"/>
          </p:cNvSpPr>
          <p:nvPr/>
        </p:nvSpPr>
        <p:spPr bwMode="auto">
          <a:xfrm flipV="1">
            <a:off x="7296150" y="2492375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0" name="Line 955"/>
          <p:cNvSpPr>
            <a:spLocks noChangeShapeType="1"/>
          </p:cNvSpPr>
          <p:nvPr/>
        </p:nvSpPr>
        <p:spPr bwMode="auto">
          <a:xfrm>
            <a:off x="7648575" y="2490788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1" name="Line 956"/>
          <p:cNvSpPr>
            <a:spLocks noChangeShapeType="1"/>
          </p:cNvSpPr>
          <p:nvPr/>
        </p:nvSpPr>
        <p:spPr bwMode="auto">
          <a:xfrm>
            <a:off x="7302500" y="2797175"/>
            <a:ext cx="188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2" name="Line 957"/>
          <p:cNvSpPr>
            <a:spLocks noChangeShapeType="1"/>
          </p:cNvSpPr>
          <p:nvPr/>
        </p:nvSpPr>
        <p:spPr bwMode="auto">
          <a:xfrm flipV="1">
            <a:off x="5597525" y="3663950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3" name="Line 958"/>
          <p:cNvSpPr>
            <a:spLocks noChangeShapeType="1"/>
          </p:cNvSpPr>
          <p:nvPr/>
        </p:nvSpPr>
        <p:spPr bwMode="auto">
          <a:xfrm flipV="1">
            <a:off x="7716838" y="2190750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4" name="Line 959"/>
          <p:cNvSpPr>
            <a:spLocks noChangeShapeType="1"/>
          </p:cNvSpPr>
          <p:nvPr/>
        </p:nvSpPr>
        <p:spPr bwMode="auto">
          <a:xfrm>
            <a:off x="7856538" y="2787650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5" name="Line 960"/>
          <p:cNvSpPr>
            <a:spLocks noChangeShapeType="1"/>
          </p:cNvSpPr>
          <p:nvPr/>
        </p:nvSpPr>
        <p:spPr bwMode="auto">
          <a:xfrm flipH="1">
            <a:off x="7002463" y="2863850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6" name="Line 961"/>
          <p:cNvSpPr>
            <a:spLocks noChangeShapeType="1"/>
          </p:cNvSpPr>
          <p:nvPr/>
        </p:nvSpPr>
        <p:spPr bwMode="auto">
          <a:xfrm flipH="1">
            <a:off x="7593013" y="2863850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122" name="Group 962"/>
          <p:cNvGrpSpPr>
            <a:grpSpLocks/>
          </p:cNvGrpSpPr>
          <p:nvPr/>
        </p:nvGrpSpPr>
        <p:grpSpPr bwMode="auto">
          <a:xfrm>
            <a:off x="6645275" y="4481513"/>
            <a:ext cx="501650" cy="234950"/>
            <a:chOff x="4701" y="2996"/>
            <a:chExt cx="316" cy="148"/>
          </a:xfrm>
        </p:grpSpPr>
        <p:sp>
          <p:nvSpPr>
            <p:cNvPr id="3255" name="Oval 963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6" name="Line 964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7" name="Line 965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8" name="Rectangle 966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259" name="Oval 967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23" name="Group 968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265" name="Line 9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6" name="Line 9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7" name="Line 9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9" name="Group 972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262" name="Line 9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3" name="Line 9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4" name="Line 9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30" name="Group 976"/>
          <p:cNvGrpSpPr>
            <a:grpSpLocks/>
          </p:cNvGrpSpPr>
          <p:nvPr/>
        </p:nvGrpSpPr>
        <p:grpSpPr bwMode="auto">
          <a:xfrm>
            <a:off x="5980113" y="4783138"/>
            <a:ext cx="501650" cy="234950"/>
            <a:chOff x="4701" y="2996"/>
            <a:chExt cx="316" cy="148"/>
          </a:xfrm>
        </p:grpSpPr>
        <p:sp>
          <p:nvSpPr>
            <p:cNvPr id="3242" name="Oval 977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3" name="Line 978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4" name="Line 979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5" name="Rectangle 980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246" name="Oval 981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36" name="Group 982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252" name="Line 9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3" name="Line 9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4" name="Line 9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37" name="Group 986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249" name="Line 9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0" name="Line 9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1" name="Line 9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43" name="Group 990"/>
          <p:cNvGrpSpPr>
            <a:grpSpLocks/>
          </p:cNvGrpSpPr>
          <p:nvPr/>
        </p:nvGrpSpPr>
        <p:grpSpPr bwMode="auto">
          <a:xfrm>
            <a:off x="6810375" y="4968875"/>
            <a:ext cx="290513" cy="404813"/>
            <a:chOff x="4290" y="3130"/>
            <a:chExt cx="183" cy="255"/>
          </a:xfrm>
        </p:grpSpPr>
        <p:pic>
          <p:nvPicPr>
            <p:cNvPr id="3224" name="Picture 991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225" name="Freeform 992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6" name="Freeform 993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7" name="Freeform 994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8" name="Freeform 995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9" name="Freeform 996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0" name="Freeform 997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1" name="Freeform 998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2" name="Freeform 999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3" name="Freeform 1000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4" name="Freeform 1001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5" name="Freeform 1002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6" name="Freeform 1003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7" name="Freeform 1004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8" name="Freeform 1005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9" name="Freeform 1006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0" name="Freeform 1007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1" name="Freeform 1008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44" name="Group 1009"/>
          <p:cNvGrpSpPr>
            <a:grpSpLocks/>
          </p:cNvGrpSpPr>
          <p:nvPr/>
        </p:nvGrpSpPr>
        <p:grpSpPr bwMode="auto">
          <a:xfrm>
            <a:off x="5367338" y="3430588"/>
            <a:ext cx="290512" cy="404812"/>
            <a:chOff x="4290" y="3130"/>
            <a:chExt cx="183" cy="255"/>
          </a:xfrm>
        </p:grpSpPr>
        <p:pic>
          <p:nvPicPr>
            <p:cNvPr id="3206" name="Picture 1010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207" name="Freeform 1011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8" name="Freeform 1012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9" name="Freeform 1013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0" name="Freeform 1014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1" name="Freeform 1015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2" name="Freeform 1016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3" name="Freeform 1017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4" name="Freeform 1018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" name="Freeform 1019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6" name="Freeform 1020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7" name="Freeform 1021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8" name="Freeform 1022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9" name="Freeform 1023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0" name="Freeform 1024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1" name="Freeform 1025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2" name="Freeform 1026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3" name="Freeform 1027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50" name="Group 1033"/>
          <p:cNvGrpSpPr>
            <a:grpSpLocks/>
          </p:cNvGrpSpPr>
          <p:nvPr/>
        </p:nvGrpSpPr>
        <p:grpSpPr bwMode="auto">
          <a:xfrm>
            <a:off x="4206875" y="2076450"/>
            <a:ext cx="3013075" cy="3355975"/>
            <a:chOff x="2650" y="1308"/>
            <a:chExt cx="1898" cy="2114"/>
          </a:xfrm>
        </p:grpSpPr>
        <p:sp>
          <p:nvSpPr>
            <p:cNvPr id="3202" name="Line 1034"/>
            <p:cNvSpPr>
              <a:spLocks noChangeShapeType="1"/>
            </p:cNvSpPr>
            <p:nvPr/>
          </p:nvSpPr>
          <p:spPr bwMode="auto">
            <a:xfrm flipH="1">
              <a:off x="3800" y="1315"/>
              <a:ext cx="188" cy="671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3" name="Line 1035"/>
            <p:cNvSpPr>
              <a:spLocks noChangeShapeType="1"/>
            </p:cNvSpPr>
            <p:nvPr/>
          </p:nvSpPr>
          <p:spPr bwMode="auto">
            <a:xfrm flipH="1">
              <a:off x="3501" y="1308"/>
              <a:ext cx="15" cy="1831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4" name="Line 1036"/>
            <p:cNvSpPr>
              <a:spLocks noChangeShapeType="1"/>
            </p:cNvSpPr>
            <p:nvPr/>
          </p:nvSpPr>
          <p:spPr bwMode="auto">
            <a:xfrm>
              <a:off x="3740" y="2940"/>
              <a:ext cx="808" cy="482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5" name="Text Box 1037"/>
            <p:cNvSpPr txBox="1">
              <a:spLocks noChangeArrowheads="1"/>
            </p:cNvSpPr>
            <p:nvPr/>
          </p:nvSpPr>
          <p:spPr bwMode="auto">
            <a:xfrm>
              <a:off x="2650" y="1581"/>
              <a:ext cx="8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solidFill>
                    <a:srgbClr val="800000"/>
                  </a:solidFill>
                </a:rPr>
                <a:t>peer-peer</a:t>
              </a:r>
            </a:p>
          </p:txBody>
        </p:sp>
      </p:grpSp>
      <p:sp>
        <p:nvSpPr>
          <p:cNvPr id="34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48" name="Rectangle 6"/>
          <p:cNvSpPr>
            <a:spLocks noChangeArrowheads="1"/>
          </p:cNvSpPr>
          <p:nvPr/>
        </p:nvSpPr>
        <p:spPr bwMode="auto">
          <a:xfrm>
            <a:off x="8367364" y="5736679"/>
            <a:ext cx="68738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58584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8604448" cy="1143000"/>
          </a:xfrm>
        </p:spPr>
        <p:txBody>
          <a:bodyPr/>
          <a:lstStyle/>
          <a:p>
            <a:r>
              <a:rPr lang="en-US" dirty="0" smtClean="0"/>
              <a:t>Hybrid: Client-Server and P2P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124744"/>
            <a:ext cx="7772400" cy="5008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800000"/>
                </a:solidFill>
              </a:rPr>
              <a:t>Skype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voice-over-IP P2P application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centralized server: finding address of remote party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client-client connection: often direct (not through server)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800000"/>
                </a:solidFill>
              </a:rPr>
              <a:t>Instant Messaging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chatting between two users is P2P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centralized service: client presence detection/location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user registers its IP address with central server when it comes online.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user contacts central server to find IP addresses of buddies.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Communicating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40768"/>
            <a:ext cx="3989388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Process: </a:t>
            </a:r>
            <a:r>
              <a:rPr lang="en-US" sz="2400" dirty="0" smtClean="0"/>
              <a:t>program running within a host.</a:t>
            </a:r>
            <a:endParaRPr lang="en-US" sz="2000" dirty="0" smtClean="0"/>
          </a:p>
          <a:p>
            <a:r>
              <a:rPr lang="en-US" sz="2400" dirty="0" smtClean="0"/>
              <a:t>Within same host, two processes communicate using  </a:t>
            </a:r>
            <a:r>
              <a:rPr lang="en-US" sz="2400" dirty="0" smtClean="0">
                <a:solidFill>
                  <a:srgbClr val="800000"/>
                </a:solidFill>
              </a:rPr>
              <a:t>inter-process communication </a:t>
            </a:r>
            <a:r>
              <a:rPr lang="en-US" sz="2400" dirty="0" smtClean="0"/>
              <a:t>(defined by OS).</a:t>
            </a:r>
          </a:p>
          <a:p>
            <a:r>
              <a:rPr lang="en-US" sz="2400" dirty="0" smtClean="0"/>
              <a:t>Processes in different hosts communicate by exchanging </a:t>
            </a:r>
            <a:r>
              <a:rPr lang="en-US" sz="2400" dirty="0" smtClean="0">
                <a:solidFill>
                  <a:srgbClr val="800000"/>
                </a:solidFill>
              </a:rPr>
              <a:t>messages</a:t>
            </a:r>
            <a:r>
              <a:rPr lang="en-US" sz="2400" dirty="0" smtClean="0"/>
              <a:t>.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  <p:sp>
        <p:nvSpPr>
          <p:cNvPr id="4096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03788" y="1477963"/>
            <a:ext cx="3810000" cy="2535237"/>
          </a:xfrm>
          <a:noFill/>
          <a:ln w="25400">
            <a:solidFill>
              <a:srgbClr val="800000"/>
            </a:solidFill>
          </a:ln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Client process: </a:t>
            </a:r>
            <a:r>
              <a:rPr lang="en-US" sz="2400" dirty="0" smtClean="0"/>
              <a:t>process that initiates </a:t>
            </a:r>
            <a:r>
              <a:rPr lang="en-US" sz="2400" dirty="0" smtClean="0"/>
              <a:t>communication.</a:t>
            </a:r>
            <a:endParaRPr lang="en-US" sz="2400" dirty="0" smtClean="0"/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Server process: </a:t>
            </a:r>
            <a:r>
              <a:rPr lang="en-US" sz="2400" dirty="0" smtClean="0"/>
              <a:t>process that waits to be </a:t>
            </a:r>
            <a:r>
              <a:rPr lang="en-US" sz="2400" dirty="0" smtClean="0"/>
              <a:t>contacted.</a:t>
            </a:r>
            <a:endParaRPr lang="en-US" sz="2400" dirty="0" smtClean="0"/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  <a:p>
            <a:pPr>
              <a:buFont typeface="ZapfDingbats" pitchFamily="82" charset="2"/>
              <a:buNone/>
            </a:pPr>
            <a:endParaRPr lang="en-US" dirty="0" smtClean="0"/>
          </a:p>
          <a:p>
            <a:pPr>
              <a:buFont typeface="ZapfDingbats" pitchFamily="82" charset="2"/>
              <a:buNone/>
            </a:pPr>
            <a:endParaRPr lang="en-US" dirty="0" smtClean="0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4691063" y="4238625"/>
            <a:ext cx="3989387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Note: applications with P2P architectures have client processes &amp; server </a:t>
            </a:r>
            <a:r>
              <a:rPr lang="en-US" dirty="0" smtClean="0">
                <a:latin typeface="+mn-lt"/>
              </a:rPr>
              <a:t>processes.</a:t>
            </a:r>
            <a:endParaRPr lang="en-US" dirty="0">
              <a:latin typeface="+mn-lt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Comic Sans MS" pitchFamily="66" charset="0"/>
              </a:rPr>
              <a:pPr>
                <a:defRPr/>
              </a:pPr>
              <a:t>12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34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4624"/>
            <a:ext cx="8077200" cy="1008112"/>
          </a:xfrm>
        </p:spPr>
        <p:txBody>
          <a:bodyPr/>
          <a:lstStyle/>
          <a:p>
            <a:r>
              <a:rPr lang="en-US" dirty="0" smtClean="0"/>
              <a:t>Sockets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196752"/>
            <a:ext cx="4202112" cy="3929062"/>
          </a:xfrm>
        </p:spPr>
        <p:txBody>
          <a:bodyPr/>
          <a:lstStyle/>
          <a:p>
            <a:r>
              <a:rPr lang="en-US" sz="2400" dirty="0" smtClean="0"/>
              <a:t>Process sends/receives messages to/from its </a:t>
            </a:r>
            <a:r>
              <a:rPr lang="en-US" sz="2400" dirty="0" smtClean="0">
                <a:solidFill>
                  <a:srgbClr val="800000"/>
                </a:solidFill>
              </a:rPr>
              <a:t>socket</a:t>
            </a:r>
          </a:p>
          <a:p>
            <a:r>
              <a:rPr lang="en-US" sz="2400" dirty="0" smtClean="0"/>
              <a:t>Socket analogous to door</a:t>
            </a:r>
          </a:p>
          <a:p>
            <a:pPr lvl="1"/>
            <a:r>
              <a:rPr lang="en-US" sz="2000" dirty="0" smtClean="0"/>
              <a:t>sending process shoves message out </a:t>
            </a:r>
            <a:r>
              <a:rPr lang="en-US" sz="2000" dirty="0" smtClean="0"/>
              <a:t>door.</a:t>
            </a:r>
            <a:endParaRPr lang="en-US" sz="2000" dirty="0" smtClean="0"/>
          </a:p>
          <a:p>
            <a:pPr lvl="1"/>
            <a:r>
              <a:rPr lang="en-US" sz="2000" dirty="0" smtClean="0"/>
              <a:t>sending process relies on transport infrastructure on other side of door which brings message to socket at receiving </a:t>
            </a:r>
            <a:r>
              <a:rPr lang="en-US" sz="2000" dirty="0" smtClean="0"/>
              <a:t>process.</a:t>
            </a:r>
            <a:endParaRPr lang="en-US" sz="2000" dirty="0" smtClean="0"/>
          </a:p>
        </p:txBody>
      </p:sp>
      <p:sp>
        <p:nvSpPr>
          <p:cNvPr id="4104" name="Freeform 7"/>
          <p:cNvSpPr>
            <a:spLocks/>
          </p:cNvSpPr>
          <p:nvPr/>
        </p:nvSpPr>
        <p:spPr bwMode="auto">
          <a:xfrm>
            <a:off x="5930900" y="3522663"/>
            <a:ext cx="1808163" cy="1031875"/>
          </a:xfrm>
          <a:custGeom>
            <a:avLst/>
            <a:gdLst>
              <a:gd name="T0" fmla="*/ 27 w 2135"/>
              <a:gd name="T1" fmla="*/ 652 h 1662"/>
              <a:gd name="T2" fmla="*/ 105 w 2135"/>
              <a:gd name="T3" fmla="*/ 76 h 1662"/>
              <a:gd name="T4" fmla="*/ 657 w 2135"/>
              <a:gd name="T5" fmla="*/ 196 h 1662"/>
              <a:gd name="T6" fmla="*/ 1209 w 2135"/>
              <a:gd name="T7" fmla="*/ 100 h 1662"/>
              <a:gd name="T8" fmla="*/ 2001 w 2135"/>
              <a:gd name="T9" fmla="*/ 406 h 1662"/>
              <a:gd name="T10" fmla="*/ 2013 w 2135"/>
              <a:gd name="T11" fmla="*/ 1144 h 1662"/>
              <a:gd name="T12" fmla="*/ 1581 w 2135"/>
              <a:gd name="T13" fmla="*/ 1600 h 1662"/>
              <a:gd name="T14" fmla="*/ 813 w 2135"/>
              <a:gd name="T15" fmla="*/ 1516 h 1662"/>
              <a:gd name="T16" fmla="*/ 501 w 2135"/>
              <a:gd name="T17" fmla="*/ 1270 h 1662"/>
              <a:gd name="T18" fmla="*/ 183 w 2135"/>
              <a:gd name="T19" fmla="*/ 1066 h 1662"/>
              <a:gd name="T20" fmla="*/ 27 w 2135"/>
              <a:gd name="T21" fmla="*/ 652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4692650" y="1492250"/>
            <a:ext cx="1062038" cy="3606800"/>
            <a:chOff x="2933" y="616"/>
            <a:chExt cx="669" cy="2272"/>
          </a:xfrm>
        </p:grpSpPr>
        <p:sp>
          <p:nvSpPr>
            <p:cNvPr id="4125" name="Text Box 14"/>
            <p:cNvSpPr txBox="1">
              <a:spLocks noChangeArrowheads="1"/>
            </p:cNvSpPr>
            <p:nvPr/>
          </p:nvSpPr>
          <p:spPr bwMode="auto">
            <a:xfrm>
              <a:off x="3361" y="26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graphicFrame>
          <p:nvGraphicFramePr>
            <p:cNvPr id="4099" name="Object 5"/>
            <p:cNvGraphicFramePr>
              <a:graphicFrameLocks noChangeAspect="1"/>
            </p:cNvGraphicFramePr>
            <p:nvPr/>
          </p:nvGraphicFramePr>
          <p:xfrm>
            <a:off x="3039" y="996"/>
            <a:ext cx="405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4" name="Clip" r:id="rId3" imgW="1305000" imgH="1085760" progId="">
                    <p:embed/>
                  </p:oleObj>
                </mc:Choice>
                <mc:Fallback>
                  <p:oleObj name="Clip" r:id="rId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9" y="996"/>
                          <a:ext cx="405" cy="3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933" y="1323"/>
              <a:ext cx="669" cy="353"/>
              <a:chOff x="3046" y="1508"/>
              <a:chExt cx="669" cy="353"/>
            </a:xfrm>
          </p:grpSpPr>
          <p:sp>
            <p:nvSpPr>
              <p:cNvPr id="4134" name="Oval 8"/>
              <p:cNvSpPr>
                <a:spLocks noChangeArrowheads="1"/>
              </p:cNvSpPr>
              <p:nvPr/>
            </p:nvSpPr>
            <p:spPr bwMode="auto">
              <a:xfrm>
                <a:off x="3046" y="1508"/>
                <a:ext cx="669" cy="35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5" name="Text Box 9"/>
              <p:cNvSpPr txBox="1">
                <a:spLocks noChangeArrowheads="1"/>
              </p:cNvSpPr>
              <p:nvPr/>
            </p:nvSpPr>
            <p:spPr bwMode="auto">
              <a:xfrm>
                <a:off x="3121" y="1578"/>
                <a:ext cx="5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process</a:t>
                </a:r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949" y="1845"/>
              <a:ext cx="610" cy="630"/>
              <a:chOff x="3072" y="3300"/>
              <a:chExt cx="610" cy="630"/>
            </a:xfrm>
          </p:grpSpPr>
          <p:sp>
            <p:nvSpPr>
              <p:cNvPr id="4132" name="Rectangle 15"/>
              <p:cNvSpPr>
                <a:spLocks noChangeArrowheads="1"/>
              </p:cNvSpPr>
              <p:nvPr/>
            </p:nvSpPr>
            <p:spPr bwMode="auto">
              <a:xfrm>
                <a:off x="3084" y="3300"/>
                <a:ext cx="59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3" name="Text Box 16"/>
              <p:cNvSpPr txBox="1">
                <a:spLocks noChangeArrowheads="1"/>
              </p:cNvSpPr>
              <p:nvPr/>
            </p:nvSpPr>
            <p:spPr bwMode="auto">
              <a:xfrm>
                <a:off x="3072" y="3339"/>
                <a:ext cx="610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TCP with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buffers,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variables</a:t>
                </a:r>
              </a:p>
            </p:txBody>
          </p:sp>
        </p:grpSp>
        <p:sp>
          <p:nvSpPr>
            <p:cNvPr id="4128" name="Rectangle 18"/>
            <p:cNvSpPr>
              <a:spLocks noChangeArrowheads="1"/>
            </p:cNvSpPr>
            <p:nvPr/>
          </p:nvSpPr>
          <p:spPr bwMode="auto">
            <a:xfrm>
              <a:off x="3054" y="1654"/>
              <a:ext cx="415" cy="2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socket</a:t>
              </a:r>
            </a:p>
          </p:txBody>
        </p:sp>
        <p:sp>
          <p:nvSpPr>
            <p:cNvPr id="4129" name="Line 33"/>
            <p:cNvSpPr>
              <a:spLocks noChangeShapeType="1"/>
            </p:cNvSpPr>
            <p:nvPr/>
          </p:nvSpPr>
          <p:spPr bwMode="auto">
            <a:xfrm flipV="1">
              <a:off x="3261" y="1561"/>
              <a:ext cx="0" cy="1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Line 35"/>
            <p:cNvSpPr>
              <a:spLocks noChangeShapeType="1"/>
            </p:cNvSpPr>
            <p:nvPr/>
          </p:nvSpPr>
          <p:spPr bwMode="auto">
            <a:xfrm>
              <a:off x="3269" y="1823"/>
              <a:ext cx="0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Text Box 36"/>
            <p:cNvSpPr txBox="1">
              <a:spLocks noChangeArrowheads="1"/>
            </p:cNvSpPr>
            <p:nvPr/>
          </p:nvSpPr>
          <p:spPr bwMode="auto">
            <a:xfrm>
              <a:off x="3028" y="616"/>
              <a:ext cx="46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host or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server</a:t>
              </a:r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7850188" y="1471613"/>
            <a:ext cx="1062037" cy="3606800"/>
            <a:chOff x="2933" y="616"/>
            <a:chExt cx="669" cy="2272"/>
          </a:xfrm>
        </p:grpSpPr>
        <p:sp>
          <p:nvSpPr>
            <p:cNvPr id="4114" name="Text Box 39"/>
            <p:cNvSpPr txBox="1">
              <a:spLocks noChangeArrowheads="1"/>
            </p:cNvSpPr>
            <p:nvPr/>
          </p:nvSpPr>
          <p:spPr bwMode="auto">
            <a:xfrm>
              <a:off x="3361" y="26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graphicFrame>
          <p:nvGraphicFramePr>
            <p:cNvPr id="4098" name="Object 40"/>
            <p:cNvGraphicFramePr>
              <a:graphicFrameLocks noChangeAspect="1"/>
            </p:cNvGraphicFramePr>
            <p:nvPr/>
          </p:nvGraphicFramePr>
          <p:xfrm>
            <a:off x="3039" y="996"/>
            <a:ext cx="405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5" name="Clip" r:id="rId5" imgW="1305000" imgH="1085760" progId="">
                    <p:embed/>
                  </p:oleObj>
                </mc:Choice>
                <mc:Fallback>
                  <p:oleObj name="Clip" r:id="rId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9" y="996"/>
                          <a:ext cx="405" cy="3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2933" y="1323"/>
              <a:ext cx="669" cy="353"/>
              <a:chOff x="3046" y="1508"/>
              <a:chExt cx="669" cy="353"/>
            </a:xfrm>
          </p:grpSpPr>
          <p:sp>
            <p:nvSpPr>
              <p:cNvPr id="4123" name="Oval 42"/>
              <p:cNvSpPr>
                <a:spLocks noChangeArrowheads="1"/>
              </p:cNvSpPr>
              <p:nvPr/>
            </p:nvSpPr>
            <p:spPr bwMode="auto">
              <a:xfrm>
                <a:off x="3046" y="1508"/>
                <a:ext cx="669" cy="35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4" name="Text Box 43"/>
              <p:cNvSpPr txBox="1">
                <a:spLocks noChangeArrowheads="1"/>
              </p:cNvSpPr>
              <p:nvPr/>
            </p:nvSpPr>
            <p:spPr bwMode="auto">
              <a:xfrm>
                <a:off x="3121" y="1578"/>
                <a:ext cx="5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process</a:t>
                </a:r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2949" y="1845"/>
              <a:ext cx="610" cy="630"/>
              <a:chOff x="3072" y="3300"/>
              <a:chExt cx="610" cy="630"/>
            </a:xfrm>
          </p:grpSpPr>
          <p:sp>
            <p:nvSpPr>
              <p:cNvPr id="4121" name="Rectangle 45"/>
              <p:cNvSpPr>
                <a:spLocks noChangeArrowheads="1"/>
              </p:cNvSpPr>
              <p:nvPr/>
            </p:nvSpPr>
            <p:spPr bwMode="auto">
              <a:xfrm>
                <a:off x="3084" y="3300"/>
                <a:ext cx="59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Text Box 46"/>
              <p:cNvSpPr txBox="1">
                <a:spLocks noChangeArrowheads="1"/>
              </p:cNvSpPr>
              <p:nvPr/>
            </p:nvSpPr>
            <p:spPr bwMode="auto">
              <a:xfrm>
                <a:off x="3072" y="3339"/>
                <a:ext cx="610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TCP with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buffers,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variables</a:t>
                </a:r>
              </a:p>
            </p:txBody>
          </p:sp>
        </p:grpSp>
        <p:sp>
          <p:nvSpPr>
            <p:cNvPr id="4117" name="Rectangle 47"/>
            <p:cNvSpPr>
              <a:spLocks noChangeArrowheads="1"/>
            </p:cNvSpPr>
            <p:nvPr/>
          </p:nvSpPr>
          <p:spPr bwMode="auto">
            <a:xfrm>
              <a:off x="3054" y="1654"/>
              <a:ext cx="415" cy="2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socket</a:t>
              </a:r>
            </a:p>
          </p:txBody>
        </p:sp>
        <p:sp>
          <p:nvSpPr>
            <p:cNvPr id="4118" name="Line 48"/>
            <p:cNvSpPr>
              <a:spLocks noChangeShapeType="1"/>
            </p:cNvSpPr>
            <p:nvPr/>
          </p:nvSpPr>
          <p:spPr bwMode="auto">
            <a:xfrm flipV="1">
              <a:off x="3261" y="1561"/>
              <a:ext cx="0" cy="1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Line 49"/>
            <p:cNvSpPr>
              <a:spLocks noChangeShapeType="1"/>
            </p:cNvSpPr>
            <p:nvPr/>
          </p:nvSpPr>
          <p:spPr bwMode="auto">
            <a:xfrm>
              <a:off x="3269" y="1823"/>
              <a:ext cx="0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Text Box 50"/>
            <p:cNvSpPr txBox="1">
              <a:spLocks noChangeArrowheads="1"/>
            </p:cNvSpPr>
            <p:nvPr/>
          </p:nvSpPr>
          <p:spPr bwMode="auto">
            <a:xfrm>
              <a:off x="3028" y="616"/>
              <a:ext cx="46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host or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server</a:t>
              </a:r>
            </a:p>
          </p:txBody>
        </p:sp>
      </p:grpSp>
      <p:sp>
        <p:nvSpPr>
          <p:cNvPr id="4107" name="Text Box 51"/>
          <p:cNvSpPr txBox="1">
            <a:spLocks noChangeArrowheads="1"/>
          </p:cNvSpPr>
          <p:nvPr/>
        </p:nvSpPr>
        <p:spPr bwMode="auto">
          <a:xfrm>
            <a:off x="6396038" y="3654425"/>
            <a:ext cx="819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Times New Roman" pitchFamily="18" charset="0"/>
              </a:rPr>
              <a:t>Internet</a:t>
            </a:r>
          </a:p>
        </p:txBody>
      </p:sp>
      <p:sp>
        <p:nvSpPr>
          <p:cNvPr id="4108" name="Line 52"/>
          <p:cNvSpPr>
            <a:spLocks noChangeShapeType="1"/>
          </p:cNvSpPr>
          <p:nvPr/>
        </p:nvSpPr>
        <p:spPr bwMode="auto">
          <a:xfrm>
            <a:off x="5689600" y="4065588"/>
            <a:ext cx="2211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Text Box 53"/>
          <p:cNvSpPr txBox="1">
            <a:spLocks noChangeArrowheads="1"/>
          </p:cNvSpPr>
          <p:nvPr/>
        </p:nvSpPr>
        <p:spPr bwMode="auto">
          <a:xfrm>
            <a:off x="5489248" y="4667250"/>
            <a:ext cx="10722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  <a:latin typeface="Times New Roman" pitchFamily="18" charset="0"/>
              </a:rPr>
              <a:t>controlled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  <a:latin typeface="Times New Roman" pitchFamily="18" charset="0"/>
              </a:rPr>
              <a:t>by OS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Times New Roman" pitchFamily="18" charset="0"/>
            </a:endParaRPr>
          </a:p>
        </p:txBody>
      </p:sp>
      <p:sp>
        <p:nvSpPr>
          <p:cNvPr id="4110" name="Line 55"/>
          <p:cNvSpPr>
            <a:spLocks noChangeShapeType="1"/>
          </p:cNvSpPr>
          <p:nvPr/>
        </p:nvSpPr>
        <p:spPr bwMode="auto">
          <a:xfrm flipH="1" flipV="1">
            <a:off x="5470525" y="4445000"/>
            <a:ext cx="244475" cy="317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Text Box 56"/>
          <p:cNvSpPr txBox="1">
            <a:spLocks noChangeArrowheads="1"/>
          </p:cNvSpPr>
          <p:nvPr/>
        </p:nvSpPr>
        <p:spPr bwMode="auto">
          <a:xfrm>
            <a:off x="5861952" y="2306638"/>
            <a:ext cx="14221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  <a:latin typeface="Times New Roman" pitchFamily="18" charset="0"/>
              </a:rPr>
              <a:t>controlled by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  <a:latin typeface="Times New Roman" pitchFamily="18" charset="0"/>
              </a:rPr>
              <a:t>app developer</a:t>
            </a:r>
          </a:p>
        </p:txBody>
      </p:sp>
      <p:sp>
        <p:nvSpPr>
          <p:cNvPr id="4112" name="Line 58"/>
          <p:cNvSpPr>
            <a:spLocks noChangeShapeType="1"/>
          </p:cNvSpPr>
          <p:nvPr/>
        </p:nvSpPr>
        <p:spPr bwMode="auto">
          <a:xfrm flipH="1">
            <a:off x="5678488" y="2589213"/>
            <a:ext cx="219075" cy="1333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Rectangle 59"/>
          <p:cNvSpPr>
            <a:spLocks noChangeArrowheads="1"/>
          </p:cNvSpPr>
          <p:nvPr/>
        </p:nvSpPr>
        <p:spPr bwMode="auto">
          <a:xfrm>
            <a:off x="457200" y="5373216"/>
            <a:ext cx="816768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API: (1) choice of transport protocol; (2) ability to fix a few parameters 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(see Sockets lecture)</a:t>
            </a:r>
            <a:r>
              <a:rPr lang="en-US" dirty="0" smtClean="0">
                <a:latin typeface="+mn-lt"/>
              </a:rPr>
              <a:t>              </a:t>
            </a:r>
            <a:endParaRPr lang="en-US" dirty="0">
              <a:latin typeface="+mn-lt"/>
            </a:endParaRPr>
          </a:p>
        </p:txBody>
      </p:sp>
      <p:sp>
        <p:nvSpPr>
          <p:cNvPr id="3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8367364" y="5736679"/>
            <a:ext cx="68738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12750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378853" y="0"/>
            <a:ext cx="7772400" cy="1143000"/>
          </a:xfrm>
        </p:spPr>
        <p:txBody>
          <a:bodyPr/>
          <a:lstStyle/>
          <a:p>
            <a:r>
              <a:rPr lang="en-US" dirty="0" smtClean="0"/>
              <a:t>Addressing Processes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0472" y="1207731"/>
            <a:ext cx="4244863" cy="4648200"/>
          </a:xfrm>
        </p:spPr>
        <p:txBody>
          <a:bodyPr/>
          <a:lstStyle/>
          <a:p>
            <a:r>
              <a:rPr lang="en-US" sz="2400" dirty="0" smtClean="0"/>
              <a:t>To receive messages, process  must have </a:t>
            </a:r>
            <a:r>
              <a:rPr lang="en-US" sz="2400" dirty="0" smtClean="0"/>
              <a:t>an </a:t>
            </a:r>
            <a:r>
              <a:rPr lang="en-US" sz="2400" i="1" dirty="0" smtClean="0">
                <a:solidFill>
                  <a:srgbClr val="800000"/>
                </a:solidFill>
              </a:rPr>
              <a:t>identifier.</a:t>
            </a:r>
            <a:endParaRPr lang="en-US" sz="2400" i="1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Host device has unique 32-bit IP address</a:t>
            </a:r>
          </a:p>
          <a:p>
            <a:r>
              <a:rPr lang="en-US" sz="2400" u="sng" dirty="0" smtClean="0">
                <a:solidFill>
                  <a:srgbClr val="800000"/>
                </a:solidFill>
              </a:rPr>
              <a:t>Exercise: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use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ipconfig</a:t>
            </a:r>
            <a:r>
              <a:rPr lang="en-US" sz="2400" dirty="0" smtClean="0"/>
              <a:t> from command prompt to get your IP address (Windows</a:t>
            </a:r>
            <a:r>
              <a:rPr lang="en-US" sz="2400" dirty="0" smtClean="0"/>
              <a:t>)</a:t>
            </a:r>
          </a:p>
          <a:p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fconfig</a:t>
            </a:r>
            <a:r>
              <a:rPr lang="en-US" sz="2400" dirty="0" smtClean="0"/>
              <a:t> (under Linux)</a:t>
            </a:r>
            <a:endParaRPr lang="en-US" sz="24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771154" y="962853"/>
            <a:ext cx="4125912" cy="5218112"/>
          </a:xfrm>
          <a:noFill/>
        </p:spPr>
        <p:txBody>
          <a:bodyPr/>
          <a:lstStyle/>
          <a:p>
            <a:r>
              <a:rPr lang="en-US" sz="2400" i="1" u="sng" dirty="0" smtClean="0">
                <a:solidFill>
                  <a:srgbClr val="800000"/>
                </a:solidFill>
              </a:rPr>
              <a:t>Q: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does  IP address of host on which process runs suffice for identifying the process?</a:t>
            </a:r>
          </a:p>
          <a:p>
            <a:pPr marL="457200" lvl="1" indent="0">
              <a:buNone/>
            </a:pPr>
            <a:r>
              <a:rPr lang="en-US" i="1" u="sng" dirty="0" smtClean="0">
                <a:solidFill>
                  <a:srgbClr val="800000"/>
                </a:solidFill>
              </a:rPr>
              <a:t>A: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No, </a:t>
            </a:r>
            <a:r>
              <a:rPr lang="en-US" i="1" dirty="0" smtClean="0"/>
              <a:t>many</a:t>
            </a:r>
            <a:r>
              <a:rPr lang="en-US" dirty="0" smtClean="0"/>
              <a:t> processes can be running on </a:t>
            </a:r>
            <a:r>
              <a:rPr lang="en-US" dirty="0" smtClean="0"/>
              <a:t>same machine.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Identifier </a:t>
            </a:r>
            <a:r>
              <a:rPr lang="en-US" sz="2400" dirty="0" smtClean="0"/>
              <a:t>includes both </a:t>
            </a:r>
            <a:r>
              <a:rPr lang="en-US" sz="2400" dirty="0" smtClean="0">
                <a:solidFill>
                  <a:srgbClr val="800000"/>
                </a:solidFill>
              </a:rPr>
              <a:t>IP address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800000"/>
                </a:solidFill>
              </a:rPr>
              <a:t>port numbers</a:t>
            </a:r>
            <a:r>
              <a:rPr lang="en-US" sz="2400" dirty="0" smtClean="0"/>
              <a:t> associated with process on host.</a:t>
            </a:r>
          </a:p>
          <a:p>
            <a:r>
              <a:rPr lang="en-US" sz="2400" dirty="0" smtClean="0"/>
              <a:t>Example port numbers:</a:t>
            </a:r>
          </a:p>
          <a:p>
            <a:pPr lvl="1"/>
            <a:r>
              <a:rPr lang="en-US" sz="2000" dirty="0" smtClean="0"/>
              <a:t>HTTP server: 80</a:t>
            </a:r>
          </a:p>
          <a:p>
            <a:pPr lvl="1"/>
            <a:r>
              <a:rPr lang="en-US" sz="2000" dirty="0" smtClean="0"/>
              <a:t>Mail server: 25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+mn-lt"/>
              </a:rPr>
              <a:pPr>
                <a:defRPr/>
              </a:pPr>
              <a:t>14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804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App-Layer Protocol Defines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96752"/>
            <a:ext cx="3973513" cy="4896544"/>
          </a:xfrm>
        </p:spPr>
        <p:txBody>
          <a:bodyPr/>
          <a:lstStyle/>
          <a:p>
            <a:r>
              <a:rPr lang="en-US" sz="2400" dirty="0" smtClean="0"/>
              <a:t>Types of messages exchanged, </a:t>
            </a:r>
          </a:p>
          <a:p>
            <a:pPr lvl="1"/>
            <a:r>
              <a:rPr lang="en-US" sz="2000" dirty="0" smtClean="0"/>
              <a:t>e.g., request, response </a:t>
            </a:r>
          </a:p>
          <a:p>
            <a:r>
              <a:rPr lang="en-US" sz="2400" dirty="0" smtClean="0"/>
              <a:t>Message syntax:</a:t>
            </a:r>
          </a:p>
          <a:p>
            <a:pPr lvl="1"/>
            <a:r>
              <a:rPr lang="en-US" sz="2000" dirty="0" smtClean="0"/>
              <a:t>specific</a:t>
            </a:r>
            <a:r>
              <a:rPr lang="en-US" sz="2000" dirty="0" smtClean="0"/>
              <a:t> </a:t>
            </a:r>
            <a:r>
              <a:rPr lang="en-US" sz="2000" dirty="0" smtClean="0"/>
              <a:t>fields in messages &amp; how fields are </a:t>
            </a:r>
            <a:r>
              <a:rPr lang="en-US" sz="2000" dirty="0" smtClean="0"/>
              <a:t>delineated.</a:t>
            </a:r>
            <a:endParaRPr lang="en-US" sz="2000" dirty="0" smtClean="0"/>
          </a:p>
          <a:p>
            <a:r>
              <a:rPr lang="en-US" sz="2400" dirty="0" smtClean="0"/>
              <a:t>Message semantics </a:t>
            </a:r>
          </a:p>
          <a:p>
            <a:pPr lvl="1"/>
            <a:r>
              <a:rPr lang="en-US" sz="2000" dirty="0" smtClean="0"/>
              <a:t>meaning of information in fields</a:t>
            </a:r>
          </a:p>
          <a:p>
            <a:r>
              <a:rPr lang="en-US" sz="2400" dirty="0" smtClean="0"/>
              <a:t>Rules for when and how processes send &amp; respond to messages</a:t>
            </a:r>
          </a:p>
        </p:txBody>
      </p:sp>
      <p:sp>
        <p:nvSpPr>
          <p:cNvPr id="4403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70438" y="1412776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Public-domain protocols:</a:t>
            </a:r>
          </a:p>
          <a:p>
            <a:r>
              <a:rPr lang="en-US" sz="2400" dirty="0" smtClean="0"/>
              <a:t>Defined in RFCs</a:t>
            </a:r>
          </a:p>
          <a:p>
            <a:r>
              <a:rPr lang="en-US" sz="2400" dirty="0" smtClean="0"/>
              <a:t>allows for interoperability</a:t>
            </a:r>
          </a:p>
          <a:p>
            <a:r>
              <a:rPr lang="en-US" sz="2400" dirty="0" smtClean="0"/>
              <a:t>e.g., HTTP, SMTP, </a:t>
            </a:r>
            <a:r>
              <a:rPr lang="en-US" sz="2400" dirty="0" err="1" smtClean="0"/>
              <a:t>BitTorrent</a:t>
            </a:r>
            <a:endParaRPr lang="en-US" sz="2400" dirty="0" smtClean="0"/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Proprietary protocols:</a:t>
            </a:r>
          </a:p>
          <a:p>
            <a:r>
              <a:rPr lang="en-US" sz="2400" dirty="0" smtClean="0"/>
              <a:t>e.g., Skype, </a:t>
            </a:r>
            <a:r>
              <a:rPr lang="en-US" sz="2400" dirty="0" err="1" smtClean="0"/>
              <a:t>ppstream</a:t>
            </a:r>
            <a:endParaRPr lang="en-US" sz="24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+mn-lt"/>
              </a:rPr>
              <a:pPr>
                <a:defRPr/>
              </a:pPr>
              <a:t>15</a:t>
            </a:fld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67364" y="5736679"/>
            <a:ext cx="68738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342468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1143000"/>
          </a:xfrm>
        </p:spPr>
        <p:txBody>
          <a:bodyPr/>
          <a:lstStyle/>
          <a:p>
            <a:r>
              <a:rPr lang="en-US" sz="3200" dirty="0" smtClean="0"/>
              <a:t>What Transport Service Does an App Need?</a:t>
            </a:r>
            <a:endParaRPr lang="en-US" dirty="0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4316412" cy="2797175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loss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some apps (e.g., audio) can tolerate some </a:t>
            </a:r>
            <a:r>
              <a:rPr lang="en-US" sz="2400" dirty="0" smtClean="0"/>
              <a:t>loss.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other apps (e.g., file transfer, telnet) require 100% reliable data </a:t>
            </a:r>
            <a:r>
              <a:rPr lang="en-US" sz="2400" dirty="0" smtClean="0"/>
              <a:t>transfer.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506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58800" y="3725862"/>
            <a:ext cx="3810000" cy="2443163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Timing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some apps (e.g., Internet telephony, interactive games) require low delay to be “effective</a:t>
            </a:r>
            <a:r>
              <a:rPr lang="en-US" sz="2400" dirty="0" smtClean="0"/>
              <a:t>”.</a:t>
            </a:r>
            <a:endParaRPr lang="en-US" sz="2400" dirty="0" smtClean="0"/>
          </a:p>
        </p:txBody>
      </p:sp>
      <p:sp>
        <p:nvSpPr>
          <p:cNvPr id="45063" name="Rectangle 5"/>
          <p:cNvSpPr>
            <a:spLocks noChangeArrowheads="1"/>
          </p:cNvSpPr>
          <p:nvPr/>
        </p:nvSpPr>
        <p:spPr bwMode="auto">
          <a:xfrm>
            <a:off x="4860925" y="1090612"/>
            <a:ext cx="4283075" cy="470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Throughput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some apps (e.g., multimedia) require minimum amount of throughput to be “effective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”.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other apps (“elastic apps”) make use of whatever throughput they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get.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algn="l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Security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ncryption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data integrity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privacy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…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+mn-lt"/>
              </a:rPr>
              <a:pPr>
                <a:defRPr/>
              </a:pPr>
              <a:t>16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872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749523"/>
          </a:xfrm>
        </p:spPr>
        <p:txBody>
          <a:bodyPr/>
          <a:lstStyle/>
          <a:p>
            <a:r>
              <a:rPr lang="en-US" sz="3200" dirty="0" err="1" smtClean="0"/>
              <a:t>CommonTransport</a:t>
            </a:r>
            <a:r>
              <a:rPr lang="en-US" sz="3200" dirty="0" smtClean="0"/>
              <a:t> Service App Requirements </a:t>
            </a:r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182563" y="1727200"/>
            <a:ext cx="2541587" cy="3140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Arial" charset="0"/>
              </a:rPr>
              <a:t>Application</a:t>
            </a:r>
            <a:endParaRPr lang="en-US" sz="2000" dirty="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2000" dirty="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file transfer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e-mail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Web documents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real-time audio/video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2000" dirty="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stored audio/video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interactive games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instant messaging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2816225" y="1752600"/>
            <a:ext cx="156686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Data loss</a:t>
            </a: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 loss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4502150" y="1751013"/>
            <a:ext cx="25749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Throughput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audio: 5kbps-1Mbps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video:10kbps-5Mbps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same as above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few kbps up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elastic</a:t>
            </a: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6935788" y="1697038"/>
            <a:ext cx="206216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Time Sensitive</a:t>
            </a: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yes, 100’s msec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yes, few secs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yes, 100’s msec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yes and no</a:t>
            </a:r>
          </a:p>
        </p:txBody>
      </p:sp>
      <p:sp>
        <p:nvSpPr>
          <p:cNvPr id="46089" name="Line 7"/>
          <p:cNvSpPr>
            <a:spLocks noChangeShapeType="1"/>
          </p:cNvSpPr>
          <p:nvPr/>
        </p:nvSpPr>
        <p:spPr bwMode="auto">
          <a:xfrm flipV="1">
            <a:off x="895350" y="2133600"/>
            <a:ext cx="756285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8"/>
          <p:cNvSpPr>
            <a:spLocks noChangeShapeType="1"/>
          </p:cNvSpPr>
          <p:nvPr/>
        </p:nvSpPr>
        <p:spPr bwMode="auto">
          <a:xfrm flipV="1">
            <a:off x="847725" y="273367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9"/>
          <p:cNvSpPr>
            <a:spLocks noChangeShapeType="1"/>
          </p:cNvSpPr>
          <p:nvPr/>
        </p:nvSpPr>
        <p:spPr bwMode="auto">
          <a:xfrm flipV="1">
            <a:off x="857250" y="302895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0"/>
          <p:cNvSpPr>
            <a:spLocks noChangeShapeType="1"/>
          </p:cNvSpPr>
          <p:nvPr/>
        </p:nvSpPr>
        <p:spPr bwMode="auto">
          <a:xfrm flipV="1">
            <a:off x="866775" y="332422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1"/>
          <p:cNvSpPr>
            <a:spLocks noChangeShapeType="1"/>
          </p:cNvSpPr>
          <p:nvPr/>
        </p:nvSpPr>
        <p:spPr bwMode="auto">
          <a:xfrm flipV="1">
            <a:off x="885825" y="393382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2"/>
          <p:cNvSpPr>
            <a:spLocks noChangeShapeType="1"/>
          </p:cNvSpPr>
          <p:nvPr/>
        </p:nvSpPr>
        <p:spPr bwMode="auto">
          <a:xfrm flipV="1">
            <a:off x="838200" y="424815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3"/>
          <p:cNvSpPr>
            <a:spLocks noChangeShapeType="1"/>
          </p:cNvSpPr>
          <p:nvPr/>
        </p:nvSpPr>
        <p:spPr bwMode="auto">
          <a:xfrm flipV="1">
            <a:off x="838200" y="457200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4"/>
          <p:cNvSpPr>
            <a:spLocks noChangeShapeType="1"/>
          </p:cNvSpPr>
          <p:nvPr/>
        </p:nvSpPr>
        <p:spPr bwMode="auto">
          <a:xfrm flipV="1">
            <a:off x="800100" y="490537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+mn-lt"/>
              </a:rPr>
              <a:pPr>
                <a:defRPr/>
              </a:pPr>
              <a:t>17</a:t>
            </a:fld>
            <a:endParaRPr lang="en-US" dirty="0">
              <a:latin typeface="+mn-lt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8367364" y="5736679"/>
            <a:ext cx="68738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296145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Transport Protocols Services</a:t>
            </a:r>
            <a:endParaRPr lang="en-US" dirty="0" smtClean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68760"/>
            <a:ext cx="409575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TCP service:</a:t>
            </a:r>
          </a:p>
          <a:p>
            <a:r>
              <a:rPr lang="en-US" sz="2000" i="1" dirty="0" smtClean="0">
                <a:solidFill>
                  <a:srgbClr val="800000"/>
                </a:solidFill>
              </a:rPr>
              <a:t>connection-oriented: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setup required between client and server </a:t>
            </a:r>
            <a:r>
              <a:rPr lang="en-US" sz="2000" dirty="0" smtClean="0"/>
              <a:t>processes.</a:t>
            </a:r>
            <a:endParaRPr lang="en-US" sz="2000" dirty="0" smtClean="0"/>
          </a:p>
          <a:p>
            <a:r>
              <a:rPr lang="en-US" sz="2000" i="1" dirty="0" smtClean="0">
                <a:solidFill>
                  <a:srgbClr val="800000"/>
                </a:solidFill>
              </a:rPr>
              <a:t>reliable transport </a:t>
            </a:r>
            <a:r>
              <a:rPr lang="en-US" sz="2000" dirty="0" smtClean="0"/>
              <a:t>between sending and receiving process</a:t>
            </a:r>
            <a:endParaRPr lang="en-US" sz="2000" dirty="0" smtClean="0">
              <a:solidFill>
                <a:schemeClr val="accent2"/>
              </a:solidFill>
            </a:endParaRPr>
          </a:p>
          <a:p>
            <a:r>
              <a:rPr lang="en-US" sz="2000" i="1" dirty="0" smtClean="0">
                <a:solidFill>
                  <a:srgbClr val="800000"/>
                </a:solidFill>
              </a:rPr>
              <a:t>flow control: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sender </a:t>
            </a:r>
            <a:r>
              <a:rPr lang="en-US" sz="2000" dirty="0" smtClean="0"/>
              <a:t>cannot</a:t>
            </a:r>
            <a:r>
              <a:rPr lang="en-US" sz="2000" dirty="0" smtClean="0"/>
              <a:t> </a:t>
            </a:r>
            <a:r>
              <a:rPr lang="en-US" sz="2000" dirty="0" smtClean="0"/>
              <a:t>overwhelm </a:t>
            </a:r>
            <a:r>
              <a:rPr lang="en-US" sz="2000" dirty="0" smtClean="0"/>
              <a:t>receiver. </a:t>
            </a:r>
            <a:endParaRPr lang="en-US" sz="2000" dirty="0" smtClean="0"/>
          </a:p>
          <a:p>
            <a:r>
              <a:rPr lang="en-US" sz="2000" i="1" dirty="0" smtClean="0">
                <a:solidFill>
                  <a:srgbClr val="800000"/>
                </a:solidFill>
              </a:rPr>
              <a:t>congestion control: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throttle sender when network </a:t>
            </a:r>
            <a:r>
              <a:rPr lang="en-US" sz="2000" dirty="0" smtClean="0"/>
              <a:t>overloaded.</a:t>
            </a:r>
            <a:endParaRPr lang="en-US" sz="2000" dirty="0" smtClean="0"/>
          </a:p>
          <a:p>
            <a:r>
              <a:rPr lang="en-US" sz="2000" i="1" dirty="0" smtClean="0">
                <a:solidFill>
                  <a:srgbClr val="800000"/>
                </a:solidFill>
              </a:rPr>
              <a:t>does not provide: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timing, minimum throughput guarantees, security</a:t>
            </a:r>
            <a:endParaRPr lang="en-US" sz="2400" dirty="0" smtClean="0"/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33925" y="1268760"/>
            <a:ext cx="36671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UDP service:</a:t>
            </a:r>
          </a:p>
          <a:p>
            <a:r>
              <a:rPr lang="en-US" sz="2000" dirty="0" smtClean="0"/>
              <a:t>unreliable data transfer between sending and receiving process</a:t>
            </a:r>
          </a:p>
          <a:p>
            <a:r>
              <a:rPr lang="en-US" sz="2000" dirty="0" smtClean="0"/>
              <a:t>does not provide: connection setup, reliability, flow control, congestion control, timing, throughput guarantee, or </a:t>
            </a:r>
            <a:r>
              <a:rPr lang="en-US" sz="2000" dirty="0" smtClean="0"/>
              <a:t>security. </a:t>
            </a:r>
            <a:endParaRPr lang="en-US" sz="2000" dirty="0" smtClean="0"/>
          </a:p>
          <a:p>
            <a:endParaRPr lang="en-US" sz="2000" dirty="0" smtClean="0"/>
          </a:p>
          <a:p>
            <a:pPr>
              <a:buFont typeface="ZapfDingbats" pitchFamily="82" charset="2"/>
              <a:buNone/>
            </a:pPr>
            <a:r>
              <a:rPr lang="en-US" sz="2000" u="sng" dirty="0" smtClean="0">
                <a:solidFill>
                  <a:srgbClr val="800000"/>
                </a:solidFill>
              </a:rPr>
              <a:t>Q: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/>
              <a:t>W</a:t>
            </a:r>
            <a:r>
              <a:rPr lang="en-US" sz="2000" dirty="0" smtClean="0"/>
              <a:t>hy </a:t>
            </a:r>
            <a:r>
              <a:rPr lang="en-US" sz="2000" dirty="0" smtClean="0"/>
              <a:t>bother?  Why is there a UDP?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+mn-lt"/>
              </a:rPr>
              <a:pPr>
                <a:defRPr/>
              </a:pPr>
              <a:t>18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061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44624"/>
            <a:ext cx="8747125" cy="1038944"/>
          </a:xfrm>
        </p:spPr>
        <p:txBody>
          <a:bodyPr/>
          <a:lstStyle/>
          <a:p>
            <a:r>
              <a:rPr lang="en-US" sz="2800" dirty="0" smtClean="0"/>
              <a:t>Internet Apps:  Application, Transport Protocols</a:t>
            </a:r>
            <a:endParaRPr lang="en-US" dirty="0" smtClean="0"/>
          </a:p>
        </p:txBody>
      </p:sp>
      <p:sp>
        <p:nvSpPr>
          <p:cNvPr id="48133" name="Text Box 3"/>
          <p:cNvSpPr txBox="1">
            <a:spLocks noChangeArrowheads="1"/>
          </p:cNvSpPr>
          <p:nvPr/>
        </p:nvSpPr>
        <p:spPr bwMode="auto">
          <a:xfrm>
            <a:off x="315913" y="1773238"/>
            <a:ext cx="28067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Application</a:t>
            </a:r>
            <a:endParaRPr lang="en-US" sz="200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e-mail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remote terminal access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Web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file transfer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streaming multimedia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Internet telephony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3302000" y="1458913"/>
            <a:ext cx="2595563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Application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layer protocol</a:t>
            </a: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SMTP [RFC 2821]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Telnet [RFC 854]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HTTP [RFC 2616]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FTP [RFC 959]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HTTP (eg Youtube),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RTP [RFC 1889]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SIP, RTP, proprietary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(e.g., Skype)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8135" name="Text Box 5"/>
          <p:cNvSpPr txBox="1">
            <a:spLocks noChangeArrowheads="1"/>
          </p:cNvSpPr>
          <p:nvPr/>
        </p:nvSpPr>
        <p:spPr bwMode="auto">
          <a:xfrm>
            <a:off x="6130925" y="1477963"/>
            <a:ext cx="2624138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Underlying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transport protocol</a:t>
            </a: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 or UDP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typically UDP</a:t>
            </a:r>
          </a:p>
        </p:txBody>
      </p:sp>
      <p:sp>
        <p:nvSpPr>
          <p:cNvPr id="48136" name="Line 7"/>
          <p:cNvSpPr>
            <a:spLocks noChangeShapeType="1"/>
          </p:cNvSpPr>
          <p:nvPr/>
        </p:nvSpPr>
        <p:spPr bwMode="auto">
          <a:xfrm>
            <a:off x="1171575" y="2152650"/>
            <a:ext cx="733425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Line 8"/>
          <p:cNvSpPr>
            <a:spLocks noChangeShapeType="1"/>
          </p:cNvSpPr>
          <p:nvPr/>
        </p:nvSpPr>
        <p:spPr bwMode="auto">
          <a:xfrm flipV="1">
            <a:off x="1123950" y="2743200"/>
            <a:ext cx="7324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Line 9"/>
          <p:cNvSpPr>
            <a:spLocks noChangeShapeType="1"/>
          </p:cNvSpPr>
          <p:nvPr/>
        </p:nvSpPr>
        <p:spPr bwMode="auto">
          <a:xfrm flipV="1">
            <a:off x="1133475" y="3038475"/>
            <a:ext cx="7296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10"/>
          <p:cNvSpPr>
            <a:spLocks noChangeShapeType="1"/>
          </p:cNvSpPr>
          <p:nvPr/>
        </p:nvSpPr>
        <p:spPr bwMode="auto">
          <a:xfrm flipV="1">
            <a:off x="1143000" y="3333750"/>
            <a:ext cx="7277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1"/>
          <p:cNvSpPr>
            <a:spLocks noChangeShapeType="1"/>
          </p:cNvSpPr>
          <p:nvPr/>
        </p:nvSpPr>
        <p:spPr bwMode="auto">
          <a:xfrm flipV="1">
            <a:off x="1162050" y="3657600"/>
            <a:ext cx="7258050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2"/>
          <p:cNvSpPr>
            <a:spLocks noChangeShapeType="1"/>
          </p:cNvSpPr>
          <p:nvPr/>
        </p:nvSpPr>
        <p:spPr bwMode="auto">
          <a:xfrm flipV="1">
            <a:off x="1114425" y="4257675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V="1">
            <a:off x="962025" y="5181600"/>
            <a:ext cx="7343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381328"/>
            <a:ext cx="6656388" cy="434232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+mn-lt"/>
              </a:rPr>
              <a:pPr>
                <a:defRPr/>
              </a:pPr>
              <a:t>19</a:t>
            </a:fld>
            <a:endParaRPr lang="en-US" dirty="0">
              <a:latin typeface="+mn-lt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8367364" y="5736679"/>
            <a:ext cx="68738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394547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en-US" sz="4000" dirty="0" smtClean="0"/>
              <a:t>Intro to Application Layer Outline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Application Layer Protocols</a:t>
            </a:r>
          </a:p>
          <a:p>
            <a:r>
              <a:rPr lang="en-US" dirty="0" smtClean="0"/>
              <a:t>Creating an Application</a:t>
            </a:r>
          </a:p>
          <a:p>
            <a:r>
              <a:rPr lang="en-US" dirty="0" smtClean="0"/>
              <a:t>Application Architectures</a:t>
            </a:r>
          </a:p>
          <a:p>
            <a:pPr lvl="1"/>
            <a:r>
              <a:rPr lang="en-US" dirty="0" smtClean="0"/>
              <a:t>Client-Server</a:t>
            </a:r>
          </a:p>
          <a:p>
            <a:pPr lvl="1"/>
            <a:r>
              <a:rPr lang="en-US" dirty="0" smtClean="0"/>
              <a:t>P2P</a:t>
            </a:r>
          </a:p>
          <a:p>
            <a:pPr lvl="1"/>
            <a:r>
              <a:rPr lang="en-US" dirty="0" smtClean="0"/>
              <a:t>Hybrid</a:t>
            </a:r>
          </a:p>
          <a:p>
            <a:r>
              <a:rPr lang="en-US" dirty="0"/>
              <a:t>Processes, Addressing and Sockets</a:t>
            </a:r>
          </a:p>
          <a:p>
            <a:r>
              <a:rPr lang="en-US" dirty="0"/>
              <a:t>Transport Layer Services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Application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19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2008" y="44624"/>
            <a:ext cx="9252520" cy="792162"/>
          </a:xfrm>
        </p:spPr>
        <p:txBody>
          <a:bodyPr/>
          <a:lstStyle/>
          <a:p>
            <a:r>
              <a:rPr lang="en-US" sz="4000" dirty="0" smtClean="0"/>
              <a:t>Intro to Application Layer Summ</a:t>
            </a:r>
            <a:r>
              <a:rPr lang="en-US" dirty="0" smtClean="0"/>
              <a:t>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Application Layer Protocols</a:t>
            </a:r>
          </a:p>
          <a:p>
            <a:r>
              <a:rPr lang="en-US" dirty="0"/>
              <a:t>Creating an Application</a:t>
            </a:r>
          </a:p>
          <a:p>
            <a:r>
              <a:rPr lang="en-US" dirty="0"/>
              <a:t>Application Architectures</a:t>
            </a:r>
          </a:p>
          <a:p>
            <a:pPr lvl="1"/>
            <a:r>
              <a:rPr lang="en-US" dirty="0" smtClean="0"/>
              <a:t>Client-Server</a:t>
            </a:r>
          </a:p>
          <a:p>
            <a:pPr lvl="1"/>
            <a:r>
              <a:rPr lang="en-US" dirty="0" smtClean="0"/>
              <a:t>P2P</a:t>
            </a:r>
          </a:p>
          <a:p>
            <a:pPr lvl="1"/>
            <a:r>
              <a:rPr lang="en-US" dirty="0" smtClean="0"/>
              <a:t>Hybrid</a:t>
            </a:r>
          </a:p>
          <a:p>
            <a:r>
              <a:rPr lang="en-US" dirty="0" smtClean="0"/>
              <a:t>Processes, Addressing and Sockets</a:t>
            </a:r>
          </a:p>
          <a:p>
            <a:r>
              <a:rPr lang="en-US" dirty="0" smtClean="0"/>
              <a:t>Transport Layer Services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40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Conceptual and implementation aspects of application protocols</a:t>
            </a:r>
          </a:p>
          <a:p>
            <a:r>
              <a:rPr lang="en-US" dirty="0"/>
              <a:t>P</a:t>
            </a:r>
            <a:r>
              <a:rPr lang="en-US" dirty="0" smtClean="0"/>
              <a:t>opular application layer protocols:</a:t>
            </a:r>
          </a:p>
          <a:p>
            <a:pPr lvl="1"/>
            <a:r>
              <a:rPr lang="en-US" dirty="0">
                <a:solidFill>
                  <a:srgbClr val="800000"/>
                </a:solidFill>
              </a:rPr>
              <a:t>HTTP</a:t>
            </a:r>
          </a:p>
          <a:p>
            <a:pPr lvl="1"/>
            <a:r>
              <a:rPr lang="en-US" dirty="0"/>
              <a:t>FTP</a:t>
            </a:r>
          </a:p>
          <a:p>
            <a:pPr lvl="1"/>
            <a:r>
              <a:rPr lang="en-US" dirty="0"/>
              <a:t>SMTP / POP3 / IMAP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DNS</a:t>
            </a:r>
          </a:p>
          <a:p>
            <a:pPr lvl="1"/>
            <a:r>
              <a:rPr lang="en-US" dirty="0" smtClean="0"/>
              <a:t>RTP, SIP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3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Layer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/>
          <a:lstStyle/>
          <a:p>
            <a:r>
              <a:rPr lang="en-US" sz="2400" dirty="0" smtClean="0"/>
              <a:t>Important to distinguish application </a:t>
            </a:r>
            <a:r>
              <a:rPr lang="en-US" sz="2400" dirty="0" smtClean="0">
                <a:solidFill>
                  <a:srgbClr val="008000"/>
                </a:solidFill>
              </a:rPr>
              <a:t>programs</a:t>
            </a:r>
            <a:r>
              <a:rPr lang="en-US" sz="2400" dirty="0" smtClean="0"/>
              <a:t> from application </a:t>
            </a:r>
            <a:r>
              <a:rPr lang="en-US" sz="2400" dirty="0" smtClean="0">
                <a:solidFill>
                  <a:srgbClr val="800000"/>
                </a:solidFill>
              </a:rPr>
              <a:t>protocols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>
                <a:solidFill>
                  <a:srgbClr val="008000"/>
                </a:solidFill>
              </a:rPr>
              <a:t>Browsers</a:t>
            </a:r>
            <a:r>
              <a:rPr lang="en-US" sz="2400" dirty="0" smtClean="0"/>
              <a:t> are examples of web client programs that use both </a:t>
            </a:r>
            <a:r>
              <a:rPr lang="en-US" sz="2400" dirty="0" smtClean="0">
                <a:solidFill>
                  <a:srgbClr val="800000"/>
                </a:solidFill>
              </a:rPr>
              <a:t>HTTP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800000"/>
                </a:solidFill>
              </a:rPr>
              <a:t>DNS</a:t>
            </a:r>
            <a:r>
              <a:rPr lang="en-US" sz="2400" dirty="0" smtClean="0"/>
              <a:t> which are application protocols.</a:t>
            </a:r>
          </a:p>
          <a:p>
            <a:r>
              <a:rPr lang="en-US" sz="2400" dirty="0" smtClean="0"/>
              <a:t>Since many application protocols follow the request/response communication pattern, TCP is frequently used to support these protocols.</a:t>
            </a:r>
          </a:p>
          <a:p>
            <a:r>
              <a:rPr lang="en-US" sz="2400" dirty="0" smtClean="0"/>
              <a:t>Many application layer protocols have a companion </a:t>
            </a:r>
            <a:r>
              <a:rPr lang="en-US" sz="2400" dirty="0" smtClean="0">
                <a:solidFill>
                  <a:srgbClr val="0033CC"/>
                </a:solidFill>
              </a:rPr>
              <a:t>specification language </a:t>
            </a:r>
            <a:r>
              <a:rPr lang="en-US" sz="2400" dirty="0" smtClean="0"/>
              <a:t>that defines the format of the data exchanged.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Examples:  MIME </a:t>
            </a:r>
            <a:r>
              <a:rPr lang="en-US" sz="2400" dirty="0" smtClean="0"/>
              <a:t>for</a:t>
            </a:r>
            <a:r>
              <a:rPr lang="en-US" sz="2400" dirty="0" smtClean="0">
                <a:solidFill>
                  <a:srgbClr val="008000"/>
                </a:solidFill>
              </a:rPr>
              <a:t> SMTP, HTML </a:t>
            </a:r>
            <a:r>
              <a:rPr lang="en-US" sz="2400" dirty="0" smtClean="0"/>
              <a:t>for</a:t>
            </a:r>
            <a:r>
              <a:rPr lang="en-US" sz="2400" dirty="0" smtClean="0">
                <a:solidFill>
                  <a:srgbClr val="008000"/>
                </a:solidFill>
              </a:rPr>
              <a:t> HTTP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0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Network Applications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3336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533400" y="1340768"/>
            <a:ext cx="381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e-mail</a:t>
            </a:r>
          </a:p>
          <a:p>
            <a:r>
              <a:rPr lang="en-US" dirty="0" smtClean="0"/>
              <a:t>web</a:t>
            </a:r>
          </a:p>
          <a:p>
            <a:r>
              <a:rPr lang="en-US" dirty="0" smtClean="0"/>
              <a:t>instant messaging</a:t>
            </a:r>
          </a:p>
          <a:p>
            <a:r>
              <a:rPr lang="en-US" dirty="0" smtClean="0"/>
              <a:t>remote login</a:t>
            </a:r>
          </a:p>
          <a:p>
            <a:r>
              <a:rPr lang="en-US" dirty="0" smtClean="0"/>
              <a:t>P2P file sharing</a:t>
            </a:r>
          </a:p>
          <a:p>
            <a:r>
              <a:rPr lang="en-US" dirty="0" smtClean="0"/>
              <a:t>multi-user network games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4495800" y="1340768"/>
            <a:ext cx="3810000" cy="464820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streaming stored video clips</a:t>
            </a:r>
          </a:p>
          <a:p>
            <a:r>
              <a:rPr lang="en-US" dirty="0" smtClean="0"/>
              <a:t>social networks</a:t>
            </a:r>
          </a:p>
          <a:p>
            <a:r>
              <a:rPr lang="en-US" dirty="0" smtClean="0"/>
              <a:t>voice over IP</a:t>
            </a:r>
          </a:p>
          <a:p>
            <a:r>
              <a:rPr lang="en-US" dirty="0" smtClean="0"/>
              <a:t>real-time video conferencing</a:t>
            </a:r>
          </a:p>
          <a:p>
            <a:r>
              <a:rPr lang="en-US" dirty="0" smtClean="0"/>
              <a:t>grid computing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7887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Freeform 573"/>
          <p:cNvSpPr>
            <a:spLocks/>
          </p:cNvSpPr>
          <p:nvPr/>
        </p:nvSpPr>
        <p:spPr bwMode="auto">
          <a:xfrm>
            <a:off x="7063233" y="3742209"/>
            <a:ext cx="1314450" cy="674687"/>
          </a:xfrm>
          <a:custGeom>
            <a:avLst/>
            <a:gdLst>
              <a:gd name="T0" fmla="*/ 382 w 828"/>
              <a:gd name="T1" fmla="*/ 30 h 425"/>
              <a:gd name="T2" fmla="*/ 370 w 828"/>
              <a:gd name="T3" fmla="*/ 30 h 425"/>
              <a:gd name="T4" fmla="*/ 126 w 828"/>
              <a:gd name="T5" fmla="*/ 32 h 425"/>
              <a:gd name="T6" fmla="*/ 6 w 828"/>
              <a:gd name="T7" fmla="*/ 126 h 425"/>
              <a:gd name="T8" fmla="*/ 92 w 828"/>
              <a:gd name="T9" fmla="*/ 274 h 425"/>
              <a:gd name="T10" fmla="*/ 292 w 828"/>
              <a:gd name="T11" fmla="*/ 384 h 425"/>
              <a:gd name="T12" fmla="*/ 540 w 828"/>
              <a:gd name="T13" fmla="*/ 416 h 425"/>
              <a:gd name="T14" fmla="*/ 698 w 828"/>
              <a:gd name="T15" fmla="*/ 330 h 425"/>
              <a:gd name="T16" fmla="*/ 776 w 828"/>
              <a:gd name="T17" fmla="*/ 170 h 425"/>
              <a:gd name="T18" fmla="*/ 792 w 828"/>
              <a:gd name="T19" fmla="*/ 22 h 425"/>
              <a:gd name="T20" fmla="*/ 560 w 828"/>
              <a:gd name="T21" fmla="*/ 38 h 425"/>
              <a:gd name="T22" fmla="*/ 382 w 828"/>
              <a:gd name="T23" fmla="*/ 30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2" name="Freeform 574"/>
          <p:cNvSpPr>
            <a:spLocks/>
          </p:cNvSpPr>
          <p:nvPr/>
        </p:nvSpPr>
        <p:spPr bwMode="auto">
          <a:xfrm>
            <a:off x="7082283" y="2216621"/>
            <a:ext cx="1730375" cy="1044575"/>
          </a:xfrm>
          <a:custGeom>
            <a:avLst/>
            <a:gdLst>
              <a:gd name="T0" fmla="*/ 424 w 765"/>
              <a:gd name="T1" fmla="*/ 10 h 459"/>
              <a:gd name="T2" fmla="*/ 288 w 765"/>
              <a:gd name="T3" fmla="*/ 70 h 459"/>
              <a:gd name="T4" fmla="*/ 96 w 765"/>
              <a:gd name="T5" fmla="*/ 100 h 459"/>
              <a:gd name="T6" fmla="*/ 14 w 765"/>
              <a:gd name="T7" fmla="*/ 336 h 459"/>
              <a:gd name="T8" fmla="*/ 180 w 765"/>
              <a:gd name="T9" fmla="*/ 444 h 459"/>
              <a:gd name="T10" fmla="*/ 346 w 765"/>
              <a:gd name="T11" fmla="*/ 426 h 459"/>
              <a:gd name="T12" fmla="*/ 584 w 765"/>
              <a:gd name="T13" fmla="*/ 444 h 459"/>
              <a:gd name="T14" fmla="*/ 698 w 765"/>
              <a:gd name="T15" fmla="*/ 434 h 459"/>
              <a:gd name="T16" fmla="*/ 752 w 765"/>
              <a:gd name="T17" fmla="*/ 372 h 459"/>
              <a:gd name="T18" fmla="*/ 750 w 765"/>
              <a:gd name="T19" fmla="*/ 158 h 459"/>
              <a:gd name="T20" fmla="*/ 662 w 765"/>
              <a:gd name="T21" fmla="*/ 34 h 459"/>
              <a:gd name="T22" fmla="*/ 424 w 765"/>
              <a:gd name="T23" fmla="*/ 10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3" name="Freeform 575"/>
          <p:cNvSpPr>
            <a:spLocks/>
          </p:cNvSpPr>
          <p:nvPr/>
        </p:nvSpPr>
        <p:spPr bwMode="auto">
          <a:xfrm>
            <a:off x="5016500" y="1612900"/>
            <a:ext cx="1644650" cy="1071563"/>
          </a:xfrm>
          <a:custGeom>
            <a:avLst/>
            <a:gdLst>
              <a:gd name="T0" fmla="*/ 648 w 1036"/>
              <a:gd name="T1" fmla="*/ 11 h 675"/>
              <a:gd name="T2" fmla="*/ 390 w 1036"/>
              <a:gd name="T3" fmla="*/ 53 h 675"/>
              <a:gd name="T4" fmla="*/ 206 w 1036"/>
              <a:gd name="T5" fmla="*/ 129 h 675"/>
              <a:gd name="T6" fmla="*/ 152 w 1036"/>
              <a:gd name="T7" fmla="*/ 229 h 675"/>
              <a:gd name="T8" fmla="*/ 22 w 1036"/>
              <a:gd name="T9" fmla="*/ 297 h 675"/>
              <a:gd name="T10" fmla="*/ 18 w 1036"/>
              <a:gd name="T11" fmla="*/ 459 h 675"/>
              <a:gd name="T12" fmla="*/ 132 w 1036"/>
              <a:gd name="T13" fmla="*/ 489 h 675"/>
              <a:gd name="T14" fmla="*/ 458 w 1036"/>
              <a:gd name="T15" fmla="*/ 489 h 675"/>
              <a:gd name="T16" fmla="*/ 598 w 1036"/>
              <a:gd name="T17" fmla="*/ 555 h 675"/>
              <a:gd name="T18" fmla="*/ 752 w 1036"/>
              <a:gd name="T19" fmla="*/ 657 h 675"/>
              <a:gd name="T20" fmla="*/ 870 w 1036"/>
              <a:gd name="T21" fmla="*/ 661 h 675"/>
              <a:gd name="T22" fmla="*/ 952 w 1036"/>
              <a:gd name="T23" fmla="*/ 603 h 675"/>
              <a:gd name="T24" fmla="*/ 992 w 1036"/>
              <a:gd name="T25" fmla="*/ 445 h 675"/>
              <a:gd name="T26" fmla="*/ 1018 w 1036"/>
              <a:gd name="T27" fmla="*/ 291 h 675"/>
              <a:gd name="T28" fmla="*/ 1022 w 1036"/>
              <a:gd name="T29" fmla="*/ 107 h 675"/>
              <a:gd name="T30" fmla="*/ 934 w 1036"/>
              <a:gd name="T31" fmla="*/ 17 h 675"/>
              <a:gd name="T32" fmla="*/ 776 w 1036"/>
              <a:gd name="T33" fmla="*/ 3 h 675"/>
              <a:gd name="T34" fmla="*/ 648 w 1036"/>
              <a:gd name="T35" fmla="*/ 11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44" name="Group 576"/>
          <p:cNvGrpSpPr>
            <a:grpSpLocks/>
          </p:cNvGrpSpPr>
          <p:nvPr/>
        </p:nvGrpSpPr>
        <p:grpSpPr bwMode="auto">
          <a:xfrm>
            <a:off x="5429696" y="3259609"/>
            <a:ext cx="1458912" cy="933450"/>
            <a:chOff x="2889" y="1631"/>
            <a:chExt cx="980" cy="743"/>
          </a:xfrm>
        </p:grpSpPr>
        <p:sp>
          <p:nvSpPr>
            <p:cNvPr id="1397" name="Rectangle 577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8" name="AutoShape 578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45" name="Group 579"/>
          <p:cNvGrpSpPr>
            <a:grpSpLocks/>
          </p:cNvGrpSpPr>
          <p:nvPr/>
        </p:nvGrpSpPr>
        <p:grpSpPr bwMode="auto">
          <a:xfrm>
            <a:off x="6131371" y="2116609"/>
            <a:ext cx="336550" cy="531812"/>
            <a:chOff x="3796" y="1043"/>
            <a:chExt cx="865" cy="1237"/>
          </a:xfrm>
        </p:grpSpPr>
        <p:sp>
          <p:nvSpPr>
            <p:cNvPr id="1367" name="Line 580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8" name="Line 581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9" name="Line 582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0" name="Line 583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1" name="Line 584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" name="Line 585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3" name="Line 586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4" name="Line 587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5" name="Line 588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6" name="Line 589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7" name="Line 590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8" name="Line 591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9" name="Line 592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80" name="Line 593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81" name="Line 594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382" name="Group 595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1393" name="Line 59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4" name="Line 59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5" name="Line 59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6" name="Line 59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83" name="Group 600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1389" name="Line 60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0" name="Line 60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1" name="Line 60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2" name="Line 60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84" name="Group 605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1385" name="Line 60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86" name="Line 60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87" name="Line 60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88" name="Line 60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046" name="Oval 610"/>
          <p:cNvSpPr>
            <a:spLocks noChangeArrowheads="1"/>
          </p:cNvSpPr>
          <p:nvPr/>
        </p:nvSpPr>
        <p:spPr bwMode="auto">
          <a:xfrm>
            <a:off x="7188646" y="39374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Line 611"/>
          <p:cNvSpPr>
            <a:spLocks noChangeShapeType="1"/>
          </p:cNvSpPr>
          <p:nvPr/>
        </p:nvSpPr>
        <p:spPr bwMode="auto">
          <a:xfrm>
            <a:off x="7188646" y="3929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8" name="Line 612"/>
          <p:cNvSpPr>
            <a:spLocks noChangeShapeType="1"/>
          </p:cNvSpPr>
          <p:nvPr/>
        </p:nvSpPr>
        <p:spPr bwMode="auto">
          <a:xfrm>
            <a:off x="7547421" y="3929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Rectangle 613"/>
          <p:cNvSpPr>
            <a:spLocks noChangeArrowheads="1"/>
          </p:cNvSpPr>
          <p:nvPr/>
        </p:nvSpPr>
        <p:spPr bwMode="auto">
          <a:xfrm>
            <a:off x="7188646" y="39295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50" name="Oval 614"/>
          <p:cNvSpPr>
            <a:spLocks noChangeArrowheads="1"/>
          </p:cNvSpPr>
          <p:nvPr/>
        </p:nvSpPr>
        <p:spPr bwMode="auto">
          <a:xfrm>
            <a:off x="7185471" y="38612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1" name="Group 615"/>
          <p:cNvGrpSpPr>
            <a:grpSpLocks/>
          </p:cNvGrpSpPr>
          <p:nvPr/>
        </p:nvGrpSpPr>
        <p:grpSpPr bwMode="auto">
          <a:xfrm>
            <a:off x="7271196" y="3885084"/>
            <a:ext cx="179387" cy="65087"/>
            <a:chOff x="2848" y="848"/>
            <a:chExt cx="140" cy="98"/>
          </a:xfrm>
        </p:grpSpPr>
        <p:sp>
          <p:nvSpPr>
            <p:cNvPr id="1364" name="Line 61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5" name="Line 61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6" name="Line 61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2" name="Group 619"/>
          <p:cNvGrpSpPr>
            <a:grpSpLocks/>
          </p:cNvGrpSpPr>
          <p:nvPr/>
        </p:nvGrpSpPr>
        <p:grpSpPr bwMode="auto">
          <a:xfrm flipV="1">
            <a:off x="7271196" y="3885084"/>
            <a:ext cx="179387" cy="65087"/>
            <a:chOff x="2848" y="848"/>
            <a:chExt cx="140" cy="98"/>
          </a:xfrm>
        </p:grpSpPr>
        <p:sp>
          <p:nvSpPr>
            <p:cNvPr id="1361" name="Line 62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" name="Line 62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" name="Line 62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3" name="Oval 623"/>
          <p:cNvSpPr>
            <a:spLocks noChangeArrowheads="1"/>
          </p:cNvSpPr>
          <p:nvPr/>
        </p:nvSpPr>
        <p:spPr bwMode="auto">
          <a:xfrm>
            <a:off x="7544246" y="42168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Line 624"/>
          <p:cNvSpPr>
            <a:spLocks noChangeShapeType="1"/>
          </p:cNvSpPr>
          <p:nvPr/>
        </p:nvSpPr>
        <p:spPr bwMode="auto">
          <a:xfrm>
            <a:off x="7544246" y="42089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Line 625"/>
          <p:cNvSpPr>
            <a:spLocks noChangeShapeType="1"/>
          </p:cNvSpPr>
          <p:nvPr/>
        </p:nvSpPr>
        <p:spPr bwMode="auto">
          <a:xfrm>
            <a:off x="7903021" y="42089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6" name="Rectangle 626"/>
          <p:cNvSpPr>
            <a:spLocks noChangeArrowheads="1"/>
          </p:cNvSpPr>
          <p:nvPr/>
        </p:nvSpPr>
        <p:spPr bwMode="auto">
          <a:xfrm>
            <a:off x="7544246" y="42089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57" name="Oval 627"/>
          <p:cNvSpPr>
            <a:spLocks noChangeArrowheads="1"/>
          </p:cNvSpPr>
          <p:nvPr/>
        </p:nvSpPr>
        <p:spPr bwMode="auto">
          <a:xfrm>
            <a:off x="7541071" y="41406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8" name="Group 628"/>
          <p:cNvGrpSpPr>
            <a:grpSpLocks/>
          </p:cNvGrpSpPr>
          <p:nvPr/>
        </p:nvGrpSpPr>
        <p:grpSpPr bwMode="auto">
          <a:xfrm>
            <a:off x="7626796" y="4164484"/>
            <a:ext cx="179387" cy="65087"/>
            <a:chOff x="2848" y="848"/>
            <a:chExt cx="140" cy="98"/>
          </a:xfrm>
        </p:grpSpPr>
        <p:sp>
          <p:nvSpPr>
            <p:cNvPr id="1358" name="Line 62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9" name="Line 63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0" name="Line 63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9" name="Group 632"/>
          <p:cNvGrpSpPr>
            <a:grpSpLocks/>
          </p:cNvGrpSpPr>
          <p:nvPr/>
        </p:nvGrpSpPr>
        <p:grpSpPr bwMode="auto">
          <a:xfrm flipV="1">
            <a:off x="7626796" y="4164484"/>
            <a:ext cx="179387" cy="65087"/>
            <a:chOff x="2848" y="848"/>
            <a:chExt cx="140" cy="98"/>
          </a:xfrm>
        </p:grpSpPr>
        <p:sp>
          <p:nvSpPr>
            <p:cNvPr id="1355" name="Line 63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6" name="Line 63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7" name="Line 63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0" name="Oval 636"/>
          <p:cNvSpPr>
            <a:spLocks noChangeArrowheads="1"/>
          </p:cNvSpPr>
          <p:nvPr/>
        </p:nvSpPr>
        <p:spPr bwMode="auto">
          <a:xfrm>
            <a:off x="7823646" y="39501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1" name="Line 637"/>
          <p:cNvSpPr>
            <a:spLocks noChangeShapeType="1"/>
          </p:cNvSpPr>
          <p:nvPr/>
        </p:nvSpPr>
        <p:spPr bwMode="auto">
          <a:xfrm>
            <a:off x="7823646" y="39422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2" name="Line 638"/>
          <p:cNvSpPr>
            <a:spLocks noChangeShapeType="1"/>
          </p:cNvSpPr>
          <p:nvPr/>
        </p:nvSpPr>
        <p:spPr bwMode="auto">
          <a:xfrm>
            <a:off x="8182421" y="39422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3" name="Rectangle 639"/>
          <p:cNvSpPr>
            <a:spLocks noChangeArrowheads="1"/>
          </p:cNvSpPr>
          <p:nvPr/>
        </p:nvSpPr>
        <p:spPr bwMode="auto">
          <a:xfrm>
            <a:off x="7823646" y="39422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64" name="Oval 640"/>
          <p:cNvSpPr>
            <a:spLocks noChangeArrowheads="1"/>
          </p:cNvSpPr>
          <p:nvPr/>
        </p:nvSpPr>
        <p:spPr bwMode="auto">
          <a:xfrm>
            <a:off x="7820471" y="38739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65" name="Group 641"/>
          <p:cNvGrpSpPr>
            <a:grpSpLocks/>
          </p:cNvGrpSpPr>
          <p:nvPr/>
        </p:nvGrpSpPr>
        <p:grpSpPr bwMode="auto">
          <a:xfrm>
            <a:off x="7906196" y="3897784"/>
            <a:ext cx="179387" cy="65087"/>
            <a:chOff x="2848" y="848"/>
            <a:chExt cx="140" cy="98"/>
          </a:xfrm>
        </p:grpSpPr>
        <p:sp>
          <p:nvSpPr>
            <p:cNvPr id="1352" name="Line 64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3" name="Line 64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4" name="Line 64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66" name="Group 645"/>
          <p:cNvGrpSpPr>
            <a:grpSpLocks/>
          </p:cNvGrpSpPr>
          <p:nvPr/>
        </p:nvGrpSpPr>
        <p:grpSpPr bwMode="auto">
          <a:xfrm flipV="1">
            <a:off x="7906196" y="3897784"/>
            <a:ext cx="179387" cy="65087"/>
            <a:chOff x="2848" y="848"/>
            <a:chExt cx="140" cy="98"/>
          </a:xfrm>
        </p:grpSpPr>
        <p:sp>
          <p:nvSpPr>
            <p:cNvPr id="1349" name="Line 64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0" name="Line 64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" name="Line 64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7" name="Oval 649"/>
          <p:cNvSpPr>
            <a:spLocks noChangeArrowheads="1"/>
          </p:cNvSpPr>
          <p:nvPr/>
        </p:nvSpPr>
        <p:spPr bwMode="auto">
          <a:xfrm>
            <a:off x="7288658" y="2788121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8" name="Line 650"/>
          <p:cNvSpPr>
            <a:spLocks noChangeShapeType="1"/>
          </p:cNvSpPr>
          <p:nvPr/>
        </p:nvSpPr>
        <p:spPr bwMode="auto">
          <a:xfrm>
            <a:off x="7288658" y="2780184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9" name="Line 651"/>
          <p:cNvSpPr>
            <a:spLocks noChangeShapeType="1"/>
          </p:cNvSpPr>
          <p:nvPr/>
        </p:nvSpPr>
        <p:spPr bwMode="auto">
          <a:xfrm>
            <a:off x="7636321" y="2780184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0" name="Rectangle 652"/>
          <p:cNvSpPr>
            <a:spLocks noChangeArrowheads="1"/>
          </p:cNvSpPr>
          <p:nvPr/>
        </p:nvSpPr>
        <p:spPr bwMode="auto">
          <a:xfrm>
            <a:off x="7288658" y="2780184"/>
            <a:ext cx="344488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71" name="Oval 653"/>
          <p:cNvSpPr>
            <a:spLocks noChangeArrowheads="1"/>
          </p:cNvSpPr>
          <p:nvPr/>
        </p:nvSpPr>
        <p:spPr bwMode="auto">
          <a:xfrm>
            <a:off x="7285483" y="2716684"/>
            <a:ext cx="347663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72" name="Group 654"/>
          <p:cNvGrpSpPr>
            <a:grpSpLocks/>
          </p:cNvGrpSpPr>
          <p:nvPr/>
        </p:nvGrpSpPr>
        <p:grpSpPr bwMode="auto">
          <a:xfrm>
            <a:off x="7369621" y="2738909"/>
            <a:ext cx="171450" cy="61912"/>
            <a:chOff x="2848" y="848"/>
            <a:chExt cx="140" cy="98"/>
          </a:xfrm>
        </p:grpSpPr>
        <p:sp>
          <p:nvSpPr>
            <p:cNvPr id="1346" name="Line 65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7" name="Line 65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8" name="Line 65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3" name="Group 658"/>
          <p:cNvGrpSpPr>
            <a:grpSpLocks/>
          </p:cNvGrpSpPr>
          <p:nvPr/>
        </p:nvGrpSpPr>
        <p:grpSpPr bwMode="auto">
          <a:xfrm flipV="1">
            <a:off x="7369621" y="2738909"/>
            <a:ext cx="171450" cy="60325"/>
            <a:chOff x="2848" y="848"/>
            <a:chExt cx="140" cy="98"/>
          </a:xfrm>
        </p:grpSpPr>
        <p:sp>
          <p:nvSpPr>
            <p:cNvPr id="1343" name="Line 65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" name="Line 66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5" name="Line 66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74" name="Oval 662"/>
          <p:cNvSpPr>
            <a:spLocks noChangeArrowheads="1"/>
          </p:cNvSpPr>
          <p:nvPr/>
        </p:nvSpPr>
        <p:spPr bwMode="auto">
          <a:xfrm>
            <a:off x="7287071" y="30484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" name="Line 663"/>
          <p:cNvSpPr>
            <a:spLocks noChangeShapeType="1"/>
          </p:cNvSpPr>
          <p:nvPr/>
        </p:nvSpPr>
        <p:spPr bwMode="auto">
          <a:xfrm>
            <a:off x="7287071" y="3040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6" name="Line 664"/>
          <p:cNvSpPr>
            <a:spLocks noChangeShapeType="1"/>
          </p:cNvSpPr>
          <p:nvPr/>
        </p:nvSpPr>
        <p:spPr bwMode="auto">
          <a:xfrm>
            <a:off x="7645846" y="3040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7" name="Rectangle 665"/>
          <p:cNvSpPr>
            <a:spLocks noChangeArrowheads="1"/>
          </p:cNvSpPr>
          <p:nvPr/>
        </p:nvSpPr>
        <p:spPr bwMode="auto">
          <a:xfrm>
            <a:off x="7287071" y="30405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78" name="Oval 666"/>
          <p:cNvSpPr>
            <a:spLocks noChangeArrowheads="1"/>
          </p:cNvSpPr>
          <p:nvPr/>
        </p:nvSpPr>
        <p:spPr bwMode="auto">
          <a:xfrm>
            <a:off x="7283896" y="29722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79" name="Group 667"/>
          <p:cNvGrpSpPr>
            <a:grpSpLocks/>
          </p:cNvGrpSpPr>
          <p:nvPr/>
        </p:nvGrpSpPr>
        <p:grpSpPr bwMode="auto">
          <a:xfrm>
            <a:off x="7369621" y="2996084"/>
            <a:ext cx="179387" cy="65087"/>
            <a:chOff x="2848" y="848"/>
            <a:chExt cx="140" cy="98"/>
          </a:xfrm>
        </p:grpSpPr>
        <p:sp>
          <p:nvSpPr>
            <p:cNvPr id="1340" name="Line 66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" name="Line 66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" name="Line 67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0" name="Group 671"/>
          <p:cNvGrpSpPr>
            <a:grpSpLocks/>
          </p:cNvGrpSpPr>
          <p:nvPr/>
        </p:nvGrpSpPr>
        <p:grpSpPr bwMode="auto">
          <a:xfrm flipV="1">
            <a:off x="7369621" y="2996084"/>
            <a:ext cx="179387" cy="65087"/>
            <a:chOff x="2848" y="848"/>
            <a:chExt cx="140" cy="98"/>
          </a:xfrm>
        </p:grpSpPr>
        <p:sp>
          <p:nvSpPr>
            <p:cNvPr id="1337" name="Line 67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" name="Line 67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" name="Line 67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1" name="Oval 675"/>
          <p:cNvSpPr>
            <a:spLocks noChangeArrowheads="1"/>
          </p:cNvSpPr>
          <p:nvPr/>
        </p:nvSpPr>
        <p:spPr bwMode="auto">
          <a:xfrm>
            <a:off x="7763321" y="2689696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2" name="Line 676"/>
          <p:cNvSpPr>
            <a:spLocks noChangeShapeType="1"/>
          </p:cNvSpPr>
          <p:nvPr/>
        </p:nvSpPr>
        <p:spPr bwMode="auto">
          <a:xfrm>
            <a:off x="7763321" y="2683346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3" name="Line 677"/>
          <p:cNvSpPr>
            <a:spLocks noChangeShapeType="1"/>
          </p:cNvSpPr>
          <p:nvPr/>
        </p:nvSpPr>
        <p:spPr bwMode="auto">
          <a:xfrm>
            <a:off x="8093521" y="2683346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4" name="Rectangle 678"/>
          <p:cNvSpPr>
            <a:spLocks noChangeArrowheads="1"/>
          </p:cNvSpPr>
          <p:nvPr/>
        </p:nvSpPr>
        <p:spPr bwMode="auto">
          <a:xfrm>
            <a:off x="7763321" y="2683346"/>
            <a:ext cx="327025" cy="5238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85" name="Oval 679"/>
          <p:cNvSpPr>
            <a:spLocks noChangeArrowheads="1"/>
          </p:cNvSpPr>
          <p:nvPr/>
        </p:nvSpPr>
        <p:spPr bwMode="auto">
          <a:xfrm>
            <a:off x="7760146" y="2621434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6" name="Group 680"/>
          <p:cNvGrpSpPr>
            <a:grpSpLocks/>
          </p:cNvGrpSpPr>
          <p:nvPr/>
        </p:nvGrpSpPr>
        <p:grpSpPr bwMode="auto">
          <a:xfrm>
            <a:off x="7839521" y="2643659"/>
            <a:ext cx="163512" cy="57150"/>
            <a:chOff x="2848" y="848"/>
            <a:chExt cx="140" cy="98"/>
          </a:xfrm>
        </p:grpSpPr>
        <p:sp>
          <p:nvSpPr>
            <p:cNvPr id="1334" name="Line 68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" name="Line 68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" name="Line 68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7" name="Group 684"/>
          <p:cNvGrpSpPr>
            <a:grpSpLocks/>
          </p:cNvGrpSpPr>
          <p:nvPr/>
        </p:nvGrpSpPr>
        <p:grpSpPr bwMode="auto">
          <a:xfrm flipV="1">
            <a:off x="7839521" y="2642071"/>
            <a:ext cx="163512" cy="58738"/>
            <a:chOff x="2848" y="848"/>
            <a:chExt cx="140" cy="98"/>
          </a:xfrm>
        </p:grpSpPr>
        <p:sp>
          <p:nvSpPr>
            <p:cNvPr id="1331" name="Line 68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" name="Line 68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" name="Line 68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8" name="Oval 688"/>
          <p:cNvSpPr>
            <a:spLocks noChangeArrowheads="1"/>
          </p:cNvSpPr>
          <p:nvPr/>
        </p:nvSpPr>
        <p:spPr bwMode="auto">
          <a:xfrm>
            <a:off x="7849046" y="30484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9" name="Line 689"/>
          <p:cNvSpPr>
            <a:spLocks noChangeShapeType="1"/>
          </p:cNvSpPr>
          <p:nvPr/>
        </p:nvSpPr>
        <p:spPr bwMode="auto">
          <a:xfrm>
            <a:off x="7849046" y="3040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0" name="Line 690"/>
          <p:cNvSpPr>
            <a:spLocks noChangeShapeType="1"/>
          </p:cNvSpPr>
          <p:nvPr/>
        </p:nvSpPr>
        <p:spPr bwMode="auto">
          <a:xfrm>
            <a:off x="8207821" y="3040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1" name="Rectangle 691"/>
          <p:cNvSpPr>
            <a:spLocks noChangeArrowheads="1"/>
          </p:cNvSpPr>
          <p:nvPr/>
        </p:nvSpPr>
        <p:spPr bwMode="auto">
          <a:xfrm>
            <a:off x="7849046" y="30405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92" name="Oval 692"/>
          <p:cNvSpPr>
            <a:spLocks noChangeArrowheads="1"/>
          </p:cNvSpPr>
          <p:nvPr/>
        </p:nvSpPr>
        <p:spPr bwMode="auto">
          <a:xfrm>
            <a:off x="7845871" y="29722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3" name="Group 693"/>
          <p:cNvGrpSpPr>
            <a:grpSpLocks/>
          </p:cNvGrpSpPr>
          <p:nvPr/>
        </p:nvGrpSpPr>
        <p:grpSpPr bwMode="auto">
          <a:xfrm>
            <a:off x="7931596" y="2996084"/>
            <a:ext cx="179387" cy="65087"/>
            <a:chOff x="2848" y="848"/>
            <a:chExt cx="140" cy="98"/>
          </a:xfrm>
        </p:grpSpPr>
        <p:sp>
          <p:nvSpPr>
            <p:cNvPr id="1328" name="Line 69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9" name="Line 69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0" name="Line 69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4" name="Group 697"/>
          <p:cNvGrpSpPr>
            <a:grpSpLocks/>
          </p:cNvGrpSpPr>
          <p:nvPr/>
        </p:nvGrpSpPr>
        <p:grpSpPr bwMode="auto">
          <a:xfrm flipV="1">
            <a:off x="7931596" y="2996084"/>
            <a:ext cx="179387" cy="65087"/>
            <a:chOff x="2848" y="848"/>
            <a:chExt cx="140" cy="98"/>
          </a:xfrm>
        </p:grpSpPr>
        <p:sp>
          <p:nvSpPr>
            <p:cNvPr id="1325" name="Line 69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6" name="Line 69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7" name="Line 70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5" name="Oval 701"/>
          <p:cNvSpPr>
            <a:spLocks noChangeArrowheads="1"/>
          </p:cNvSpPr>
          <p:nvPr/>
        </p:nvSpPr>
        <p:spPr bwMode="auto">
          <a:xfrm>
            <a:off x="6439346" y="2783359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" name="Line 702"/>
          <p:cNvSpPr>
            <a:spLocks noChangeShapeType="1"/>
          </p:cNvSpPr>
          <p:nvPr/>
        </p:nvSpPr>
        <p:spPr bwMode="auto">
          <a:xfrm>
            <a:off x="6439346" y="2775421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7" name="Line 703"/>
          <p:cNvSpPr>
            <a:spLocks noChangeShapeType="1"/>
          </p:cNvSpPr>
          <p:nvPr/>
        </p:nvSpPr>
        <p:spPr bwMode="auto">
          <a:xfrm>
            <a:off x="6785421" y="2775421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8" name="Rectangle 704"/>
          <p:cNvSpPr>
            <a:spLocks noChangeArrowheads="1"/>
          </p:cNvSpPr>
          <p:nvPr/>
        </p:nvSpPr>
        <p:spPr bwMode="auto">
          <a:xfrm>
            <a:off x="6439346" y="2775421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99" name="Oval 705"/>
          <p:cNvSpPr>
            <a:spLocks noChangeArrowheads="1"/>
          </p:cNvSpPr>
          <p:nvPr/>
        </p:nvSpPr>
        <p:spPr bwMode="auto">
          <a:xfrm>
            <a:off x="6436171" y="2711921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00" name="Group 706"/>
          <p:cNvGrpSpPr>
            <a:grpSpLocks/>
          </p:cNvGrpSpPr>
          <p:nvPr/>
        </p:nvGrpSpPr>
        <p:grpSpPr bwMode="auto">
          <a:xfrm>
            <a:off x="6520308" y="2734146"/>
            <a:ext cx="171450" cy="60325"/>
            <a:chOff x="2848" y="848"/>
            <a:chExt cx="140" cy="98"/>
          </a:xfrm>
        </p:grpSpPr>
        <p:sp>
          <p:nvSpPr>
            <p:cNvPr id="1322" name="Line 70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3" name="Line 70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4" name="Line 70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1" name="Group 710"/>
          <p:cNvGrpSpPr>
            <a:grpSpLocks/>
          </p:cNvGrpSpPr>
          <p:nvPr/>
        </p:nvGrpSpPr>
        <p:grpSpPr bwMode="auto">
          <a:xfrm flipV="1">
            <a:off x="6520308" y="2734146"/>
            <a:ext cx="171450" cy="58738"/>
            <a:chOff x="2848" y="848"/>
            <a:chExt cx="140" cy="98"/>
          </a:xfrm>
        </p:grpSpPr>
        <p:sp>
          <p:nvSpPr>
            <p:cNvPr id="1319" name="Line 71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0" name="Line 71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" name="Line 71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2" name="Oval 714"/>
          <p:cNvSpPr>
            <a:spLocks noChangeArrowheads="1"/>
          </p:cNvSpPr>
          <p:nvPr/>
        </p:nvSpPr>
        <p:spPr bwMode="auto">
          <a:xfrm>
            <a:off x="6132958" y="3932709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3" name="Line 715"/>
          <p:cNvSpPr>
            <a:spLocks noChangeShapeType="1"/>
          </p:cNvSpPr>
          <p:nvPr/>
        </p:nvSpPr>
        <p:spPr bwMode="auto">
          <a:xfrm>
            <a:off x="6132958" y="3924771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4" name="Line 716"/>
          <p:cNvSpPr>
            <a:spLocks noChangeShapeType="1"/>
          </p:cNvSpPr>
          <p:nvPr/>
        </p:nvSpPr>
        <p:spPr bwMode="auto">
          <a:xfrm>
            <a:off x="6479033" y="3924771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5" name="Rectangle 717"/>
          <p:cNvSpPr>
            <a:spLocks noChangeArrowheads="1"/>
          </p:cNvSpPr>
          <p:nvPr/>
        </p:nvSpPr>
        <p:spPr bwMode="auto">
          <a:xfrm>
            <a:off x="6132958" y="3924771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106" name="Oval 718"/>
          <p:cNvSpPr>
            <a:spLocks noChangeArrowheads="1"/>
          </p:cNvSpPr>
          <p:nvPr/>
        </p:nvSpPr>
        <p:spPr bwMode="auto">
          <a:xfrm>
            <a:off x="6129783" y="3861271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07" name="Group 719"/>
          <p:cNvGrpSpPr>
            <a:grpSpLocks/>
          </p:cNvGrpSpPr>
          <p:nvPr/>
        </p:nvGrpSpPr>
        <p:grpSpPr bwMode="auto">
          <a:xfrm>
            <a:off x="6213921" y="3883496"/>
            <a:ext cx="171450" cy="60325"/>
            <a:chOff x="2848" y="848"/>
            <a:chExt cx="140" cy="98"/>
          </a:xfrm>
        </p:grpSpPr>
        <p:sp>
          <p:nvSpPr>
            <p:cNvPr id="1316" name="Line 72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7" name="Line 72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8" name="Line 72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8" name="Group 723"/>
          <p:cNvGrpSpPr>
            <a:grpSpLocks/>
          </p:cNvGrpSpPr>
          <p:nvPr/>
        </p:nvGrpSpPr>
        <p:grpSpPr bwMode="auto">
          <a:xfrm flipV="1">
            <a:off x="6213921" y="3883496"/>
            <a:ext cx="171450" cy="58738"/>
            <a:chOff x="2848" y="848"/>
            <a:chExt cx="140" cy="98"/>
          </a:xfrm>
        </p:grpSpPr>
        <p:sp>
          <p:nvSpPr>
            <p:cNvPr id="1313" name="Line 72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4" name="Line 72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5" name="Line 72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9" name="Line 727"/>
          <p:cNvSpPr>
            <a:spLocks noChangeShapeType="1"/>
          </p:cNvSpPr>
          <p:nvPr/>
        </p:nvSpPr>
        <p:spPr bwMode="auto">
          <a:xfrm flipV="1">
            <a:off x="7331521" y="4289896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0" name="Line 728"/>
          <p:cNvSpPr>
            <a:spLocks noChangeShapeType="1"/>
          </p:cNvSpPr>
          <p:nvPr/>
        </p:nvSpPr>
        <p:spPr bwMode="auto">
          <a:xfrm>
            <a:off x="7455346" y="4027959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1" name="Line 729"/>
          <p:cNvSpPr>
            <a:spLocks noChangeShapeType="1"/>
          </p:cNvSpPr>
          <p:nvPr/>
        </p:nvSpPr>
        <p:spPr bwMode="auto">
          <a:xfrm>
            <a:off x="7552183" y="3948584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2" name="Line 730"/>
          <p:cNvSpPr>
            <a:spLocks noChangeShapeType="1"/>
          </p:cNvSpPr>
          <p:nvPr/>
        </p:nvSpPr>
        <p:spPr bwMode="auto">
          <a:xfrm flipV="1">
            <a:off x="7788721" y="4034309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3" name="Line 731"/>
          <p:cNvSpPr>
            <a:spLocks noChangeShapeType="1"/>
          </p:cNvSpPr>
          <p:nvPr/>
        </p:nvSpPr>
        <p:spPr bwMode="auto">
          <a:xfrm>
            <a:off x="6486971" y="3954934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4" name="Line 732"/>
          <p:cNvSpPr>
            <a:spLocks noChangeShapeType="1"/>
          </p:cNvSpPr>
          <p:nvPr/>
        </p:nvSpPr>
        <p:spPr bwMode="auto">
          <a:xfrm>
            <a:off x="6782246" y="2802409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5" name="Line 733"/>
          <p:cNvSpPr>
            <a:spLocks noChangeShapeType="1"/>
          </p:cNvSpPr>
          <p:nvPr/>
        </p:nvSpPr>
        <p:spPr bwMode="auto">
          <a:xfrm>
            <a:off x="6348858" y="2630959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" name="Freeform 734"/>
          <p:cNvSpPr>
            <a:spLocks/>
          </p:cNvSpPr>
          <p:nvPr/>
        </p:nvSpPr>
        <p:spPr bwMode="auto">
          <a:xfrm>
            <a:off x="5669408" y="4637559"/>
            <a:ext cx="2979738" cy="1455737"/>
          </a:xfrm>
          <a:custGeom>
            <a:avLst/>
            <a:gdLst>
              <a:gd name="T0" fmla="*/ 889 w 1877"/>
              <a:gd name="T1" fmla="*/ 23 h 917"/>
              <a:gd name="T2" fmla="*/ 692 w 1877"/>
              <a:gd name="T3" fmla="*/ 109 h 917"/>
              <a:gd name="T4" fmla="*/ 415 w 1877"/>
              <a:gd name="T5" fmla="*/ 91 h 917"/>
              <a:gd name="T6" fmla="*/ 112 w 1877"/>
              <a:gd name="T7" fmla="*/ 170 h 917"/>
              <a:gd name="T8" fmla="*/ 50 w 1877"/>
              <a:gd name="T9" fmla="*/ 353 h 917"/>
              <a:gd name="T10" fmla="*/ 14 w 1877"/>
              <a:gd name="T11" fmla="*/ 528 h 917"/>
              <a:gd name="T12" fmla="*/ 139 w 1877"/>
              <a:gd name="T13" fmla="*/ 650 h 917"/>
              <a:gd name="T14" fmla="*/ 505 w 1877"/>
              <a:gd name="T15" fmla="*/ 781 h 917"/>
              <a:gd name="T16" fmla="*/ 933 w 1877"/>
              <a:gd name="T17" fmla="*/ 886 h 917"/>
              <a:gd name="T18" fmla="*/ 1370 w 1877"/>
              <a:gd name="T19" fmla="*/ 901 h 917"/>
              <a:gd name="T20" fmla="*/ 1676 w 1877"/>
              <a:gd name="T21" fmla="*/ 793 h 917"/>
              <a:gd name="T22" fmla="*/ 1860 w 1877"/>
              <a:gd name="T23" fmla="*/ 624 h 917"/>
              <a:gd name="T24" fmla="*/ 1776 w 1877"/>
              <a:gd name="T25" fmla="*/ 219 h 917"/>
              <a:gd name="T26" fmla="*/ 1503 w 1877"/>
              <a:gd name="T27" fmla="*/ 100 h 917"/>
              <a:gd name="T28" fmla="*/ 1200 w 1877"/>
              <a:gd name="T29" fmla="*/ 13 h 917"/>
              <a:gd name="T30" fmla="*/ 889 w 1877"/>
              <a:gd name="T31" fmla="*/ 23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7" name="Line 735"/>
          <p:cNvSpPr>
            <a:spLocks noChangeShapeType="1"/>
          </p:cNvSpPr>
          <p:nvPr/>
        </p:nvSpPr>
        <p:spPr bwMode="auto">
          <a:xfrm rot="-5400000">
            <a:off x="7904608" y="5374159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8" name="Line 736"/>
          <p:cNvSpPr>
            <a:spLocks noChangeShapeType="1"/>
          </p:cNvSpPr>
          <p:nvPr/>
        </p:nvSpPr>
        <p:spPr bwMode="auto">
          <a:xfrm rot="5400000" flipV="1">
            <a:off x="8050658" y="5655146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9" name="Line 737"/>
          <p:cNvSpPr>
            <a:spLocks noChangeShapeType="1"/>
          </p:cNvSpPr>
          <p:nvPr/>
        </p:nvSpPr>
        <p:spPr bwMode="auto">
          <a:xfrm rot="-5400000">
            <a:off x="8236396" y="5331296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0" name="Group 738"/>
          <p:cNvGrpSpPr>
            <a:grpSpLocks/>
          </p:cNvGrpSpPr>
          <p:nvPr/>
        </p:nvGrpSpPr>
        <p:grpSpPr bwMode="auto">
          <a:xfrm>
            <a:off x="7815708" y="5040784"/>
            <a:ext cx="501650" cy="234950"/>
            <a:chOff x="4701" y="2996"/>
            <a:chExt cx="316" cy="148"/>
          </a:xfrm>
        </p:grpSpPr>
        <p:sp>
          <p:nvSpPr>
            <p:cNvPr id="1300" name="Oval 739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" name="Line 740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2" name="Line 741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3" name="Rectangle 742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304" name="Oval 743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05" name="Group 744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1310" name="Line 7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1" name="Line 7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2" name="Line 7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06" name="Group 748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1307" name="Line 7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8" name="Line 7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9" name="Line 7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21" name="Group 752"/>
          <p:cNvGrpSpPr>
            <a:grpSpLocks/>
          </p:cNvGrpSpPr>
          <p:nvPr/>
        </p:nvGrpSpPr>
        <p:grpSpPr bwMode="auto">
          <a:xfrm>
            <a:off x="6999733" y="4764559"/>
            <a:ext cx="501650" cy="234950"/>
            <a:chOff x="3600" y="219"/>
            <a:chExt cx="360" cy="175"/>
          </a:xfrm>
        </p:grpSpPr>
        <p:sp>
          <p:nvSpPr>
            <p:cNvPr id="1287" name="Oval 75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8" name="Line 75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" name="Line 75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" name="Rectangle 75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291" name="Oval 75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92" name="Group 75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297" name="Line 7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8" name="Line 7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9" name="Line 7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3" name="Group 76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294" name="Line 7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5" name="Line 7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6" name="Line 7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22" name="Group 766"/>
          <p:cNvGrpSpPr>
            <a:grpSpLocks/>
          </p:cNvGrpSpPr>
          <p:nvPr/>
        </p:nvGrpSpPr>
        <p:grpSpPr bwMode="auto">
          <a:xfrm>
            <a:off x="6334571" y="5069359"/>
            <a:ext cx="501650" cy="234950"/>
            <a:chOff x="3600" y="219"/>
            <a:chExt cx="360" cy="175"/>
          </a:xfrm>
        </p:grpSpPr>
        <p:sp>
          <p:nvSpPr>
            <p:cNvPr id="1274" name="Oval 76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" name="Line 76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" name="Line 76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7" name="Rectangle 77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278" name="Oval 77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79" name="Group 77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284" name="Line 7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5" name="Line 7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6" name="Line 7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80" name="Group 77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281" name="Line 7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" name="Line 7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3" name="Line 7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23" name="Line 780"/>
          <p:cNvSpPr>
            <a:spLocks noChangeShapeType="1"/>
          </p:cNvSpPr>
          <p:nvPr/>
        </p:nvSpPr>
        <p:spPr bwMode="auto">
          <a:xfrm>
            <a:off x="7448996" y="4975696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4" name="Line 781"/>
          <p:cNvSpPr>
            <a:spLocks noChangeShapeType="1"/>
          </p:cNvSpPr>
          <p:nvPr/>
        </p:nvSpPr>
        <p:spPr bwMode="auto">
          <a:xfrm flipV="1">
            <a:off x="6796533" y="4988396"/>
            <a:ext cx="277813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5" name="Line 782"/>
          <p:cNvSpPr>
            <a:spLocks noChangeShapeType="1"/>
          </p:cNvSpPr>
          <p:nvPr/>
        </p:nvSpPr>
        <p:spPr bwMode="auto">
          <a:xfrm flipV="1">
            <a:off x="6839396" y="5191596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" name="Line 783"/>
          <p:cNvSpPr>
            <a:spLocks noChangeShapeType="1"/>
          </p:cNvSpPr>
          <p:nvPr/>
        </p:nvSpPr>
        <p:spPr bwMode="auto">
          <a:xfrm flipH="1">
            <a:off x="6134546" y="4937596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" name="Line 784"/>
          <p:cNvSpPr>
            <a:spLocks noChangeShapeType="1"/>
          </p:cNvSpPr>
          <p:nvPr/>
        </p:nvSpPr>
        <p:spPr bwMode="auto">
          <a:xfrm>
            <a:off x="6159946" y="4988396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" name="Line 785"/>
          <p:cNvSpPr>
            <a:spLocks noChangeShapeType="1"/>
          </p:cNvSpPr>
          <p:nvPr/>
        </p:nvSpPr>
        <p:spPr bwMode="auto">
          <a:xfrm>
            <a:off x="6020246" y="5324946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" name="Line 786"/>
          <p:cNvSpPr>
            <a:spLocks noChangeShapeType="1"/>
          </p:cNvSpPr>
          <p:nvPr/>
        </p:nvSpPr>
        <p:spPr bwMode="auto">
          <a:xfrm>
            <a:off x="6272658" y="5404321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" name="Line 787"/>
          <p:cNvSpPr>
            <a:spLocks noChangeShapeType="1"/>
          </p:cNvSpPr>
          <p:nvPr/>
        </p:nvSpPr>
        <p:spPr bwMode="auto">
          <a:xfrm flipH="1">
            <a:off x="6512371" y="5312246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" name="Line 788"/>
          <p:cNvSpPr>
            <a:spLocks noChangeShapeType="1"/>
          </p:cNvSpPr>
          <p:nvPr/>
        </p:nvSpPr>
        <p:spPr bwMode="auto">
          <a:xfrm>
            <a:off x="6325046" y="5401146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" name="Line 789"/>
          <p:cNvSpPr>
            <a:spLocks noChangeShapeType="1"/>
          </p:cNvSpPr>
          <p:nvPr/>
        </p:nvSpPr>
        <p:spPr bwMode="auto">
          <a:xfrm flipH="1" flipV="1">
            <a:off x="6721921" y="5409084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" name="Line 790"/>
          <p:cNvSpPr>
            <a:spLocks noChangeShapeType="1"/>
          </p:cNvSpPr>
          <p:nvPr/>
        </p:nvSpPr>
        <p:spPr bwMode="auto">
          <a:xfrm>
            <a:off x="6802883" y="5267796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" name="Line 791"/>
          <p:cNvSpPr>
            <a:spLocks noChangeShapeType="1"/>
          </p:cNvSpPr>
          <p:nvPr/>
        </p:nvSpPr>
        <p:spPr bwMode="auto">
          <a:xfrm>
            <a:off x="6252021" y="5202709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35" name="Group 792"/>
          <p:cNvGrpSpPr>
            <a:grpSpLocks/>
          </p:cNvGrpSpPr>
          <p:nvPr/>
        </p:nvGrpSpPr>
        <p:grpSpPr bwMode="auto">
          <a:xfrm>
            <a:off x="5437633" y="1962621"/>
            <a:ext cx="3021013" cy="3981450"/>
            <a:chOff x="-1203" y="1352"/>
            <a:chExt cx="1903" cy="2508"/>
          </a:xfrm>
        </p:grpSpPr>
        <p:grpSp>
          <p:nvGrpSpPr>
            <p:cNvPr id="1247" name="Group 793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1271" name="Picture 794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72" name="Line 795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3" name="Line 796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248" name="Picture 797" descr="imgyjavg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49" name="Group 798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1037" name="Object 799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5" name="Clip" r:id="rId5" imgW="819000" imgH="847800" progId="">
                      <p:embed/>
                    </p:oleObj>
                  </mc:Choice>
                  <mc:Fallback>
                    <p:oleObj name="Clip" r:id="rId5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8" name="Object 800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6" name="Clip" r:id="rId7" imgW="1266840" imgH="1200240" progId="">
                      <p:embed/>
                    </p:oleObj>
                  </mc:Choice>
                  <mc:Fallback>
                    <p:oleObj name="Clip" r:id="rId7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50" name="Group 801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1035" name="Object 802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7" name="Clip" r:id="rId9" imgW="819000" imgH="847800" progId="">
                      <p:embed/>
                    </p:oleObj>
                  </mc:Choice>
                  <mc:Fallback>
                    <p:oleObj name="Clip" r:id="rId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6" name="Object 803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8" name="Clip" r:id="rId10" imgW="1266840" imgH="1200240" progId="">
                      <p:embed/>
                    </p:oleObj>
                  </mc:Choice>
                  <mc:Fallback>
                    <p:oleObj name="Clip" r:id="rId1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026" name="Object 804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9" name="Clip" r:id="rId11" imgW="1305000" imgH="1085760" progId="">
                    <p:embed/>
                  </p:oleObj>
                </mc:Choice>
                <mc:Fallback>
                  <p:oleObj name="Clip" r:id="rId11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51" name="Group 805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1263" name="AutoShape 80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4" name="Rectangle 80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5" name="Rectangle 80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6" name="AutoShape 80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7" name="Line 81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8" name="Line 81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9" name="Rectangle 81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" name="Rectangle 81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1027" name="Object 814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0" name="Clip" r:id="rId13" imgW="1305000" imgH="1085760" progId="">
                    <p:embed/>
                  </p:oleObj>
                </mc:Choice>
                <mc:Fallback>
                  <p:oleObj name="Clip" r:id="rId1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815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1" name="Clip" r:id="rId14" imgW="1305000" imgH="1085760" progId="">
                    <p:embed/>
                  </p:oleObj>
                </mc:Choice>
                <mc:Fallback>
                  <p:oleObj name="Clip" r:id="rId14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816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2" name="Clip" r:id="rId15" imgW="1305000" imgH="1085760" progId="">
                    <p:embed/>
                  </p:oleObj>
                </mc:Choice>
                <mc:Fallback>
                  <p:oleObj name="Clip" r:id="rId1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817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3" name="Clip" r:id="rId16" imgW="1305000" imgH="1085760" progId="">
                    <p:embed/>
                  </p:oleObj>
                </mc:Choice>
                <mc:Fallback>
                  <p:oleObj name="Clip" r:id="rId16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52" name="Group 818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1033" name="Object 819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04" name="Clip" r:id="rId17" imgW="819000" imgH="847800" progId="">
                      <p:embed/>
                    </p:oleObj>
                  </mc:Choice>
                  <mc:Fallback>
                    <p:oleObj name="Clip" r:id="rId17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4" name="Object 820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05" name="Clip" r:id="rId18" imgW="1266840" imgH="1200240" progId="">
                      <p:embed/>
                    </p:oleObj>
                  </mc:Choice>
                  <mc:Fallback>
                    <p:oleObj name="Clip" r:id="rId18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53" name="Group 821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1031" name="Object 822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06" name="Clip" r:id="rId19" imgW="819000" imgH="847800" progId="">
                      <p:embed/>
                    </p:oleObj>
                  </mc:Choice>
                  <mc:Fallback>
                    <p:oleObj name="Clip" r:id="rId1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2" name="Object 823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07" name="Clip" r:id="rId20" imgW="1266840" imgH="1200240" progId="">
                      <p:embed/>
                    </p:oleObj>
                  </mc:Choice>
                  <mc:Fallback>
                    <p:oleObj name="Clip" r:id="rId2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54" name="Group 824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1255" name="AutoShape 825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6" name="Rectangle 826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7" name="Rectangle 827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8" name="AutoShape 828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" name="Line 829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0" name="Line 830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1" name="Rectangle 831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2" name="Rectangle 832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36" name="Line 833"/>
          <p:cNvSpPr>
            <a:spLocks noChangeShapeType="1"/>
          </p:cNvSpPr>
          <p:nvPr/>
        </p:nvSpPr>
        <p:spPr bwMode="auto">
          <a:xfrm flipH="1">
            <a:off x="6340921" y="3724746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" name="Line 834"/>
          <p:cNvSpPr>
            <a:spLocks noChangeShapeType="1"/>
          </p:cNvSpPr>
          <p:nvPr/>
        </p:nvSpPr>
        <p:spPr bwMode="auto">
          <a:xfrm flipV="1">
            <a:off x="7637908" y="2707159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8" name="Line 835"/>
          <p:cNvSpPr>
            <a:spLocks noChangeShapeType="1"/>
          </p:cNvSpPr>
          <p:nvPr/>
        </p:nvSpPr>
        <p:spPr bwMode="auto">
          <a:xfrm>
            <a:off x="7464871" y="2880196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9" name="Line 836"/>
          <p:cNvSpPr>
            <a:spLocks noChangeShapeType="1"/>
          </p:cNvSpPr>
          <p:nvPr/>
        </p:nvSpPr>
        <p:spPr bwMode="auto">
          <a:xfrm flipV="1">
            <a:off x="7636321" y="2777009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" name="Line 837"/>
          <p:cNvSpPr>
            <a:spLocks noChangeShapeType="1"/>
          </p:cNvSpPr>
          <p:nvPr/>
        </p:nvSpPr>
        <p:spPr bwMode="auto">
          <a:xfrm>
            <a:off x="8001446" y="2775421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1" name="Line 838"/>
          <p:cNvSpPr>
            <a:spLocks noChangeShapeType="1"/>
          </p:cNvSpPr>
          <p:nvPr/>
        </p:nvSpPr>
        <p:spPr bwMode="auto">
          <a:xfrm>
            <a:off x="7655371" y="3081809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2" name="Line 839"/>
          <p:cNvSpPr>
            <a:spLocks noChangeShapeType="1"/>
          </p:cNvSpPr>
          <p:nvPr/>
        </p:nvSpPr>
        <p:spPr bwMode="auto">
          <a:xfrm flipV="1">
            <a:off x="5950396" y="3948584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3" name="Line 840"/>
          <p:cNvSpPr>
            <a:spLocks noChangeShapeType="1"/>
          </p:cNvSpPr>
          <p:nvPr/>
        </p:nvSpPr>
        <p:spPr bwMode="auto">
          <a:xfrm flipV="1">
            <a:off x="8069708" y="2475384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4" name="Line 841"/>
          <p:cNvSpPr>
            <a:spLocks noChangeShapeType="1"/>
          </p:cNvSpPr>
          <p:nvPr/>
        </p:nvSpPr>
        <p:spPr bwMode="auto">
          <a:xfrm>
            <a:off x="8209408" y="3072284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5" name="Line 842"/>
          <p:cNvSpPr>
            <a:spLocks noChangeShapeType="1"/>
          </p:cNvSpPr>
          <p:nvPr/>
        </p:nvSpPr>
        <p:spPr bwMode="auto">
          <a:xfrm flipH="1">
            <a:off x="7355333" y="3148484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" name="Line 843"/>
          <p:cNvSpPr>
            <a:spLocks noChangeShapeType="1"/>
          </p:cNvSpPr>
          <p:nvPr/>
        </p:nvSpPr>
        <p:spPr bwMode="auto">
          <a:xfrm flipH="1">
            <a:off x="7945883" y="3148484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47" name="Group 844"/>
          <p:cNvGrpSpPr>
            <a:grpSpLocks/>
          </p:cNvGrpSpPr>
          <p:nvPr/>
        </p:nvGrpSpPr>
        <p:grpSpPr bwMode="auto">
          <a:xfrm>
            <a:off x="6998146" y="4766146"/>
            <a:ext cx="501650" cy="234950"/>
            <a:chOff x="4701" y="2996"/>
            <a:chExt cx="316" cy="148"/>
          </a:xfrm>
        </p:grpSpPr>
        <p:sp>
          <p:nvSpPr>
            <p:cNvPr id="1234" name="Oval 845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" name="Line 846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" name="Line 847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" name="Rectangle 848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238" name="Oval 849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9" name="Group 850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1244" name="Line 8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5" name="Line 8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6" name="Line 8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40" name="Group 854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1241" name="Line 8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" name="Line 8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3" name="Line 8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48" name="Group 858"/>
          <p:cNvGrpSpPr>
            <a:grpSpLocks/>
          </p:cNvGrpSpPr>
          <p:nvPr/>
        </p:nvGrpSpPr>
        <p:grpSpPr bwMode="auto">
          <a:xfrm>
            <a:off x="6332983" y="5067771"/>
            <a:ext cx="501650" cy="234950"/>
            <a:chOff x="4701" y="2996"/>
            <a:chExt cx="316" cy="148"/>
          </a:xfrm>
        </p:grpSpPr>
        <p:sp>
          <p:nvSpPr>
            <p:cNvPr id="1221" name="Oval 859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2" name="Line 860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3" name="Line 861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4" name="Rectangle 862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225" name="Oval 863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26" name="Group 864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1231" name="Line 8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" name="Line 8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" name="Line 8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7" name="Group 868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1228" name="Line 8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" name="Line 8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" name="Line 8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49" name="Group 872"/>
          <p:cNvGrpSpPr>
            <a:grpSpLocks/>
          </p:cNvGrpSpPr>
          <p:nvPr/>
        </p:nvGrpSpPr>
        <p:grpSpPr bwMode="auto">
          <a:xfrm>
            <a:off x="7163246" y="5253509"/>
            <a:ext cx="290512" cy="404812"/>
            <a:chOff x="4290" y="3130"/>
            <a:chExt cx="183" cy="255"/>
          </a:xfrm>
        </p:grpSpPr>
        <p:pic>
          <p:nvPicPr>
            <p:cNvPr id="1203" name="Picture 873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204" name="Freeform 874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5" name="Freeform 875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6" name="Freeform 876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7" name="Freeform 877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" name="Freeform 878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9" name="Freeform 879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0" name="Freeform 880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1" name="Freeform 881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2" name="Freeform 882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3" name="Freeform 883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4" name="Freeform 884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5" name="Freeform 885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6" name="Freeform 886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7" name="Freeform 887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" name="Freeform 888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" name="Freeform 889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0" name="Freeform 890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0" name="Group 891"/>
          <p:cNvGrpSpPr>
            <a:grpSpLocks/>
          </p:cNvGrpSpPr>
          <p:nvPr/>
        </p:nvGrpSpPr>
        <p:grpSpPr bwMode="auto">
          <a:xfrm>
            <a:off x="5720208" y="3715221"/>
            <a:ext cx="290513" cy="404813"/>
            <a:chOff x="4290" y="3130"/>
            <a:chExt cx="183" cy="255"/>
          </a:xfrm>
        </p:grpSpPr>
        <p:pic>
          <p:nvPicPr>
            <p:cNvPr id="1185" name="Picture 892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186" name="Freeform 893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" name="Freeform 894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" name="Freeform 895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" name="Freeform 896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" name="Freeform 897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" name="Freeform 898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" name="Freeform 899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" name="Freeform 900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" name="Freeform 901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" name="Freeform 902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" name="Freeform 903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" name="Freeform 904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" name="Freeform 905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" name="Freeform 906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" name="Freeform 907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1" name="Freeform 908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2" name="Freeform 909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727" name="Line 911"/>
          <p:cNvSpPr>
            <a:spLocks noChangeShapeType="1"/>
          </p:cNvSpPr>
          <p:nvPr/>
        </p:nvSpPr>
        <p:spPr bwMode="auto">
          <a:xfrm>
            <a:off x="7817296" y="1422871"/>
            <a:ext cx="893762" cy="3128963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729" name="Line 913"/>
          <p:cNvSpPr>
            <a:spLocks noChangeShapeType="1"/>
          </p:cNvSpPr>
          <p:nvPr/>
        </p:nvSpPr>
        <p:spPr bwMode="auto">
          <a:xfrm>
            <a:off x="7264846" y="4097809"/>
            <a:ext cx="958850" cy="5080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5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432"/>
            <a:ext cx="8382000" cy="1050304"/>
          </a:xfrm>
        </p:spPr>
        <p:txBody>
          <a:bodyPr/>
          <a:lstStyle/>
          <a:p>
            <a:r>
              <a:rPr lang="en-US" sz="4000" dirty="0" smtClean="0"/>
              <a:t>Creating a Network </a:t>
            </a:r>
            <a:r>
              <a:rPr lang="en-US" sz="4000" dirty="0"/>
              <a:t>A</a:t>
            </a:r>
            <a:r>
              <a:rPr lang="en-US" sz="4000" dirty="0" smtClean="0"/>
              <a:t>pp</a:t>
            </a:r>
          </a:p>
        </p:txBody>
      </p:sp>
      <p:sp>
        <p:nvSpPr>
          <p:cNvPr id="11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497" y="1050379"/>
            <a:ext cx="6049836" cy="5186933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W</a:t>
            </a:r>
            <a:r>
              <a:rPr lang="en-US" sz="2400" dirty="0" smtClean="0">
                <a:solidFill>
                  <a:srgbClr val="800000"/>
                </a:solidFill>
              </a:rPr>
              <a:t>rite programs to</a:t>
            </a:r>
          </a:p>
          <a:p>
            <a:pPr lvl="1"/>
            <a:r>
              <a:rPr lang="en-US" dirty="0" smtClean="0"/>
              <a:t>run on (different) </a:t>
            </a:r>
            <a:r>
              <a:rPr lang="en-US" i="1" dirty="0" smtClean="0"/>
              <a:t>end systems</a:t>
            </a:r>
          </a:p>
          <a:p>
            <a:pPr lvl="1"/>
            <a:r>
              <a:rPr lang="en-US" dirty="0" smtClean="0"/>
              <a:t>communicate over network</a:t>
            </a:r>
          </a:p>
          <a:p>
            <a:pPr lvl="1"/>
            <a:r>
              <a:rPr lang="en-US" dirty="0" smtClean="0"/>
              <a:t>e.g., web server software communicates with browser software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No need to write software for core network </a:t>
            </a:r>
            <a:r>
              <a:rPr lang="en-US" sz="2400" dirty="0" smtClean="0">
                <a:solidFill>
                  <a:srgbClr val="800000"/>
                </a:solidFill>
              </a:rPr>
              <a:t>devices.</a:t>
            </a:r>
            <a:endParaRPr lang="en-US" sz="2400" dirty="0" smtClean="0">
              <a:solidFill>
                <a:srgbClr val="800000"/>
              </a:solidFill>
            </a:endParaRPr>
          </a:p>
          <a:p>
            <a:pPr lvl="1"/>
            <a:r>
              <a:rPr lang="en-US" dirty="0" smtClean="0"/>
              <a:t>Network-core devices do not run user </a:t>
            </a:r>
            <a:r>
              <a:rPr lang="en-US" dirty="0" smtClean="0"/>
              <a:t>applications. </a:t>
            </a:r>
            <a:endParaRPr lang="en-US" dirty="0" smtClean="0"/>
          </a:p>
          <a:p>
            <a:pPr lvl="1"/>
            <a:r>
              <a:rPr lang="en-US" dirty="0" smtClean="0"/>
              <a:t>apps on end systems  enables rapid app development, </a:t>
            </a:r>
            <a:r>
              <a:rPr lang="en-US" dirty="0" smtClean="0"/>
              <a:t>propagation.</a:t>
            </a:r>
            <a:endParaRPr lang="en-US" dirty="0" smtClean="0">
              <a:solidFill>
                <a:srgbClr val="FF0000"/>
              </a:solidFill>
            </a:endParaRPr>
          </a:p>
        </p:txBody>
      </p:sp>
      <p:grpSp>
        <p:nvGrpSpPr>
          <p:cNvPr id="35378" name="Group 918"/>
          <p:cNvGrpSpPr>
            <a:grpSpLocks/>
          </p:cNvGrpSpPr>
          <p:nvPr/>
        </p:nvGrpSpPr>
        <p:grpSpPr bwMode="auto">
          <a:xfrm>
            <a:off x="6796533" y="1133946"/>
            <a:ext cx="1063625" cy="965200"/>
            <a:chOff x="4076" y="518"/>
            <a:chExt cx="670" cy="608"/>
          </a:xfrm>
        </p:grpSpPr>
        <p:grpSp>
          <p:nvGrpSpPr>
            <p:cNvPr id="1176" name="Group 226"/>
            <p:cNvGrpSpPr>
              <a:grpSpLocks/>
            </p:cNvGrpSpPr>
            <p:nvPr/>
          </p:nvGrpSpPr>
          <p:grpSpPr bwMode="auto">
            <a:xfrm>
              <a:off x="4233" y="518"/>
              <a:ext cx="513" cy="541"/>
              <a:chOff x="2938" y="2925"/>
              <a:chExt cx="513" cy="541"/>
            </a:xfrm>
          </p:grpSpPr>
          <p:sp>
            <p:nvSpPr>
              <p:cNvPr id="1178" name="Rectangle 227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" name="Rectangle 228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0" name="Rectangle 229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1" name="Text Box 230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>
                    <a:solidFill>
                      <a:schemeClr val="bg1"/>
                    </a:solidFill>
                  </a:rPr>
                  <a:t>application</a:t>
                </a:r>
                <a:endParaRPr lang="en-US" sz="1000"/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transport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network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data link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physical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182" name="Line 231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3" name="Line 232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4" name="Line 233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77" name="Freeform 917"/>
            <p:cNvSpPr>
              <a:spLocks/>
            </p:cNvSpPr>
            <p:nvPr/>
          </p:nvSpPr>
          <p:spPr bwMode="auto">
            <a:xfrm>
              <a:off x="4076" y="532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380" name="Group 919"/>
          <p:cNvGrpSpPr>
            <a:grpSpLocks/>
          </p:cNvGrpSpPr>
          <p:nvPr/>
        </p:nvGrpSpPr>
        <p:grpSpPr bwMode="auto">
          <a:xfrm>
            <a:off x="7972871" y="4529609"/>
            <a:ext cx="1063625" cy="965200"/>
            <a:chOff x="4076" y="518"/>
            <a:chExt cx="670" cy="608"/>
          </a:xfrm>
        </p:grpSpPr>
        <p:grpSp>
          <p:nvGrpSpPr>
            <p:cNvPr id="1167" name="Group 920"/>
            <p:cNvGrpSpPr>
              <a:grpSpLocks/>
            </p:cNvGrpSpPr>
            <p:nvPr/>
          </p:nvGrpSpPr>
          <p:grpSpPr bwMode="auto">
            <a:xfrm>
              <a:off x="4233" y="518"/>
              <a:ext cx="513" cy="541"/>
              <a:chOff x="2938" y="2925"/>
              <a:chExt cx="513" cy="541"/>
            </a:xfrm>
          </p:grpSpPr>
          <p:sp>
            <p:nvSpPr>
              <p:cNvPr id="1169" name="Rectangle 921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0" name="Rectangle 922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1" name="Rectangle 923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2" name="Text Box 924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>
                    <a:solidFill>
                      <a:schemeClr val="bg1"/>
                    </a:solidFill>
                  </a:rPr>
                  <a:t>application</a:t>
                </a:r>
                <a:endParaRPr lang="en-US" sz="1000"/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transport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network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data link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physical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173" name="Line 925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4" name="Line 926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5" name="Line 927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68" name="Freeform 928"/>
            <p:cNvSpPr>
              <a:spLocks/>
            </p:cNvSpPr>
            <p:nvPr/>
          </p:nvSpPr>
          <p:spPr bwMode="auto">
            <a:xfrm>
              <a:off x="4076" y="532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382" name="Group 929"/>
          <p:cNvGrpSpPr>
            <a:grpSpLocks/>
          </p:cNvGrpSpPr>
          <p:nvPr/>
        </p:nvGrpSpPr>
        <p:grpSpPr bwMode="auto">
          <a:xfrm>
            <a:off x="6226621" y="3989859"/>
            <a:ext cx="1063625" cy="965200"/>
            <a:chOff x="4076" y="518"/>
            <a:chExt cx="670" cy="608"/>
          </a:xfrm>
        </p:grpSpPr>
        <p:grpSp>
          <p:nvGrpSpPr>
            <p:cNvPr id="1158" name="Group 930"/>
            <p:cNvGrpSpPr>
              <a:grpSpLocks/>
            </p:cNvGrpSpPr>
            <p:nvPr/>
          </p:nvGrpSpPr>
          <p:grpSpPr bwMode="auto">
            <a:xfrm>
              <a:off x="4233" y="518"/>
              <a:ext cx="513" cy="541"/>
              <a:chOff x="2938" y="2925"/>
              <a:chExt cx="513" cy="541"/>
            </a:xfrm>
          </p:grpSpPr>
          <p:sp>
            <p:nvSpPr>
              <p:cNvPr id="1160" name="Rectangle 931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1" name="Rectangle 932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" name="Rectangle 933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3" name="Text Box 934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>
                    <a:solidFill>
                      <a:schemeClr val="bg1"/>
                    </a:solidFill>
                  </a:rPr>
                  <a:t>application</a:t>
                </a:r>
                <a:endParaRPr lang="en-US" sz="1000"/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transport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network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data link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physical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164" name="Line 935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Line 936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6" name="Line 937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9" name="Freeform 938"/>
            <p:cNvSpPr>
              <a:spLocks/>
            </p:cNvSpPr>
            <p:nvPr/>
          </p:nvSpPr>
          <p:spPr bwMode="auto">
            <a:xfrm>
              <a:off x="4076" y="532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Comic Sans MS" pitchFamily="66" charset="0"/>
              </a:rPr>
              <a:pPr>
                <a:defRPr/>
              </a:pPr>
              <a:t>6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377" name="Rectangle 6"/>
          <p:cNvSpPr>
            <a:spLocks noChangeArrowheads="1"/>
          </p:cNvSpPr>
          <p:nvPr/>
        </p:nvSpPr>
        <p:spPr bwMode="auto">
          <a:xfrm>
            <a:off x="8367364" y="1070918"/>
            <a:ext cx="68738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110765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27" grpId="0" animBg="1"/>
      <p:bldP spid="357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Client-server (</a:t>
            </a:r>
            <a:r>
              <a:rPr lang="en-US" dirty="0">
                <a:solidFill>
                  <a:srgbClr val="009900"/>
                </a:solidFill>
              </a:rPr>
              <a:t>CS</a:t>
            </a:r>
            <a:r>
              <a:rPr lang="en-US" dirty="0"/>
              <a:t>)</a:t>
            </a:r>
          </a:p>
          <a:p>
            <a:pPr lvl="1"/>
            <a:r>
              <a:rPr lang="en-US" sz="3200" dirty="0">
                <a:solidFill>
                  <a:schemeClr val="accent2"/>
                </a:solidFill>
              </a:rPr>
              <a:t>Including data centers </a:t>
            </a:r>
            <a:r>
              <a:rPr lang="en-US" sz="3200" dirty="0" smtClean="0">
                <a:solidFill>
                  <a:schemeClr val="accent2"/>
                </a:solidFill>
              </a:rPr>
              <a:t>and </a:t>
            </a:r>
            <a:r>
              <a:rPr lang="en-US" sz="3200" dirty="0">
                <a:solidFill>
                  <a:schemeClr val="accent2"/>
                </a:solidFill>
              </a:rPr>
              <a:t>cloud computing</a:t>
            </a:r>
          </a:p>
          <a:p>
            <a:r>
              <a:rPr lang="en-US" dirty="0"/>
              <a:t>Peer-to-peer (</a:t>
            </a:r>
            <a:r>
              <a:rPr lang="en-US" dirty="0">
                <a:solidFill>
                  <a:srgbClr val="009900"/>
                </a:solidFill>
              </a:rPr>
              <a:t>P2P</a:t>
            </a:r>
            <a:r>
              <a:rPr lang="en-US" dirty="0"/>
              <a:t>)</a:t>
            </a:r>
          </a:p>
          <a:p>
            <a:r>
              <a:rPr lang="en-US" dirty="0"/>
              <a:t>Hybrid of client-server and P2P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34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460"/>
          <p:cNvSpPr>
            <a:spLocks noGrp="1" noChangeArrowheads="1"/>
          </p:cNvSpPr>
          <p:nvPr>
            <p:ph type="body" sz="half" idx="2"/>
          </p:nvPr>
        </p:nvSpPr>
        <p:spPr>
          <a:xfrm>
            <a:off x="4664075" y="1124744"/>
            <a:ext cx="41433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 smtClean="0">
                <a:solidFill>
                  <a:srgbClr val="800000"/>
                </a:solidFill>
              </a:rPr>
              <a:t>erver: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always-on host</a:t>
            </a:r>
          </a:p>
          <a:p>
            <a:pPr lvl="1"/>
            <a:r>
              <a:rPr lang="en-US" sz="2000" dirty="0" smtClean="0"/>
              <a:t>permanent IP address</a:t>
            </a:r>
          </a:p>
          <a:p>
            <a:pPr lvl="1"/>
            <a:r>
              <a:rPr lang="en-US" sz="2000" dirty="0" smtClean="0"/>
              <a:t>server farms for scaling</a:t>
            </a:r>
          </a:p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 smtClean="0">
                <a:solidFill>
                  <a:srgbClr val="800000"/>
                </a:solidFill>
              </a:rPr>
              <a:t>lients:</a:t>
            </a:r>
          </a:p>
          <a:p>
            <a:pPr lvl="1"/>
            <a:r>
              <a:rPr lang="en-US" sz="2000" dirty="0" smtClean="0"/>
              <a:t>communicate with server</a:t>
            </a:r>
          </a:p>
          <a:p>
            <a:pPr lvl="1"/>
            <a:r>
              <a:rPr lang="en-US" sz="2000" dirty="0" smtClean="0"/>
              <a:t>may be intermittently connected</a:t>
            </a:r>
          </a:p>
          <a:p>
            <a:pPr lvl="1"/>
            <a:r>
              <a:rPr lang="en-US" sz="2000" dirty="0" smtClean="0"/>
              <a:t>may have dynamic IP addresses</a:t>
            </a:r>
          </a:p>
          <a:p>
            <a:pPr lvl="1"/>
            <a:r>
              <a:rPr lang="en-US" sz="2000" dirty="0" smtClean="0"/>
              <a:t>do not communicate directly with each other</a:t>
            </a:r>
          </a:p>
        </p:txBody>
      </p:sp>
      <p:sp>
        <p:nvSpPr>
          <p:cNvPr id="2067" name="Freeform 462"/>
          <p:cNvSpPr>
            <a:spLocks/>
          </p:cNvSpPr>
          <p:nvPr/>
        </p:nvSpPr>
        <p:spPr bwMode="auto">
          <a:xfrm>
            <a:off x="2771775" y="3230463"/>
            <a:ext cx="1314450" cy="674688"/>
          </a:xfrm>
          <a:custGeom>
            <a:avLst/>
            <a:gdLst>
              <a:gd name="T0" fmla="*/ 382 w 828"/>
              <a:gd name="T1" fmla="*/ 30 h 425"/>
              <a:gd name="T2" fmla="*/ 370 w 828"/>
              <a:gd name="T3" fmla="*/ 30 h 425"/>
              <a:gd name="T4" fmla="*/ 126 w 828"/>
              <a:gd name="T5" fmla="*/ 32 h 425"/>
              <a:gd name="T6" fmla="*/ 6 w 828"/>
              <a:gd name="T7" fmla="*/ 126 h 425"/>
              <a:gd name="T8" fmla="*/ 92 w 828"/>
              <a:gd name="T9" fmla="*/ 274 h 425"/>
              <a:gd name="T10" fmla="*/ 292 w 828"/>
              <a:gd name="T11" fmla="*/ 384 h 425"/>
              <a:gd name="T12" fmla="*/ 540 w 828"/>
              <a:gd name="T13" fmla="*/ 416 h 425"/>
              <a:gd name="T14" fmla="*/ 698 w 828"/>
              <a:gd name="T15" fmla="*/ 330 h 425"/>
              <a:gd name="T16" fmla="*/ 776 w 828"/>
              <a:gd name="T17" fmla="*/ 170 h 425"/>
              <a:gd name="T18" fmla="*/ 792 w 828"/>
              <a:gd name="T19" fmla="*/ 22 h 425"/>
              <a:gd name="T20" fmla="*/ 560 w 828"/>
              <a:gd name="T21" fmla="*/ 38 h 425"/>
              <a:gd name="T22" fmla="*/ 382 w 828"/>
              <a:gd name="T23" fmla="*/ 30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Freeform 463"/>
          <p:cNvSpPr>
            <a:spLocks/>
          </p:cNvSpPr>
          <p:nvPr/>
        </p:nvSpPr>
        <p:spPr bwMode="auto">
          <a:xfrm>
            <a:off x="2790825" y="1704876"/>
            <a:ext cx="1730375" cy="1044575"/>
          </a:xfrm>
          <a:custGeom>
            <a:avLst/>
            <a:gdLst>
              <a:gd name="T0" fmla="*/ 424 w 765"/>
              <a:gd name="T1" fmla="*/ 10 h 459"/>
              <a:gd name="T2" fmla="*/ 288 w 765"/>
              <a:gd name="T3" fmla="*/ 70 h 459"/>
              <a:gd name="T4" fmla="*/ 96 w 765"/>
              <a:gd name="T5" fmla="*/ 100 h 459"/>
              <a:gd name="T6" fmla="*/ 14 w 765"/>
              <a:gd name="T7" fmla="*/ 336 h 459"/>
              <a:gd name="T8" fmla="*/ 180 w 765"/>
              <a:gd name="T9" fmla="*/ 444 h 459"/>
              <a:gd name="T10" fmla="*/ 346 w 765"/>
              <a:gd name="T11" fmla="*/ 426 h 459"/>
              <a:gd name="T12" fmla="*/ 584 w 765"/>
              <a:gd name="T13" fmla="*/ 444 h 459"/>
              <a:gd name="T14" fmla="*/ 698 w 765"/>
              <a:gd name="T15" fmla="*/ 434 h 459"/>
              <a:gd name="T16" fmla="*/ 752 w 765"/>
              <a:gd name="T17" fmla="*/ 372 h 459"/>
              <a:gd name="T18" fmla="*/ 750 w 765"/>
              <a:gd name="T19" fmla="*/ 158 h 459"/>
              <a:gd name="T20" fmla="*/ 662 w 765"/>
              <a:gd name="T21" fmla="*/ 34 h 459"/>
              <a:gd name="T22" fmla="*/ 424 w 765"/>
              <a:gd name="T23" fmla="*/ 10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Freeform 464"/>
          <p:cNvSpPr>
            <a:spLocks/>
          </p:cNvSpPr>
          <p:nvPr/>
        </p:nvSpPr>
        <p:spPr bwMode="auto">
          <a:xfrm>
            <a:off x="1050925" y="1412776"/>
            <a:ext cx="1644650" cy="1071562"/>
          </a:xfrm>
          <a:custGeom>
            <a:avLst/>
            <a:gdLst>
              <a:gd name="T0" fmla="*/ 648 w 1036"/>
              <a:gd name="T1" fmla="*/ 11 h 675"/>
              <a:gd name="T2" fmla="*/ 390 w 1036"/>
              <a:gd name="T3" fmla="*/ 53 h 675"/>
              <a:gd name="T4" fmla="*/ 206 w 1036"/>
              <a:gd name="T5" fmla="*/ 129 h 675"/>
              <a:gd name="T6" fmla="*/ 152 w 1036"/>
              <a:gd name="T7" fmla="*/ 229 h 675"/>
              <a:gd name="T8" fmla="*/ 22 w 1036"/>
              <a:gd name="T9" fmla="*/ 297 h 675"/>
              <a:gd name="T10" fmla="*/ 18 w 1036"/>
              <a:gd name="T11" fmla="*/ 459 h 675"/>
              <a:gd name="T12" fmla="*/ 132 w 1036"/>
              <a:gd name="T13" fmla="*/ 489 h 675"/>
              <a:gd name="T14" fmla="*/ 458 w 1036"/>
              <a:gd name="T15" fmla="*/ 489 h 675"/>
              <a:gd name="T16" fmla="*/ 598 w 1036"/>
              <a:gd name="T17" fmla="*/ 555 h 675"/>
              <a:gd name="T18" fmla="*/ 752 w 1036"/>
              <a:gd name="T19" fmla="*/ 657 h 675"/>
              <a:gd name="T20" fmla="*/ 870 w 1036"/>
              <a:gd name="T21" fmla="*/ 661 h 675"/>
              <a:gd name="T22" fmla="*/ 952 w 1036"/>
              <a:gd name="T23" fmla="*/ 603 h 675"/>
              <a:gd name="T24" fmla="*/ 992 w 1036"/>
              <a:gd name="T25" fmla="*/ 445 h 675"/>
              <a:gd name="T26" fmla="*/ 1018 w 1036"/>
              <a:gd name="T27" fmla="*/ 291 h 675"/>
              <a:gd name="T28" fmla="*/ 1022 w 1036"/>
              <a:gd name="T29" fmla="*/ 107 h 675"/>
              <a:gd name="T30" fmla="*/ 934 w 1036"/>
              <a:gd name="T31" fmla="*/ 17 h 675"/>
              <a:gd name="T32" fmla="*/ 776 w 1036"/>
              <a:gd name="T33" fmla="*/ 3 h 675"/>
              <a:gd name="T34" fmla="*/ 648 w 1036"/>
              <a:gd name="T35" fmla="*/ 11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65"/>
          <p:cNvGrpSpPr>
            <a:grpSpLocks/>
          </p:cNvGrpSpPr>
          <p:nvPr/>
        </p:nvGrpSpPr>
        <p:grpSpPr bwMode="auto">
          <a:xfrm>
            <a:off x="1138238" y="2747863"/>
            <a:ext cx="1458912" cy="933450"/>
            <a:chOff x="2889" y="1631"/>
            <a:chExt cx="980" cy="743"/>
          </a:xfrm>
        </p:grpSpPr>
        <p:sp>
          <p:nvSpPr>
            <p:cNvPr id="2394" name="Rectangle 466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5" name="AutoShape 467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468"/>
          <p:cNvGrpSpPr>
            <a:grpSpLocks/>
          </p:cNvGrpSpPr>
          <p:nvPr/>
        </p:nvGrpSpPr>
        <p:grpSpPr bwMode="auto">
          <a:xfrm>
            <a:off x="1839913" y="1604863"/>
            <a:ext cx="336550" cy="531813"/>
            <a:chOff x="3796" y="1043"/>
            <a:chExt cx="865" cy="1237"/>
          </a:xfrm>
        </p:grpSpPr>
        <p:sp>
          <p:nvSpPr>
            <p:cNvPr id="2364" name="Line 469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5" name="Line 470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6" name="Line 471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7" name="Line 472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8" name="Line 473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9" name="Line 474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0" name="Line 475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1" name="Line 476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2" name="Line 477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3" name="Line 478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4" name="Line 479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5" name="Line 480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6" name="Line 481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7" name="Line 482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8" name="Line 483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" name="Group 484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2390" name="Line 48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91" name="Line 48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92" name="Line 48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93" name="Line 48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489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2386" name="Line 49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7" name="Line 49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8" name="Line 49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9" name="Line 49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" name="Group 494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2382" name="Line 49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3" name="Line 49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4" name="Line 49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" name="Line 49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072" name="Oval 499"/>
          <p:cNvSpPr>
            <a:spLocks noChangeArrowheads="1"/>
          </p:cNvSpPr>
          <p:nvPr/>
        </p:nvSpPr>
        <p:spPr bwMode="auto">
          <a:xfrm>
            <a:off x="2897188" y="3425726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Line 500"/>
          <p:cNvSpPr>
            <a:spLocks noChangeShapeType="1"/>
          </p:cNvSpPr>
          <p:nvPr/>
        </p:nvSpPr>
        <p:spPr bwMode="auto">
          <a:xfrm>
            <a:off x="2897188" y="3417788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Line 501"/>
          <p:cNvSpPr>
            <a:spLocks noChangeShapeType="1"/>
          </p:cNvSpPr>
          <p:nvPr/>
        </p:nvSpPr>
        <p:spPr bwMode="auto">
          <a:xfrm>
            <a:off x="3255963" y="3417788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Rectangle 502"/>
          <p:cNvSpPr>
            <a:spLocks noChangeArrowheads="1"/>
          </p:cNvSpPr>
          <p:nvPr/>
        </p:nvSpPr>
        <p:spPr bwMode="auto">
          <a:xfrm>
            <a:off x="2897188" y="3417788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76" name="Oval 503"/>
          <p:cNvSpPr>
            <a:spLocks noChangeArrowheads="1"/>
          </p:cNvSpPr>
          <p:nvPr/>
        </p:nvSpPr>
        <p:spPr bwMode="auto">
          <a:xfrm>
            <a:off x="2894013" y="3349526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04"/>
          <p:cNvGrpSpPr>
            <a:grpSpLocks/>
          </p:cNvGrpSpPr>
          <p:nvPr/>
        </p:nvGrpSpPr>
        <p:grpSpPr bwMode="auto">
          <a:xfrm>
            <a:off x="2979738" y="3373338"/>
            <a:ext cx="179387" cy="65088"/>
            <a:chOff x="2848" y="848"/>
            <a:chExt cx="140" cy="98"/>
          </a:xfrm>
        </p:grpSpPr>
        <p:sp>
          <p:nvSpPr>
            <p:cNvPr id="2361" name="Line 50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" name="Line 50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" name="Line 50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08"/>
          <p:cNvGrpSpPr>
            <a:grpSpLocks/>
          </p:cNvGrpSpPr>
          <p:nvPr/>
        </p:nvGrpSpPr>
        <p:grpSpPr bwMode="auto">
          <a:xfrm flipV="1">
            <a:off x="2979738" y="3373338"/>
            <a:ext cx="179387" cy="65088"/>
            <a:chOff x="2848" y="848"/>
            <a:chExt cx="140" cy="98"/>
          </a:xfrm>
        </p:grpSpPr>
        <p:sp>
          <p:nvSpPr>
            <p:cNvPr id="2358" name="Line 5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" name="Line 5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" name="Line 5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9" name="Oval 512"/>
          <p:cNvSpPr>
            <a:spLocks noChangeArrowheads="1"/>
          </p:cNvSpPr>
          <p:nvPr/>
        </p:nvSpPr>
        <p:spPr bwMode="auto">
          <a:xfrm>
            <a:off x="3252788" y="3705126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Line 513"/>
          <p:cNvSpPr>
            <a:spLocks noChangeShapeType="1"/>
          </p:cNvSpPr>
          <p:nvPr/>
        </p:nvSpPr>
        <p:spPr bwMode="auto">
          <a:xfrm>
            <a:off x="3252788" y="3697188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Line 514"/>
          <p:cNvSpPr>
            <a:spLocks noChangeShapeType="1"/>
          </p:cNvSpPr>
          <p:nvPr/>
        </p:nvSpPr>
        <p:spPr bwMode="auto">
          <a:xfrm>
            <a:off x="3611563" y="3697188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Rectangle 515"/>
          <p:cNvSpPr>
            <a:spLocks noChangeArrowheads="1"/>
          </p:cNvSpPr>
          <p:nvPr/>
        </p:nvSpPr>
        <p:spPr bwMode="auto">
          <a:xfrm>
            <a:off x="3252788" y="3697188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83" name="Oval 516"/>
          <p:cNvSpPr>
            <a:spLocks noChangeArrowheads="1"/>
          </p:cNvSpPr>
          <p:nvPr/>
        </p:nvSpPr>
        <p:spPr bwMode="auto">
          <a:xfrm>
            <a:off x="3249613" y="3628926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517"/>
          <p:cNvGrpSpPr>
            <a:grpSpLocks/>
          </p:cNvGrpSpPr>
          <p:nvPr/>
        </p:nvGrpSpPr>
        <p:grpSpPr bwMode="auto">
          <a:xfrm>
            <a:off x="3335338" y="3652738"/>
            <a:ext cx="179387" cy="65088"/>
            <a:chOff x="2848" y="848"/>
            <a:chExt cx="140" cy="98"/>
          </a:xfrm>
        </p:grpSpPr>
        <p:sp>
          <p:nvSpPr>
            <p:cNvPr id="2355" name="Line 51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" name="Line 51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" name="Line 52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521"/>
          <p:cNvGrpSpPr>
            <a:grpSpLocks/>
          </p:cNvGrpSpPr>
          <p:nvPr/>
        </p:nvGrpSpPr>
        <p:grpSpPr bwMode="auto">
          <a:xfrm flipV="1">
            <a:off x="3335338" y="3652738"/>
            <a:ext cx="179387" cy="65088"/>
            <a:chOff x="2848" y="848"/>
            <a:chExt cx="140" cy="98"/>
          </a:xfrm>
        </p:grpSpPr>
        <p:sp>
          <p:nvSpPr>
            <p:cNvPr id="2352" name="Line 5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3" name="Line 5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4" name="Line 5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6" name="Oval 525"/>
          <p:cNvSpPr>
            <a:spLocks noChangeArrowheads="1"/>
          </p:cNvSpPr>
          <p:nvPr/>
        </p:nvSpPr>
        <p:spPr bwMode="auto">
          <a:xfrm>
            <a:off x="3532188" y="3438426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Line 526"/>
          <p:cNvSpPr>
            <a:spLocks noChangeShapeType="1"/>
          </p:cNvSpPr>
          <p:nvPr/>
        </p:nvSpPr>
        <p:spPr bwMode="auto">
          <a:xfrm>
            <a:off x="3532188" y="3430488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Line 527"/>
          <p:cNvSpPr>
            <a:spLocks noChangeShapeType="1"/>
          </p:cNvSpPr>
          <p:nvPr/>
        </p:nvSpPr>
        <p:spPr bwMode="auto">
          <a:xfrm>
            <a:off x="3890963" y="3430488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Rectangle 528"/>
          <p:cNvSpPr>
            <a:spLocks noChangeArrowheads="1"/>
          </p:cNvSpPr>
          <p:nvPr/>
        </p:nvSpPr>
        <p:spPr bwMode="auto">
          <a:xfrm>
            <a:off x="3532188" y="3430488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90" name="Oval 529"/>
          <p:cNvSpPr>
            <a:spLocks noChangeArrowheads="1"/>
          </p:cNvSpPr>
          <p:nvPr/>
        </p:nvSpPr>
        <p:spPr bwMode="auto">
          <a:xfrm>
            <a:off x="3529013" y="3362226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530"/>
          <p:cNvGrpSpPr>
            <a:grpSpLocks/>
          </p:cNvGrpSpPr>
          <p:nvPr/>
        </p:nvGrpSpPr>
        <p:grpSpPr bwMode="auto">
          <a:xfrm>
            <a:off x="3614738" y="3386038"/>
            <a:ext cx="179387" cy="65088"/>
            <a:chOff x="2848" y="848"/>
            <a:chExt cx="140" cy="98"/>
          </a:xfrm>
        </p:grpSpPr>
        <p:sp>
          <p:nvSpPr>
            <p:cNvPr id="2349" name="Line 5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0" name="Line 5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1" name="Line 5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534"/>
          <p:cNvGrpSpPr>
            <a:grpSpLocks/>
          </p:cNvGrpSpPr>
          <p:nvPr/>
        </p:nvGrpSpPr>
        <p:grpSpPr bwMode="auto">
          <a:xfrm flipV="1">
            <a:off x="3614738" y="3386038"/>
            <a:ext cx="179387" cy="65088"/>
            <a:chOff x="2848" y="848"/>
            <a:chExt cx="140" cy="98"/>
          </a:xfrm>
        </p:grpSpPr>
        <p:sp>
          <p:nvSpPr>
            <p:cNvPr id="2346" name="Line 53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7" name="Line 53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8" name="Line 53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93" name="Oval 538"/>
          <p:cNvSpPr>
            <a:spLocks noChangeArrowheads="1"/>
          </p:cNvSpPr>
          <p:nvPr/>
        </p:nvSpPr>
        <p:spPr bwMode="auto">
          <a:xfrm>
            <a:off x="2997200" y="2276376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4" name="Line 539"/>
          <p:cNvSpPr>
            <a:spLocks noChangeShapeType="1"/>
          </p:cNvSpPr>
          <p:nvPr/>
        </p:nvSpPr>
        <p:spPr bwMode="auto">
          <a:xfrm>
            <a:off x="2997200" y="2268438"/>
            <a:ext cx="0" cy="555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5" name="Line 540"/>
          <p:cNvSpPr>
            <a:spLocks noChangeShapeType="1"/>
          </p:cNvSpPr>
          <p:nvPr/>
        </p:nvSpPr>
        <p:spPr bwMode="auto">
          <a:xfrm>
            <a:off x="3344863" y="2268438"/>
            <a:ext cx="0" cy="555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6" name="Rectangle 541"/>
          <p:cNvSpPr>
            <a:spLocks noChangeArrowheads="1"/>
          </p:cNvSpPr>
          <p:nvPr/>
        </p:nvSpPr>
        <p:spPr bwMode="auto">
          <a:xfrm>
            <a:off x="2997200" y="2268438"/>
            <a:ext cx="344488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97" name="Oval 542"/>
          <p:cNvSpPr>
            <a:spLocks noChangeArrowheads="1"/>
          </p:cNvSpPr>
          <p:nvPr/>
        </p:nvSpPr>
        <p:spPr bwMode="auto">
          <a:xfrm>
            <a:off x="2994025" y="2204938"/>
            <a:ext cx="347663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543"/>
          <p:cNvGrpSpPr>
            <a:grpSpLocks/>
          </p:cNvGrpSpPr>
          <p:nvPr/>
        </p:nvGrpSpPr>
        <p:grpSpPr bwMode="auto">
          <a:xfrm>
            <a:off x="3078163" y="2227163"/>
            <a:ext cx="171450" cy="61913"/>
            <a:chOff x="2848" y="848"/>
            <a:chExt cx="140" cy="98"/>
          </a:xfrm>
        </p:grpSpPr>
        <p:sp>
          <p:nvSpPr>
            <p:cNvPr id="2343" name="Line 54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4" name="Line 54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" name="Line 54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547"/>
          <p:cNvGrpSpPr>
            <a:grpSpLocks/>
          </p:cNvGrpSpPr>
          <p:nvPr/>
        </p:nvGrpSpPr>
        <p:grpSpPr bwMode="auto">
          <a:xfrm flipV="1">
            <a:off x="3078163" y="2227163"/>
            <a:ext cx="171450" cy="60325"/>
            <a:chOff x="2848" y="848"/>
            <a:chExt cx="140" cy="98"/>
          </a:xfrm>
        </p:grpSpPr>
        <p:sp>
          <p:nvSpPr>
            <p:cNvPr id="2340" name="Line 54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1" name="Line 54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2" name="Line 55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00" name="Oval 551"/>
          <p:cNvSpPr>
            <a:spLocks noChangeArrowheads="1"/>
          </p:cNvSpPr>
          <p:nvPr/>
        </p:nvSpPr>
        <p:spPr bwMode="auto">
          <a:xfrm>
            <a:off x="2995613" y="2536726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1" name="Line 552"/>
          <p:cNvSpPr>
            <a:spLocks noChangeShapeType="1"/>
          </p:cNvSpPr>
          <p:nvPr/>
        </p:nvSpPr>
        <p:spPr bwMode="auto">
          <a:xfrm>
            <a:off x="2995613" y="2528788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2" name="Line 553"/>
          <p:cNvSpPr>
            <a:spLocks noChangeShapeType="1"/>
          </p:cNvSpPr>
          <p:nvPr/>
        </p:nvSpPr>
        <p:spPr bwMode="auto">
          <a:xfrm>
            <a:off x="3354388" y="2528788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3" name="Rectangle 554"/>
          <p:cNvSpPr>
            <a:spLocks noChangeArrowheads="1"/>
          </p:cNvSpPr>
          <p:nvPr/>
        </p:nvSpPr>
        <p:spPr bwMode="auto">
          <a:xfrm>
            <a:off x="2995613" y="2528788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104" name="Oval 555"/>
          <p:cNvSpPr>
            <a:spLocks noChangeArrowheads="1"/>
          </p:cNvSpPr>
          <p:nvPr/>
        </p:nvSpPr>
        <p:spPr bwMode="auto">
          <a:xfrm>
            <a:off x="2992438" y="2460526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556"/>
          <p:cNvGrpSpPr>
            <a:grpSpLocks/>
          </p:cNvGrpSpPr>
          <p:nvPr/>
        </p:nvGrpSpPr>
        <p:grpSpPr bwMode="auto">
          <a:xfrm>
            <a:off x="3078163" y="2484338"/>
            <a:ext cx="179387" cy="65088"/>
            <a:chOff x="2848" y="848"/>
            <a:chExt cx="140" cy="98"/>
          </a:xfrm>
        </p:grpSpPr>
        <p:sp>
          <p:nvSpPr>
            <p:cNvPr id="2337" name="Line 55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8" name="Line 55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9" name="Line 55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560"/>
          <p:cNvGrpSpPr>
            <a:grpSpLocks/>
          </p:cNvGrpSpPr>
          <p:nvPr/>
        </p:nvGrpSpPr>
        <p:grpSpPr bwMode="auto">
          <a:xfrm flipV="1">
            <a:off x="3078163" y="2484338"/>
            <a:ext cx="179387" cy="65088"/>
            <a:chOff x="2848" y="848"/>
            <a:chExt cx="140" cy="98"/>
          </a:xfrm>
        </p:grpSpPr>
        <p:sp>
          <p:nvSpPr>
            <p:cNvPr id="2334" name="Line 56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5" name="Line 56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6" name="Line 56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07" name="Oval 564"/>
          <p:cNvSpPr>
            <a:spLocks noChangeArrowheads="1"/>
          </p:cNvSpPr>
          <p:nvPr/>
        </p:nvSpPr>
        <p:spPr bwMode="auto">
          <a:xfrm>
            <a:off x="3471863" y="2177951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8" name="Line 565"/>
          <p:cNvSpPr>
            <a:spLocks noChangeShapeType="1"/>
          </p:cNvSpPr>
          <p:nvPr/>
        </p:nvSpPr>
        <p:spPr bwMode="auto">
          <a:xfrm>
            <a:off x="3471863" y="2171601"/>
            <a:ext cx="0" cy="52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9" name="Line 566"/>
          <p:cNvSpPr>
            <a:spLocks noChangeShapeType="1"/>
          </p:cNvSpPr>
          <p:nvPr/>
        </p:nvSpPr>
        <p:spPr bwMode="auto">
          <a:xfrm>
            <a:off x="3802063" y="2171601"/>
            <a:ext cx="0" cy="52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0" name="Rectangle 567"/>
          <p:cNvSpPr>
            <a:spLocks noChangeArrowheads="1"/>
          </p:cNvSpPr>
          <p:nvPr/>
        </p:nvSpPr>
        <p:spPr bwMode="auto">
          <a:xfrm>
            <a:off x="3471863" y="2171601"/>
            <a:ext cx="327025" cy="5238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111" name="Oval 568"/>
          <p:cNvSpPr>
            <a:spLocks noChangeArrowheads="1"/>
          </p:cNvSpPr>
          <p:nvPr/>
        </p:nvSpPr>
        <p:spPr bwMode="auto">
          <a:xfrm>
            <a:off x="3468688" y="2109688"/>
            <a:ext cx="330200" cy="1000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569"/>
          <p:cNvGrpSpPr>
            <a:grpSpLocks/>
          </p:cNvGrpSpPr>
          <p:nvPr/>
        </p:nvGrpSpPr>
        <p:grpSpPr bwMode="auto">
          <a:xfrm>
            <a:off x="3548063" y="2131913"/>
            <a:ext cx="163512" cy="57150"/>
            <a:chOff x="2848" y="848"/>
            <a:chExt cx="140" cy="98"/>
          </a:xfrm>
        </p:grpSpPr>
        <p:sp>
          <p:nvSpPr>
            <p:cNvPr id="2331" name="Line 57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2" name="Line 57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3" name="Line 57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573"/>
          <p:cNvGrpSpPr>
            <a:grpSpLocks/>
          </p:cNvGrpSpPr>
          <p:nvPr/>
        </p:nvGrpSpPr>
        <p:grpSpPr bwMode="auto">
          <a:xfrm flipV="1">
            <a:off x="3548063" y="2130326"/>
            <a:ext cx="163512" cy="58737"/>
            <a:chOff x="2848" y="848"/>
            <a:chExt cx="140" cy="98"/>
          </a:xfrm>
        </p:grpSpPr>
        <p:sp>
          <p:nvSpPr>
            <p:cNvPr id="2328" name="Line 57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9" name="Line 57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0" name="Line 57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14" name="Oval 577"/>
          <p:cNvSpPr>
            <a:spLocks noChangeArrowheads="1"/>
          </p:cNvSpPr>
          <p:nvPr/>
        </p:nvSpPr>
        <p:spPr bwMode="auto">
          <a:xfrm>
            <a:off x="3557588" y="2536726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5" name="Line 578"/>
          <p:cNvSpPr>
            <a:spLocks noChangeShapeType="1"/>
          </p:cNvSpPr>
          <p:nvPr/>
        </p:nvSpPr>
        <p:spPr bwMode="auto">
          <a:xfrm>
            <a:off x="3557588" y="2528788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6" name="Line 579"/>
          <p:cNvSpPr>
            <a:spLocks noChangeShapeType="1"/>
          </p:cNvSpPr>
          <p:nvPr/>
        </p:nvSpPr>
        <p:spPr bwMode="auto">
          <a:xfrm>
            <a:off x="3916363" y="2528788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7" name="Rectangle 580"/>
          <p:cNvSpPr>
            <a:spLocks noChangeArrowheads="1"/>
          </p:cNvSpPr>
          <p:nvPr/>
        </p:nvSpPr>
        <p:spPr bwMode="auto">
          <a:xfrm>
            <a:off x="3557588" y="2528788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118" name="Oval 581"/>
          <p:cNvSpPr>
            <a:spLocks noChangeArrowheads="1"/>
          </p:cNvSpPr>
          <p:nvPr/>
        </p:nvSpPr>
        <p:spPr bwMode="auto">
          <a:xfrm>
            <a:off x="3554413" y="2460526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582"/>
          <p:cNvGrpSpPr>
            <a:grpSpLocks/>
          </p:cNvGrpSpPr>
          <p:nvPr/>
        </p:nvGrpSpPr>
        <p:grpSpPr bwMode="auto">
          <a:xfrm>
            <a:off x="3640138" y="2484338"/>
            <a:ext cx="179387" cy="65088"/>
            <a:chOff x="2848" y="848"/>
            <a:chExt cx="140" cy="98"/>
          </a:xfrm>
        </p:grpSpPr>
        <p:sp>
          <p:nvSpPr>
            <p:cNvPr id="2325" name="Line 58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6" name="Line 58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7" name="Line 58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586"/>
          <p:cNvGrpSpPr>
            <a:grpSpLocks/>
          </p:cNvGrpSpPr>
          <p:nvPr/>
        </p:nvGrpSpPr>
        <p:grpSpPr bwMode="auto">
          <a:xfrm flipV="1">
            <a:off x="3640138" y="2484338"/>
            <a:ext cx="179387" cy="65088"/>
            <a:chOff x="2848" y="848"/>
            <a:chExt cx="140" cy="98"/>
          </a:xfrm>
        </p:grpSpPr>
        <p:sp>
          <p:nvSpPr>
            <p:cNvPr id="2322" name="Line 58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3" name="Line 58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" name="Line 58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21" name="Oval 590"/>
          <p:cNvSpPr>
            <a:spLocks noChangeArrowheads="1"/>
          </p:cNvSpPr>
          <p:nvPr/>
        </p:nvSpPr>
        <p:spPr bwMode="auto">
          <a:xfrm>
            <a:off x="2147888" y="2271613"/>
            <a:ext cx="346075" cy="873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2" name="Line 591"/>
          <p:cNvSpPr>
            <a:spLocks noChangeShapeType="1"/>
          </p:cNvSpPr>
          <p:nvPr/>
        </p:nvSpPr>
        <p:spPr bwMode="auto">
          <a:xfrm>
            <a:off x="2147888" y="2263676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3" name="Line 592"/>
          <p:cNvSpPr>
            <a:spLocks noChangeShapeType="1"/>
          </p:cNvSpPr>
          <p:nvPr/>
        </p:nvSpPr>
        <p:spPr bwMode="auto">
          <a:xfrm>
            <a:off x="2493963" y="2263676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4" name="Rectangle 593"/>
          <p:cNvSpPr>
            <a:spLocks noChangeArrowheads="1"/>
          </p:cNvSpPr>
          <p:nvPr/>
        </p:nvSpPr>
        <p:spPr bwMode="auto">
          <a:xfrm>
            <a:off x="2147888" y="2263676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125" name="Oval 594"/>
          <p:cNvSpPr>
            <a:spLocks noChangeArrowheads="1"/>
          </p:cNvSpPr>
          <p:nvPr/>
        </p:nvSpPr>
        <p:spPr bwMode="auto">
          <a:xfrm>
            <a:off x="2144713" y="2200176"/>
            <a:ext cx="346075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595"/>
          <p:cNvGrpSpPr>
            <a:grpSpLocks/>
          </p:cNvGrpSpPr>
          <p:nvPr/>
        </p:nvGrpSpPr>
        <p:grpSpPr bwMode="auto">
          <a:xfrm>
            <a:off x="2228850" y="2222401"/>
            <a:ext cx="171450" cy="60325"/>
            <a:chOff x="2848" y="848"/>
            <a:chExt cx="140" cy="98"/>
          </a:xfrm>
        </p:grpSpPr>
        <p:sp>
          <p:nvSpPr>
            <p:cNvPr id="2319" name="Line 59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0" name="Line 59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1" name="Line 59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599"/>
          <p:cNvGrpSpPr>
            <a:grpSpLocks/>
          </p:cNvGrpSpPr>
          <p:nvPr/>
        </p:nvGrpSpPr>
        <p:grpSpPr bwMode="auto">
          <a:xfrm flipV="1">
            <a:off x="2228850" y="2222401"/>
            <a:ext cx="171450" cy="58737"/>
            <a:chOff x="2848" y="848"/>
            <a:chExt cx="140" cy="98"/>
          </a:xfrm>
        </p:grpSpPr>
        <p:sp>
          <p:nvSpPr>
            <p:cNvPr id="2316" name="Line 60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7" name="Line 60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8" name="Line 60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28" name="Oval 603"/>
          <p:cNvSpPr>
            <a:spLocks noChangeArrowheads="1"/>
          </p:cNvSpPr>
          <p:nvPr/>
        </p:nvSpPr>
        <p:spPr bwMode="auto">
          <a:xfrm>
            <a:off x="1841500" y="3420963"/>
            <a:ext cx="346075" cy="873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9" name="Line 604"/>
          <p:cNvSpPr>
            <a:spLocks noChangeShapeType="1"/>
          </p:cNvSpPr>
          <p:nvPr/>
        </p:nvSpPr>
        <p:spPr bwMode="auto">
          <a:xfrm>
            <a:off x="1841500" y="3413026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0" name="Line 605"/>
          <p:cNvSpPr>
            <a:spLocks noChangeShapeType="1"/>
          </p:cNvSpPr>
          <p:nvPr/>
        </p:nvSpPr>
        <p:spPr bwMode="auto">
          <a:xfrm>
            <a:off x="2187575" y="3413026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1" name="Rectangle 606"/>
          <p:cNvSpPr>
            <a:spLocks noChangeArrowheads="1"/>
          </p:cNvSpPr>
          <p:nvPr/>
        </p:nvSpPr>
        <p:spPr bwMode="auto">
          <a:xfrm>
            <a:off x="1841500" y="3413026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132" name="Oval 607"/>
          <p:cNvSpPr>
            <a:spLocks noChangeArrowheads="1"/>
          </p:cNvSpPr>
          <p:nvPr/>
        </p:nvSpPr>
        <p:spPr bwMode="auto">
          <a:xfrm>
            <a:off x="1838325" y="3349526"/>
            <a:ext cx="346075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608"/>
          <p:cNvGrpSpPr>
            <a:grpSpLocks/>
          </p:cNvGrpSpPr>
          <p:nvPr/>
        </p:nvGrpSpPr>
        <p:grpSpPr bwMode="auto">
          <a:xfrm>
            <a:off x="1922463" y="3371751"/>
            <a:ext cx="171450" cy="60325"/>
            <a:chOff x="2848" y="848"/>
            <a:chExt cx="140" cy="98"/>
          </a:xfrm>
        </p:grpSpPr>
        <p:sp>
          <p:nvSpPr>
            <p:cNvPr id="2313" name="Line 6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" name="Line 6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5" name="Line 6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612"/>
          <p:cNvGrpSpPr>
            <a:grpSpLocks/>
          </p:cNvGrpSpPr>
          <p:nvPr/>
        </p:nvGrpSpPr>
        <p:grpSpPr bwMode="auto">
          <a:xfrm flipV="1">
            <a:off x="1922463" y="3371751"/>
            <a:ext cx="171450" cy="58737"/>
            <a:chOff x="2848" y="848"/>
            <a:chExt cx="140" cy="98"/>
          </a:xfrm>
        </p:grpSpPr>
        <p:sp>
          <p:nvSpPr>
            <p:cNvPr id="2310" name="Line 61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1" name="Line 61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2" name="Line 61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5" name="Line 616"/>
          <p:cNvSpPr>
            <a:spLocks noChangeShapeType="1"/>
          </p:cNvSpPr>
          <p:nvPr/>
        </p:nvSpPr>
        <p:spPr bwMode="auto">
          <a:xfrm flipV="1">
            <a:off x="3040063" y="3778151"/>
            <a:ext cx="227012" cy="4365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6" name="Line 617"/>
          <p:cNvSpPr>
            <a:spLocks noChangeShapeType="1"/>
          </p:cNvSpPr>
          <p:nvPr/>
        </p:nvSpPr>
        <p:spPr bwMode="auto">
          <a:xfrm>
            <a:off x="3163888" y="3516213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7" name="Line 618"/>
          <p:cNvSpPr>
            <a:spLocks noChangeShapeType="1"/>
          </p:cNvSpPr>
          <p:nvPr/>
        </p:nvSpPr>
        <p:spPr bwMode="auto">
          <a:xfrm>
            <a:off x="3260725" y="3436838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8" name="Line 619"/>
          <p:cNvSpPr>
            <a:spLocks noChangeShapeType="1"/>
          </p:cNvSpPr>
          <p:nvPr/>
        </p:nvSpPr>
        <p:spPr bwMode="auto">
          <a:xfrm flipV="1">
            <a:off x="3497263" y="3522563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9" name="Line 620"/>
          <p:cNvSpPr>
            <a:spLocks noChangeShapeType="1"/>
          </p:cNvSpPr>
          <p:nvPr/>
        </p:nvSpPr>
        <p:spPr bwMode="auto">
          <a:xfrm>
            <a:off x="2195513" y="3443188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0" name="Line 621"/>
          <p:cNvSpPr>
            <a:spLocks noChangeShapeType="1"/>
          </p:cNvSpPr>
          <p:nvPr/>
        </p:nvSpPr>
        <p:spPr bwMode="auto">
          <a:xfrm>
            <a:off x="2490788" y="2290663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1" name="Line 622"/>
          <p:cNvSpPr>
            <a:spLocks noChangeShapeType="1"/>
          </p:cNvSpPr>
          <p:nvPr/>
        </p:nvSpPr>
        <p:spPr bwMode="auto">
          <a:xfrm>
            <a:off x="2057400" y="2119213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" name="Freeform 623"/>
          <p:cNvSpPr>
            <a:spLocks/>
          </p:cNvSpPr>
          <p:nvPr/>
        </p:nvSpPr>
        <p:spPr bwMode="auto">
          <a:xfrm>
            <a:off x="1377950" y="4125813"/>
            <a:ext cx="2979738" cy="1455738"/>
          </a:xfrm>
          <a:custGeom>
            <a:avLst/>
            <a:gdLst>
              <a:gd name="T0" fmla="*/ 889 w 1877"/>
              <a:gd name="T1" fmla="*/ 23 h 917"/>
              <a:gd name="T2" fmla="*/ 692 w 1877"/>
              <a:gd name="T3" fmla="*/ 109 h 917"/>
              <a:gd name="T4" fmla="*/ 415 w 1877"/>
              <a:gd name="T5" fmla="*/ 91 h 917"/>
              <a:gd name="T6" fmla="*/ 112 w 1877"/>
              <a:gd name="T7" fmla="*/ 170 h 917"/>
              <a:gd name="T8" fmla="*/ 50 w 1877"/>
              <a:gd name="T9" fmla="*/ 353 h 917"/>
              <a:gd name="T10" fmla="*/ 14 w 1877"/>
              <a:gd name="T11" fmla="*/ 528 h 917"/>
              <a:gd name="T12" fmla="*/ 139 w 1877"/>
              <a:gd name="T13" fmla="*/ 650 h 917"/>
              <a:gd name="T14" fmla="*/ 505 w 1877"/>
              <a:gd name="T15" fmla="*/ 781 h 917"/>
              <a:gd name="T16" fmla="*/ 933 w 1877"/>
              <a:gd name="T17" fmla="*/ 886 h 917"/>
              <a:gd name="T18" fmla="*/ 1370 w 1877"/>
              <a:gd name="T19" fmla="*/ 901 h 917"/>
              <a:gd name="T20" fmla="*/ 1676 w 1877"/>
              <a:gd name="T21" fmla="*/ 793 h 917"/>
              <a:gd name="T22" fmla="*/ 1860 w 1877"/>
              <a:gd name="T23" fmla="*/ 624 h 917"/>
              <a:gd name="T24" fmla="*/ 1776 w 1877"/>
              <a:gd name="T25" fmla="*/ 219 h 917"/>
              <a:gd name="T26" fmla="*/ 1503 w 1877"/>
              <a:gd name="T27" fmla="*/ 100 h 917"/>
              <a:gd name="T28" fmla="*/ 1200 w 1877"/>
              <a:gd name="T29" fmla="*/ 13 h 917"/>
              <a:gd name="T30" fmla="*/ 889 w 1877"/>
              <a:gd name="T31" fmla="*/ 23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3" name="Line 624"/>
          <p:cNvSpPr>
            <a:spLocks noChangeShapeType="1"/>
          </p:cNvSpPr>
          <p:nvPr/>
        </p:nvSpPr>
        <p:spPr bwMode="auto">
          <a:xfrm rot="16200000">
            <a:off x="3613150" y="4862414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44" name="Line 625"/>
          <p:cNvSpPr>
            <a:spLocks noChangeShapeType="1"/>
          </p:cNvSpPr>
          <p:nvPr/>
        </p:nvSpPr>
        <p:spPr bwMode="auto">
          <a:xfrm rot="5400000" flipV="1">
            <a:off x="3759200" y="5143401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45" name="Line 626"/>
          <p:cNvSpPr>
            <a:spLocks noChangeShapeType="1"/>
          </p:cNvSpPr>
          <p:nvPr/>
        </p:nvSpPr>
        <p:spPr bwMode="auto">
          <a:xfrm rot="16200000">
            <a:off x="3944938" y="4819551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" name="Group 627"/>
          <p:cNvGrpSpPr>
            <a:grpSpLocks/>
          </p:cNvGrpSpPr>
          <p:nvPr/>
        </p:nvGrpSpPr>
        <p:grpSpPr bwMode="auto">
          <a:xfrm>
            <a:off x="3524250" y="4529038"/>
            <a:ext cx="501650" cy="234950"/>
            <a:chOff x="4701" y="2996"/>
            <a:chExt cx="316" cy="148"/>
          </a:xfrm>
        </p:grpSpPr>
        <p:sp>
          <p:nvSpPr>
            <p:cNvPr id="2297" name="Oval 628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8" name="Line 629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9" name="Line 630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0" name="Rectangle 631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301" name="Oval 632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" name="Group 633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2307" name="Line 63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8" name="Line 63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9" name="Line 63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" name="Group 637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2304" name="Line 63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" name="Line 63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6" name="Line 64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" name="Group 641"/>
          <p:cNvGrpSpPr>
            <a:grpSpLocks/>
          </p:cNvGrpSpPr>
          <p:nvPr/>
        </p:nvGrpSpPr>
        <p:grpSpPr bwMode="auto">
          <a:xfrm>
            <a:off x="2708275" y="4252813"/>
            <a:ext cx="501650" cy="234950"/>
            <a:chOff x="3600" y="219"/>
            <a:chExt cx="360" cy="175"/>
          </a:xfrm>
        </p:grpSpPr>
        <p:sp>
          <p:nvSpPr>
            <p:cNvPr id="2284" name="Oval 64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5" name="Line 64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6" name="Line 64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7" name="Rectangle 64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288" name="Oval 64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" name="Group 64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94" name="Line 64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5" name="Line 64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6" name="Line 65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" name="Group 65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91" name="Line 65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2" name="Line 65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3" name="Line 65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" name="Group 655"/>
          <p:cNvGrpSpPr>
            <a:grpSpLocks/>
          </p:cNvGrpSpPr>
          <p:nvPr/>
        </p:nvGrpSpPr>
        <p:grpSpPr bwMode="auto">
          <a:xfrm>
            <a:off x="2043113" y="4557613"/>
            <a:ext cx="501650" cy="234950"/>
            <a:chOff x="3600" y="219"/>
            <a:chExt cx="360" cy="175"/>
          </a:xfrm>
        </p:grpSpPr>
        <p:sp>
          <p:nvSpPr>
            <p:cNvPr id="2271" name="Oval 65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2" name="Line 65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" name="Line 65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4" name="Rectangle 65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275" name="Oval 66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23" name="Group 66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81" name="Line 6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2" name="Line 6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3" name="Line 66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24" name="Group 66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78" name="Line 6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9" name="Line 6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0" name="Line 6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49" name="Line 669"/>
          <p:cNvSpPr>
            <a:spLocks noChangeShapeType="1"/>
          </p:cNvSpPr>
          <p:nvPr/>
        </p:nvSpPr>
        <p:spPr bwMode="auto">
          <a:xfrm>
            <a:off x="3157538" y="4463951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" name="Line 670"/>
          <p:cNvSpPr>
            <a:spLocks noChangeShapeType="1"/>
          </p:cNvSpPr>
          <p:nvPr/>
        </p:nvSpPr>
        <p:spPr bwMode="auto">
          <a:xfrm flipV="1">
            <a:off x="2505075" y="4476651"/>
            <a:ext cx="277813" cy="1095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" name="Line 671"/>
          <p:cNvSpPr>
            <a:spLocks noChangeShapeType="1"/>
          </p:cNvSpPr>
          <p:nvPr/>
        </p:nvSpPr>
        <p:spPr bwMode="auto">
          <a:xfrm flipV="1">
            <a:off x="2547938" y="4679851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" name="Line 672"/>
          <p:cNvSpPr>
            <a:spLocks noChangeShapeType="1"/>
          </p:cNvSpPr>
          <p:nvPr/>
        </p:nvSpPr>
        <p:spPr bwMode="auto">
          <a:xfrm flipH="1">
            <a:off x="1843088" y="4425851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" name="Line 673"/>
          <p:cNvSpPr>
            <a:spLocks noChangeShapeType="1"/>
          </p:cNvSpPr>
          <p:nvPr/>
        </p:nvSpPr>
        <p:spPr bwMode="auto">
          <a:xfrm>
            <a:off x="1868488" y="4476651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" name="Line 674"/>
          <p:cNvSpPr>
            <a:spLocks noChangeShapeType="1"/>
          </p:cNvSpPr>
          <p:nvPr/>
        </p:nvSpPr>
        <p:spPr bwMode="auto">
          <a:xfrm>
            <a:off x="1728788" y="4813201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" name="Line 675"/>
          <p:cNvSpPr>
            <a:spLocks noChangeShapeType="1"/>
          </p:cNvSpPr>
          <p:nvPr/>
        </p:nvSpPr>
        <p:spPr bwMode="auto">
          <a:xfrm>
            <a:off x="1981200" y="4892576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" name="Line 676"/>
          <p:cNvSpPr>
            <a:spLocks noChangeShapeType="1"/>
          </p:cNvSpPr>
          <p:nvPr/>
        </p:nvSpPr>
        <p:spPr bwMode="auto">
          <a:xfrm flipH="1">
            <a:off x="2220913" y="4800501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" name="Line 677"/>
          <p:cNvSpPr>
            <a:spLocks noChangeShapeType="1"/>
          </p:cNvSpPr>
          <p:nvPr/>
        </p:nvSpPr>
        <p:spPr bwMode="auto">
          <a:xfrm>
            <a:off x="2033588" y="4889401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" name="Line 678"/>
          <p:cNvSpPr>
            <a:spLocks noChangeShapeType="1"/>
          </p:cNvSpPr>
          <p:nvPr/>
        </p:nvSpPr>
        <p:spPr bwMode="auto">
          <a:xfrm flipH="1" flipV="1">
            <a:off x="2430463" y="4897338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9" name="Line 679"/>
          <p:cNvSpPr>
            <a:spLocks noChangeShapeType="1"/>
          </p:cNvSpPr>
          <p:nvPr/>
        </p:nvSpPr>
        <p:spPr bwMode="auto">
          <a:xfrm>
            <a:off x="2511425" y="4756051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" name="Line 680"/>
          <p:cNvSpPr>
            <a:spLocks noChangeShapeType="1"/>
          </p:cNvSpPr>
          <p:nvPr/>
        </p:nvSpPr>
        <p:spPr bwMode="auto">
          <a:xfrm>
            <a:off x="1960563" y="4690963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36" name="Group 681"/>
          <p:cNvGrpSpPr>
            <a:grpSpLocks/>
          </p:cNvGrpSpPr>
          <p:nvPr/>
        </p:nvGrpSpPr>
        <p:grpSpPr bwMode="auto">
          <a:xfrm>
            <a:off x="1146175" y="1450876"/>
            <a:ext cx="3021013" cy="3981450"/>
            <a:chOff x="-1203" y="1352"/>
            <a:chExt cx="1903" cy="2508"/>
          </a:xfrm>
        </p:grpSpPr>
        <p:grpSp>
          <p:nvGrpSpPr>
            <p:cNvPr id="2237" name="Group 682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2268" name="Picture 683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69" name="Line 684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0" name="Line 685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245" name="Picture 686" descr="imgyjavg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244" name="Group 687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2061" name="Object 688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19" name="Clip" r:id="rId5" imgW="819000" imgH="847800" progId="">
                      <p:embed/>
                    </p:oleObj>
                  </mc:Choice>
                  <mc:Fallback>
                    <p:oleObj name="Clip" r:id="rId5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62" name="Object 689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20" name="Clip" r:id="rId7" imgW="1266840" imgH="1200240" progId="">
                      <p:embed/>
                    </p:oleObj>
                  </mc:Choice>
                  <mc:Fallback>
                    <p:oleObj name="Clip" r:id="rId7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246" name="Group 690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2059" name="Object 69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21" name="Clip" r:id="rId9" imgW="819000" imgH="847800" progId="">
                      <p:embed/>
                    </p:oleObj>
                  </mc:Choice>
                  <mc:Fallback>
                    <p:oleObj name="Clip" r:id="rId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60" name="Object 69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22" name="Clip" r:id="rId10" imgW="1266840" imgH="1200240" progId="">
                      <p:embed/>
                    </p:oleObj>
                  </mc:Choice>
                  <mc:Fallback>
                    <p:oleObj name="Clip" r:id="rId1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050" name="Object 693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3" name="Clip" r:id="rId11" imgW="1305000" imgH="1085760" progId="">
                    <p:embed/>
                  </p:oleObj>
                </mc:Choice>
                <mc:Fallback>
                  <p:oleObj name="Clip" r:id="rId11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47" name="Group 694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2260" name="AutoShape 695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" name="Rectangle 696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" name="Rectangle 697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" name="AutoShape 698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" name="Line 699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" name="Line 700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" name="Rectangle 701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" name="Rectangle 702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051" name="Object 703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4" name="Clip" r:id="rId13" imgW="1305000" imgH="1085760" progId="">
                    <p:embed/>
                  </p:oleObj>
                </mc:Choice>
                <mc:Fallback>
                  <p:oleObj name="Clip" r:id="rId1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704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5" name="Clip" r:id="rId14" imgW="1305000" imgH="1085760" progId="">
                    <p:embed/>
                  </p:oleObj>
                </mc:Choice>
                <mc:Fallback>
                  <p:oleObj name="Clip" r:id="rId14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705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6" name="Clip" r:id="rId15" imgW="1305000" imgH="1085760" progId="">
                    <p:embed/>
                  </p:oleObj>
                </mc:Choice>
                <mc:Fallback>
                  <p:oleObj name="Clip" r:id="rId1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4" name="Object 706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7" name="Clip" r:id="rId16" imgW="1305000" imgH="1085760" progId="">
                    <p:embed/>
                  </p:oleObj>
                </mc:Choice>
                <mc:Fallback>
                  <p:oleObj name="Clip" r:id="rId16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48" name="Group 707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2057" name="Object 708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28" name="Clip" r:id="rId17" imgW="819000" imgH="847800" progId="">
                      <p:embed/>
                    </p:oleObj>
                  </mc:Choice>
                  <mc:Fallback>
                    <p:oleObj name="Clip" r:id="rId17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8" name="Object 709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29" name="Clip" r:id="rId18" imgW="1266840" imgH="1200240" progId="">
                      <p:embed/>
                    </p:oleObj>
                  </mc:Choice>
                  <mc:Fallback>
                    <p:oleObj name="Clip" r:id="rId18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249" name="Group 710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2055" name="Object 71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30" name="Clip" r:id="rId19" imgW="819000" imgH="847800" progId="">
                      <p:embed/>
                    </p:oleObj>
                  </mc:Choice>
                  <mc:Fallback>
                    <p:oleObj name="Clip" r:id="rId1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6" name="Object 71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31" name="Clip" r:id="rId20" imgW="1266840" imgH="1200240" progId="">
                      <p:embed/>
                    </p:oleObj>
                  </mc:Choice>
                  <mc:Fallback>
                    <p:oleObj name="Clip" r:id="rId2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250" name="Group 713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2252" name="AutoShape 71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" name="Rectangle 71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" name="Rectangle 71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" name="AutoShape 71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" name="Line 71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" name="Line 71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" name="Rectangle 72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" name="Rectangle 72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62" name="Line 722"/>
          <p:cNvSpPr>
            <a:spLocks noChangeShapeType="1"/>
          </p:cNvSpPr>
          <p:nvPr/>
        </p:nvSpPr>
        <p:spPr bwMode="auto">
          <a:xfrm flipH="1">
            <a:off x="2049463" y="3213001"/>
            <a:ext cx="3175" cy="144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" name="Line 723"/>
          <p:cNvSpPr>
            <a:spLocks noChangeShapeType="1"/>
          </p:cNvSpPr>
          <p:nvPr/>
        </p:nvSpPr>
        <p:spPr bwMode="auto">
          <a:xfrm flipV="1">
            <a:off x="3346450" y="2195413"/>
            <a:ext cx="123825" cy="87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" name="Line 724"/>
          <p:cNvSpPr>
            <a:spLocks noChangeShapeType="1"/>
          </p:cNvSpPr>
          <p:nvPr/>
        </p:nvSpPr>
        <p:spPr bwMode="auto">
          <a:xfrm>
            <a:off x="3173413" y="2368451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5" name="Line 725"/>
          <p:cNvSpPr>
            <a:spLocks noChangeShapeType="1"/>
          </p:cNvSpPr>
          <p:nvPr/>
        </p:nvSpPr>
        <p:spPr bwMode="auto">
          <a:xfrm flipV="1">
            <a:off x="3357563" y="2265263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" name="Line 726"/>
          <p:cNvSpPr>
            <a:spLocks noChangeShapeType="1"/>
          </p:cNvSpPr>
          <p:nvPr/>
        </p:nvSpPr>
        <p:spPr bwMode="auto">
          <a:xfrm>
            <a:off x="3709988" y="2263676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" name="Line 727"/>
          <p:cNvSpPr>
            <a:spLocks noChangeShapeType="1"/>
          </p:cNvSpPr>
          <p:nvPr/>
        </p:nvSpPr>
        <p:spPr bwMode="auto">
          <a:xfrm>
            <a:off x="3363913" y="2570063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8" name="Line 728"/>
          <p:cNvSpPr>
            <a:spLocks noChangeShapeType="1"/>
          </p:cNvSpPr>
          <p:nvPr/>
        </p:nvSpPr>
        <p:spPr bwMode="auto">
          <a:xfrm flipV="1">
            <a:off x="1658938" y="3436838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9" name="Line 729"/>
          <p:cNvSpPr>
            <a:spLocks noChangeShapeType="1"/>
          </p:cNvSpPr>
          <p:nvPr/>
        </p:nvSpPr>
        <p:spPr bwMode="auto">
          <a:xfrm flipV="1">
            <a:off x="3778250" y="1963638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" name="Line 730"/>
          <p:cNvSpPr>
            <a:spLocks noChangeShapeType="1"/>
          </p:cNvSpPr>
          <p:nvPr/>
        </p:nvSpPr>
        <p:spPr bwMode="auto">
          <a:xfrm>
            <a:off x="3917950" y="2560538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" name="Line 731"/>
          <p:cNvSpPr>
            <a:spLocks noChangeShapeType="1"/>
          </p:cNvSpPr>
          <p:nvPr/>
        </p:nvSpPr>
        <p:spPr bwMode="auto">
          <a:xfrm flipH="1">
            <a:off x="3063875" y="2636738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" name="Line 732"/>
          <p:cNvSpPr>
            <a:spLocks noChangeShapeType="1"/>
          </p:cNvSpPr>
          <p:nvPr/>
        </p:nvSpPr>
        <p:spPr bwMode="auto">
          <a:xfrm flipH="1">
            <a:off x="3654425" y="2636738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51" name="Group 733"/>
          <p:cNvGrpSpPr>
            <a:grpSpLocks/>
          </p:cNvGrpSpPr>
          <p:nvPr/>
        </p:nvGrpSpPr>
        <p:grpSpPr bwMode="auto">
          <a:xfrm>
            <a:off x="2706688" y="4254401"/>
            <a:ext cx="501650" cy="234950"/>
            <a:chOff x="4701" y="2996"/>
            <a:chExt cx="316" cy="148"/>
          </a:xfrm>
        </p:grpSpPr>
        <p:sp>
          <p:nvSpPr>
            <p:cNvPr id="2231" name="Oval 734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" name="Line 735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3" name="Line 736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4" name="Rectangle 737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235" name="Oval 738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76" name="Group 739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2241" name="Line 74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" name="Line 74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" name="Line 74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77" name="Group 743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2238" name="Line 7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9" name="Line 7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0" name="Line 74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89" name="Group 747"/>
          <p:cNvGrpSpPr>
            <a:grpSpLocks/>
          </p:cNvGrpSpPr>
          <p:nvPr/>
        </p:nvGrpSpPr>
        <p:grpSpPr bwMode="auto">
          <a:xfrm>
            <a:off x="2041525" y="4556026"/>
            <a:ext cx="501650" cy="234950"/>
            <a:chOff x="4701" y="2996"/>
            <a:chExt cx="316" cy="148"/>
          </a:xfrm>
        </p:grpSpPr>
        <p:sp>
          <p:nvSpPr>
            <p:cNvPr id="2218" name="Oval 748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9" name="Line 749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0" name="Line 750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1" name="Rectangle 751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222" name="Oval 752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90" name="Group 753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2228" name="Line 75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9" name="Line 75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0" name="Line 75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02" name="Group 757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2225" name="Line 75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6" name="Line 75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7" name="Line 76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303" name="Group 761"/>
          <p:cNvGrpSpPr>
            <a:grpSpLocks/>
          </p:cNvGrpSpPr>
          <p:nvPr/>
        </p:nvGrpSpPr>
        <p:grpSpPr bwMode="auto">
          <a:xfrm>
            <a:off x="2871788" y="4741763"/>
            <a:ext cx="290512" cy="404813"/>
            <a:chOff x="4290" y="3130"/>
            <a:chExt cx="183" cy="255"/>
          </a:xfrm>
        </p:grpSpPr>
        <p:pic>
          <p:nvPicPr>
            <p:cNvPr id="2200" name="Picture 762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01" name="Freeform 763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2" name="Freeform 764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3" name="Freeform 765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4" name="Freeform 766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5" name="Freeform 767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6" name="Freeform 768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7" name="Freeform 769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8" name="Freeform 770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9" name="Freeform 771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0" name="Freeform 772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1" name="Freeform 773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2" name="Freeform 774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3" name="Freeform 775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Freeform 776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5" name="Freeform 777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Freeform 778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7" name="Freeform 779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79" name="Group 780"/>
          <p:cNvGrpSpPr>
            <a:grpSpLocks/>
          </p:cNvGrpSpPr>
          <p:nvPr/>
        </p:nvGrpSpPr>
        <p:grpSpPr bwMode="auto">
          <a:xfrm>
            <a:off x="1428750" y="3203476"/>
            <a:ext cx="290513" cy="404812"/>
            <a:chOff x="4290" y="3130"/>
            <a:chExt cx="183" cy="255"/>
          </a:xfrm>
        </p:grpSpPr>
        <p:pic>
          <p:nvPicPr>
            <p:cNvPr id="2182" name="Picture 781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183" name="Freeform 782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Freeform 783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" name="Freeform 784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" name="Freeform 785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" name="Freeform 786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Freeform 787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Freeform 788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Freeform 789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" name="Freeform 790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2" name="Freeform 791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3" name="Freeform 792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4" name="Freeform 793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Freeform 794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6" name="Freeform 795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Freeform 796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8" name="Freeform 797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9" name="Freeform 798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0" name="Group 799"/>
          <p:cNvGrpSpPr>
            <a:grpSpLocks/>
          </p:cNvGrpSpPr>
          <p:nvPr/>
        </p:nvGrpSpPr>
        <p:grpSpPr bwMode="auto">
          <a:xfrm>
            <a:off x="600075" y="1847751"/>
            <a:ext cx="3349625" cy="3265487"/>
            <a:chOff x="2859" y="1307"/>
            <a:chExt cx="2110" cy="2057"/>
          </a:xfrm>
        </p:grpSpPr>
        <p:sp>
          <p:nvSpPr>
            <p:cNvPr id="2178" name="Line 800"/>
            <p:cNvSpPr>
              <a:spLocks noChangeShapeType="1"/>
            </p:cNvSpPr>
            <p:nvPr/>
          </p:nvSpPr>
          <p:spPr bwMode="auto">
            <a:xfrm>
              <a:off x="4092" y="1307"/>
              <a:ext cx="877" cy="1762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Line 801"/>
            <p:cNvSpPr>
              <a:spLocks noChangeShapeType="1"/>
            </p:cNvSpPr>
            <p:nvPr/>
          </p:nvSpPr>
          <p:spPr bwMode="auto">
            <a:xfrm>
              <a:off x="3466" y="2211"/>
              <a:ext cx="1487" cy="1014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Line 802"/>
            <p:cNvSpPr>
              <a:spLocks noChangeShapeType="1"/>
            </p:cNvSpPr>
            <p:nvPr/>
          </p:nvSpPr>
          <p:spPr bwMode="auto">
            <a:xfrm>
              <a:off x="3657" y="3158"/>
              <a:ext cx="1014" cy="206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Text Box 803"/>
            <p:cNvSpPr txBox="1">
              <a:spLocks noChangeArrowheads="1"/>
            </p:cNvSpPr>
            <p:nvPr/>
          </p:nvSpPr>
          <p:spPr bwMode="auto">
            <a:xfrm>
              <a:off x="2859" y="2510"/>
              <a:ext cx="111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800000"/>
                  </a:solidFill>
                </a:rPr>
                <a:t>client/server</a:t>
              </a:r>
            </a:p>
          </p:txBody>
        </p:sp>
      </p:grpSp>
      <p:sp>
        <p:nvSpPr>
          <p:cNvPr id="348" name="Title 1"/>
          <p:cNvSpPr>
            <a:spLocks noGrp="1"/>
          </p:cNvSpPr>
          <p:nvPr>
            <p:ph type="title"/>
          </p:nvPr>
        </p:nvSpPr>
        <p:spPr>
          <a:xfrm>
            <a:off x="533400" y="-100013"/>
            <a:ext cx="7772400" cy="1143001"/>
          </a:xfrm>
        </p:spPr>
        <p:txBody>
          <a:bodyPr/>
          <a:lstStyle/>
          <a:p>
            <a:r>
              <a:rPr lang="en-US" dirty="0" smtClean="0"/>
              <a:t>Client-Server Architecture</a:t>
            </a:r>
            <a:endParaRPr lang="en-US" dirty="0"/>
          </a:p>
        </p:txBody>
      </p:sp>
      <p:sp>
        <p:nvSpPr>
          <p:cNvPr id="34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51" name="Rectangle 6"/>
          <p:cNvSpPr>
            <a:spLocks noChangeArrowheads="1"/>
          </p:cNvSpPr>
          <p:nvPr/>
        </p:nvSpPr>
        <p:spPr bwMode="auto">
          <a:xfrm>
            <a:off x="8367364" y="5736679"/>
            <a:ext cx="687387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8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82345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-171400"/>
            <a:ext cx="8785225" cy="1368896"/>
          </a:xfrm>
        </p:spPr>
        <p:txBody>
          <a:bodyPr/>
          <a:lstStyle/>
          <a:p>
            <a:r>
              <a:rPr lang="en-US" sz="3600" dirty="0" smtClean="0"/>
              <a:t>Server Example:</a:t>
            </a:r>
            <a:r>
              <a:rPr lang="en-US" dirty="0"/>
              <a:t> </a:t>
            </a:r>
            <a:r>
              <a:rPr lang="en-US" sz="3600" dirty="0" smtClean="0"/>
              <a:t>Google Data Centers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178024"/>
            <a:ext cx="8964488" cy="4267200"/>
          </a:xfrm>
        </p:spPr>
        <p:txBody>
          <a:bodyPr/>
          <a:lstStyle/>
          <a:p>
            <a:r>
              <a:rPr lang="en-US" sz="2800" dirty="0" smtClean="0"/>
              <a:t>Estimated cost: $600M</a:t>
            </a:r>
          </a:p>
          <a:p>
            <a:r>
              <a:rPr lang="en-US" sz="2800" dirty="0" smtClean="0"/>
              <a:t>Google spent $2.4B in 2007 on new data centers</a:t>
            </a:r>
          </a:p>
          <a:p>
            <a:r>
              <a:rPr lang="en-US" sz="2800" dirty="0" smtClean="0"/>
              <a:t>Each data center uses 50-100 megawatts of power.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Google's data center in Oreg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212976"/>
            <a:ext cx="7458559" cy="2933701"/>
          </a:xfrm>
          <a:prstGeom prst="rect">
            <a:avLst/>
          </a:prstGeom>
          <a:noFill/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04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2951</TotalTime>
  <Words>1209</Words>
  <Application>Microsoft Office PowerPoint</Application>
  <PresentationFormat>On-screen Show (4:3)</PresentationFormat>
  <Paragraphs>306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Revised_Master</vt:lpstr>
      <vt:lpstr>Clip</vt:lpstr>
      <vt:lpstr>   Introduction to the Application Layer   </vt:lpstr>
      <vt:lpstr>Intro to Application Layer Outline</vt:lpstr>
      <vt:lpstr>Goals</vt:lpstr>
      <vt:lpstr>Application Layer Observations</vt:lpstr>
      <vt:lpstr>Popular Network Applications</vt:lpstr>
      <vt:lpstr>Creating a Network App</vt:lpstr>
      <vt:lpstr>Application Architectures</vt:lpstr>
      <vt:lpstr>Client-Server Architecture</vt:lpstr>
      <vt:lpstr>Server Example: Google Data Centers</vt:lpstr>
      <vt:lpstr>Pure P2P Architecture</vt:lpstr>
      <vt:lpstr>Hybrid: Client-Server and P2P</vt:lpstr>
      <vt:lpstr>Processes Communicating</vt:lpstr>
      <vt:lpstr>Sockets</vt:lpstr>
      <vt:lpstr>Addressing Processes</vt:lpstr>
      <vt:lpstr>App-Layer Protocol Defines</vt:lpstr>
      <vt:lpstr>What Transport Service Does an App Need?</vt:lpstr>
      <vt:lpstr>CommonTransport Service App Requirements </vt:lpstr>
      <vt:lpstr>Internet Transport Protocols Services</vt:lpstr>
      <vt:lpstr>Internet Apps:  Application, Transport Protocols</vt:lpstr>
      <vt:lpstr>Intro to Application Layer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138</cp:revision>
  <dcterms:created xsi:type="dcterms:W3CDTF">2004-01-21T20:05:10Z</dcterms:created>
  <dcterms:modified xsi:type="dcterms:W3CDTF">2012-01-30T00:28:19Z</dcterms:modified>
</cp:coreProperties>
</file>