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</p:sldMasterIdLst>
  <p:notesMasterIdLst>
    <p:notesMasterId r:id="rId33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93F52ACD-58DF-42E9-9842-DB1D7EAED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916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9D315-57FD-4027-8E36-2D4B0465F19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15900" indent="-214313" eaLnBrk="1">
              <a:spcBef>
                <a:spcPct val="0"/>
              </a:spcBef>
            </a:pPr>
            <a:r>
              <a:rPr lang="en-US" altLang="en-US" sz="2000">
                <a:latin typeface="Calibri" pitchFamily="32" charset="0"/>
                <a:ea typeface="Microsoft YaHei" charset="-122"/>
              </a:rPr>
              <a:t>This PowerPoint Template includes a series of slide masters with predefined layouts and color schemes for formatting slides</a:t>
            </a:r>
          </a:p>
          <a:p>
            <a:pPr marL="215900" indent="-214313" eaLnBrk="1">
              <a:spcBef>
                <a:spcPct val="0"/>
              </a:spcBef>
              <a:buSzPct val="45000"/>
              <a:buFont typeface="Arial" charset="0"/>
              <a:buChar char="•"/>
            </a:pPr>
            <a:r>
              <a:rPr lang="en-US" altLang="en-US" sz="2000">
                <a:latin typeface="Calibri" pitchFamily="32" charset="0"/>
                <a:ea typeface="Microsoft YaHei" charset="-122"/>
              </a:rPr>
              <a:t> Slide Masters are displayed when you right click on a slide and select </a:t>
            </a:r>
            <a:r>
              <a:rPr lang="en-US" altLang="en-US" sz="2000" b="1">
                <a:latin typeface="Calibri" pitchFamily="32" charset="0"/>
                <a:ea typeface="Microsoft YaHei" charset="-122"/>
              </a:rPr>
              <a:t>Layout</a:t>
            </a:r>
            <a:r>
              <a:rPr lang="en-US" altLang="en-US" sz="2000">
                <a:latin typeface="Calibri" pitchFamily="32" charset="0"/>
                <a:ea typeface="Microsoft YaHei" charset="-122"/>
              </a:rPr>
              <a:t> from menu</a:t>
            </a:r>
          </a:p>
          <a:p>
            <a:pPr marL="215900" indent="-214313" eaLnBrk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Calibri" pitchFamily="32" charset="0"/>
              <a:ea typeface="Microsoft YaHei" charset="-122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3C27A7C-906F-4DE5-9548-397C454AFF19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8A245B-7BC6-4FEE-ABCA-27BBB08A8F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0C0430D-8088-4B9C-A480-BD7726838454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10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40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16EE2B-C985-4BFD-9EC3-3A63F20A556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2050760-57CC-4869-B6A6-2D4C07811807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50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6EB909-B020-4013-ACB2-49C6CBDC9A2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4D5DC26-D6EF-4F37-A9DC-5C474616438B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60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BA1E79-9C29-499A-8E40-EBA44754AE8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50EB7C4-2348-4FC8-AF4A-0D9A7C18B821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71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0AB410-7590-4D8B-9E3C-C118CF5F450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E3E23BE-AD0E-4DAA-AB67-2150816B6737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14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81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CCB5B1-AD7A-45CE-A937-73EFD9241F6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4ED864F-B3D8-4785-8DC5-DCCDF17C0EFB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15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91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9C9C58-4F43-4B07-BFB2-C68D4A414EB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6DD9F88-311A-47DE-82E4-B72AEA27F43A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16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01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39430D-4B65-46BB-B542-0586376BB38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3424F3E-130D-47FE-877F-EC56B8AC67D1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17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12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276342-60E1-4F2C-8525-3498FD6EE18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00A981A-A05E-42A4-9193-039DC25268D1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18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22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D17169-8BD7-4613-84BB-D9EE47FBAF2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F3A88EC-AD77-4016-A84F-ADEBEF16C686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19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32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AED2B4-A4FE-427E-AC4A-4176217629C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D149E5C-E2DB-45C0-A109-F10E9763E3FD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358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5884E6-4931-456F-AF12-95983D81C0F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9B4BED3-12A3-4A6F-8B3F-66E307E13DA0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20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42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FA093-1731-4E47-8E55-71A20F9EF02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EBE8AA6-A93C-466C-B0D3-AC631D037B9C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21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5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9FC4CC-752C-4517-9410-14CEF7A96C7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9B69FF83-6AA0-4E92-A466-99D6D03D4795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22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727C5A-BD82-4B50-AA3B-8C139D4F86C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A918D09-149B-4C99-B239-68C5669820A5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573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F801D9-A1FE-4E48-8042-9E5F26381D8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150B80-6914-40FC-A77F-92557FE5862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551072F-74A4-4669-9D0F-07A6340B9AB0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368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A0405D-BDD1-4B17-9490-7FC83290E83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FBF9693-24A8-4DEE-BFBB-4188EDC6B740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4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378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5202BE-44AD-42DC-8C4F-61D30023F78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AB89D62-4F9F-4C07-9B63-FC60CA0F39D7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389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40913D-B12E-456B-84E9-082EBECA160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F06F87C-9AD6-421F-B31A-5ADDBA0A8975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399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6714EE-0376-45CE-8231-D61B39B87FC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DDD8DA5A-B1BD-4E22-8BCE-D30CD5FD4058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7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09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D001C6-EF88-44BF-B759-BBD5F87F670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ED1C086-1612-40BB-AA4A-275E00323046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19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C66291-A839-49C3-BBDD-FCD11933172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AC1A12A1-216E-47E7-A00F-EAC6C07ED3BE}" type="slidenum">
              <a:rPr lang="en-US" altLang="en-US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9</a:t>
            </a:fld>
            <a:endParaRPr lang="en-US" altLang="en-US">
              <a:solidFill>
                <a:srgbClr val="000000"/>
              </a:solidFill>
              <a:latin typeface="+mn-lt" charset="0"/>
            </a:endParaRPr>
          </a:p>
        </p:txBody>
      </p:sp>
      <p:sp>
        <p:nvSpPr>
          <p:cNvPr id="430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alt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3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6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3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02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4335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0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65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03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56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9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3374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0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6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6856413" cy="1522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3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45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13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46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7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411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3194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9873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967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86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17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A14FD0-82D6-4556-9C69-6E0E862C3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0472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34B4C3-A868-4E0A-B1D5-46DEB5446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5588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3CAD42-B1A5-439A-877A-661F0E53E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69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124200"/>
            <a:ext cx="3351213" cy="91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613" y="3124200"/>
            <a:ext cx="3352800" cy="91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707454-8A62-495C-8804-A76485A7D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3206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389F97-5FF0-41D7-95C3-089F18FBA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74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32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7A70E8-CF07-460D-9229-C04041361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06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>
          <a:xfrm>
            <a:off x="0" y="6388100"/>
            <a:ext cx="609600" cy="392113"/>
          </a:xfrm>
        </p:spPr>
        <p:txBody>
          <a:bodyPr/>
          <a:lstStyle>
            <a:lvl1pPr>
              <a:defRPr/>
            </a:lvl1pPr>
          </a:lstStyle>
          <a:p>
            <a:fld id="{B945AE51-9953-483B-8865-7DBC696F3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8237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99A2AC-098B-4E75-8E3F-C38D48455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443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3B605B-C400-4A93-B7AA-2A7DC349D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601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82A328-6EFC-4879-A5C0-1F272AF07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0037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1447800"/>
            <a:ext cx="1712913" cy="2589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447800"/>
            <a:ext cx="4991100" cy="258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38F851-9C40-4A74-941A-BCB74600E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440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22BE5D-D85F-4AC2-893D-D56AC9701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7343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0" y="6388100"/>
            <a:ext cx="838200" cy="392113"/>
          </a:xfrm>
        </p:spPr>
        <p:txBody>
          <a:bodyPr/>
          <a:lstStyle>
            <a:lvl1pPr>
              <a:defRPr/>
            </a:lvl1pPr>
          </a:lstStyle>
          <a:p>
            <a:fld id="{29DFB64B-ABDE-4D32-8050-C4222C45C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1562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FF1418-F1F5-480A-BF4F-3F577744E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25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70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0386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6EBF17-FEA6-4634-A0E2-9A59DFB07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60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14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6B4196-EA38-4F4C-8EBC-BC1E2FC22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567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0" y="6388100"/>
            <a:ext cx="914400" cy="392113"/>
          </a:xfrm>
        </p:spPr>
        <p:txBody>
          <a:bodyPr/>
          <a:lstStyle>
            <a:lvl1pPr>
              <a:defRPr/>
            </a:lvl1pPr>
          </a:lstStyle>
          <a:p>
            <a:fld id="{69081FAB-F562-41BC-AC9C-7415AF82D3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77888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>
          <a:xfrm>
            <a:off x="0" y="6388100"/>
            <a:ext cx="914400" cy="392113"/>
          </a:xfrm>
        </p:spPr>
        <p:txBody>
          <a:bodyPr/>
          <a:lstStyle>
            <a:lvl1pPr>
              <a:defRPr/>
            </a:lvl1pPr>
          </a:lstStyle>
          <a:p>
            <a:fld id="{685346A1-A273-43F9-AF3C-9CEE1796F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235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176C7B-15E6-4BAE-AB62-63E251B86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2347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C43D07-3852-482C-BBA0-0B9436852F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3835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1FE0EB-637A-47D6-900E-9362FED62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3022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D275728-D295-41AC-8EA2-CA8D3A2F0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957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644C592-3904-49DE-A5C8-FFC13F4C6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0967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0517C7-A244-4628-84C4-5DA7618F0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959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EFF1D5-DB4F-443A-BC39-A0B1CD2CD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39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1751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5413" y="1676400"/>
            <a:ext cx="1752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3BD9D1-536D-4F80-81B0-64A6C5758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4434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DF6A92-7DC3-4BF4-A213-8826869845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6025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04E2E8-FE8B-4606-BDB8-5A4CD0570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6762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F7772C-E874-4C10-905F-945A15EB9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6851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79986B-27C1-4983-9CB5-F98F4CD29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2842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FC01D4-A56E-4E5E-9AC7-B2AC1502A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9158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A54A4B-A8EE-446E-B62B-B2DFA5F5A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09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5B2718-A873-4E6D-AD92-5DAFC8312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0849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A1BCB0-6177-4DCB-B3C8-BA6215EFB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640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A3FF2E-4756-4F6F-AB53-DAC550EF6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5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4323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BF9535-471E-4382-8D40-901FA78BA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245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2BAFDF-7E9E-4616-9651-A589783CF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9640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0ED267-1B1C-49D5-9A71-246FD9D3E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038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C07683-E6A3-4A17-B0D4-8EA465BC4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85091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B92A05-2770-4AB1-8971-B2B47165A4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6531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86C78B-2003-4009-980E-D8BFD6D36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3430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0D7DD6-BA9E-430D-8747-5C5A403C2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627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A30415-84B8-4F95-915D-1D640CB35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4520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0085FF-DED6-483A-8634-0D48E1A03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404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A6F2BF-4104-45AC-92BF-1C165D620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63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4075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A18278-ACDB-4F89-A3E9-7AC78F35B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7230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089290-5A8A-4F43-85FB-6B8B22C12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737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3200" y="1524000"/>
            <a:ext cx="9890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94613" y="1524000"/>
            <a:ext cx="9906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BE8BCF-E4BF-4B33-AF9D-BBA181E5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9711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729E8A-97FD-4883-925D-406A3E50E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0051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6574F49-1645-4FBE-A835-31F748AAC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8896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3069A6-9F3D-4390-9A95-96433705B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42378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7516E4-78E4-46E5-94FA-F9807A74A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5084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8E336CD-1DC2-4A4E-B0CF-7E7729D99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1538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F63123-1B45-4B99-A646-114823F99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0862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581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2EAA38-87E2-41FA-977D-E9DE4AE40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49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11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81325"/>
            <a:ext cx="3957638" cy="3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6856413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27432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19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985838"/>
            <a:ext cx="274320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6856413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81325"/>
            <a:ext cx="39592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744" r:id="rId12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19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1433513"/>
            <a:ext cx="40195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981325"/>
            <a:ext cx="3957638" cy="3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447800"/>
            <a:ext cx="6856413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124200"/>
            <a:ext cx="68564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1D74A3DB-302D-43E3-A5C8-DC2664C755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8013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9A532010-E838-4101-93DB-D0AE9D632A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36560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3657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marL="12954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marL="17272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marL="21590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6162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30734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5306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9878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Aft>
                <a:spcPts val="1425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Click to edit the outline text format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Second Outline Level</a:t>
            </a:r>
          </a:p>
          <a:p>
            <a:pPr lvl="2" hangingPunct="1">
              <a:lnSpc>
                <a:spcPct val="95000"/>
              </a:lnSpc>
              <a:spcAft>
                <a:spcPts val="850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Third Outline Level</a:t>
            </a:r>
          </a:p>
          <a:p>
            <a:pPr lvl="3" hangingPunct="1">
              <a:lnSpc>
                <a:spcPct val="95000"/>
              </a:lnSpc>
              <a:spcAft>
                <a:spcPts val="575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Fourth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Fifth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Sixth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Seventh Outline Level</a:t>
            </a:r>
          </a:p>
          <a:p>
            <a:pPr lvl="4" hangingPunct="1">
              <a:lnSpc>
                <a:spcPct val="95000"/>
              </a:lnSpc>
              <a:spcAft>
                <a:spcPts val="288"/>
              </a:spcAft>
              <a:buSzPct val="45000"/>
              <a:buFont typeface="Wingdings" charset="2"/>
              <a:buChar char=""/>
            </a:pPr>
            <a:r>
              <a:rPr lang="en-US" altLang="en-US" sz="2400">
                <a:latin typeface="Verdana" charset="0"/>
              </a:rPr>
              <a:t>Eighth Outline Level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Ninth Outline LevelClick to edit Master text styles</a:t>
            </a:r>
          </a:p>
          <a:p>
            <a:pPr lvl="1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75000"/>
              <a:buFont typeface="Verdana" charset="0"/>
              <a:buChar char="─"/>
            </a:pPr>
            <a:r>
              <a:rPr lang="en-US" altLang="en-US" sz="2000">
                <a:latin typeface="Verdana" charset="0"/>
              </a:rPr>
              <a:t>Second level</a:t>
            </a:r>
          </a:p>
          <a:p>
            <a:pPr lvl="2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Wingdings" charset="2"/>
              <a:buChar char="§"/>
            </a:pPr>
            <a:r>
              <a:rPr lang="en-US" altLang="en-US">
                <a:latin typeface="Verdana" charset="0"/>
              </a:rPr>
              <a:t>Third level</a:t>
            </a:r>
          </a:p>
          <a:p>
            <a:pPr lvl="3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75000"/>
              <a:buFont typeface="Courier New" pitchFamily="49" charset="0"/>
              <a:buChar char="o"/>
            </a:pPr>
            <a:r>
              <a:rPr lang="en-US" altLang="en-US" sz="1600">
                <a:latin typeface="Verdana" charset="0"/>
              </a:rPr>
              <a:t>Fourth level</a:t>
            </a:r>
          </a:p>
          <a:p>
            <a:pPr lvl="4" hangingPunct="1">
              <a:lnSpc>
                <a:spcPct val="95000"/>
              </a:lnSpc>
              <a:spcBef>
                <a:spcPts val="6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1600">
                <a:latin typeface="Verdana" charset="0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2A078637-1896-492B-8C65-18A7397A08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7E94A776-C1CD-4220-AE9F-ABD47DDE33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7200" y="1235075"/>
            <a:ext cx="8686800" cy="46038"/>
          </a:xfrm>
          <a:prstGeom prst="rect">
            <a:avLst/>
          </a:prstGeom>
          <a:solidFill>
            <a:srgbClr val="AB19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32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486400" y="64008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hangingPunct="1">
              <a:lnSpc>
                <a:spcPct val="100000"/>
              </a:lnSpc>
            </a:pPr>
            <a:r>
              <a:rPr lang="en-US" altLang="en-US">
                <a:solidFill>
                  <a:srgbClr val="AB192D"/>
                </a:solidFill>
                <a:latin typeface="Times New Roman" pitchFamily="16" charset="0"/>
              </a:rPr>
              <a:t>Worcester Polytechnic Institute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80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0" y="6388100"/>
            <a:ext cx="4556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BE3856A8-1896-4F2D-B95E-0F8C1FEEED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Freeform 6"/>
          <p:cNvSpPr>
            <a:spLocks noChangeArrowheads="1"/>
          </p:cNvSpPr>
          <p:nvPr/>
        </p:nvSpPr>
        <p:spPr bwMode="auto">
          <a:xfrm>
            <a:off x="457200" y="1524000"/>
            <a:ext cx="5867400" cy="4648200"/>
          </a:xfrm>
          <a:custGeom>
            <a:avLst/>
            <a:gdLst/>
            <a:ahLst/>
            <a:cxnLst/>
            <a:rect l="0" t="0" r="0" b="0"/>
            <a:pathLst/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3200" y="1524000"/>
            <a:ext cx="2132013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6pPr>
      <a:lvl7pPr marL="29718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7pPr>
      <a:lvl8pPr marL="34290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8pPr>
      <a:lvl9pPr marL="3886200" indent="-228600" algn="l" defTabSz="457200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defTabSz="457200" rtl="0" fontAlgn="base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0"/>
            <a:ext cx="6858000" cy="16811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Voice Over Internet Protocol in Massively Multiplayer Online Gaming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3967163"/>
            <a:ext cx="6858000" cy="779462"/>
          </a:xfrm>
          <a:ln/>
        </p:spPr>
        <p:txBody>
          <a:bodyPr lIns="90000" tIns="45000" rIns="90000" bIns="45000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altLang="en-US" sz="2200" b="1">
                <a:solidFill>
                  <a:srgbClr val="262626"/>
                </a:solidFill>
              </a:rPr>
              <a:t>Vasilios Mitrokostas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Packet switching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Instead of open circuit, packet switching sends data only when there is data to send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Eliminates one-way and two-way silence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Does not rely on single connection between parties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Stream of audio data represented by packets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System of routers carries packets from source to destination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Packets may not take same path; reassembled at destination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Packet switching: disadvantages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Quality issues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Delay - lag between two parties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Jitter - receival of late or out-of-order packets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Packet loss - lost, dropped, or too-late packets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Quality of Service (QoS) plan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Monitors and mitigates these factors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Jitter buffer - small window of time to group and organize packets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 introduction to Internet Telephony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How VoIP 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Modern VoIP implementations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VoIP in massively multiplayer online gaming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Final thoughts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45AE51-9953-483B-8865-7DBC696F3AB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VoIP clients and services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Dedicated VoIP clients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Skype, Ventrilo, TeamSpeak, Mumble, other third party applications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Business-wide VoIP services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Cisco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Most clients based on conferencing: multiple parties connected to . . .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. . . each other (i.e., Skype)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400">
                <a:latin typeface="Verdana" charset="0"/>
              </a:rPr>
              <a:t>. . . a dedicated server (i.e., Ventrilo)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QoS supplements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 addition to QoS mitigation factors, clients may offer supplementary VoIP assistance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Echo suppression or cancellation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Prevent party from hearing itself by inserting loss or recognizing previously transmitted signals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>
          <a:xfrm>
            <a:off x="38100" y="6400800"/>
            <a:ext cx="838200" cy="392113"/>
          </a:xfrm>
        </p:spPr>
        <p:txBody>
          <a:bodyPr/>
          <a:lstStyle/>
          <a:p>
            <a:fld id="{29DFB64B-ABDE-4D32-8050-C4222C45C47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Embedded VoIP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Applications that do not serve as dedicated VoIP clients but support it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Classic example: multiplayer online games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World of Warcraft, Borderlands, Team Fortress 2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Borne of necessity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Voice collaboration part of gameplay, but connecting to third-party VoIP is unwieldy, especially in fast-paced environment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All parties need same client and common server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Embedded VoIP: cont.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Embedded VoIP services within game/application client streamline the process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price: increased network usage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Game servers must account for additional load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Players' systems carry processing burden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Wasteful if VoIP not used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Decision to include must be measured against the utility and nature of the online game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 introduction to Internet Telephony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How VoIP 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Modern VoIP implementations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VoIP in massively multiplayer online gaming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Final thoughts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>
          <a:xfrm>
            <a:off x="23446" y="6324600"/>
            <a:ext cx="609600" cy="392113"/>
          </a:xfrm>
        </p:spPr>
        <p:txBody>
          <a:bodyPr/>
          <a:lstStyle/>
          <a:p>
            <a:fld id="{B945AE51-9953-483B-8865-7DBC696F3ABB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Increased challenge: scale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Massively multiplayer online (MMO) gaming carries additional challenges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 a smaller-scale game,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the server users connect to may additionally handle VoIP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there are fewer players; typically only one or two conferences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In a larger-scale game,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There may be location/spatial challenges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Players on different servers may need to communicate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Increased challenge: medium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MMO supports VoIP through embedded methods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Large variety of users call for different answers for the same question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Codec selection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Echo canceller selection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25FE25F-9B70-4D0D-BA48-1F45F94D9B6B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An introduction to Internet Telephony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How VoIP 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Modern VoIP implementations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VoIP in massively multiplayer online gaming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Final thoughts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45AE51-9953-483B-8865-7DBC696F3AB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Increased challenge: user count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More users on a conference call naturally leads to higher bandwidth needs and aggravated quality issues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more users, the higher chance of a problem user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QoS impact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Delay - different users have different delay/latency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Jitter buffer – different users call for different buffers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altLang="en-US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 introduction to Internet Telephony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How VoIP 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Modern VoIP implementations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VoIP in massively multiplayer online gaming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Final thoughts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45AE51-9953-483B-8865-7DBC696F3AB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Final thoughts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VoIP in MMO has not matured to a viable point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Biggest challenge is guaranteeing quality across a wide variety of users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Secondary challenges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Third-party habits; players already have dedicated servers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Awareness; some are not aware of already-implemented VoIP options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Conference call; admin options and control are missing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Out-of-game support; embedded VoIP only goes so far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altLang="en-US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Additional research points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VoIP has a challenge with QoS guarantees; specific examples on MMO-specific challenges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Potential architecture-based advantages in embedded options; can MMO platforms leverage this?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impact of integrated services: voice, video, data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endParaRPr lang="en-US" altLang="en-US" sz="2400">
              <a:latin typeface="Verdana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altLang="en-US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Voice over Internet Protocol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Voice over Internet Protocol (VoIP) delivers Internet telephony: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Responsibility - Convert analog audio signals into digital data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Intention - Transmit digital data across network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46E8A9F-78A9-4ABD-8282-E399E0E01B8C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The heart of VoIP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coder-decoder (codec or vocoder)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Digitizes and compresses audio signals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Done by sampling the signal to convert it into digital data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The tricky parts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Different codecs employ different sampling rates (samplings per second)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Different codecs feature tradeoffs in voice quality, bandwidth, delay, and CPU load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7A466E9-A30D-4125-BFDF-8D1A7B77CA19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4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VoIP implementation methods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How is the digitized transfer of audio signals performed?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Methods 1 and 2: traditional phone calls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Analog telephone adapter (ATA) - interfaces with standard phone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IP phone - features Ethernet connector instead of a phone connector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Method 3: software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Bypasses the need for a phone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937A7B2-05FA-4C18-A4E9-393DE7425DFC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VoIP in traditional phone systems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Domestic calls - circuit-switch networks employed by phone companies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Long-distance calls – VoIP applied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Digitize and compress audio signals through IP gateway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Process reversed once digital data is received locally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Impact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Reduces bandwidth usage (for greater distances)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Introduces VoIP-related benefits and challenges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21A56F0-9FB8-49FA-BCDC-2FB787B1D88D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Miscellaneous benefits/challenges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Benefits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Existing data networks may support VoIP; no need for dedicated audio cables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Easier to record and archive calls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Inherent fault tolerance due to packet switching nature; more on this next</a:t>
            </a:r>
          </a:p>
          <a:p>
            <a:pPr hangingPunct="1">
              <a:lnSpc>
                <a:spcPct val="95000"/>
              </a:lnSpc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Challenges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Introduces VoIP-specific issues which call for a Quality of Service plan; more on this next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F70BDA0-7C40-470A-AC40-D9C160607807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7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07EA9BF-7273-41F1-935B-97D281B99717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An introduction to Internet Telephony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 b="1">
                <a:latin typeface="Verdana" charset="0"/>
              </a:rPr>
              <a:t>How VoIP works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Modern VoIP implementations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VoIP in massively multiplayer online gaming</a:t>
            </a:r>
          </a:p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Final thoughts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45AE51-9953-483B-8865-7DBC696F3AB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2900"/>
            <a:ext cx="8229600" cy="800100"/>
          </a:xfrm>
          <a:ln/>
        </p:spPr>
        <p:txBody>
          <a:bodyPr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3200" b="1">
                <a:solidFill>
                  <a:srgbClr val="262626"/>
                </a:solidFill>
              </a:rPr>
              <a:t>Circuit switching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73050" indent="-2730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5000"/>
              </a:lnSpc>
              <a:spcBef>
                <a:spcPts val="1200"/>
              </a:spcBef>
              <a:spcAft>
                <a:spcPts val="1425"/>
              </a:spcAft>
              <a:buClr>
                <a:srgbClr val="AB192D"/>
              </a:buClr>
              <a:buSzPct val="45000"/>
              <a:buFont typeface="Arial" charset="0"/>
              <a:buChar char="•"/>
            </a:pPr>
            <a:r>
              <a:rPr lang="en-US" altLang="en-US" sz="2400">
                <a:latin typeface="Verdana" charset="0"/>
              </a:rPr>
              <a:t>Traditional phone systems maintain calls using open circuits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Continuously transmits data through a two-way stream</a:t>
            </a:r>
          </a:p>
          <a:p>
            <a:pPr lvl="1" hangingPunct="1">
              <a:lnSpc>
                <a:spcPct val="95000"/>
              </a:lnSpc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en-US" altLang="en-US" sz="2000">
                <a:latin typeface="Verdana" charset="0"/>
              </a:rPr>
              <a:t>Inefficient; data transmitted even during silence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6388100"/>
            <a:ext cx="457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065169F-FF5E-4088-9676-D7F662E6D221}" type="slidenum">
              <a:rPr lang="en-US" altLang="en-US">
                <a:solidFill>
                  <a:srgbClr val="000000"/>
                </a:solidFill>
                <a:latin typeface="Verdana" charset="0"/>
              </a:rPr>
              <a:pPr hangingPunct="1">
                <a:lnSpc>
                  <a:spcPct val="100000"/>
                </a:lnSpc>
              </a:pPr>
              <a:t>9</a:t>
            </a:fld>
            <a:endParaRPr lang="en-US" alt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64008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DFB64B-ABDE-4D32-8050-C4222C45C47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1029</Words>
  <Application>Microsoft Office PowerPoint</Application>
  <PresentationFormat>On-screen Show (4:3)</PresentationFormat>
  <Paragraphs>215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Voice Over Internet Protocol in Massively Multiplayer Online Gaming</vt:lpstr>
      <vt:lpstr>PowerPoint Presentation</vt:lpstr>
      <vt:lpstr>Voice over Internet Protocol</vt:lpstr>
      <vt:lpstr>The heart of VoIP</vt:lpstr>
      <vt:lpstr>VoIP implementation methods</vt:lpstr>
      <vt:lpstr>VoIP in traditional phone systems</vt:lpstr>
      <vt:lpstr>Miscellaneous benefits/challenges</vt:lpstr>
      <vt:lpstr>PowerPoint Presentation</vt:lpstr>
      <vt:lpstr>Circuit switching</vt:lpstr>
      <vt:lpstr>Packet switching</vt:lpstr>
      <vt:lpstr>Packet switching: disadvantages</vt:lpstr>
      <vt:lpstr>PowerPoint Presentation</vt:lpstr>
      <vt:lpstr>VoIP clients and services</vt:lpstr>
      <vt:lpstr>QoS supplements</vt:lpstr>
      <vt:lpstr>Embedded VoIP</vt:lpstr>
      <vt:lpstr>Embedded VoIP: cont.</vt:lpstr>
      <vt:lpstr>PowerPoint Presentation</vt:lpstr>
      <vt:lpstr>Increased challenge: scale</vt:lpstr>
      <vt:lpstr>Increased challenge: medium</vt:lpstr>
      <vt:lpstr>Increased challenge: user count</vt:lpstr>
      <vt:lpstr>PowerPoint Presentation</vt:lpstr>
      <vt:lpstr>Final thoughts</vt:lpstr>
      <vt:lpstr>Additional research points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Over Internet Protocol in Massively Multiplayer Online Gaming</dc:title>
  <dc:creator>Bob Kinicki,FL135,x6116,2633021</dc:creator>
  <cp:lastModifiedBy>Professor Kinicki</cp:lastModifiedBy>
  <cp:revision>55</cp:revision>
  <cp:lastPrinted>1601-01-01T00:00:00Z</cp:lastPrinted>
  <dcterms:created xsi:type="dcterms:W3CDTF">2014-09-23T17:06:42Z</dcterms:created>
  <dcterms:modified xsi:type="dcterms:W3CDTF">2014-12-09T19:54:42Z</dcterms:modified>
</cp:coreProperties>
</file>