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7"/>
  </p:notesMasterIdLst>
  <p:handoutMasterIdLst>
    <p:handoutMasterId r:id="rId28"/>
  </p:handoutMasterIdLst>
  <p:sldIdLst>
    <p:sldId id="307" r:id="rId2"/>
    <p:sldId id="325" r:id="rId3"/>
    <p:sldId id="326" r:id="rId4"/>
    <p:sldId id="327" r:id="rId5"/>
    <p:sldId id="328" r:id="rId6"/>
    <p:sldId id="331" r:id="rId7"/>
    <p:sldId id="329" r:id="rId8"/>
    <p:sldId id="330" r:id="rId9"/>
    <p:sldId id="332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11" r:id="rId24"/>
    <p:sldId id="349" r:id="rId25"/>
    <p:sldId id="348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D95"/>
    <a:srgbClr val="46A0DC"/>
    <a:srgbClr val="B7A079"/>
    <a:srgbClr val="2C6A8C"/>
    <a:srgbClr val="000000"/>
    <a:srgbClr val="FFFFFF"/>
    <a:srgbClr val="6D6D6D"/>
    <a:srgbClr val="AB192D"/>
    <a:srgbClr val="C4122F"/>
    <a:srgbClr val="B2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3979" autoAdjust="0"/>
    <p:restoredTop sz="82307" autoAdjust="0"/>
  </p:normalViewPr>
  <p:slideViewPr>
    <p:cSldViewPr showGuides="1">
      <p:cViewPr>
        <p:scale>
          <a:sx n="60" d="100"/>
          <a:sy n="60" d="100"/>
        </p:scale>
        <p:origin x="-1589" y="-187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6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deltaRTT</a:t>
            </a:r>
            <a:r>
              <a:rPr lang="en-US" dirty="0" smtClean="0"/>
              <a:t> shows that we are currently experiencing worse round trip times than we could possibly</a:t>
            </a:r>
            <a:r>
              <a:rPr lang="en-US" baseline="0" dirty="0" smtClean="0"/>
              <a:t> get, meaning packets are buffering.</a:t>
            </a:r>
          </a:p>
          <a:p>
            <a:r>
              <a:rPr lang="en-US" baseline="0" dirty="0" smtClean="0"/>
              <a:t>A flow is experiencing congestion when the network is buffering more than one flows worth of packets at each hop. (</a:t>
            </a:r>
            <a:r>
              <a:rPr lang="en-US" baseline="0" dirty="0" err="1" smtClean="0"/>
              <a:t>ingressRate</a:t>
            </a:r>
            <a:r>
              <a:rPr lang="en-US" baseline="0" dirty="0" smtClean="0"/>
              <a:t> * </a:t>
            </a:r>
            <a:r>
              <a:rPr lang="en-US" baseline="0" dirty="0" err="1" smtClean="0"/>
              <a:t>deltaRTT</a:t>
            </a:r>
            <a:r>
              <a:rPr lang="en-US" baseline="0" dirty="0" smtClean="0"/>
              <a:t> is an estimate &gt; hops * largest packet)</a:t>
            </a:r>
          </a:p>
          <a:p>
            <a:r>
              <a:rPr lang="en-US" baseline="0" dirty="0" smtClean="0"/>
              <a:t>This cutoff is a tradeoff between utilization and low delay (as mentioned in class)</a:t>
            </a:r>
          </a:p>
          <a:p>
            <a:r>
              <a:rPr lang="en-US" baseline="0" dirty="0" smtClean="0"/>
              <a:t>This also throttles faster flows sooner because they hit that boundary faster.</a:t>
            </a:r>
          </a:p>
          <a:p>
            <a:r>
              <a:rPr lang="en-US" baseline="0" dirty="0" smtClean="0"/>
              <a:t>If a flow is not experiencing congestion, the flows allowed rate is increased (doubled or incremented by a quantum depending on phase)</a:t>
            </a:r>
          </a:p>
          <a:p>
            <a:r>
              <a:rPr lang="en-US" baseline="0" dirty="0" smtClean="0"/>
              <a:t>Since increments are a function of </a:t>
            </a:r>
            <a:r>
              <a:rPr lang="en-US" baseline="0" dirty="0" err="1" smtClean="0"/>
              <a:t>roundTripTime</a:t>
            </a:r>
            <a:r>
              <a:rPr lang="en-US" baseline="0" dirty="0" smtClean="0"/>
              <a:t>, this algorithm is friendlier to TCP flows, which are throttled by global RTT, which must necessarily be larger than in-network RTT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sound argument? A footnote on page</a:t>
            </a:r>
            <a:r>
              <a:rPr lang="en-US" baseline="0" dirty="0" smtClean="0"/>
              <a:t> 7 states that the authors have tested and not seen it practically occur, and have not found a situation where ECSFQ provides worse performance than CSFQ.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16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</a:t>
            </a:r>
            <a:r>
              <a:rPr lang="en-US" baseline="0" dirty="0" smtClean="0"/>
              <a:t> 100s long enough?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With the </a:t>
            </a:r>
            <a:r>
              <a:rPr lang="en-US" baseline="0" dirty="0" err="1" smtClean="0"/>
              <a:t>dumbell</a:t>
            </a:r>
            <a:r>
              <a:rPr lang="en-US" baseline="0" dirty="0" smtClean="0"/>
              <a:t>, UL is FIFO only, congestion collapse is seen</a:t>
            </a:r>
          </a:p>
          <a:p>
            <a:r>
              <a:rPr lang="en-US" baseline="0" dirty="0" smtClean="0"/>
              <a:t>UR is Fair queueing only, light throughput decrease</a:t>
            </a:r>
          </a:p>
          <a:p>
            <a:r>
              <a:rPr lang="en-US" baseline="0" dirty="0" smtClean="0"/>
              <a:t>Bottom is NBP with FIFO, no congestion collapse, and UDP gets only its lowest link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2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With a single TCP link and multiple crossing UDP streams, each </a:t>
            </a:r>
            <a:r>
              <a:rPr lang="en-US" baseline="0" dirty="0" err="1" smtClean="0"/>
              <a:t>udp</a:t>
            </a:r>
            <a:r>
              <a:rPr lang="en-US" baseline="0" dirty="0" smtClean="0"/>
              <a:t> stream is ideally limited to 128kbps each, linearly decreasing TCP with each added hop.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2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Replace R2-E2 with a 10Mbps link, making ‘fair’ be 750/750.</a:t>
            </a:r>
          </a:p>
          <a:p>
            <a:r>
              <a:rPr lang="en-US" baseline="0" dirty="0" err="1" smtClean="0"/>
              <a:t>Fifo</a:t>
            </a:r>
            <a:r>
              <a:rPr lang="en-US" baseline="0" dirty="0" smtClean="0"/>
              <a:t> doesn’t achieve this (UL)</a:t>
            </a:r>
          </a:p>
          <a:p>
            <a:r>
              <a:rPr lang="en-US" baseline="0" dirty="0" smtClean="0"/>
              <a:t>NBP doesn’t achieve this (UR)</a:t>
            </a:r>
          </a:p>
          <a:p>
            <a:r>
              <a:rPr lang="en-US" baseline="0" dirty="0" smtClean="0"/>
              <a:t>NBP and CSFQ achieves this (Bottom)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2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layout is from the General Fairness Configuration designed to test traffic control algorithm fairness (22 UDP flows at 100Mb/s)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Two directional end-to end TCP flows, crossing UDP flows (at 5Mbps), everything else at 10Mbps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4xB border routers, 4xBxF flows, where B is Border Routers per Core router and F is Flows per border router.</a:t>
            </a:r>
          </a:p>
          <a:p>
            <a:r>
              <a:rPr lang="en-US" baseline="0" dirty="0" smtClean="0"/>
              <a:t>Feedback is independent of number of flows (overhead is constant relative to flows - feedback is generated according to number of packets admitted to the network)</a:t>
            </a:r>
          </a:p>
          <a:p>
            <a:r>
              <a:rPr lang="en-US" baseline="0" dirty="0" smtClean="0"/>
              <a:t>NBP </a:t>
            </a:r>
            <a:r>
              <a:rPr lang="en-US" baseline="0" dirty="0" err="1" smtClean="0"/>
              <a:t>minimises</a:t>
            </a:r>
            <a:r>
              <a:rPr lang="en-US" baseline="0" dirty="0" smtClean="0"/>
              <a:t> the number of packets dropped in the core, as well, preventing congestion collapse (does this affect scalability? Is this a red herring?)</a:t>
            </a:r>
          </a:p>
          <a:p>
            <a:r>
              <a:rPr lang="en-US" baseline="0" dirty="0" smtClean="0"/>
              <a:t>Additionally we see that throughput collapses without NBP even in this scaled scenario, so NBP hasn’t succumbed to scalability problems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Ingress routers talking to multiple egress routers</a:t>
            </a:r>
          </a:p>
          <a:p>
            <a:r>
              <a:rPr lang="en-US" baseline="0" dirty="0" smtClean="0"/>
              <a:t>Again, note that feedback packets are bounded on the speed of the network as a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2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very hard,</a:t>
            </a:r>
            <a:r>
              <a:rPr lang="en-US" baseline="0" dirty="0" smtClean="0"/>
              <a:t> perhaps impossible to do a true scalability test. The writers say that a coarser flow classification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5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7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8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11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6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2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6858000" cy="1676400"/>
          </a:xfrm>
        </p:spPr>
        <p:txBody>
          <a:bodyPr anchor="b" anchorCtr="0"/>
          <a:lstStyle>
            <a:lvl1pPr algn="l">
              <a:defRPr lang="en-US" sz="4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331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97" y="6391656"/>
            <a:ext cx="45929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91657"/>
            <a:ext cx="457200" cy="313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6858000" cy="1524000"/>
          </a:xfrm>
        </p:spPr>
        <p:txBody>
          <a:bodyPr/>
          <a:lstStyle/>
          <a:p>
            <a:r>
              <a:rPr lang="en-US" sz="4000" dirty="0" smtClean="0"/>
              <a:t>Network Border Patrol: Preventing Congestion Collapse and Promoting Fairness in the Internet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6858000" cy="990600"/>
          </a:xfrm>
        </p:spPr>
        <p:txBody>
          <a:bodyPr/>
          <a:lstStyle/>
          <a:p>
            <a:r>
              <a:rPr lang="en-US" dirty="0" err="1" smtClean="0"/>
              <a:t>Celio</a:t>
            </a:r>
            <a:r>
              <a:rPr lang="en-US" dirty="0" smtClean="0"/>
              <a:t> Albuquerque, Brett J. Vickers, Tatsuya </a:t>
            </a:r>
            <a:r>
              <a:rPr lang="en-US" dirty="0" err="1" smtClean="0"/>
              <a:t>Suda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8100"/>
            <a:ext cx="534988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Border Patrol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j0313970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38" y="1676400"/>
            <a:ext cx="4473323" cy="4094629"/>
          </a:xfrm>
        </p:spPr>
      </p:pic>
    </p:spTree>
    <p:extLst>
      <p:ext uri="{BB962C8B-B14F-4D97-AF65-F5344CB8AC3E}">
        <p14:creationId xmlns:p14="http://schemas.microsoft.com/office/powerpoint/2010/main" val="195019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Control Algorithm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Ingress routers use a Rate Control Algorithm to regulate the rate at which flows enter the network</a:t>
            </a:r>
          </a:p>
          <a:p>
            <a:r>
              <a:rPr lang="en-US" dirty="0" smtClean="0"/>
              <a:t>TCP-like implementation with two phases: slow start and congestion avoidance</a:t>
            </a:r>
          </a:p>
          <a:p>
            <a:r>
              <a:rPr lang="en-US" dirty="0" smtClean="0"/>
              <a:t>Track the RTT of the feedback packets and use the current RTT and best observed RTT in the algorithm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Control Algorithm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j0313970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38" y="1911352"/>
            <a:ext cx="4473323" cy="3624725"/>
          </a:xfrm>
        </p:spPr>
      </p:pic>
    </p:spTree>
    <p:extLst>
      <p:ext uri="{BB962C8B-B14F-4D97-AF65-F5344CB8AC3E}">
        <p14:creationId xmlns:p14="http://schemas.microsoft.com/office/powerpoint/2010/main" val="397760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Fairness?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NBP by itself is not “fair”, it only meters a flow based on the share it can claim of its smallest bottleneck.</a:t>
            </a:r>
          </a:p>
          <a:p>
            <a:r>
              <a:rPr lang="en-US" dirty="0" smtClean="0"/>
              <a:t>Thus if flows are competing for a bottleneck, they may still be treated unfairly.</a:t>
            </a:r>
          </a:p>
          <a:p>
            <a:r>
              <a:rPr lang="en-US" dirty="0" smtClean="0"/>
              <a:t>Introduce a fair queueing mechanism to NBP, such as CSFQ or rainbow fair queueing.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CSFQ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CSFQ cannot be easily plugged into NBP because CSFQ does not preserve the delay characteristics of true fair queueing, because it does not separate flow buffers.</a:t>
            </a:r>
          </a:p>
          <a:p>
            <a:r>
              <a:rPr lang="en-US" dirty="0" smtClean="0"/>
              <a:t>This can cause problems with congestion schemes that rely on RTT to throttle without packet drops.</a:t>
            </a:r>
          </a:p>
          <a:p>
            <a:r>
              <a:rPr lang="en-US" dirty="0" smtClean="0"/>
              <a:t>Instead of a single buffer, E-CSFQ uses a second, high priority buffer.</a:t>
            </a:r>
          </a:p>
          <a:p>
            <a:r>
              <a:rPr lang="en-US" dirty="0" smtClean="0"/>
              <a:t>This buffer is serviced first, and is used by flows using less than their “fair” share.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CSFQ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addition of a second buffer may cause packet reordering issues, but the writers assert this should be rare, because it requires a flow to be ‘</a:t>
            </a:r>
            <a:r>
              <a:rPr lang="en-US" dirty="0" err="1" smtClean="0"/>
              <a:t>recategorized</a:t>
            </a:r>
            <a:r>
              <a:rPr lang="en-US" dirty="0" smtClean="0"/>
              <a:t>’ from low to high.</a:t>
            </a:r>
          </a:p>
          <a:p>
            <a:r>
              <a:rPr lang="en-US" dirty="0" smtClean="0"/>
              <a:t>The writers say these situations should be unlikely, because it requires a flow to drastically change its flow rate, or for bandwidth to appear. This will inherently mitigate reordering because it allows the low-priority queue to be serviced more quickly.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5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in ns-2</a:t>
            </a:r>
          </a:p>
          <a:p>
            <a:r>
              <a:rPr lang="en-US" dirty="0" smtClean="0"/>
              <a:t>Experiment one deals with the ability of NBP to prevent congestion collapse</a:t>
            </a:r>
          </a:p>
          <a:p>
            <a:r>
              <a:rPr lang="en-US" dirty="0" err="1" smtClean="0"/>
              <a:t>Experement</a:t>
            </a:r>
            <a:r>
              <a:rPr lang="en-US" dirty="0" smtClean="0"/>
              <a:t> two deals with the ability of ECSFQ to provide fair allocations</a:t>
            </a:r>
          </a:p>
          <a:p>
            <a:r>
              <a:rPr lang="en-US" dirty="0" smtClean="0"/>
              <a:t>Experiment three deals with scalability of NBP</a:t>
            </a:r>
          </a:p>
          <a:p>
            <a:r>
              <a:rPr lang="en-US" dirty="0" smtClean="0"/>
              <a:t>Experiments were run for 100s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Collapse – Single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Charts from Albuquerque et al</a:t>
            </a:r>
            <a:endParaRPr lang="en-US" dirty="0"/>
          </a:p>
        </p:txBody>
      </p:sp>
      <p:pic>
        <p:nvPicPr>
          <p:cNvPr id="9" name="j0313970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438" y="1447800"/>
            <a:ext cx="4473323" cy="157371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62082"/>
            <a:ext cx="3639058" cy="1562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50" y="4809924"/>
            <a:ext cx="3581900" cy="1438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24200"/>
            <a:ext cx="3639058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73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Collapse – Multi Links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Charts from Albuquerque et al</a:t>
            </a:r>
          </a:p>
          <a:p>
            <a:endParaRPr lang="en-US" dirty="0"/>
          </a:p>
        </p:txBody>
      </p:sp>
      <p:pic>
        <p:nvPicPr>
          <p:cNvPr id="9" name="j0313970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82" y="1447800"/>
            <a:ext cx="3555435" cy="157371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05201"/>
            <a:ext cx="5715000" cy="23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0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– Single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Charts from Albuquerque et al</a:t>
            </a:r>
          </a:p>
          <a:p>
            <a:endParaRPr lang="en-US" dirty="0"/>
          </a:p>
        </p:txBody>
      </p:sp>
      <p:pic>
        <p:nvPicPr>
          <p:cNvPr id="9" name="j0313970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82" y="1609256"/>
            <a:ext cx="3555435" cy="12508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24200"/>
            <a:ext cx="3562847" cy="1476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353" y="3124200"/>
            <a:ext cx="3562847" cy="1476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18" y="4743240"/>
            <a:ext cx="3496163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7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Existing Solutions</a:t>
            </a:r>
          </a:p>
          <a:p>
            <a:r>
              <a:rPr lang="en-US" dirty="0" smtClean="0"/>
              <a:t>Network Border Patrol</a:t>
            </a:r>
          </a:p>
          <a:p>
            <a:pPr lvl="1"/>
            <a:r>
              <a:rPr lang="en-US" dirty="0" smtClean="0"/>
              <a:t>Feedback Control Algorithm</a:t>
            </a:r>
          </a:p>
          <a:p>
            <a:pPr lvl="1"/>
            <a:r>
              <a:rPr lang="en-US" dirty="0" smtClean="0"/>
              <a:t>Rate Control Algorithm</a:t>
            </a:r>
          </a:p>
          <a:p>
            <a:r>
              <a:rPr lang="en-US" dirty="0" smtClean="0"/>
              <a:t>Simulations and Testing</a:t>
            </a:r>
          </a:p>
          <a:p>
            <a:r>
              <a:rPr lang="en-US" dirty="0" smtClean="0"/>
              <a:t>Conclusions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Fairness – Multi Link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Charts from Albuquerque et al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13" y="3733513"/>
            <a:ext cx="3572374" cy="20576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50" y="1447800"/>
            <a:ext cx="3581900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9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– Multiple Flows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Charts from Albuquerque et al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68" y="1295400"/>
            <a:ext cx="7259064" cy="3353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92" y="4781345"/>
            <a:ext cx="3515216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– Crossing Flows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Charts from Albuquerque et al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86" y="1447800"/>
            <a:ext cx="3505690" cy="1124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67000"/>
            <a:ext cx="59808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out-of-order possibility really not a problem? They assert it isn’t and recommend future work to verify that assertion, but regrettably there’s no chart in the paper comparing ECSFQ and CSFQ.</a:t>
            </a:r>
          </a:p>
          <a:p>
            <a:r>
              <a:rPr lang="en-US" dirty="0" smtClean="0"/>
              <a:t>Does this system work if not all subnets on a route implement it? If a router far down the line in a non-NBP subnet is the bottleneck, won’t we still get congestion collapse?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Raised Issues, Future Work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Flow classification overhead may become a concern, perhaps a coarser flow classification to reduce the number of macro-flows could be used.</a:t>
            </a:r>
          </a:p>
          <a:p>
            <a:r>
              <a:rPr lang="en-US" dirty="0" smtClean="0"/>
              <a:t>Scalability problems may be further reduced by incorporating “trust”. “Trust” other subnets and accept their edge information, too.</a:t>
            </a:r>
          </a:p>
          <a:p>
            <a:r>
              <a:rPr lang="en-US" dirty="0" smtClean="0"/>
              <a:t>NBP must be deployed over an entire edge at once.</a:t>
            </a:r>
          </a:p>
          <a:p>
            <a:r>
              <a:rPr lang="en-US" dirty="0" smtClean="0"/>
              <a:t>Multicast greatly complicates the situation by breaking the “one flow-&gt;one egress” assumption.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6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paper presented a possible solution to the problem of ‘congestion collapse’, the fact that fair queuing algorithms can only ‘look-backward’</a:t>
            </a:r>
          </a:p>
          <a:p>
            <a:r>
              <a:rPr lang="en-US" dirty="0" smtClean="0"/>
              <a:t>NBP uses the idea of a circular communication in router coordination, rather than the one-way from ingress to core of CSFQ.</a:t>
            </a:r>
          </a:p>
          <a:p>
            <a:r>
              <a:rPr lang="en-US" dirty="0" smtClean="0"/>
              <a:t>They included a large amount of experimental data to demonstrate their point.</a:t>
            </a:r>
          </a:p>
          <a:p>
            <a:r>
              <a:rPr lang="en-US" dirty="0" smtClean="0"/>
              <a:t>Has scalability been fully addressed?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Congestion Collapse</a:t>
            </a:r>
          </a:p>
          <a:p>
            <a:pPr lvl="1"/>
            <a:r>
              <a:rPr lang="en-US" dirty="0" smtClean="0"/>
              <a:t>Poor retransmission strategies</a:t>
            </a:r>
          </a:p>
          <a:p>
            <a:pPr lvl="1"/>
            <a:r>
              <a:rPr lang="en-US" dirty="0" smtClean="0"/>
              <a:t>Rise of streaming video in the early 2000s</a:t>
            </a:r>
          </a:p>
          <a:p>
            <a:r>
              <a:rPr lang="en-US" dirty="0" smtClean="0"/>
              <a:t>Unfair bandwidth allocations</a:t>
            </a:r>
            <a:endParaRPr lang="en-US" dirty="0"/>
          </a:p>
          <a:p>
            <a:pPr lvl="1"/>
            <a:r>
              <a:rPr lang="en-US" dirty="0" smtClean="0"/>
              <a:t>Differing TCP congestion algorithms</a:t>
            </a:r>
          </a:p>
          <a:p>
            <a:pPr lvl="1"/>
            <a:r>
              <a:rPr lang="en-US" dirty="0" smtClean="0"/>
              <a:t>TCP ‘bias’ towards short RTT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in the Routers</a:t>
            </a:r>
          </a:p>
          <a:p>
            <a:pPr lvl="1"/>
            <a:r>
              <a:rPr lang="en-US" dirty="0" smtClean="0"/>
              <a:t>Weighted Fair Queueing</a:t>
            </a:r>
          </a:p>
          <a:p>
            <a:pPr lvl="1"/>
            <a:r>
              <a:rPr lang="en-US" dirty="0" smtClean="0"/>
              <a:t>Core-stateless Fair Queuing</a:t>
            </a:r>
          </a:p>
          <a:p>
            <a:pPr lvl="1"/>
            <a:r>
              <a:rPr lang="en-US" dirty="0" err="1" smtClean="0"/>
              <a:t>CHOKe</a:t>
            </a:r>
            <a:endParaRPr lang="en-US" dirty="0" smtClean="0"/>
          </a:p>
          <a:p>
            <a:r>
              <a:rPr lang="en-US" dirty="0" smtClean="0"/>
              <a:t>These are more complicated than FIFO</a:t>
            </a:r>
          </a:p>
          <a:p>
            <a:r>
              <a:rPr lang="en-US" dirty="0" smtClean="0"/>
              <a:t>They often do not work if your goal is </a:t>
            </a:r>
            <a:r>
              <a:rPr lang="en-US" i="1" dirty="0" smtClean="0"/>
              <a:t>global</a:t>
            </a:r>
            <a:r>
              <a:rPr lang="en-US" dirty="0" smtClean="0"/>
              <a:t> max-min fairness</a:t>
            </a:r>
          </a:p>
          <a:p>
            <a:pPr lvl="1"/>
            <a:r>
              <a:rPr lang="en-US" dirty="0" smtClean="0"/>
              <a:t>If at router A, flows X and Y are allocated equally, and then only X encounters a later bottleneck, X will be </a:t>
            </a:r>
            <a:r>
              <a:rPr lang="en-US" dirty="0" err="1" smtClean="0"/>
              <a:t>overallocated</a:t>
            </a:r>
            <a:r>
              <a:rPr lang="en-US" dirty="0" smtClean="0"/>
              <a:t> at A.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1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Border Patrol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Schematically similar to core-stateless, pushing flow classification and handling to the edge routers</a:t>
            </a:r>
          </a:p>
          <a:p>
            <a:r>
              <a:rPr lang="en-US" dirty="0" smtClean="0"/>
              <a:t>Categorize routers as ingress and egress routers</a:t>
            </a:r>
          </a:p>
          <a:p>
            <a:pPr lvl="1"/>
            <a:r>
              <a:rPr lang="en-US" dirty="0" smtClean="0"/>
              <a:t>Note that a single router will act as both depending on which flows are being looked at</a:t>
            </a:r>
          </a:p>
          <a:p>
            <a:r>
              <a:rPr lang="en-US" dirty="0" smtClean="0"/>
              <a:t>Ingress routers separate packets into logical flows</a:t>
            </a:r>
          </a:p>
          <a:p>
            <a:r>
              <a:rPr lang="en-US" dirty="0" smtClean="0"/>
              <a:t>Egress routers measure the outbound capacity for each logical flow</a:t>
            </a:r>
          </a:p>
          <a:p>
            <a:r>
              <a:rPr lang="en-US" dirty="0" smtClean="0"/>
              <a:t>Ingress routers meter logical flows based on egress capacity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Border Patrol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j0313970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5867400" cy="4094629"/>
          </a:xfrm>
        </p:spPr>
      </p:pic>
    </p:spTree>
    <p:extLst>
      <p:ext uri="{BB962C8B-B14F-4D97-AF65-F5344CB8AC3E}">
        <p14:creationId xmlns:p14="http://schemas.microsoft.com/office/powerpoint/2010/main" val="211836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Control Algorithm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how the ingress and egress routers exchange packets</a:t>
            </a:r>
          </a:p>
          <a:p>
            <a:r>
              <a:rPr lang="en-US" dirty="0" smtClean="0"/>
              <a:t>A feedback packet is an ICMP packet (ping packet)</a:t>
            </a:r>
          </a:p>
          <a:p>
            <a:r>
              <a:rPr lang="en-US" dirty="0" smtClean="0"/>
              <a:t>In addition to exchanging flow data, they can be metered to sample internal congestion (through RTT)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1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Control Algorithm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ingress, a router categorizes a packet into a flow.</a:t>
            </a:r>
          </a:p>
          <a:p>
            <a:r>
              <a:rPr lang="en-US" dirty="0" smtClean="0"/>
              <a:t>The router increases the counter on that flow by n, where n is the size of the packet</a:t>
            </a:r>
          </a:p>
          <a:p>
            <a:r>
              <a:rPr lang="en-US" dirty="0" smtClean="0"/>
              <a:t>When the counter for a flow reaches </a:t>
            </a:r>
            <a:r>
              <a:rPr lang="en-US" dirty="0" err="1" smtClean="0"/>
              <a:t>T</a:t>
            </a:r>
            <a:r>
              <a:rPr lang="en-US" sz="1600" dirty="0" err="1" smtClean="0"/>
              <a:t>x</a:t>
            </a:r>
            <a:r>
              <a:rPr lang="en-US" dirty="0" smtClean="0"/>
              <a:t> , create a “forward” packet</a:t>
            </a:r>
          </a:p>
          <a:p>
            <a:r>
              <a:rPr lang="en-US" dirty="0" smtClean="0"/>
              <a:t>A forward packet contains a timestamp and a list of unique identifiers for each of the N flows that the ingress router has seen for a given egress router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Control Algorithm</a:t>
            </a:r>
            <a:endParaRPr lang="en-US" dirty="0"/>
          </a:p>
        </p:txBody>
      </p:sp>
      <p:sp>
        <p:nvSpPr>
          <p:cNvPr id="49971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egress, a router generates a “backward” packet every time it receives a forward packet.</a:t>
            </a:r>
          </a:p>
          <a:p>
            <a:r>
              <a:rPr lang="en-US" dirty="0" smtClean="0"/>
              <a:t>A backward packet contains an associative array containing each flow and its outbound capacity.</a:t>
            </a:r>
          </a:p>
          <a:p>
            <a:r>
              <a:rPr lang="en-US" dirty="0" smtClean="0"/>
              <a:t>This packet is sent back to the ingress router and is used for traffic flow management (throttling,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c2b52826c4717bd19ad5561176ad9fcd350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_2012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WPI_2012Gray</Template>
  <TotalTime>326</TotalTime>
  <Words>1501</Words>
  <Application>Microsoft Office PowerPoint</Application>
  <PresentationFormat>On-screen Show (4:3)</PresentationFormat>
  <Paragraphs>169</Paragraphs>
  <Slides>25</Slides>
  <Notes>23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WPI_2012Gray</vt:lpstr>
      <vt:lpstr>Network Border Patrol: Preventing Congestion Collapse and Promoting Fairness in the Internet</vt:lpstr>
      <vt:lpstr>Outline</vt:lpstr>
      <vt:lpstr>The Problem</vt:lpstr>
      <vt:lpstr>Existing Solutions</vt:lpstr>
      <vt:lpstr>Network Border Patrol</vt:lpstr>
      <vt:lpstr>Network Border Patrol</vt:lpstr>
      <vt:lpstr>Feedback Control Algorithm</vt:lpstr>
      <vt:lpstr>Feedback Control Algorithm</vt:lpstr>
      <vt:lpstr>Feedback Control Algorithm</vt:lpstr>
      <vt:lpstr>Network Border Patrol</vt:lpstr>
      <vt:lpstr>Rate Control Algorithm</vt:lpstr>
      <vt:lpstr>Rate Control Algorithm</vt:lpstr>
      <vt:lpstr>Fairness?</vt:lpstr>
      <vt:lpstr>Enhanced CSFQ</vt:lpstr>
      <vt:lpstr>Enhanced CSFQ</vt:lpstr>
      <vt:lpstr>Simulations</vt:lpstr>
      <vt:lpstr>Congestion Collapse – Single Link</vt:lpstr>
      <vt:lpstr>Congestion Collapse – Multi Links</vt:lpstr>
      <vt:lpstr>Fairness – Single Link</vt:lpstr>
      <vt:lpstr>Fairness – Multi Link</vt:lpstr>
      <vt:lpstr>Scalability – Multiple Flows</vt:lpstr>
      <vt:lpstr>Scalability – Crossing Flows</vt:lpstr>
      <vt:lpstr>Questions</vt:lpstr>
      <vt:lpstr>Raised Issues, Future Work</vt:lpstr>
      <vt:lpstr>Conclusion</vt:lpstr>
    </vt:vector>
  </TitlesOfParts>
  <Company>MIT Lincoln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Border Patrol: Preventing Congestion Collapse and Promoting Fairness in the Internet</dc:title>
  <dc:creator>Keith Craig</dc:creator>
  <cp:lastModifiedBy>Professor Kinicki</cp:lastModifiedBy>
  <cp:revision>31</cp:revision>
  <dcterms:created xsi:type="dcterms:W3CDTF">2014-09-30T13:50:22Z</dcterms:created>
  <dcterms:modified xsi:type="dcterms:W3CDTF">2014-09-30T19:52:22Z</dcterms:modified>
</cp:coreProperties>
</file>