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256" r:id="rId2"/>
    <p:sldId id="368" r:id="rId3"/>
    <p:sldId id="376" r:id="rId4"/>
    <p:sldId id="378" r:id="rId5"/>
    <p:sldId id="381" r:id="rId6"/>
    <p:sldId id="388" r:id="rId7"/>
    <p:sldId id="391" r:id="rId8"/>
    <p:sldId id="392" r:id="rId9"/>
    <p:sldId id="393" r:id="rId10"/>
    <p:sldId id="394" r:id="rId11"/>
    <p:sldId id="395" r:id="rId12"/>
    <p:sldId id="396" r:id="rId13"/>
    <p:sldId id="389" r:id="rId14"/>
    <p:sldId id="383" r:id="rId15"/>
    <p:sldId id="384" r:id="rId16"/>
    <p:sldId id="385" r:id="rId17"/>
    <p:sldId id="382" r:id="rId18"/>
    <p:sldId id="373" r:id="rId19"/>
    <p:sldId id="374" r:id="rId20"/>
    <p:sldId id="386" r:id="rId21"/>
    <p:sldId id="387" r:id="rId22"/>
    <p:sldId id="369" r:id="rId23"/>
    <p:sldId id="390" r:id="rId24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800000"/>
    <a:srgbClr val="990033"/>
    <a:srgbClr val="003366"/>
    <a:srgbClr val="CC0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</a:t>
            </a:r>
            <a:r>
              <a:rPr lang="en-US" dirty="0" smtClean="0">
                <a:solidFill>
                  <a:srgbClr val="800000"/>
                </a:solidFill>
              </a:rPr>
              <a:t>  Internet of Things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hinrg.cs.jhu.edu/joomla/images/stories/IPSN_2011_koliti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124744"/>
            <a:ext cx="8462993" cy="436341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Low-Power Interoperability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the IPv6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 of Things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Adam 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Dunkels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Joakim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Eriksson, Nicolas 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Tsiftes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Swedish Institute of Computer Science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Presenter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Bob Kinicki           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71800" y="5445224"/>
            <a:ext cx="6264696" cy="129614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800000"/>
                </a:solidFill>
              </a:rPr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6504"/>
          </a:xfrm>
        </p:spPr>
        <p:txBody>
          <a:bodyPr/>
          <a:lstStyle/>
          <a:p>
            <a:r>
              <a:rPr lang="en-US" dirty="0" smtClean="0"/>
              <a:t>Transaction layer handles single message exchange between end points.</a:t>
            </a:r>
          </a:p>
          <a:p>
            <a:r>
              <a:rPr lang="en-US" dirty="0" smtClean="0"/>
              <a:t>Four message types: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Confirmable </a:t>
            </a:r>
            <a:r>
              <a:rPr lang="en-US" dirty="0" smtClean="0"/>
              <a:t>– require an ACK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Non-confirmable </a:t>
            </a:r>
            <a:r>
              <a:rPr lang="en-US" dirty="0" smtClean="0"/>
              <a:t>– no ACK needed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Acknowledgement</a:t>
            </a:r>
            <a:r>
              <a:rPr lang="en-US" dirty="0" smtClean="0"/>
              <a:t> – ACKs a Confirmable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Reset </a:t>
            </a:r>
            <a:r>
              <a:rPr lang="en-US" dirty="0" smtClean="0"/>
              <a:t>- indicates a Confirmable message has been received but context is missing for processing.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7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800600"/>
          </a:xfrm>
        </p:spPr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provides reliability</a:t>
            </a:r>
            <a:r>
              <a:rPr lang="en-US" dirty="0" smtClean="0">
                <a:solidFill>
                  <a:srgbClr val="800000"/>
                </a:solidFill>
              </a:rPr>
              <a:t> without </a:t>
            </a:r>
            <a:r>
              <a:rPr lang="en-US" dirty="0" smtClean="0"/>
              <a:t>using TCP as transport protocol.</a:t>
            </a:r>
          </a:p>
          <a:p>
            <a:r>
              <a:rPr lang="en-US" dirty="0" err="1" smtClean="0"/>
              <a:t>CoAP</a:t>
            </a:r>
            <a:r>
              <a:rPr lang="en-US" dirty="0" smtClean="0"/>
              <a:t> enables asynchronous communication.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.g</a:t>
            </a:r>
            <a:r>
              <a:rPr lang="en-US" dirty="0" smtClean="0"/>
              <a:t>, when </a:t>
            </a:r>
            <a:r>
              <a:rPr lang="en-US" dirty="0" err="1" smtClean="0"/>
              <a:t>CoAP</a:t>
            </a:r>
            <a:r>
              <a:rPr lang="en-US" dirty="0" smtClean="0"/>
              <a:t> server receives a request which it cannot handle immediately, it first ACKs the reception of the message and sends back the response in an off-line fashion.</a:t>
            </a:r>
          </a:p>
          <a:p>
            <a:r>
              <a:rPr lang="en-US" dirty="0" smtClean="0"/>
              <a:t>The transaction layer also supports multicast and congestion control.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COAP Efficiencies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/>
          <a:lstStyle/>
          <a:p>
            <a:r>
              <a:rPr lang="en-US" sz="2800" dirty="0" err="1" smtClean="0"/>
              <a:t>CoAP</a:t>
            </a:r>
            <a:r>
              <a:rPr lang="en-US" sz="2800" dirty="0" smtClean="0"/>
              <a:t> design goals::  small message overhead and limited fragmentation.</a:t>
            </a:r>
          </a:p>
          <a:p>
            <a:r>
              <a:rPr lang="en-US" sz="2800" dirty="0" err="1" smtClean="0"/>
              <a:t>CoAP</a:t>
            </a:r>
            <a:r>
              <a:rPr lang="en-US" sz="2800" dirty="0" smtClean="0"/>
              <a:t> uses compact </a:t>
            </a:r>
            <a:r>
              <a:rPr lang="en-US" sz="2800" dirty="0" smtClean="0">
                <a:solidFill>
                  <a:srgbClr val="008000"/>
                </a:solidFill>
              </a:rPr>
              <a:t>4-byte</a:t>
            </a:r>
            <a:r>
              <a:rPr lang="en-US" sz="2800" dirty="0" smtClean="0"/>
              <a:t> binary header with compact binary options.</a:t>
            </a:r>
          </a:p>
          <a:p>
            <a:r>
              <a:rPr lang="en-US" sz="2800" dirty="0" smtClean="0"/>
              <a:t>Typical request with all encapsulation has a </a:t>
            </a:r>
            <a:r>
              <a:rPr lang="en-US" sz="2800" dirty="0" smtClean="0">
                <a:solidFill>
                  <a:srgbClr val="008000"/>
                </a:solidFill>
              </a:rPr>
              <a:t>10-20 byte header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CoAP</a:t>
            </a:r>
            <a:r>
              <a:rPr lang="en-US" sz="2800" dirty="0" smtClean="0"/>
              <a:t> implements an </a:t>
            </a:r>
            <a:r>
              <a:rPr lang="en-US" sz="2800" dirty="0" smtClean="0">
                <a:solidFill>
                  <a:srgbClr val="800000"/>
                </a:solidFill>
              </a:rPr>
              <a:t>observation relationship </a:t>
            </a:r>
            <a:r>
              <a:rPr lang="en-US" sz="2800" dirty="0" smtClean="0"/>
              <a:t>whereby an “observer” client registers itself using a modified GET to the server.</a:t>
            </a:r>
            <a:endParaRPr lang="en-US" sz="2800" dirty="0" smtClean="0">
              <a:solidFill>
                <a:srgbClr val="800000"/>
              </a:solidFill>
            </a:endParaRPr>
          </a:p>
          <a:p>
            <a:r>
              <a:rPr lang="en-US" sz="2800" dirty="0"/>
              <a:t>W</a:t>
            </a:r>
            <a:r>
              <a:rPr lang="en-US" sz="2800" dirty="0" smtClean="0"/>
              <a:t>hen resource (object) changes state, server notifies the observer.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3600" dirty="0" smtClean="0"/>
              <a:t>Accessing Sensor from Web Browser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64" y="3284984"/>
            <a:ext cx="7290027" cy="290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14753" y="5780112"/>
            <a:ext cx="1609650" cy="457200"/>
          </a:xfrm>
          <a:prstGeom prst="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Colitti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 et al.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048672" cy="188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85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04656"/>
          </a:xfrm>
        </p:spPr>
        <p:txBody>
          <a:bodyPr/>
          <a:lstStyle/>
          <a:p>
            <a:r>
              <a:rPr lang="en-US" dirty="0" smtClean="0"/>
              <a:t>IPv6 stack for low-power wireless follows IP architecture but with new protocols from the network layer and below.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6LowPAN adaptation layer </a:t>
            </a:r>
            <a:r>
              <a:rPr lang="en-US" dirty="0" smtClean="0"/>
              <a:t>provides header compression mechanism based on IEEE 802.15.4 standard to reduce energy use for IPv6 headers.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lso provides link-layer fragmentation and reassembly </a:t>
            </a:r>
            <a:r>
              <a:rPr lang="en-US" dirty="0" smtClean="0"/>
              <a:t>mechanism for </a:t>
            </a:r>
            <a:r>
              <a:rPr lang="en-US" dirty="0" smtClean="0">
                <a:solidFill>
                  <a:srgbClr val="008000"/>
                </a:solidFill>
              </a:rPr>
              <a:t>127-byte</a:t>
            </a:r>
            <a:r>
              <a:rPr lang="en-US" dirty="0" smtClean="0"/>
              <a:t> maximum 802.15.4 frame size.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for Low-Power Wireless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88632"/>
          </a:xfrm>
        </p:spPr>
        <p:txBody>
          <a:bodyPr/>
          <a:lstStyle/>
          <a:p>
            <a:r>
              <a:rPr lang="en-US" sz="2400" dirty="0" smtClean="0"/>
              <a:t>IETF </a:t>
            </a:r>
            <a:r>
              <a:rPr lang="en-US" sz="2400" dirty="0" smtClean="0">
                <a:solidFill>
                  <a:srgbClr val="008000"/>
                </a:solidFill>
              </a:rPr>
              <a:t>ROLL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008000"/>
                </a:solidFill>
              </a:rPr>
              <a:t>Ro</a:t>
            </a:r>
            <a:r>
              <a:rPr lang="en-US" sz="2400" dirty="0" smtClean="0"/>
              <a:t>uting over</a:t>
            </a:r>
            <a:r>
              <a:rPr lang="en-US" sz="2400" dirty="0" smtClean="0">
                <a:solidFill>
                  <a:srgbClr val="008000"/>
                </a:solidFill>
              </a:rPr>
              <a:t> L</a:t>
            </a:r>
            <a:r>
              <a:rPr lang="en-US" sz="2400" dirty="0" smtClean="0"/>
              <a:t>ow-power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dirty="0" err="1" smtClean="0">
                <a:solidFill>
                  <a:srgbClr val="008000"/>
                </a:solidFill>
              </a:rPr>
              <a:t>L</a:t>
            </a:r>
            <a:r>
              <a:rPr lang="en-US" sz="2400" dirty="0" err="1" smtClean="0"/>
              <a:t>ossy</a:t>
            </a:r>
            <a:r>
              <a:rPr lang="en-US" sz="2400" dirty="0" smtClean="0"/>
              <a:t> networks) group designed </a:t>
            </a:r>
            <a:r>
              <a:rPr lang="en-US" sz="2400" dirty="0">
                <a:solidFill>
                  <a:srgbClr val="008000"/>
                </a:solidFill>
              </a:rPr>
              <a:t>RPL </a:t>
            </a:r>
            <a:r>
              <a:rPr lang="en-US" sz="2400" dirty="0"/>
              <a:t>(</a:t>
            </a:r>
            <a:r>
              <a:rPr lang="en-US" sz="2400" dirty="0" smtClean="0">
                <a:solidFill>
                  <a:srgbClr val="008000"/>
                </a:solidFill>
              </a:rPr>
              <a:t>R</a:t>
            </a:r>
            <a:r>
              <a:rPr lang="en-US" sz="2400" dirty="0" smtClean="0"/>
              <a:t>outing </a:t>
            </a:r>
            <a:r>
              <a:rPr lang="en-US" sz="2400" dirty="0" smtClean="0">
                <a:solidFill>
                  <a:srgbClr val="008000"/>
                </a:solidFill>
              </a:rPr>
              <a:t>P</a:t>
            </a:r>
            <a:r>
              <a:rPr lang="en-US" sz="2400" dirty="0" smtClean="0"/>
              <a:t>rotocol for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>
                <a:solidFill>
                  <a:srgbClr val="008000"/>
                </a:solidFill>
              </a:rPr>
              <a:t>L</a:t>
            </a:r>
            <a:r>
              <a:rPr lang="en-US" sz="2400" dirty="0"/>
              <a:t>ow-power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/>
              <a:t>and </a:t>
            </a:r>
            <a:r>
              <a:rPr lang="en-US" sz="2400" dirty="0" err="1"/>
              <a:t>Lossy</a:t>
            </a:r>
            <a:r>
              <a:rPr lang="en-US" sz="2400" dirty="0"/>
              <a:t> </a:t>
            </a:r>
            <a:r>
              <a:rPr lang="en-US" sz="2400" dirty="0" smtClean="0"/>
              <a:t>networks) for routing in multi-hop sensor networks.</a:t>
            </a:r>
          </a:p>
          <a:p>
            <a:r>
              <a:rPr lang="en-US" sz="2800" dirty="0" smtClean="0"/>
              <a:t>RPL optimized for </a:t>
            </a:r>
            <a:r>
              <a:rPr lang="en-US" sz="2800" dirty="0" smtClean="0">
                <a:solidFill>
                  <a:srgbClr val="800000"/>
                </a:solidFill>
              </a:rPr>
              <a:t>many-to-one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traffic pattern while supporting </a:t>
            </a:r>
            <a:r>
              <a:rPr lang="en-US" sz="2800" dirty="0" smtClean="0">
                <a:solidFill>
                  <a:srgbClr val="800000"/>
                </a:solidFill>
              </a:rPr>
              <a:t>any-to-any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routing.</a:t>
            </a:r>
          </a:p>
          <a:p>
            <a:r>
              <a:rPr lang="en-US" sz="2800" dirty="0" smtClean="0"/>
              <a:t>Supporting different routing metrics, RPL builds a </a:t>
            </a:r>
            <a:r>
              <a:rPr lang="en-US" sz="2800" dirty="0" smtClean="0">
                <a:solidFill>
                  <a:srgbClr val="0000FF"/>
                </a:solidFill>
              </a:rPr>
              <a:t>directed acyclic graph </a:t>
            </a:r>
            <a:r>
              <a:rPr lang="en-US" sz="2800" dirty="0" smtClean="0"/>
              <a:t>from the root </a:t>
            </a:r>
            <a:r>
              <a:rPr lang="en-US" sz="2800" dirty="0" smtClean="0"/>
              <a:t>node for routing.</a:t>
            </a:r>
            <a:endParaRPr lang="en-US" sz="2800" dirty="0" smtClean="0"/>
          </a:p>
          <a:p>
            <a:r>
              <a:rPr lang="en-US" sz="2800" dirty="0" smtClean="0"/>
              <a:t>Since CSMA and 802.15.4 are most common, the issue becomes the </a:t>
            </a:r>
            <a:r>
              <a:rPr lang="en-US" sz="2800" dirty="0" smtClean="0">
                <a:solidFill>
                  <a:srgbClr val="0000FF"/>
                </a:solidFill>
              </a:rPr>
              <a:t>radio duty cycling layer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for Low-Power Wireless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Duty Cycling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112568"/>
          </a:xfrm>
        </p:spPr>
        <p:txBody>
          <a:bodyPr/>
          <a:lstStyle/>
          <a:p>
            <a:r>
              <a:rPr lang="en-US" dirty="0" smtClean="0"/>
              <a:t>To reduce idle listening, radio transceiver must be switched off most of the time.</a:t>
            </a:r>
          </a:p>
          <a:p>
            <a:r>
              <a:rPr lang="en-US" dirty="0" smtClean="0"/>
              <a:t>Figures show </a:t>
            </a:r>
            <a:r>
              <a:rPr lang="en-US" dirty="0" err="1" smtClean="0"/>
              <a:t>ContikiMAC</a:t>
            </a:r>
            <a:r>
              <a:rPr lang="en-US" dirty="0" smtClean="0"/>
              <a:t> for unicast and broadcast sender </a:t>
            </a:r>
            <a:r>
              <a:rPr lang="en-US" dirty="0" smtClean="0">
                <a:solidFill>
                  <a:srgbClr val="008000"/>
                </a:solidFill>
              </a:rPr>
              <a:t>{similar to X-MAC}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ContikiMAC</a:t>
            </a:r>
            <a:r>
              <a:rPr lang="en-US" dirty="0" smtClean="0"/>
              <a:t> sender “learns” wake-up phase of the receivers.</a:t>
            </a:r>
          </a:p>
          <a:p>
            <a:r>
              <a:rPr lang="en-US" dirty="0" smtClean="0"/>
              <a:t>Performance relationship between RPL and duty cycling layer yet to be studied.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2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ContikiMAC</a:t>
            </a:r>
            <a:r>
              <a:rPr lang="en-US" dirty="0" smtClean="0"/>
              <a:t> Unicast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</a:t>
            </a:r>
            <a:r>
              <a:rPr lang="en-US" smtClean="0">
                <a:solidFill>
                  <a:srgbClr val="800000"/>
                </a:solidFill>
              </a:rPr>
              <a:t>  Internet of Things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17</a:t>
            </a:fld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184870"/>
            <a:ext cx="63627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57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ContikiMAC</a:t>
            </a:r>
            <a:r>
              <a:rPr lang="en-US" dirty="0" smtClean="0"/>
              <a:t> Broadcast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</a:t>
            </a:r>
            <a:r>
              <a:rPr lang="en-US" smtClean="0">
                <a:solidFill>
                  <a:srgbClr val="800000"/>
                </a:solidFill>
              </a:rPr>
              <a:t>  Internet of Things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18</a:t>
            </a:fld>
            <a:endParaRPr lang="en-US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124744"/>
            <a:ext cx="7288286" cy="308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4502048"/>
            <a:ext cx="8568952" cy="151924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ContikiMAC</a:t>
            </a:r>
            <a:r>
              <a:rPr lang="en-US" dirty="0" smtClean="0"/>
              <a:t> broadcast is the same as the </a:t>
            </a:r>
            <a:r>
              <a:rPr lang="en-US" dirty="0" smtClean="0">
                <a:solidFill>
                  <a:srgbClr val="800000"/>
                </a:solidFill>
              </a:rPr>
              <a:t>A-MAC</a:t>
            </a:r>
            <a:r>
              <a:rPr lang="en-US" dirty="0" smtClean="0"/>
              <a:t> broadcast scheme.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9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</a:t>
            </a:r>
            <a:r>
              <a:rPr lang="en-US" smtClean="0">
                <a:solidFill>
                  <a:srgbClr val="800000"/>
                </a:solidFill>
              </a:rPr>
              <a:t>  Internet of Things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19</a:t>
            </a:fld>
            <a:endParaRPr lang="en-US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6360565" cy="546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6588224" y="1268760"/>
            <a:ext cx="1202432" cy="288032"/>
          </a:xfrm>
          <a:prstGeom prst="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8000"/>
                </a:solidFill>
              </a:rPr>
              <a:t>REST/</a:t>
            </a:r>
            <a:r>
              <a:rPr lang="en-US" sz="1400" b="1" dirty="0" err="1" smtClean="0">
                <a:solidFill>
                  <a:srgbClr val="008000"/>
                </a:solidFill>
              </a:rPr>
              <a:t>CoAP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64560" y="1709192"/>
            <a:ext cx="1202432" cy="288032"/>
          </a:xfrm>
          <a:prstGeom prst="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FF"/>
                </a:solidFill>
              </a:rPr>
              <a:t>DTLS/UDP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64560" y="2636912"/>
            <a:ext cx="1202432" cy="288032"/>
          </a:xfrm>
          <a:prstGeom prst="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rgbClr val="0000FF"/>
                </a:solidFill>
              </a:rPr>
              <a:t>IPSec</a:t>
            </a:r>
            <a:r>
              <a:rPr lang="en-US" sz="1400" dirty="0" smtClean="0">
                <a:solidFill>
                  <a:srgbClr val="0000FF"/>
                </a:solidFill>
              </a:rPr>
              <a:t>/IPv6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75684" y="4581128"/>
            <a:ext cx="1828764" cy="43204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00FF"/>
                </a:solidFill>
              </a:rPr>
              <a:t>Adding Security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3311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0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Internet of Things </a:t>
            </a:r>
            <a:r>
              <a:rPr lang="en-US" dirty="0" smtClean="0"/>
              <a:t>is a current ‘buzz’ term that many see as the direction of the “Next Internet”.</a:t>
            </a:r>
          </a:p>
          <a:p>
            <a:r>
              <a:rPr lang="en-US" dirty="0" smtClean="0"/>
              <a:t>This includes activities such as Smart Grid and Environmental monitoring.</a:t>
            </a:r>
          </a:p>
          <a:p>
            <a:r>
              <a:rPr lang="en-US" dirty="0" smtClean="0"/>
              <a:t>This is a world of ubiquitous sensor networks that emphasizes </a:t>
            </a:r>
            <a:r>
              <a:rPr lang="en-US" dirty="0" smtClean="0">
                <a:solidFill>
                  <a:srgbClr val="008000"/>
                </a:solidFill>
              </a:rPr>
              <a:t>energy conservation!</a:t>
            </a:r>
          </a:p>
          <a:p>
            <a:r>
              <a:rPr lang="en-US" dirty="0" smtClean="0"/>
              <a:t>This paper provides an overview of the low-power IPv6 stack.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Low-Power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Interoperable radio duty cycling is essential!</a:t>
            </a:r>
          </a:p>
          <a:p>
            <a:r>
              <a:rPr lang="en-US" dirty="0" smtClean="0"/>
              <a:t>Thus far interoperability demos have ONLY been with always-on radio layer.</a:t>
            </a:r>
          </a:p>
          <a:p>
            <a:r>
              <a:rPr lang="en-US" dirty="0" err="1" smtClean="0"/>
              <a:t>Contiki</a:t>
            </a:r>
            <a:r>
              <a:rPr lang="en-US" dirty="0" smtClean="0"/>
              <a:t> simulation tool can be used to study challenges of low-power IPv6 interoperability.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Low-Power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5400"/>
            <a:ext cx="8712968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challenges:</a:t>
            </a:r>
          </a:p>
          <a:p>
            <a:pPr marL="0" indent="0">
              <a:buNone/>
            </a:pPr>
            <a:r>
              <a:rPr lang="en-US" dirty="0" smtClean="0"/>
              <a:t>1. Existing duty cycle mechanisms </a:t>
            </a:r>
            <a:r>
              <a:rPr lang="en-US" dirty="0" smtClean="0">
                <a:solidFill>
                  <a:srgbClr val="800000"/>
                </a:solidFill>
              </a:rPr>
              <a:t>NOT</a:t>
            </a:r>
            <a:r>
              <a:rPr lang="en-US" dirty="0" smtClean="0"/>
              <a:t> designed for interoperability.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dirty="0" err="1" smtClean="0"/>
              <a:t>ContikiMAC</a:t>
            </a:r>
            <a:r>
              <a:rPr lang="en-US" dirty="0" smtClean="0"/>
              <a:t> and </a:t>
            </a:r>
            <a:r>
              <a:rPr lang="en-US" dirty="0" err="1" smtClean="0"/>
              <a:t>TinyOS</a:t>
            </a:r>
            <a:r>
              <a:rPr lang="en-US" dirty="0" smtClean="0"/>
              <a:t> </a:t>
            </a:r>
            <a:r>
              <a:rPr lang="en-US" dirty="0" err="1" smtClean="0"/>
              <a:t>BoX</a:t>
            </a:r>
            <a:r>
              <a:rPr lang="en-US" dirty="0" smtClean="0"/>
              <a:t>-MAC have no formal specifications.</a:t>
            </a:r>
          </a:p>
          <a:p>
            <a:pPr marL="0" indent="0">
              <a:buNone/>
            </a:pPr>
            <a:r>
              <a:rPr lang="en-US" dirty="0" smtClean="0"/>
              <a:t>2. Duty cycling is timing sensitive.</a:t>
            </a:r>
          </a:p>
          <a:p>
            <a:pPr lvl="1"/>
            <a:r>
              <a:rPr lang="en-US" dirty="0" smtClean="0"/>
              <a:t>Makes testing of interoperability difficult.</a:t>
            </a:r>
          </a:p>
          <a:p>
            <a:pPr marL="0" indent="0">
              <a:buNone/>
            </a:pPr>
            <a:r>
              <a:rPr lang="en-US" dirty="0" smtClean="0"/>
              <a:t>3. Current testing done via physical meetings of separate protocol developers.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Attaining low-power interoperability for the Internet of Things is still an open problem because:</a:t>
            </a:r>
          </a:p>
          <a:p>
            <a:pPr lvl="1"/>
            <a:r>
              <a:rPr lang="en-US" dirty="0" smtClean="0"/>
              <a:t>Existing protocols are not designed for duty cycling.</a:t>
            </a:r>
          </a:p>
          <a:p>
            <a:pPr lvl="1"/>
            <a:r>
              <a:rPr lang="en-US" dirty="0" smtClean="0"/>
              <a:t>Existing duty cycling protocols are NOT designed for interoperability.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[</a:t>
            </a:r>
            <a:r>
              <a:rPr lang="en-US" dirty="0" err="1" smtClean="0">
                <a:solidFill>
                  <a:srgbClr val="0000FF"/>
                </a:solidFill>
              </a:rPr>
              <a:t>Colitti</a:t>
            </a:r>
            <a:r>
              <a:rPr lang="en-US" dirty="0" smtClean="0">
                <a:solidFill>
                  <a:srgbClr val="0000FF"/>
                </a:solidFill>
              </a:rPr>
              <a:t>]  </a:t>
            </a:r>
            <a:r>
              <a:rPr lang="en-US" dirty="0" smtClean="0"/>
              <a:t>W. </a:t>
            </a:r>
            <a:r>
              <a:rPr lang="en-US" dirty="0" err="1" smtClean="0"/>
              <a:t>Colitti,K</a:t>
            </a:r>
            <a:r>
              <a:rPr lang="en-US" dirty="0" smtClean="0"/>
              <a:t>. </a:t>
            </a:r>
            <a:r>
              <a:rPr lang="en-US" dirty="0" err="1" smtClean="0"/>
              <a:t>Steenhaut</a:t>
            </a:r>
            <a:r>
              <a:rPr lang="en-US" dirty="0" smtClean="0"/>
              <a:t> and N. </a:t>
            </a:r>
            <a:r>
              <a:rPr lang="en-US" dirty="0" err="1" smtClean="0"/>
              <a:t>DeCaro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8000"/>
                </a:solidFill>
              </a:rPr>
              <a:t>Integrating Wireless Sensor Networks with the Web, </a:t>
            </a:r>
            <a:r>
              <a:rPr lang="en-US" i="1" dirty="0"/>
              <a:t>from Extending the Internet to Low </a:t>
            </a:r>
            <a:r>
              <a:rPr lang="en-US" i="1" dirty="0" smtClean="0"/>
              <a:t>Power </a:t>
            </a:r>
            <a:r>
              <a:rPr lang="en-US" i="1" dirty="0"/>
              <a:t>and </a:t>
            </a:r>
            <a:r>
              <a:rPr lang="en-US" i="1" dirty="0" err="1"/>
              <a:t>Lossy</a:t>
            </a:r>
            <a:r>
              <a:rPr lang="en-US" i="1" dirty="0"/>
              <a:t> Networks (</a:t>
            </a:r>
            <a:r>
              <a:rPr lang="en-US" i="1" dirty="0" smtClean="0"/>
              <a:t>IP+SN </a:t>
            </a:r>
            <a:r>
              <a:rPr lang="en-US" i="1" dirty="0"/>
              <a:t>2011),</a:t>
            </a:r>
            <a:r>
              <a:rPr lang="en-US" dirty="0"/>
              <a:t> </a:t>
            </a:r>
            <a:r>
              <a:rPr lang="en-US" dirty="0" smtClean="0"/>
              <a:t>Chicago, April 2011</a:t>
            </a:r>
            <a:r>
              <a:rPr lang="en-US" dirty="0"/>
              <a:t>.</a:t>
            </a:r>
            <a:r>
              <a:rPr lang="en-US" dirty="0">
                <a:hlinkClick r:id="rId2"/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8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of Things (</a:t>
            </a:r>
            <a:r>
              <a:rPr lang="en-US" dirty="0" err="1" smtClean="0"/>
              <a:t>IoT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146" name="Picture 2" descr="C:\Users\rek\Desktop\beecham_research_internet_of_thing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950734" cy="515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1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Interoperability at the IPv6 layer</a:t>
            </a:r>
          </a:p>
          <a:p>
            <a:pPr lvl="1"/>
            <a:r>
              <a:rPr lang="en-US" dirty="0" err="1" smtClean="0"/>
              <a:t>Contiki</a:t>
            </a:r>
            <a:r>
              <a:rPr lang="en-US" dirty="0" smtClean="0"/>
              <a:t> OS provides IPv6 </a:t>
            </a:r>
            <a:r>
              <a:rPr lang="en-US" dirty="0"/>
              <a:t>R</a:t>
            </a:r>
            <a:r>
              <a:rPr lang="en-US" dirty="0" smtClean="0"/>
              <a:t>eady stack.</a:t>
            </a:r>
          </a:p>
          <a:p>
            <a:pPr marL="0" indent="0">
              <a:buNone/>
            </a:pPr>
            <a:r>
              <a:rPr lang="en-US" dirty="0" smtClean="0"/>
              <a:t>2. Interoperability at the routing layer</a:t>
            </a:r>
          </a:p>
          <a:p>
            <a:pPr lvl="1"/>
            <a:r>
              <a:rPr lang="en-US" dirty="0" smtClean="0"/>
              <a:t>Interoperability between RPL implementations in </a:t>
            </a:r>
            <a:r>
              <a:rPr lang="en-US" dirty="0" err="1" smtClean="0"/>
              <a:t>Contiki</a:t>
            </a:r>
            <a:r>
              <a:rPr lang="en-US" dirty="0" smtClean="0"/>
              <a:t> and </a:t>
            </a:r>
            <a:r>
              <a:rPr lang="en-US" dirty="0" err="1" smtClean="0"/>
              <a:t>TinyOS</a:t>
            </a:r>
            <a:r>
              <a:rPr lang="en-US" dirty="0" smtClean="0"/>
              <a:t> have been demonstrated.</a:t>
            </a:r>
          </a:p>
          <a:p>
            <a:pPr marL="0" indent="0">
              <a:buNone/>
            </a:pPr>
            <a:r>
              <a:rPr lang="en-US" dirty="0" smtClean="0"/>
              <a:t>3. low-power interoperability</a:t>
            </a:r>
          </a:p>
          <a:p>
            <a:pPr lvl="1"/>
            <a:r>
              <a:rPr lang="en-US" dirty="0" smtClean="0"/>
              <a:t>Radios must be efficiently duty cycled.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Not yet done!!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</a:t>
            </a:r>
            <a:r>
              <a:rPr lang="en-US" dirty="0" err="1" smtClean="0"/>
              <a:t>IoT</a:t>
            </a:r>
            <a:r>
              <a:rPr lang="en-US" dirty="0" smtClean="0"/>
              <a:t> Interoperability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Low-Power IPv6 Stack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55" y="998520"/>
            <a:ext cx="6686697" cy="537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H="1" flipV="1">
            <a:off x="6300192" y="2924944"/>
            <a:ext cx="1368152" cy="760428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6300192" y="3696206"/>
            <a:ext cx="1368152" cy="463708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7690048" y="3234680"/>
            <a:ext cx="1130424" cy="9144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800000"/>
                </a:solidFill>
              </a:rPr>
              <a:t>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ocus of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800000"/>
                </a:solidFill>
              </a:rPr>
              <a:t> this paper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532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versus HTTP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703195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7414753" y="5576960"/>
            <a:ext cx="1609650" cy="457200"/>
          </a:xfrm>
          <a:prstGeom prst="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Colitti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71533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Background [</a:t>
            </a:r>
            <a:r>
              <a:rPr lang="en-US" dirty="0" err="1" smtClean="0"/>
              <a:t>Colitti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435280" cy="4800600"/>
          </a:xfrm>
        </p:spPr>
        <p:txBody>
          <a:bodyPr/>
          <a:lstStyle/>
          <a:p>
            <a:r>
              <a:rPr lang="en-US" sz="2800" dirty="0" smtClean="0"/>
              <a:t>IETF </a:t>
            </a:r>
            <a:r>
              <a:rPr lang="en-US" sz="2800" dirty="0" smtClean="0">
                <a:solidFill>
                  <a:srgbClr val="008000"/>
                </a:solidFill>
              </a:rPr>
              <a:t>Co</a:t>
            </a:r>
            <a:r>
              <a:rPr lang="en-US" sz="2800" dirty="0" smtClean="0"/>
              <a:t>nstrained </a:t>
            </a:r>
            <a:r>
              <a:rPr lang="en-US" sz="2800" dirty="0" err="1" smtClean="0">
                <a:solidFill>
                  <a:srgbClr val="008000"/>
                </a:solidFill>
              </a:rPr>
              <a:t>RE</a:t>
            </a:r>
            <a:r>
              <a:rPr lang="en-US" sz="2800" dirty="0" err="1" smtClean="0"/>
              <a:t>STful</a:t>
            </a:r>
            <a:r>
              <a:rPr lang="en-US" sz="2800" dirty="0" smtClean="0"/>
              <a:t> environments (</a:t>
            </a:r>
            <a:r>
              <a:rPr lang="en-US" sz="2800" dirty="0" err="1" smtClean="0">
                <a:solidFill>
                  <a:srgbClr val="008000"/>
                </a:solidFill>
              </a:rPr>
              <a:t>CoRE</a:t>
            </a:r>
            <a:r>
              <a:rPr lang="en-US" sz="2800" dirty="0" smtClean="0"/>
              <a:t>) Working Group has standardized the web service paradigm into networks of smart objects.</a:t>
            </a:r>
          </a:p>
          <a:p>
            <a:r>
              <a:rPr lang="en-US" sz="2800" dirty="0" smtClean="0"/>
              <a:t>In the </a:t>
            </a:r>
            <a:r>
              <a:rPr lang="en-US" sz="2800" dirty="0" smtClean="0">
                <a:solidFill>
                  <a:srgbClr val="008000"/>
                </a:solidFill>
              </a:rPr>
              <a:t>W</a:t>
            </a:r>
            <a:r>
              <a:rPr lang="en-US" sz="2800" dirty="0" smtClean="0"/>
              <a:t>eb </a:t>
            </a:r>
            <a:r>
              <a:rPr lang="en-US" sz="2800" dirty="0" smtClean="0">
                <a:solidFill>
                  <a:srgbClr val="008000"/>
                </a:solidFill>
              </a:rPr>
              <a:t>o</a:t>
            </a:r>
            <a:r>
              <a:rPr lang="en-US" sz="2800" dirty="0" smtClean="0"/>
              <a:t>f </a:t>
            </a:r>
            <a:r>
              <a:rPr lang="en-US" sz="2800" dirty="0" smtClean="0">
                <a:solidFill>
                  <a:srgbClr val="008000"/>
                </a:solidFill>
              </a:rPr>
              <a:t>T</a:t>
            </a:r>
            <a:r>
              <a:rPr lang="en-US" sz="2800" dirty="0" smtClean="0"/>
              <a:t>hings (</a:t>
            </a:r>
            <a:r>
              <a:rPr lang="en-US" sz="2800" dirty="0" smtClean="0">
                <a:solidFill>
                  <a:srgbClr val="008000"/>
                </a:solidFill>
              </a:rPr>
              <a:t>WOT</a:t>
            </a:r>
            <a:r>
              <a:rPr lang="en-US" sz="2800" dirty="0" smtClean="0"/>
              <a:t>),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object applications are built </a:t>
            </a:r>
            <a:r>
              <a:rPr lang="en-US" sz="2800" dirty="0"/>
              <a:t>o</a:t>
            </a:r>
            <a:r>
              <a:rPr lang="en-US" sz="2800" dirty="0" smtClean="0"/>
              <a:t>n top of the </a:t>
            </a:r>
            <a:r>
              <a:rPr lang="en-US" sz="2800" dirty="0" err="1" smtClean="0">
                <a:solidFill>
                  <a:srgbClr val="008000"/>
                </a:solidFill>
              </a:rPr>
              <a:t>RE</a:t>
            </a:r>
            <a:r>
              <a:rPr lang="en-US" sz="2800" dirty="0" err="1" smtClean="0"/>
              <a:t>presentationl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S</a:t>
            </a:r>
            <a:r>
              <a:rPr lang="en-US" sz="2800" dirty="0" smtClean="0"/>
              <a:t>tate </a:t>
            </a:r>
            <a:r>
              <a:rPr lang="en-US" sz="2800" dirty="0" smtClean="0">
                <a:solidFill>
                  <a:srgbClr val="008000"/>
                </a:solidFill>
              </a:rPr>
              <a:t>T</a:t>
            </a:r>
            <a:r>
              <a:rPr lang="en-US" sz="2800" dirty="0" smtClean="0"/>
              <a:t>ransfer (</a:t>
            </a:r>
            <a:r>
              <a:rPr lang="en-US" sz="2800" dirty="0" smtClean="0">
                <a:solidFill>
                  <a:srgbClr val="008000"/>
                </a:solidFill>
              </a:rPr>
              <a:t>REST</a:t>
            </a:r>
            <a:r>
              <a:rPr lang="en-US" sz="2800" dirty="0" smtClean="0"/>
              <a:t>) architecture where resources (objects) are abstractions identified by URIs.</a:t>
            </a:r>
          </a:p>
          <a:p>
            <a:r>
              <a:rPr lang="en-US" sz="2800" dirty="0" smtClean="0"/>
              <a:t>The CORE group has defined a REST-based web transfer protocol called </a:t>
            </a:r>
            <a:r>
              <a:rPr lang="en-US" sz="2800" dirty="0" smtClean="0">
                <a:solidFill>
                  <a:srgbClr val="008000"/>
                </a:solidFill>
              </a:rPr>
              <a:t>Co</a:t>
            </a:r>
            <a:r>
              <a:rPr lang="en-US" sz="2800" dirty="0" smtClean="0"/>
              <a:t>nstrained </a:t>
            </a:r>
            <a:r>
              <a:rPr lang="en-US" sz="2800" dirty="0" smtClean="0">
                <a:solidFill>
                  <a:srgbClr val="008000"/>
                </a:solidFill>
              </a:rPr>
              <a:t>A</a:t>
            </a:r>
            <a:r>
              <a:rPr lang="en-US" sz="2800" dirty="0" smtClean="0"/>
              <a:t>pplication </a:t>
            </a:r>
            <a:r>
              <a:rPr lang="en-US" sz="2800" dirty="0" smtClean="0">
                <a:solidFill>
                  <a:srgbClr val="008000"/>
                </a:solidFill>
              </a:rPr>
              <a:t>P</a:t>
            </a:r>
            <a:r>
              <a:rPr lang="en-US" sz="2800" dirty="0" smtClean="0"/>
              <a:t>rotocol (</a:t>
            </a:r>
            <a:r>
              <a:rPr lang="en-US" sz="2800" dirty="0" err="1" smtClean="0">
                <a:solidFill>
                  <a:srgbClr val="008000"/>
                </a:solidFill>
              </a:rPr>
              <a:t>CoAP</a:t>
            </a:r>
            <a:r>
              <a:rPr lang="en-US" sz="2800" dirty="0" smtClean="0"/>
              <a:t>).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Web resources are manipulated in </a:t>
            </a:r>
            <a:r>
              <a:rPr lang="en-US" sz="2800" dirty="0" err="1" smtClean="0"/>
              <a:t>CoAP</a:t>
            </a:r>
            <a:r>
              <a:rPr lang="en-US" sz="2800" dirty="0" smtClean="0"/>
              <a:t> using the same methods as HTTP: GET, PUT, POST and DELETE.</a:t>
            </a:r>
          </a:p>
          <a:p>
            <a:r>
              <a:rPr lang="en-US" sz="2800" dirty="0" err="1" smtClean="0"/>
              <a:t>CoAP</a:t>
            </a:r>
            <a:r>
              <a:rPr lang="en-US" sz="2800" dirty="0" smtClean="0"/>
              <a:t> is a subset of HTTP functionality re-designed for low power embedded devices such as sensors.</a:t>
            </a:r>
          </a:p>
          <a:p>
            <a:r>
              <a:rPr lang="en-US" sz="2800" dirty="0" err="1" smtClean="0"/>
              <a:t>CoAP’s</a:t>
            </a:r>
            <a:r>
              <a:rPr lang="en-US" sz="2800" dirty="0" smtClean="0"/>
              <a:t> two layers</a:t>
            </a:r>
            <a:endParaRPr lang="en-US" sz="2800" dirty="0"/>
          </a:p>
          <a:p>
            <a:pPr lvl="1"/>
            <a:r>
              <a:rPr lang="en-US" sz="2400" dirty="0" smtClean="0"/>
              <a:t> Request/Response Layer</a:t>
            </a:r>
          </a:p>
          <a:p>
            <a:pPr lvl="1"/>
            <a:r>
              <a:rPr lang="en-US" sz="2400" dirty="0" smtClean="0"/>
              <a:t>Transaction Layer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6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Request/Response layer :: </a:t>
            </a:r>
            <a:r>
              <a:rPr lang="en-US" dirty="0" smtClean="0"/>
              <a:t>responsible for transmission of requests and responses. This is where REST-based communication occurs.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REST request </a:t>
            </a:r>
            <a:r>
              <a:rPr lang="en-US" dirty="0" smtClean="0"/>
              <a:t>is piggybacked on </a:t>
            </a:r>
            <a:r>
              <a:rPr lang="en-US" dirty="0" smtClean="0">
                <a:solidFill>
                  <a:srgbClr val="0000FF"/>
                </a:solidFill>
              </a:rPr>
              <a:t>Confirmable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Non-confirmable</a:t>
            </a:r>
            <a:r>
              <a:rPr lang="en-US" dirty="0" smtClean="0"/>
              <a:t> message.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REST response </a:t>
            </a:r>
            <a:r>
              <a:rPr lang="en-US" dirty="0" smtClean="0"/>
              <a:t>is piggybacked on the related </a:t>
            </a:r>
            <a:r>
              <a:rPr lang="en-US" dirty="0" smtClean="0">
                <a:solidFill>
                  <a:srgbClr val="0000FF"/>
                </a:solidFill>
              </a:rPr>
              <a:t>Acknowledgement</a:t>
            </a:r>
            <a:r>
              <a:rPr lang="en-US" dirty="0" smtClean="0"/>
              <a:t> message.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3025</TotalTime>
  <Words>1015</Words>
  <Application>Microsoft Office PowerPoint</Application>
  <PresentationFormat>On-screen Show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Revised_Master</vt:lpstr>
      <vt:lpstr>   Low-Power Interoperability for the IPv6 Internet of Things  Adam Dunkels, Joakim Eriksson, Nicolas Tsiftes Swedish Institute of Computer Science  Presenter - Bob Kinicki               </vt:lpstr>
      <vt:lpstr>Introduction</vt:lpstr>
      <vt:lpstr>Internet of Things (IoT)</vt:lpstr>
      <vt:lpstr>Steps for IoT Interoperability</vt:lpstr>
      <vt:lpstr>Low-Power IPv6 Stack</vt:lpstr>
      <vt:lpstr>CoAP versus HTTP</vt:lpstr>
      <vt:lpstr>CoAP Background [Colitti]</vt:lpstr>
      <vt:lpstr>CoAP</vt:lpstr>
      <vt:lpstr>CoAP</vt:lpstr>
      <vt:lpstr>CoAP</vt:lpstr>
      <vt:lpstr>CoAP</vt:lpstr>
      <vt:lpstr>COAP Efficiencies</vt:lpstr>
      <vt:lpstr>Accessing Sensor from Web Browser</vt:lpstr>
      <vt:lpstr>IPv6 for Low-Power Wireless</vt:lpstr>
      <vt:lpstr>IPv6 for Low-Power Wireless</vt:lpstr>
      <vt:lpstr>Radio Duty Cycling Layer</vt:lpstr>
      <vt:lpstr>ContikiMAC Unicast</vt:lpstr>
      <vt:lpstr>ContikiMAC Broadcast</vt:lpstr>
      <vt:lpstr>Interoperability</vt:lpstr>
      <vt:lpstr>Low-Power Interoperability</vt:lpstr>
      <vt:lpstr>Low-Power Interoperability</vt:lpstr>
      <vt:lpstr>Conclusion</vt:lpstr>
      <vt:lpstr>References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144</cp:revision>
  <dcterms:created xsi:type="dcterms:W3CDTF">2004-01-21T20:05:10Z</dcterms:created>
  <dcterms:modified xsi:type="dcterms:W3CDTF">2014-12-08T23:31:45Z</dcterms:modified>
</cp:coreProperties>
</file>