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7"/>
  </p:notesMasterIdLst>
  <p:handoutMasterIdLst>
    <p:handoutMasterId r:id="rId38"/>
  </p:handoutMasterIdLst>
  <p:sldIdLst>
    <p:sldId id="256" r:id="rId2"/>
    <p:sldId id="285" r:id="rId3"/>
    <p:sldId id="286" r:id="rId4"/>
    <p:sldId id="287" r:id="rId5"/>
    <p:sldId id="289" r:id="rId6"/>
    <p:sldId id="288" r:id="rId7"/>
    <p:sldId id="290" r:id="rId8"/>
    <p:sldId id="291" r:id="rId9"/>
    <p:sldId id="292" r:id="rId10"/>
    <p:sldId id="293" r:id="rId11"/>
    <p:sldId id="294" r:id="rId12"/>
    <p:sldId id="295" r:id="rId13"/>
    <p:sldId id="296" r:id="rId14"/>
    <p:sldId id="297" r:id="rId15"/>
    <p:sldId id="298" r:id="rId16"/>
    <p:sldId id="299" r:id="rId17"/>
    <p:sldId id="300" r:id="rId18"/>
    <p:sldId id="301" r:id="rId19"/>
    <p:sldId id="302" r:id="rId20"/>
    <p:sldId id="303" r:id="rId21"/>
    <p:sldId id="304" r:id="rId22"/>
    <p:sldId id="307" r:id="rId23"/>
    <p:sldId id="305" r:id="rId24"/>
    <p:sldId id="306" r:id="rId25"/>
    <p:sldId id="308" r:id="rId26"/>
    <p:sldId id="318" r:id="rId27"/>
    <p:sldId id="309" r:id="rId28"/>
    <p:sldId id="310" r:id="rId29"/>
    <p:sldId id="312" r:id="rId30"/>
    <p:sldId id="311" r:id="rId31"/>
    <p:sldId id="314" r:id="rId32"/>
    <p:sldId id="316" r:id="rId33"/>
    <p:sldId id="313" r:id="rId34"/>
    <p:sldId id="315" r:id="rId35"/>
    <p:sldId id="317" r:id="rId36"/>
  </p:sldIdLst>
  <p:sldSz cx="9144000" cy="6858000" type="screen4x3"/>
  <p:notesSz cx="6858000" cy="9144000"/>
  <p:custDataLst>
    <p:tags r:id="rId39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9CD95"/>
    <a:srgbClr val="46A0DC"/>
    <a:srgbClr val="B7A079"/>
    <a:srgbClr val="2C6A8C"/>
    <a:srgbClr val="000000"/>
    <a:srgbClr val="FFFFFF"/>
    <a:srgbClr val="6D6D6D"/>
    <a:srgbClr val="AB192D"/>
    <a:srgbClr val="C4122F"/>
    <a:srgbClr val="B2B7B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0505E3EF-67EA-436B-97B2-0124C06EBD24}" styleName="Medium Style 4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85BE263C-DBD7-4A20-BB59-AAB30ACAA65A}" styleName="Medium Style 3 - 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3898" autoAdjust="0"/>
    <p:restoredTop sz="99461" autoAdjust="0"/>
  </p:normalViewPr>
  <p:slideViewPr>
    <p:cSldViewPr showGuides="1">
      <p:cViewPr>
        <p:scale>
          <a:sx n="108" d="100"/>
          <a:sy n="108" d="100"/>
        </p:scale>
        <p:origin x="-197" y="82"/>
      </p:cViewPr>
      <p:guideLst>
        <p:guide orient="horz" pos="720"/>
        <p:guide orient="horz" pos="960"/>
        <p:guide pos="288"/>
        <p:guide pos="5472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howGuides="1">
      <p:cViewPr varScale="1">
        <p:scale>
          <a:sx n="85" d="100"/>
          <a:sy n="85" d="100"/>
        </p:scale>
        <p:origin x="-3834" y="-96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gs" Target="tags/tag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bcard:Documents:cs577:project:cold_perf_testing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bcard:Documents:cs577:project:cold_perf_testing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bcard:Documents:cs577:project:cold_perf_testing.xlsx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bcard:Documents:cs577:project:cold_perf_testing.xlsx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bcard:Documents:cs577:project:cold_perf_testing.xlsx" TargetMode="Externa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bcard:Documents:cs577:project:cold_perf_testing.xlsx" TargetMode="External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bcard:Documents:cs577:project:cold_perf_testing.xlsx" TargetMode="External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bcard:Documents:cs577:project:cold_perf_testing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/>
              <a:t>Page Download</a:t>
            </a:r>
            <a:r>
              <a:rPr lang="en-US" baseline="0"/>
              <a:t> Time for HTTP/1.1</a:t>
            </a:r>
          </a:p>
          <a:p>
            <a:pPr>
              <a:defRPr/>
            </a:pPr>
            <a:r>
              <a:rPr lang="en-US" baseline="0"/>
              <a:t>No Delay, No Loss</a:t>
            </a:r>
            <a:endParaRPr lang="en-US"/>
          </a:p>
        </c:rich>
      </c:tx>
      <c:overlay val="0"/>
    </c:title>
    <c:autoTitleDeleted val="0"/>
    <c:plotArea>
      <c:layout/>
      <c:scatterChart>
        <c:scatterStyle val="smoothMarker"/>
        <c:varyColors val="0"/>
        <c:ser>
          <c:idx val="0"/>
          <c:order val="0"/>
          <c:tx>
            <c:v>One Domain</c:v>
          </c:tx>
          <c:xVal>
            <c:numRef>
              <c:f>Sheet2!$C$6:$C$10</c:f>
              <c:numCache>
                <c:formatCode>General</c:formatCode>
                <c:ptCount val="5"/>
                <c:pt idx="0">
                  <c:v>0.5</c:v>
                </c:pt>
                <c:pt idx="1">
                  <c:v>1</c:v>
                </c:pt>
                <c:pt idx="2">
                  <c:v>5</c:v>
                </c:pt>
                <c:pt idx="3">
                  <c:v>10</c:v>
                </c:pt>
                <c:pt idx="4">
                  <c:v>50</c:v>
                </c:pt>
              </c:numCache>
            </c:numRef>
          </c:xVal>
          <c:yVal>
            <c:numRef>
              <c:f>Sheet2!$G$6:$G$10</c:f>
              <c:numCache>
                <c:formatCode>General</c:formatCode>
                <c:ptCount val="5"/>
                <c:pt idx="0">
                  <c:v>30786.666666666672</c:v>
                </c:pt>
                <c:pt idx="1">
                  <c:v>14516.66666666667</c:v>
                </c:pt>
                <c:pt idx="2">
                  <c:v>3043.333333333333</c:v>
                </c:pt>
                <c:pt idx="3">
                  <c:v>1636.666666666667</c:v>
                </c:pt>
                <c:pt idx="4">
                  <c:v>1023.333333333333</c:v>
                </c:pt>
              </c:numCache>
            </c:numRef>
          </c:yVal>
          <c:smooth val="1"/>
        </c:ser>
        <c:ser>
          <c:idx val="1"/>
          <c:order val="1"/>
          <c:tx>
            <c:v>Two Domains</c:v>
          </c:tx>
          <c:xVal>
            <c:numRef>
              <c:f>Sheet2!$C$24:$C$28</c:f>
              <c:numCache>
                <c:formatCode>General</c:formatCode>
                <c:ptCount val="5"/>
                <c:pt idx="0">
                  <c:v>0.5</c:v>
                </c:pt>
                <c:pt idx="1">
                  <c:v>1</c:v>
                </c:pt>
                <c:pt idx="2">
                  <c:v>5</c:v>
                </c:pt>
                <c:pt idx="3">
                  <c:v>10</c:v>
                </c:pt>
                <c:pt idx="4">
                  <c:v>50</c:v>
                </c:pt>
              </c:numCache>
            </c:numRef>
          </c:xVal>
          <c:yVal>
            <c:numRef>
              <c:f>Sheet2!$G$24:$G$28</c:f>
              <c:numCache>
                <c:formatCode>General</c:formatCode>
                <c:ptCount val="5"/>
                <c:pt idx="0">
                  <c:v>30716.666666666672</c:v>
                </c:pt>
                <c:pt idx="1">
                  <c:v>14503.33333333333</c:v>
                </c:pt>
                <c:pt idx="2">
                  <c:v>3053.333333333333</c:v>
                </c:pt>
                <c:pt idx="3">
                  <c:v>1790</c:v>
                </c:pt>
                <c:pt idx="4">
                  <c:v>973.33333333333326</c:v>
                </c:pt>
              </c:numCache>
            </c:numRef>
          </c:yVal>
          <c:smooth val="1"/>
        </c:ser>
        <c:ser>
          <c:idx val="2"/>
          <c:order val="2"/>
          <c:tx>
            <c:v>Three Domains</c:v>
          </c:tx>
          <c:xVal>
            <c:numRef>
              <c:f>Sheet2!$C$38:$C$42</c:f>
              <c:numCache>
                <c:formatCode>General</c:formatCode>
                <c:ptCount val="5"/>
                <c:pt idx="0">
                  <c:v>0.5</c:v>
                </c:pt>
                <c:pt idx="1">
                  <c:v>1</c:v>
                </c:pt>
                <c:pt idx="2">
                  <c:v>5</c:v>
                </c:pt>
                <c:pt idx="3">
                  <c:v>10</c:v>
                </c:pt>
                <c:pt idx="4">
                  <c:v>50</c:v>
                </c:pt>
              </c:numCache>
            </c:numRef>
          </c:xVal>
          <c:yVal>
            <c:numRef>
              <c:f>Sheet2!$G$38:$G$42</c:f>
              <c:numCache>
                <c:formatCode>General</c:formatCode>
                <c:ptCount val="5"/>
                <c:pt idx="0">
                  <c:v>30452.333333333328</c:v>
                </c:pt>
                <c:pt idx="1">
                  <c:v>14426.66666666667</c:v>
                </c:pt>
                <c:pt idx="2">
                  <c:v>3070</c:v>
                </c:pt>
                <c:pt idx="3">
                  <c:v>1820</c:v>
                </c:pt>
                <c:pt idx="4">
                  <c:v>986.66666666666663</c:v>
                </c:pt>
              </c:numCache>
            </c:numRef>
          </c:yVal>
          <c:smooth val="1"/>
        </c:ser>
        <c:ser>
          <c:idx val="3"/>
          <c:order val="3"/>
          <c:tx>
            <c:v>Five Domains</c:v>
          </c:tx>
          <c:xVal>
            <c:numRef>
              <c:f>Sheet2!$C$53:$C$57</c:f>
              <c:numCache>
                <c:formatCode>General</c:formatCode>
                <c:ptCount val="5"/>
                <c:pt idx="0">
                  <c:v>0.5</c:v>
                </c:pt>
                <c:pt idx="1">
                  <c:v>1</c:v>
                </c:pt>
                <c:pt idx="2">
                  <c:v>5</c:v>
                </c:pt>
                <c:pt idx="3">
                  <c:v>10</c:v>
                </c:pt>
                <c:pt idx="4">
                  <c:v>50</c:v>
                </c:pt>
              </c:numCache>
            </c:numRef>
          </c:xVal>
          <c:yVal>
            <c:numRef>
              <c:f>Sheet2!$G$53:$G$57</c:f>
              <c:numCache>
                <c:formatCode>General</c:formatCode>
                <c:ptCount val="5"/>
                <c:pt idx="0">
                  <c:v>30362.666666666672</c:v>
                </c:pt>
                <c:pt idx="1">
                  <c:v>15370</c:v>
                </c:pt>
                <c:pt idx="2">
                  <c:v>3143.333333333333</c:v>
                </c:pt>
                <c:pt idx="3">
                  <c:v>1930</c:v>
                </c:pt>
                <c:pt idx="4">
                  <c:v>963.33333333333326</c:v>
                </c:pt>
              </c:numCache>
            </c:numRef>
          </c:yVal>
          <c:smooth val="1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94561024"/>
        <c:axId val="94562944"/>
      </c:scatterChart>
      <c:valAx>
        <c:axId val="94561024"/>
        <c:scaling>
          <c:logBase val="10"/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Throughput Mbps</a:t>
                </a:r>
              </a:p>
            </c:rich>
          </c:tx>
          <c:overlay val="0"/>
        </c:title>
        <c:numFmt formatCode="General" sourceLinked="1"/>
        <c:majorTickMark val="out"/>
        <c:minorTickMark val="none"/>
        <c:tickLblPos val="nextTo"/>
        <c:crossAx val="94562944"/>
        <c:crosses val="autoZero"/>
        <c:crossBetween val="midCat"/>
      </c:valAx>
      <c:valAx>
        <c:axId val="94562944"/>
        <c:scaling>
          <c:orientation val="minMax"/>
        </c:scaling>
        <c:delete val="0"/>
        <c:axPos val="r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Time (ms)</a:t>
                </a:r>
              </a:p>
            </c:rich>
          </c:tx>
          <c:overlay val="0"/>
        </c:title>
        <c:numFmt formatCode="General" sourceLinked="1"/>
        <c:majorTickMark val="out"/>
        <c:minorTickMark val="none"/>
        <c:tickLblPos val="nextTo"/>
        <c:crossAx val="94561024"/>
        <c:crosses val="max"/>
        <c:crossBetween val="midCat"/>
      </c:valAx>
    </c:plotArea>
    <c:legend>
      <c:legendPos val="b"/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/>
              <a:t>Page Download Times for HTTP/2</a:t>
            </a:r>
          </a:p>
          <a:p>
            <a:pPr>
              <a:defRPr/>
            </a:pPr>
            <a:r>
              <a:rPr lang="en-US"/>
              <a:t>No Delay,</a:t>
            </a:r>
            <a:r>
              <a:rPr lang="en-US" baseline="0"/>
              <a:t> No Loss</a:t>
            </a:r>
            <a:endParaRPr lang="en-US"/>
          </a:p>
        </c:rich>
      </c:tx>
      <c:overlay val="0"/>
    </c:title>
    <c:autoTitleDeleted val="0"/>
    <c:plotArea>
      <c:layout/>
      <c:scatterChart>
        <c:scatterStyle val="smoothMarker"/>
        <c:varyColors val="0"/>
        <c:ser>
          <c:idx val="0"/>
          <c:order val="0"/>
          <c:tx>
            <c:v>One Domain</c:v>
          </c:tx>
          <c:xVal>
            <c:numRef>
              <c:f>Sheet2!$C$6:$C$10</c:f>
              <c:numCache>
                <c:formatCode>General</c:formatCode>
                <c:ptCount val="5"/>
                <c:pt idx="0">
                  <c:v>0.5</c:v>
                </c:pt>
                <c:pt idx="1">
                  <c:v>1</c:v>
                </c:pt>
                <c:pt idx="2">
                  <c:v>5</c:v>
                </c:pt>
                <c:pt idx="3">
                  <c:v>10</c:v>
                </c:pt>
                <c:pt idx="4">
                  <c:v>50</c:v>
                </c:pt>
              </c:numCache>
            </c:numRef>
          </c:xVal>
          <c:yVal>
            <c:numRef>
              <c:f>Sheet2!$K$6:$K$10</c:f>
              <c:numCache>
                <c:formatCode>General</c:formatCode>
                <c:ptCount val="5"/>
                <c:pt idx="0">
                  <c:v>30076.666666666672</c:v>
                </c:pt>
                <c:pt idx="1">
                  <c:v>15320</c:v>
                </c:pt>
                <c:pt idx="2">
                  <c:v>3116.666666666667</c:v>
                </c:pt>
                <c:pt idx="3">
                  <c:v>1780</c:v>
                </c:pt>
                <c:pt idx="4">
                  <c:v>1263.333333333333</c:v>
                </c:pt>
              </c:numCache>
            </c:numRef>
          </c:yVal>
          <c:smooth val="1"/>
        </c:ser>
        <c:ser>
          <c:idx val="1"/>
          <c:order val="1"/>
          <c:tx>
            <c:v>Two Domains</c:v>
          </c:tx>
          <c:xVal>
            <c:numRef>
              <c:f>Sheet2!$C$24:$C$28</c:f>
              <c:numCache>
                <c:formatCode>General</c:formatCode>
                <c:ptCount val="5"/>
                <c:pt idx="0">
                  <c:v>0.5</c:v>
                </c:pt>
                <c:pt idx="1">
                  <c:v>1</c:v>
                </c:pt>
                <c:pt idx="2">
                  <c:v>5</c:v>
                </c:pt>
                <c:pt idx="3">
                  <c:v>10</c:v>
                </c:pt>
                <c:pt idx="4">
                  <c:v>50</c:v>
                </c:pt>
              </c:numCache>
            </c:numRef>
          </c:xVal>
          <c:yVal>
            <c:numRef>
              <c:f>Sheet2!$K$24:$K$28</c:f>
              <c:numCache>
                <c:formatCode>General</c:formatCode>
                <c:ptCount val="5"/>
                <c:pt idx="0">
                  <c:v>30210</c:v>
                </c:pt>
                <c:pt idx="1">
                  <c:v>14200</c:v>
                </c:pt>
                <c:pt idx="2">
                  <c:v>3066.666666666667</c:v>
                </c:pt>
                <c:pt idx="3">
                  <c:v>1623.333333333333</c:v>
                </c:pt>
                <c:pt idx="4">
                  <c:v>876.66666666666663</c:v>
                </c:pt>
              </c:numCache>
            </c:numRef>
          </c:yVal>
          <c:smooth val="1"/>
        </c:ser>
        <c:ser>
          <c:idx val="2"/>
          <c:order val="2"/>
          <c:tx>
            <c:v>Three Domains</c:v>
          </c:tx>
          <c:xVal>
            <c:numRef>
              <c:f>Sheet2!$C$38:$C$42</c:f>
              <c:numCache>
                <c:formatCode>General</c:formatCode>
                <c:ptCount val="5"/>
                <c:pt idx="0">
                  <c:v>0.5</c:v>
                </c:pt>
                <c:pt idx="1">
                  <c:v>1</c:v>
                </c:pt>
                <c:pt idx="2">
                  <c:v>5</c:v>
                </c:pt>
                <c:pt idx="3">
                  <c:v>10</c:v>
                </c:pt>
                <c:pt idx="4">
                  <c:v>50</c:v>
                </c:pt>
              </c:numCache>
            </c:numRef>
          </c:xVal>
          <c:yVal>
            <c:numRef>
              <c:f>Sheet2!$K$38:$K$42</c:f>
              <c:numCache>
                <c:formatCode>General</c:formatCode>
                <c:ptCount val="5"/>
                <c:pt idx="0">
                  <c:v>30017</c:v>
                </c:pt>
                <c:pt idx="1">
                  <c:v>14853.33333333333</c:v>
                </c:pt>
                <c:pt idx="2">
                  <c:v>2816.666666666667</c:v>
                </c:pt>
                <c:pt idx="3">
                  <c:v>1513.333333333333</c:v>
                </c:pt>
                <c:pt idx="4">
                  <c:v>846.66666666666663</c:v>
                </c:pt>
              </c:numCache>
            </c:numRef>
          </c:yVal>
          <c:smooth val="1"/>
        </c:ser>
        <c:ser>
          <c:idx val="3"/>
          <c:order val="3"/>
          <c:tx>
            <c:v>Five Domains</c:v>
          </c:tx>
          <c:xVal>
            <c:numRef>
              <c:f>Sheet2!$C$53:$C$57</c:f>
              <c:numCache>
                <c:formatCode>General</c:formatCode>
                <c:ptCount val="5"/>
                <c:pt idx="0">
                  <c:v>0.5</c:v>
                </c:pt>
                <c:pt idx="1">
                  <c:v>1</c:v>
                </c:pt>
                <c:pt idx="2">
                  <c:v>5</c:v>
                </c:pt>
                <c:pt idx="3">
                  <c:v>10</c:v>
                </c:pt>
                <c:pt idx="4">
                  <c:v>50</c:v>
                </c:pt>
              </c:numCache>
            </c:numRef>
          </c:xVal>
          <c:yVal>
            <c:numRef>
              <c:f>Sheet2!$K$53:$K$57</c:f>
              <c:numCache>
                <c:formatCode>General</c:formatCode>
                <c:ptCount val="5"/>
                <c:pt idx="0">
                  <c:v>30385.666666666672</c:v>
                </c:pt>
                <c:pt idx="1">
                  <c:v>14976.66666666667</c:v>
                </c:pt>
                <c:pt idx="2">
                  <c:v>3020</c:v>
                </c:pt>
                <c:pt idx="3">
                  <c:v>1456.666666666667</c:v>
                </c:pt>
                <c:pt idx="4">
                  <c:v>933.33333333333326</c:v>
                </c:pt>
              </c:numCache>
            </c:numRef>
          </c:yVal>
          <c:smooth val="1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94606848"/>
        <c:axId val="94608768"/>
      </c:scatterChart>
      <c:valAx>
        <c:axId val="94606848"/>
        <c:scaling>
          <c:logBase val="10"/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Throughput Mbps</a:t>
                </a:r>
              </a:p>
            </c:rich>
          </c:tx>
          <c:overlay val="0"/>
        </c:title>
        <c:numFmt formatCode="General" sourceLinked="1"/>
        <c:majorTickMark val="out"/>
        <c:minorTickMark val="none"/>
        <c:tickLblPos val="nextTo"/>
        <c:crossAx val="94608768"/>
        <c:crosses val="autoZero"/>
        <c:crossBetween val="midCat"/>
      </c:valAx>
      <c:valAx>
        <c:axId val="94608768"/>
        <c:scaling>
          <c:orientation val="minMax"/>
        </c:scaling>
        <c:delete val="0"/>
        <c:axPos val="r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Time (ms)</a:t>
                </a:r>
              </a:p>
            </c:rich>
          </c:tx>
          <c:overlay val="0"/>
        </c:title>
        <c:numFmt formatCode="General" sourceLinked="1"/>
        <c:majorTickMark val="out"/>
        <c:minorTickMark val="none"/>
        <c:tickLblPos val="nextTo"/>
        <c:crossAx val="94606848"/>
        <c:crosses val="max"/>
        <c:crossBetween val="midCat"/>
      </c:valAx>
    </c:plotArea>
    <c:legend>
      <c:legendPos val="b"/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/>
              <a:t>Difference In Page Download TIme,</a:t>
            </a:r>
            <a:r>
              <a:rPr lang="en-US" baseline="0"/>
              <a:t> </a:t>
            </a:r>
          </a:p>
          <a:p>
            <a:pPr>
              <a:defRPr/>
            </a:pPr>
            <a:r>
              <a:rPr lang="en-US" baseline="0"/>
              <a:t>Higher Values show HTTP/2 Advantage</a:t>
            </a:r>
            <a:endParaRPr lang="en-US"/>
          </a:p>
        </c:rich>
      </c:tx>
      <c:overlay val="0"/>
    </c:title>
    <c:autoTitleDeleted val="0"/>
    <c:plotArea>
      <c:layout/>
      <c:scatterChart>
        <c:scatterStyle val="smoothMarker"/>
        <c:varyColors val="0"/>
        <c:ser>
          <c:idx val="0"/>
          <c:order val="0"/>
          <c:tx>
            <c:v>One Domain</c:v>
          </c:tx>
          <c:xVal>
            <c:numRef>
              <c:f>Sheet2!$C$6:$C$10</c:f>
              <c:numCache>
                <c:formatCode>General</c:formatCode>
                <c:ptCount val="5"/>
                <c:pt idx="0">
                  <c:v>0.5</c:v>
                </c:pt>
                <c:pt idx="1">
                  <c:v>1</c:v>
                </c:pt>
                <c:pt idx="2">
                  <c:v>5</c:v>
                </c:pt>
                <c:pt idx="3">
                  <c:v>10</c:v>
                </c:pt>
                <c:pt idx="4">
                  <c:v>50</c:v>
                </c:pt>
              </c:numCache>
            </c:numRef>
          </c:xVal>
          <c:yVal>
            <c:numRef>
              <c:f>Sheet2!$L$6:$L$10</c:f>
              <c:numCache>
                <c:formatCode>General</c:formatCode>
                <c:ptCount val="5"/>
                <c:pt idx="0">
                  <c:v>710</c:v>
                </c:pt>
                <c:pt idx="1">
                  <c:v>-803.33333333333405</c:v>
                </c:pt>
                <c:pt idx="2">
                  <c:v>-73.33333333333303</c:v>
                </c:pt>
                <c:pt idx="3">
                  <c:v>-143.33333333333329</c:v>
                </c:pt>
                <c:pt idx="4">
                  <c:v>-239.99999999999989</c:v>
                </c:pt>
              </c:numCache>
            </c:numRef>
          </c:yVal>
          <c:smooth val="1"/>
        </c:ser>
        <c:ser>
          <c:idx val="1"/>
          <c:order val="1"/>
          <c:tx>
            <c:v>Two Domains</c:v>
          </c:tx>
          <c:xVal>
            <c:numRef>
              <c:f>Sheet2!$C$24:$C$28</c:f>
              <c:numCache>
                <c:formatCode>General</c:formatCode>
                <c:ptCount val="5"/>
                <c:pt idx="0">
                  <c:v>0.5</c:v>
                </c:pt>
                <c:pt idx="1">
                  <c:v>1</c:v>
                </c:pt>
                <c:pt idx="2">
                  <c:v>5</c:v>
                </c:pt>
                <c:pt idx="3">
                  <c:v>10</c:v>
                </c:pt>
                <c:pt idx="4">
                  <c:v>50</c:v>
                </c:pt>
              </c:numCache>
            </c:numRef>
          </c:xVal>
          <c:yVal>
            <c:numRef>
              <c:f>Sheet2!$L$24:$L$28</c:f>
              <c:numCache>
                <c:formatCode>General</c:formatCode>
                <c:ptCount val="5"/>
                <c:pt idx="0">
                  <c:v>506.66666666666788</c:v>
                </c:pt>
                <c:pt idx="1">
                  <c:v>303.333333333334</c:v>
                </c:pt>
                <c:pt idx="2">
                  <c:v>-13.33333333333303</c:v>
                </c:pt>
                <c:pt idx="3">
                  <c:v>166.66666666666671</c:v>
                </c:pt>
                <c:pt idx="4">
                  <c:v>96.666666666666742</c:v>
                </c:pt>
              </c:numCache>
            </c:numRef>
          </c:yVal>
          <c:smooth val="1"/>
        </c:ser>
        <c:ser>
          <c:idx val="2"/>
          <c:order val="2"/>
          <c:tx>
            <c:v>Three Domains</c:v>
          </c:tx>
          <c:xVal>
            <c:numRef>
              <c:f>Sheet2!$C$38:$C$42</c:f>
              <c:numCache>
                <c:formatCode>General</c:formatCode>
                <c:ptCount val="5"/>
                <c:pt idx="0">
                  <c:v>0.5</c:v>
                </c:pt>
                <c:pt idx="1">
                  <c:v>1</c:v>
                </c:pt>
                <c:pt idx="2">
                  <c:v>5</c:v>
                </c:pt>
                <c:pt idx="3">
                  <c:v>10</c:v>
                </c:pt>
                <c:pt idx="4">
                  <c:v>50</c:v>
                </c:pt>
              </c:numCache>
            </c:numRef>
          </c:xVal>
          <c:yVal>
            <c:numRef>
              <c:f>Sheet2!$L$38:$L$42</c:f>
              <c:numCache>
                <c:formatCode>General</c:formatCode>
                <c:ptCount val="5"/>
                <c:pt idx="0">
                  <c:v>435.33333333333212</c:v>
                </c:pt>
                <c:pt idx="1">
                  <c:v>-426.66666666666788</c:v>
                </c:pt>
                <c:pt idx="2">
                  <c:v>253.33333333333351</c:v>
                </c:pt>
                <c:pt idx="3">
                  <c:v>306.66666666666669</c:v>
                </c:pt>
                <c:pt idx="4">
                  <c:v>140</c:v>
                </c:pt>
              </c:numCache>
            </c:numRef>
          </c:yVal>
          <c:smooth val="1"/>
        </c:ser>
        <c:ser>
          <c:idx val="3"/>
          <c:order val="3"/>
          <c:tx>
            <c:v>Five Domains</c:v>
          </c:tx>
          <c:xVal>
            <c:numRef>
              <c:f>Sheet2!$C$53:$C$57</c:f>
              <c:numCache>
                <c:formatCode>General</c:formatCode>
                <c:ptCount val="5"/>
                <c:pt idx="0">
                  <c:v>0.5</c:v>
                </c:pt>
                <c:pt idx="1">
                  <c:v>1</c:v>
                </c:pt>
                <c:pt idx="2">
                  <c:v>5</c:v>
                </c:pt>
                <c:pt idx="3">
                  <c:v>10</c:v>
                </c:pt>
                <c:pt idx="4">
                  <c:v>50</c:v>
                </c:pt>
              </c:numCache>
            </c:numRef>
          </c:xVal>
          <c:yVal>
            <c:numRef>
              <c:f>Sheet2!$L$53:$L$57</c:f>
              <c:numCache>
                <c:formatCode>General</c:formatCode>
                <c:ptCount val="5"/>
                <c:pt idx="0">
                  <c:v>-23</c:v>
                </c:pt>
                <c:pt idx="1">
                  <c:v>393.333333333334</c:v>
                </c:pt>
                <c:pt idx="2">
                  <c:v>123.3333333333335</c:v>
                </c:pt>
                <c:pt idx="3">
                  <c:v>473.3333333333332</c:v>
                </c:pt>
                <c:pt idx="4">
                  <c:v>30</c:v>
                </c:pt>
              </c:numCache>
            </c:numRef>
          </c:yVal>
          <c:smooth val="1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96096256"/>
        <c:axId val="96098176"/>
      </c:scatterChart>
      <c:valAx>
        <c:axId val="96096256"/>
        <c:scaling>
          <c:logBase val="10"/>
          <c:orientation val="minMax"/>
          <c:min val="0.5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Throughput Mbps</a:t>
                </a:r>
              </a:p>
            </c:rich>
          </c:tx>
          <c:overlay val="0"/>
        </c:title>
        <c:numFmt formatCode="General" sourceLinked="1"/>
        <c:majorTickMark val="out"/>
        <c:minorTickMark val="none"/>
        <c:tickLblPos val="low"/>
        <c:crossAx val="96098176"/>
        <c:crosses val="autoZero"/>
        <c:crossBetween val="midCat"/>
      </c:valAx>
      <c:valAx>
        <c:axId val="96098176"/>
        <c:scaling>
          <c:orientation val="minMax"/>
        </c:scaling>
        <c:delete val="0"/>
        <c:axPos val="r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Time Difference</a:t>
                </a:r>
                <a:r>
                  <a:rPr lang="en-US" baseline="0"/>
                  <a:t> (ms)</a:t>
                </a:r>
                <a:endParaRPr lang="en-US"/>
              </a:p>
            </c:rich>
          </c:tx>
          <c:overlay val="0"/>
        </c:title>
        <c:numFmt formatCode="General" sourceLinked="1"/>
        <c:majorTickMark val="out"/>
        <c:minorTickMark val="none"/>
        <c:tickLblPos val="nextTo"/>
        <c:crossAx val="96096256"/>
        <c:crosses val="max"/>
        <c:crossBetween val="midCat"/>
      </c:valAx>
    </c:plotArea>
    <c:legend>
      <c:legendPos val="b"/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/>
              <a:t>Page Download Time HTTP/2</a:t>
            </a:r>
            <a:r>
              <a:rPr lang="en-US" baseline="0"/>
              <a:t> vs HTTP/1.1</a:t>
            </a:r>
          </a:p>
          <a:p>
            <a:pPr>
              <a:defRPr/>
            </a:pPr>
            <a:r>
              <a:rPr lang="en-US" baseline="0"/>
              <a:t>No Delay, No Loss</a:t>
            </a:r>
            <a:endParaRPr lang="en-US"/>
          </a:p>
        </c:rich>
      </c:tx>
      <c:overlay val="0"/>
    </c:title>
    <c:autoTitleDeleted val="0"/>
    <c:plotArea>
      <c:layout/>
      <c:scatterChart>
        <c:scatterStyle val="smoothMarker"/>
        <c:varyColors val="0"/>
        <c:ser>
          <c:idx val="0"/>
          <c:order val="0"/>
          <c:tx>
            <c:v>One Domain</c:v>
          </c:tx>
          <c:xVal>
            <c:numRef>
              <c:f>Sheet2!$C$6:$C$10</c:f>
              <c:numCache>
                <c:formatCode>General</c:formatCode>
                <c:ptCount val="5"/>
                <c:pt idx="0">
                  <c:v>0.5</c:v>
                </c:pt>
                <c:pt idx="1">
                  <c:v>1</c:v>
                </c:pt>
                <c:pt idx="2">
                  <c:v>5</c:v>
                </c:pt>
                <c:pt idx="3">
                  <c:v>10</c:v>
                </c:pt>
                <c:pt idx="4">
                  <c:v>50</c:v>
                </c:pt>
              </c:numCache>
            </c:numRef>
          </c:xVal>
          <c:yVal>
            <c:numRef>
              <c:f>Sheet2!$M$6:$M$10</c:f>
              <c:numCache>
                <c:formatCode>0%</c:formatCode>
                <c:ptCount val="5"/>
                <c:pt idx="0">
                  <c:v>2.30619315721091E-2</c:v>
                </c:pt>
                <c:pt idx="1">
                  <c:v>-5.53386911595867E-2</c:v>
                </c:pt>
                <c:pt idx="2">
                  <c:v>-2.40963855421686E-2</c:v>
                </c:pt>
                <c:pt idx="3">
                  <c:v>-8.7576374745417407E-2</c:v>
                </c:pt>
                <c:pt idx="4">
                  <c:v>-0.23452768729641699</c:v>
                </c:pt>
              </c:numCache>
            </c:numRef>
          </c:yVal>
          <c:smooth val="1"/>
        </c:ser>
        <c:ser>
          <c:idx val="1"/>
          <c:order val="1"/>
          <c:tx>
            <c:v>Two Domains</c:v>
          </c:tx>
          <c:xVal>
            <c:numRef>
              <c:f>Sheet2!$C$24:$C$28</c:f>
              <c:numCache>
                <c:formatCode>General</c:formatCode>
                <c:ptCount val="5"/>
                <c:pt idx="0">
                  <c:v>0.5</c:v>
                </c:pt>
                <c:pt idx="1">
                  <c:v>1</c:v>
                </c:pt>
                <c:pt idx="2">
                  <c:v>5</c:v>
                </c:pt>
                <c:pt idx="3">
                  <c:v>10</c:v>
                </c:pt>
                <c:pt idx="4">
                  <c:v>50</c:v>
                </c:pt>
              </c:numCache>
            </c:numRef>
          </c:xVal>
          <c:yVal>
            <c:numRef>
              <c:f>Sheet2!$M$24:$M$28</c:f>
              <c:numCache>
                <c:formatCode>0%</c:formatCode>
                <c:ptCount val="5"/>
                <c:pt idx="0">
                  <c:v>1.6494845360824802E-2</c:v>
                </c:pt>
                <c:pt idx="1">
                  <c:v>2.09147322454609E-2</c:v>
                </c:pt>
                <c:pt idx="2">
                  <c:v>-4.3668122270741402E-3</c:v>
                </c:pt>
                <c:pt idx="3">
                  <c:v>9.3109869646182494E-2</c:v>
                </c:pt>
                <c:pt idx="4">
                  <c:v>9.9315068493150693E-2</c:v>
                </c:pt>
              </c:numCache>
            </c:numRef>
          </c:yVal>
          <c:smooth val="1"/>
        </c:ser>
        <c:ser>
          <c:idx val="2"/>
          <c:order val="2"/>
          <c:tx>
            <c:v>Three Domains</c:v>
          </c:tx>
          <c:xVal>
            <c:numRef>
              <c:f>Sheet2!$C$38:$C$42</c:f>
              <c:numCache>
                <c:formatCode>General</c:formatCode>
                <c:ptCount val="5"/>
                <c:pt idx="0">
                  <c:v>0.5</c:v>
                </c:pt>
                <c:pt idx="1">
                  <c:v>1</c:v>
                </c:pt>
                <c:pt idx="2">
                  <c:v>5</c:v>
                </c:pt>
                <c:pt idx="3">
                  <c:v>10</c:v>
                </c:pt>
                <c:pt idx="4">
                  <c:v>50</c:v>
                </c:pt>
              </c:numCache>
            </c:numRef>
          </c:xVal>
          <c:yVal>
            <c:numRef>
              <c:f>Sheet2!$M$38:$M$42</c:f>
              <c:numCache>
                <c:formatCode>0%</c:formatCode>
                <c:ptCount val="5"/>
                <c:pt idx="0">
                  <c:v>1.42955657475617E-2</c:v>
                </c:pt>
                <c:pt idx="1">
                  <c:v>-2.95748613678374E-2</c:v>
                </c:pt>
                <c:pt idx="2">
                  <c:v>8.2519001085776394E-2</c:v>
                </c:pt>
                <c:pt idx="3">
                  <c:v>0.16849816849816901</c:v>
                </c:pt>
                <c:pt idx="4">
                  <c:v>0.141891891891892</c:v>
                </c:pt>
              </c:numCache>
            </c:numRef>
          </c:yVal>
          <c:smooth val="1"/>
        </c:ser>
        <c:ser>
          <c:idx val="3"/>
          <c:order val="3"/>
          <c:tx>
            <c:v>Five Domains</c:v>
          </c:tx>
          <c:xVal>
            <c:numRef>
              <c:f>Sheet2!$C$53:$C$57</c:f>
              <c:numCache>
                <c:formatCode>General</c:formatCode>
                <c:ptCount val="5"/>
                <c:pt idx="0">
                  <c:v>0.5</c:v>
                </c:pt>
                <c:pt idx="1">
                  <c:v>1</c:v>
                </c:pt>
                <c:pt idx="2">
                  <c:v>5</c:v>
                </c:pt>
                <c:pt idx="3">
                  <c:v>10</c:v>
                </c:pt>
                <c:pt idx="4">
                  <c:v>50</c:v>
                </c:pt>
              </c:numCache>
            </c:numRef>
          </c:xVal>
          <c:yVal>
            <c:numRef>
              <c:f>Sheet2!$M$53:$M$57</c:f>
              <c:numCache>
                <c:formatCode>0%</c:formatCode>
                <c:ptCount val="5"/>
                <c:pt idx="0">
                  <c:v>-7.5750922185139605E-4</c:v>
                </c:pt>
                <c:pt idx="1">
                  <c:v>2.5590978095857801E-2</c:v>
                </c:pt>
                <c:pt idx="2">
                  <c:v>3.9236479321315E-2</c:v>
                </c:pt>
                <c:pt idx="3">
                  <c:v>0.245250431778929</c:v>
                </c:pt>
                <c:pt idx="4">
                  <c:v>3.1141868512110701E-2</c:v>
                </c:pt>
              </c:numCache>
            </c:numRef>
          </c:yVal>
          <c:smooth val="1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96127232"/>
        <c:axId val="95486336"/>
      </c:scatterChart>
      <c:valAx>
        <c:axId val="96127232"/>
        <c:scaling>
          <c:logBase val="10"/>
          <c:orientation val="minMax"/>
          <c:min val="0.5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Throughput Mbps</a:t>
                </a:r>
              </a:p>
            </c:rich>
          </c:tx>
          <c:overlay val="0"/>
        </c:title>
        <c:numFmt formatCode="General" sourceLinked="1"/>
        <c:majorTickMark val="out"/>
        <c:minorTickMark val="none"/>
        <c:tickLblPos val="low"/>
        <c:crossAx val="95486336"/>
        <c:crosses val="autoZero"/>
        <c:crossBetween val="midCat"/>
      </c:valAx>
      <c:valAx>
        <c:axId val="95486336"/>
        <c:scaling>
          <c:orientation val="minMax"/>
        </c:scaling>
        <c:delete val="0"/>
        <c:axPos val="r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Percent Increase vs</a:t>
                </a:r>
                <a:r>
                  <a:rPr lang="en-US" baseline="0"/>
                  <a:t> HTTP/1.1</a:t>
                </a:r>
                <a:endParaRPr lang="en-US"/>
              </a:p>
            </c:rich>
          </c:tx>
          <c:overlay val="0"/>
        </c:title>
        <c:numFmt formatCode="0%" sourceLinked="1"/>
        <c:majorTickMark val="out"/>
        <c:minorTickMark val="none"/>
        <c:tickLblPos val="nextTo"/>
        <c:crossAx val="96127232"/>
        <c:crosses val="max"/>
        <c:crossBetween val="midCat"/>
      </c:valAx>
    </c:plotArea>
    <c:legend>
      <c:legendPos val="b"/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/>
              <a:t>Page Download Times HTTP/2 vs HTTP/1.1</a:t>
            </a:r>
          </a:p>
          <a:p>
            <a:pPr>
              <a:defRPr/>
            </a:pPr>
            <a:r>
              <a:rPr lang="en-US"/>
              <a:t>79ms Delay, No Loss</a:t>
            </a:r>
          </a:p>
        </c:rich>
      </c:tx>
      <c:overlay val="0"/>
    </c:title>
    <c:autoTitleDeleted val="0"/>
    <c:plotArea>
      <c:layout/>
      <c:scatterChart>
        <c:scatterStyle val="smoothMarker"/>
        <c:varyColors val="0"/>
        <c:ser>
          <c:idx val="0"/>
          <c:order val="0"/>
          <c:tx>
            <c:v>One Domain</c:v>
          </c:tx>
          <c:xVal>
            <c:numRef>
              <c:f>Sheet2!$C$11:$C$15</c:f>
              <c:numCache>
                <c:formatCode>General</c:formatCode>
                <c:ptCount val="5"/>
                <c:pt idx="0">
                  <c:v>0.5</c:v>
                </c:pt>
                <c:pt idx="1">
                  <c:v>1</c:v>
                </c:pt>
                <c:pt idx="2">
                  <c:v>5</c:v>
                </c:pt>
                <c:pt idx="3">
                  <c:v>10</c:v>
                </c:pt>
                <c:pt idx="4">
                  <c:v>50</c:v>
                </c:pt>
              </c:numCache>
            </c:numRef>
          </c:xVal>
          <c:yVal>
            <c:numRef>
              <c:f>Sheet2!$M$11:$M$15</c:f>
              <c:numCache>
                <c:formatCode>0%</c:formatCode>
                <c:ptCount val="5"/>
                <c:pt idx="0">
                  <c:v>2.20996809701886E-2</c:v>
                </c:pt>
                <c:pt idx="1">
                  <c:v>5.6523500810372697E-2</c:v>
                </c:pt>
                <c:pt idx="2">
                  <c:v>0.39195979899497502</c:v>
                </c:pt>
                <c:pt idx="3">
                  <c:v>0.52960745176313995</c:v>
                </c:pt>
                <c:pt idx="4">
                  <c:v>0.60915492957746498</c:v>
                </c:pt>
              </c:numCache>
            </c:numRef>
          </c:yVal>
          <c:smooth val="1"/>
        </c:ser>
        <c:ser>
          <c:idx val="1"/>
          <c:order val="1"/>
          <c:tx>
            <c:v>Two Domains</c:v>
          </c:tx>
          <c:xVal>
            <c:numRef>
              <c:f>Sheet2!$C$29:$C$33</c:f>
              <c:numCache>
                <c:formatCode>General</c:formatCode>
                <c:ptCount val="5"/>
                <c:pt idx="0">
                  <c:v>0.5</c:v>
                </c:pt>
                <c:pt idx="1">
                  <c:v>1</c:v>
                </c:pt>
                <c:pt idx="2">
                  <c:v>5</c:v>
                </c:pt>
                <c:pt idx="3">
                  <c:v>10</c:v>
                </c:pt>
                <c:pt idx="4">
                  <c:v>50</c:v>
                </c:pt>
              </c:numCache>
            </c:numRef>
          </c:xVal>
          <c:yVal>
            <c:numRef>
              <c:f>Sheet2!$M$29:$M$33</c:f>
              <c:numCache>
                <c:formatCode>0%</c:formatCode>
                <c:ptCount val="5"/>
                <c:pt idx="0">
                  <c:v>1.5768056968463898E-2</c:v>
                </c:pt>
                <c:pt idx="1">
                  <c:v>1.32666468867884E-2</c:v>
                </c:pt>
                <c:pt idx="2">
                  <c:v>0.15784136182542599</c:v>
                </c:pt>
                <c:pt idx="3">
                  <c:v>0.18272425249169399</c:v>
                </c:pt>
                <c:pt idx="4">
                  <c:v>0.42255125284737999</c:v>
                </c:pt>
              </c:numCache>
            </c:numRef>
          </c:yVal>
          <c:smooth val="1"/>
        </c:ser>
        <c:ser>
          <c:idx val="2"/>
          <c:order val="2"/>
          <c:tx>
            <c:v>Three Domains</c:v>
          </c:tx>
          <c:xVal>
            <c:numRef>
              <c:f>Sheet2!$C$43:$C$47</c:f>
              <c:numCache>
                <c:formatCode>General</c:formatCode>
                <c:ptCount val="5"/>
                <c:pt idx="0">
                  <c:v>0.5</c:v>
                </c:pt>
                <c:pt idx="1">
                  <c:v>1</c:v>
                </c:pt>
                <c:pt idx="2">
                  <c:v>5</c:v>
                </c:pt>
                <c:pt idx="3">
                  <c:v>10</c:v>
                </c:pt>
                <c:pt idx="4">
                  <c:v>50</c:v>
                </c:pt>
              </c:numCache>
            </c:numRef>
          </c:xVal>
          <c:yVal>
            <c:numRef>
              <c:f>Sheet2!$M$43:$M$47</c:f>
              <c:numCache>
                <c:formatCode>0%</c:formatCode>
                <c:ptCount val="5"/>
                <c:pt idx="0">
                  <c:v>6.6465450809144603E-3</c:v>
                </c:pt>
                <c:pt idx="1">
                  <c:v>6.6584101261571299E-2</c:v>
                </c:pt>
                <c:pt idx="2">
                  <c:v>0.227116663014099</c:v>
                </c:pt>
                <c:pt idx="3">
                  <c:v>0.52187004754358202</c:v>
                </c:pt>
                <c:pt idx="4">
                  <c:v>0.19745222929936301</c:v>
                </c:pt>
              </c:numCache>
            </c:numRef>
          </c:yVal>
          <c:smooth val="1"/>
        </c:ser>
        <c:ser>
          <c:idx val="3"/>
          <c:order val="3"/>
          <c:tx>
            <c:v>Five Domains</c:v>
          </c:tx>
          <c:xVal>
            <c:numRef>
              <c:f>Sheet2!$C$58:$C$62</c:f>
              <c:numCache>
                <c:formatCode>General</c:formatCode>
                <c:ptCount val="5"/>
                <c:pt idx="0">
                  <c:v>0.5</c:v>
                </c:pt>
                <c:pt idx="1">
                  <c:v>1</c:v>
                </c:pt>
                <c:pt idx="2">
                  <c:v>5</c:v>
                </c:pt>
                <c:pt idx="3">
                  <c:v>10</c:v>
                </c:pt>
                <c:pt idx="4">
                  <c:v>50</c:v>
                </c:pt>
              </c:numCache>
            </c:numRef>
          </c:xVal>
          <c:yVal>
            <c:numRef>
              <c:f>Sheet2!$M$58:$M$62</c:f>
              <c:numCache>
                <c:formatCode>0%</c:formatCode>
                <c:ptCount val="5"/>
                <c:pt idx="0">
                  <c:v>-1.2373282393036201E-3</c:v>
                </c:pt>
                <c:pt idx="1">
                  <c:v>1.97529819812199E-2</c:v>
                </c:pt>
                <c:pt idx="2">
                  <c:v>0.26278843028924298</c:v>
                </c:pt>
                <c:pt idx="3">
                  <c:v>0.36238981390793301</c:v>
                </c:pt>
                <c:pt idx="4">
                  <c:v>0.25274725274725302</c:v>
                </c:pt>
              </c:numCache>
            </c:numRef>
          </c:yVal>
          <c:smooth val="1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95539968"/>
        <c:axId val="95541888"/>
      </c:scatterChart>
      <c:valAx>
        <c:axId val="95539968"/>
        <c:scaling>
          <c:logBase val="10"/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Throughput Mbps</a:t>
                </a:r>
              </a:p>
            </c:rich>
          </c:tx>
          <c:overlay val="0"/>
        </c:title>
        <c:numFmt formatCode="General" sourceLinked="1"/>
        <c:majorTickMark val="out"/>
        <c:minorTickMark val="none"/>
        <c:tickLblPos val="nextTo"/>
        <c:crossAx val="95541888"/>
        <c:crosses val="autoZero"/>
        <c:crossBetween val="midCat"/>
      </c:valAx>
      <c:valAx>
        <c:axId val="95541888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Percent</a:t>
                </a:r>
                <a:r>
                  <a:rPr lang="en-US" baseline="0"/>
                  <a:t> Increase vs HTTP/1.1</a:t>
                </a:r>
                <a:endParaRPr lang="en-US"/>
              </a:p>
            </c:rich>
          </c:tx>
          <c:overlay val="0"/>
        </c:title>
        <c:numFmt formatCode="0%" sourceLinked="1"/>
        <c:majorTickMark val="out"/>
        <c:minorTickMark val="none"/>
        <c:tickLblPos val="nextTo"/>
        <c:crossAx val="95539968"/>
        <c:crossesAt val="0.1"/>
        <c:crossBetween val="midCat"/>
      </c:valAx>
    </c:plotArea>
    <c:legend>
      <c:legendPos val="b"/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/>
              <a:t>HTTP/2 With</a:t>
            </a:r>
            <a:r>
              <a:rPr lang="en-US" baseline="0"/>
              <a:t> One Domain vs HTTP/1.1 With Five Domains</a:t>
            </a:r>
          </a:p>
          <a:p>
            <a:pPr>
              <a:defRPr/>
            </a:pPr>
            <a:r>
              <a:rPr lang="en-US" baseline="0"/>
              <a:t>79ms Delay, No Loss</a:t>
            </a:r>
            <a:endParaRPr lang="en-US"/>
          </a:p>
        </c:rich>
      </c:tx>
      <c:overlay val="0"/>
    </c:title>
    <c:autoTitleDeleted val="0"/>
    <c:plotArea>
      <c:layout/>
      <c:scatterChart>
        <c:scatterStyle val="smoothMarker"/>
        <c:varyColors val="0"/>
        <c:ser>
          <c:idx val="0"/>
          <c:order val="0"/>
          <c:tx>
            <c:v>HTTP/2 One Domain</c:v>
          </c:tx>
          <c:xVal>
            <c:numRef>
              <c:f>Sheet2!$C$11:$C$15</c:f>
              <c:numCache>
                <c:formatCode>General</c:formatCode>
                <c:ptCount val="5"/>
                <c:pt idx="0">
                  <c:v>0.5</c:v>
                </c:pt>
                <c:pt idx="1">
                  <c:v>1</c:v>
                </c:pt>
                <c:pt idx="2">
                  <c:v>5</c:v>
                </c:pt>
                <c:pt idx="3">
                  <c:v>10</c:v>
                </c:pt>
                <c:pt idx="4">
                  <c:v>50</c:v>
                </c:pt>
              </c:numCache>
            </c:numRef>
          </c:xVal>
          <c:yVal>
            <c:numRef>
              <c:f>Sheet2!$K$11:$K$15</c:f>
              <c:numCache>
                <c:formatCode>General</c:formatCode>
                <c:ptCount val="5"/>
                <c:pt idx="0">
                  <c:v>30856.666666666672</c:v>
                </c:pt>
                <c:pt idx="1">
                  <c:v>15523.33333333333</c:v>
                </c:pt>
                <c:pt idx="2">
                  <c:v>3630</c:v>
                </c:pt>
                <c:pt idx="3">
                  <c:v>2356.666666666667</c:v>
                </c:pt>
                <c:pt idx="4">
                  <c:v>1850</c:v>
                </c:pt>
              </c:numCache>
            </c:numRef>
          </c:yVal>
          <c:smooth val="1"/>
        </c:ser>
        <c:ser>
          <c:idx val="1"/>
          <c:order val="1"/>
          <c:tx>
            <c:v>HTTP/1.1 Five Domains</c:v>
          </c:tx>
          <c:xVal>
            <c:numRef>
              <c:f>Sheet2!$C$58:$C$62</c:f>
              <c:numCache>
                <c:formatCode>General</c:formatCode>
                <c:ptCount val="5"/>
                <c:pt idx="0">
                  <c:v>0.5</c:v>
                </c:pt>
                <c:pt idx="1">
                  <c:v>1</c:v>
                </c:pt>
                <c:pt idx="2">
                  <c:v>5</c:v>
                </c:pt>
                <c:pt idx="3">
                  <c:v>10</c:v>
                </c:pt>
                <c:pt idx="4">
                  <c:v>50</c:v>
                </c:pt>
              </c:numCache>
            </c:numRef>
          </c:xVal>
          <c:yVal>
            <c:numRef>
              <c:f>Sheet2!$G$58:$G$62</c:f>
              <c:numCache>
                <c:formatCode>General</c:formatCode>
                <c:ptCount val="5"/>
                <c:pt idx="0">
                  <c:v>30711.333333333328</c:v>
                </c:pt>
                <c:pt idx="1">
                  <c:v>15761.33333333333</c:v>
                </c:pt>
                <c:pt idx="2">
                  <c:v>5128.333333333333</c:v>
                </c:pt>
                <c:pt idx="3">
                  <c:v>3403.333333333333</c:v>
                </c:pt>
                <c:pt idx="4">
                  <c:v>2426.666666666667</c:v>
                </c:pt>
              </c:numCache>
            </c:numRef>
          </c:yVal>
          <c:smooth val="1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94928256"/>
        <c:axId val="94938624"/>
      </c:scatterChart>
      <c:scatterChart>
        <c:scatterStyle val="smoothMarker"/>
        <c:varyColors val="0"/>
        <c:ser>
          <c:idx val="2"/>
          <c:order val="2"/>
          <c:tx>
            <c:v>HTTP/2 Percent Increase</c:v>
          </c:tx>
          <c:xVal>
            <c:numRef>
              <c:f>Sheet2!$C$11:$C$15</c:f>
              <c:numCache>
                <c:formatCode>General</c:formatCode>
                <c:ptCount val="5"/>
                <c:pt idx="0">
                  <c:v>0.5</c:v>
                </c:pt>
                <c:pt idx="1">
                  <c:v>1</c:v>
                </c:pt>
                <c:pt idx="2">
                  <c:v>5</c:v>
                </c:pt>
                <c:pt idx="3">
                  <c:v>10</c:v>
                </c:pt>
                <c:pt idx="4">
                  <c:v>50</c:v>
                </c:pt>
              </c:numCache>
            </c:numRef>
          </c:xVal>
          <c:yVal>
            <c:numRef>
              <c:f>Sheet2!$P$6:$P$10</c:f>
              <c:numCache>
                <c:formatCode>0%</c:formatCode>
                <c:ptCount val="5"/>
                <c:pt idx="0">
                  <c:v>-2.82197668613146E-4</c:v>
                </c:pt>
                <c:pt idx="1">
                  <c:v>1.9118517891887399E-2</c:v>
                </c:pt>
                <c:pt idx="2">
                  <c:v>0.30776730581735401</c:v>
                </c:pt>
                <c:pt idx="3">
                  <c:v>0.33300685602350599</c:v>
                </c:pt>
                <c:pt idx="4">
                  <c:v>0.26648351648351598</c:v>
                </c:pt>
              </c:numCache>
            </c:numRef>
          </c:yVal>
          <c:smooth val="1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94946816"/>
        <c:axId val="94940544"/>
      </c:scatterChart>
      <c:valAx>
        <c:axId val="94928256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Throughput Mbps</a:t>
                </a:r>
              </a:p>
            </c:rich>
          </c:tx>
          <c:overlay val="0"/>
        </c:title>
        <c:numFmt formatCode="General" sourceLinked="1"/>
        <c:majorTickMark val="out"/>
        <c:minorTickMark val="none"/>
        <c:tickLblPos val="nextTo"/>
        <c:crossAx val="94938624"/>
        <c:crosses val="autoZero"/>
        <c:crossBetween val="midCat"/>
      </c:valAx>
      <c:valAx>
        <c:axId val="94938624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Page Load Time ms</a:t>
                </a:r>
              </a:p>
            </c:rich>
          </c:tx>
          <c:overlay val="0"/>
        </c:title>
        <c:numFmt formatCode="General" sourceLinked="1"/>
        <c:majorTickMark val="out"/>
        <c:minorTickMark val="none"/>
        <c:tickLblPos val="nextTo"/>
        <c:crossAx val="94928256"/>
        <c:crossesAt val="0.1"/>
        <c:crossBetween val="midCat"/>
      </c:valAx>
      <c:valAx>
        <c:axId val="94940544"/>
        <c:scaling>
          <c:orientation val="minMax"/>
        </c:scaling>
        <c:delete val="0"/>
        <c:axPos val="r"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Percent Increase</a:t>
                </a:r>
                <a:r>
                  <a:rPr lang="en-US" baseline="0"/>
                  <a:t> for HTTP/2</a:t>
                </a:r>
                <a:endParaRPr lang="en-US"/>
              </a:p>
            </c:rich>
          </c:tx>
          <c:overlay val="0"/>
        </c:title>
        <c:numFmt formatCode="0%" sourceLinked="1"/>
        <c:majorTickMark val="out"/>
        <c:minorTickMark val="none"/>
        <c:tickLblPos val="nextTo"/>
        <c:crossAx val="94946816"/>
        <c:crosses val="max"/>
        <c:crossBetween val="midCat"/>
      </c:valAx>
      <c:valAx>
        <c:axId val="94946816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94940544"/>
        <c:crosses val="autoZero"/>
        <c:crossBetween val="midCat"/>
      </c:valAx>
    </c:plotArea>
    <c:legend>
      <c:legendPos val="b"/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/>
              <a:t>HTTP/2 Speed Increases For Increasing Domains</a:t>
            </a:r>
          </a:p>
          <a:p>
            <a:pPr>
              <a:defRPr/>
            </a:pPr>
            <a:r>
              <a:rPr lang="en-US" baseline="0"/>
              <a:t>79ms, No Loss</a:t>
            </a:r>
            <a:endParaRPr lang="en-US"/>
          </a:p>
        </c:rich>
      </c:tx>
      <c:overlay val="0"/>
    </c:title>
    <c:autoTitleDeleted val="0"/>
    <c:plotArea>
      <c:layout/>
      <c:scatterChart>
        <c:scatterStyle val="smoothMarker"/>
        <c:varyColors val="0"/>
        <c:ser>
          <c:idx val="0"/>
          <c:order val="0"/>
          <c:tx>
            <c:v>One Domain</c:v>
          </c:tx>
          <c:xVal>
            <c:numRef>
              <c:f>Sheet2!$C$11:$C$15</c:f>
              <c:numCache>
                <c:formatCode>General</c:formatCode>
                <c:ptCount val="5"/>
                <c:pt idx="0">
                  <c:v>0.5</c:v>
                </c:pt>
                <c:pt idx="1">
                  <c:v>1</c:v>
                </c:pt>
                <c:pt idx="2">
                  <c:v>5</c:v>
                </c:pt>
                <c:pt idx="3">
                  <c:v>10</c:v>
                </c:pt>
                <c:pt idx="4">
                  <c:v>50</c:v>
                </c:pt>
              </c:numCache>
            </c:numRef>
          </c:xVal>
          <c:yVal>
            <c:numRef>
              <c:f>Sheet2!$Q$11:$Q$15</c:f>
              <c:numCache>
                <c:formatCode>General</c:formatCode>
                <c:ptCount val="5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</c:numCache>
            </c:numRef>
          </c:yVal>
          <c:smooth val="1"/>
        </c:ser>
        <c:ser>
          <c:idx val="1"/>
          <c:order val="1"/>
          <c:tx>
            <c:v>Two Domains</c:v>
          </c:tx>
          <c:xVal>
            <c:numRef>
              <c:f>Sheet2!$C$29:$C$33</c:f>
              <c:numCache>
                <c:formatCode>General</c:formatCode>
                <c:ptCount val="5"/>
                <c:pt idx="0">
                  <c:v>0.5</c:v>
                </c:pt>
                <c:pt idx="1">
                  <c:v>1</c:v>
                </c:pt>
                <c:pt idx="2">
                  <c:v>5</c:v>
                </c:pt>
                <c:pt idx="3">
                  <c:v>10</c:v>
                </c:pt>
                <c:pt idx="4">
                  <c:v>50</c:v>
                </c:pt>
              </c:numCache>
            </c:numRef>
          </c:xVal>
          <c:yVal>
            <c:numRef>
              <c:f>Sheet2!$Q$29:$Q$33</c:f>
              <c:numCache>
                <c:formatCode>0%</c:formatCode>
                <c:ptCount val="5"/>
                <c:pt idx="0">
                  <c:v>-3.34881711137514E-3</c:v>
                </c:pt>
                <c:pt idx="1">
                  <c:v>2.14730513205966E-4</c:v>
                </c:pt>
                <c:pt idx="2">
                  <c:v>-6.7584940312213099E-2</c:v>
                </c:pt>
                <c:pt idx="3">
                  <c:v>-4.3847241867043897E-2</c:v>
                </c:pt>
                <c:pt idx="4">
                  <c:v>8.6486486486486505E-2</c:v>
                </c:pt>
              </c:numCache>
            </c:numRef>
          </c:yVal>
          <c:smooth val="1"/>
        </c:ser>
        <c:ser>
          <c:idx val="2"/>
          <c:order val="2"/>
          <c:tx>
            <c:v>Three Domains</c:v>
          </c:tx>
          <c:xVal>
            <c:numRef>
              <c:f>Sheet2!$C$43:$C$47</c:f>
              <c:numCache>
                <c:formatCode>General</c:formatCode>
                <c:ptCount val="5"/>
                <c:pt idx="0">
                  <c:v>0.5</c:v>
                </c:pt>
                <c:pt idx="1">
                  <c:v>1</c:v>
                </c:pt>
                <c:pt idx="2">
                  <c:v>5</c:v>
                </c:pt>
                <c:pt idx="3">
                  <c:v>10</c:v>
                </c:pt>
                <c:pt idx="4">
                  <c:v>50</c:v>
                </c:pt>
              </c:numCache>
            </c:numRef>
          </c:xVal>
          <c:yVal>
            <c:numRef>
              <c:f>Sheet2!$Q$43:$Q$47</c:f>
              <c:numCache>
                <c:formatCode>0%</c:formatCode>
                <c:ptCount val="5"/>
                <c:pt idx="0">
                  <c:v>-2.60343523819808E-3</c:v>
                </c:pt>
                <c:pt idx="1">
                  <c:v>4.5157826927206303E-2</c:v>
                </c:pt>
                <c:pt idx="2">
                  <c:v>2.8466483011937601E-2</c:v>
                </c:pt>
                <c:pt idx="3">
                  <c:v>0.146534653465346</c:v>
                </c:pt>
                <c:pt idx="4">
                  <c:v>-0.135135135135135</c:v>
                </c:pt>
              </c:numCache>
            </c:numRef>
          </c:yVal>
          <c:smooth val="1"/>
        </c:ser>
        <c:ser>
          <c:idx val="3"/>
          <c:order val="3"/>
          <c:tx>
            <c:v>Five Domains</c:v>
          </c:tx>
          <c:xVal>
            <c:numRef>
              <c:f>Sheet2!$C$58:$C$62</c:f>
              <c:numCache>
                <c:formatCode>General</c:formatCode>
                <c:ptCount val="5"/>
                <c:pt idx="0">
                  <c:v>0.5</c:v>
                </c:pt>
                <c:pt idx="1">
                  <c:v>1</c:v>
                </c:pt>
                <c:pt idx="2">
                  <c:v>5</c:v>
                </c:pt>
                <c:pt idx="3">
                  <c:v>10</c:v>
                </c:pt>
                <c:pt idx="4">
                  <c:v>50</c:v>
                </c:pt>
              </c:numCache>
            </c:numRef>
          </c:xVal>
          <c:yVal>
            <c:numRef>
              <c:f>Sheet2!$Q$58:$Q$62</c:f>
              <c:numCache>
                <c:formatCode>0%</c:formatCode>
                <c:ptCount val="5"/>
                <c:pt idx="0">
                  <c:v>3.4784487414930001E-3</c:v>
                </c:pt>
                <c:pt idx="1">
                  <c:v>4.7240712905304199E-3</c:v>
                </c:pt>
                <c:pt idx="2">
                  <c:v>-4.1505968778696001E-2</c:v>
                </c:pt>
                <c:pt idx="3">
                  <c:v>7.9207920792079098E-2</c:v>
                </c:pt>
                <c:pt idx="4">
                  <c:v>1.9819819819819898E-2</c:v>
                </c:pt>
              </c:numCache>
            </c:numRef>
          </c:yVal>
          <c:smooth val="1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94996736"/>
        <c:axId val="95011200"/>
      </c:scatterChart>
      <c:valAx>
        <c:axId val="94996736"/>
        <c:scaling>
          <c:logBase val="10"/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Throughput Mbps</a:t>
                </a:r>
              </a:p>
            </c:rich>
          </c:tx>
          <c:overlay val="0"/>
        </c:title>
        <c:numFmt formatCode="General" sourceLinked="1"/>
        <c:majorTickMark val="out"/>
        <c:minorTickMark val="none"/>
        <c:tickLblPos val="low"/>
        <c:crossAx val="95011200"/>
        <c:crosses val="autoZero"/>
        <c:crossBetween val="midCat"/>
      </c:valAx>
      <c:valAx>
        <c:axId val="95011200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Percent Improvement Over Single Domain</a:t>
                </a:r>
              </a:p>
            </c:rich>
          </c:tx>
          <c:overlay val="0"/>
        </c:title>
        <c:numFmt formatCode="0%" sourceLinked="0"/>
        <c:majorTickMark val="out"/>
        <c:minorTickMark val="none"/>
        <c:tickLblPos val="nextTo"/>
        <c:crossAx val="94996736"/>
        <c:crossesAt val="0.1"/>
        <c:crossBetween val="midCat"/>
      </c:valAx>
    </c:plotArea>
    <c:legend>
      <c:legendPos val="b"/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/>
              <a:t>Page</a:t>
            </a:r>
            <a:r>
              <a:rPr lang="en-US" baseline="0"/>
              <a:t> Load Times With Varying Loss Rate</a:t>
            </a:r>
          </a:p>
          <a:p>
            <a:pPr>
              <a:defRPr/>
            </a:pPr>
            <a:r>
              <a:rPr lang="en-US" baseline="0"/>
              <a:t>79ms Delay, 5Mbps Throughput</a:t>
            </a:r>
            <a:endParaRPr lang="en-US"/>
          </a:p>
        </c:rich>
      </c:tx>
      <c:overlay val="0"/>
    </c:title>
    <c:autoTitleDeleted val="0"/>
    <c:plotArea>
      <c:layout/>
      <c:scatterChart>
        <c:scatterStyle val="smoothMarker"/>
        <c:varyColors val="0"/>
        <c:ser>
          <c:idx val="0"/>
          <c:order val="0"/>
          <c:tx>
            <c:v>HTTP/1.1 Five Domains</c:v>
          </c:tx>
          <c:xVal>
            <c:numRef>
              <c:f>Sheet2!$B$63:$B$66</c:f>
              <c:numCache>
                <c:formatCode>0%</c:formatCode>
                <c:ptCount val="4"/>
                <c:pt idx="0">
                  <c:v>0.01</c:v>
                </c:pt>
                <c:pt idx="1">
                  <c:v>0.02</c:v>
                </c:pt>
                <c:pt idx="2">
                  <c:v>0.05</c:v>
                </c:pt>
                <c:pt idx="3">
                  <c:v>0.1</c:v>
                </c:pt>
              </c:numCache>
            </c:numRef>
          </c:xVal>
          <c:yVal>
            <c:numRef>
              <c:f>Sheet2!$G$63:$G$66</c:f>
              <c:numCache>
                <c:formatCode>General</c:formatCode>
                <c:ptCount val="4"/>
                <c:pt idx="0">
                  <c:v>5022.333333333333</c:v>
                </c:pt>
                <c:pt idx="1">
                  <c:v>5721.6666666666661</c:v>
                </c:pt>
                <c:pt idx="2">
                  <c:v>7687</c:v>
                </c:pt>
                <c:pt idx="3">
                  <c:v>24407</c:v>
                </c:pt>
              </c:numCache>
            </c:numRef>
          </c:yVal>
          <c:smooth val="1"/>
        </c:ser>
        <c:ser>
          <c:idx val="1"/>
          <c:order val="1"/>
          <c:tx>
            <c:v>HTTP/2 Five Domains</c:v>
          </c:tx>
          <c:xVal>
            <c:numRef>
              <c:f>Sheet2!$B$63:$B$66</c:f>
              <c:numCache>
                <c:formatCode>0%</c:formatCode>
                <c:ptCount val="4"/>
                <c:pt idx="0">
                  <c:v>0.01</c:v>
                </c:pt>
                <c:pt idx="1">
                  <c:v>0.02</c:v>
                </c:pt>
                <c:pt idx="2">
                  <c:v>0.05</c:v>
                </c:pt>
                <c:pt idx="3">
                  <c:v>0.1</c:v>
                </c:pt>
              </c:numCache>
            </c:numRef>
          </c:xVal>
          <c:yVal>
            <c:numRef>
              <c:f>Sheet2!$K$63:$K$66</c:f>
              <c:numCache>
                <c:formatCode>General</c:formatCode>
                <c:ptCount val="4"/>
                <c:pt idx="0">
                  <c:v>5691.333333333333</c:v>
                </c:pt>
                <c:pt idx="1">
                  <c:v>9359</c:v>
                </c:pt>
                <c:pt idx="2">
                  <c:v>12733.33333333333</c:v>
                </c:pt>
                <c:pt idx="3">
                  <c:v>58752</c:v>
                </c:pt>
              </c:numCache>
            </c:numRef>
          </c:yVal>
          <c:smooth val="1"/>
        </c:ser>
        <c:ser>
          <c:idx val="2"/>
          <c:order val="2"/>
          <c:tx>
            <c:v>HTTP/2 One Domain</c:v>
          </c:tx>
          <c:xVal>
            <c:numRef>
              <c:f>Sheet2!$B$16:$B$19</c:f>
              <c:numCache>
                <c:formatCode>0%</c:formatCode>
                <c:ptCount val="4"/>
                <c:pt idx="0">
                  <c:v>0.01</c:v>
                </c:pt>
                <c:pt idx="1">
                  <c:v>0.02</c:v>
                </c:pt>
                <c:pt idx="2">
                  <c:v>0.05</c:v>
                </c:pt>
                <c:pt idx="3">
                  <c:v>0.1</c:v>
                </c:pt>
              </c:numCache>
            </c:numRef>
          </c:xVal>
          <c:yVal>
            <c:numRef>
              <c:f>Sheet2!$K$16:$K$19</c:f>
              <c:numCache>
                <c:formatCode>General</c:formatCode>
                <c:ptCount val="4"/>
                <c:pt idx="0">
                  <c:v>14743.33333333333</c:v>
                </c:pt>
                <c:pt idx="1">
                  <c:v>32743.333333333328</c:v>
                </c:pt>
                <c:pt idx="2">
                  <c:v>58903.333333333343</c:v>
                </c:pt>
                <c:pt idx="3">
                  <c:v>114693</c:v>
                </c:pt>
              </c:numCache>
            </c:numRef>
          </c:yVal>
          <c:smooth val="1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95043584"/>
        <c:axId val="95045504"/>
      </c:scatterChart>
      <c:valAx>
        <c:axId val="95043584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Loss</a:t>
                </a:r>
              </a:p>
            </c:rich>
          </c:tx>
          <c:overlay val="0"/>
        </c:title>
        <c:numFmt formatCode="0%" sourceLinked="1"/>
        <c:majorTickMark val="out"/>
        <c:minorTickMark val="none"/>
        <c:tickLblPos val="nextTo"/>
        <c:crossAx val="95045504"/>
        <c:crosses val="autoZero"/>
        <c:crossBetween val="midCat"/>
      </c:valAx>
      <c:valAx>
        <c:axId val="95045504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Page</a:t>
                </a:r>
                <a:r>
                  <a:rPr lang="en-US" baseline="0"/>
                  <a:t> Load Time (ms)</a:t>
                </a:r>
                <a:endParaRPr lang="en-US"/>
              </a:p>
            </c:rich>
          </c:tx>
          <c:overlay val="0"/>
        </c:title>
        <c:numFmt formatCode="General" sourceLinked="1"/>
        <c:majorTickMark val="out"/>
        <c:minorTickMark val="none"/>
        <c:tickLblPos val="nextTo"/>
        <c:crossAx val="95043584"/>
        <c:crosses val="autoZero"/>
        <c:crossBetween val="midCat"/>
      </c:valAx>
    </c:plotArea>
    <c:legend>
      <c:legendPos val="b"/>
      <c:overlay val="0"/>
    </c:legend>
    <c:plotVisOnly val="1"/>
    <c:dispBlanksAs val="gap"/>
    <c:showDLblsOverMax val="0"/>
  </c:chart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50449CD-19C8-44C0-A36B-1667EDB1312B}" type="datetimeFigureOut">
              <a:rPr lang="en-US" smtClean="0"/>
              <a:t>12/9/2014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5C7A2D6-6A74-4789-8A27-67CDFFE8E4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907956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14C511E-AA3B-43E3-B946-406AB5E4C4BB}" type="datetimeFigureOut">
              <a:rPr lang="en-US" smtClean="0"/>
              <a:pPr/>
              <a:t>12/9/2014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8E4A049-8685-4352-9DC2-828F08FD54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42590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greyWatermark-20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5185590" y="2981885"/>
            <a:ext cx="3958410" cy="387611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2286000"/>
            <a:ext cx="6858000" cy="1524000"/>
          </a:xfrm>
        </p:spPr>
        <p:txBody>
          <a:bodyPr>
            <a:noAutofit/>
          </a:bodyPr>
          <a:lstStyle>
            <a:lvl1pPr>
              <a:defRPr sz="4000" b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4041648"/>
            <a:ext cx="6858000" cy="990600"/>
          </a:xfrm>
        </p:spPr>
        <p:txBody>
          <a:bodyPr anchor="t" anchorCtr="0">
            <a:normAutofit/>
          </a:bodyPr>
          <a:lstStyle>
            <a:lvl1pPr marL="0" indent="0" algn="l">
              <a:buNone/>
              <a:defRPr sz="28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pic>
        <p:nvPicPr>
          <p:cNvPr id="13" name="Picture 3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990600"/>
            <a:ext cx="2743200" cy="8893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hf hd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EBEB0A-9E3D-4B14-9782-E2AE3DA60D9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2"/>
          </p:nvPr>
        </p:nvSpPr>
        <p:spPr>
          <a:xfrm>
            <a:off x="457200" y="1524000"/>
            <a:ext cx="5867400" cy="4648200"/>
          </a:xfrm>
        </p:spPr>
        <p:txBody>
          <a:bodyPr/>
          <a:lstStyle/>
          <a:p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6553200" y="1524000"/>
            <a:ext cx="2133600" cy="464820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24937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ankRed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2225" y="1433513"/>
            <a:ext cx="4019550" cy="3990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32590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2">
    <p:bg>
      <p:bgPr>
        <a:solidFill>
          <a:srgbClr val="AB192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4"/>
          <p:cNvPicPr>
            <a:picLocks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352" y="986500"/>
            <a:ext cx="2743200" cy="8869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2286000"/>
            <a:ext cx="6858000" cy="1524000"/>
          </a:xfrm>
        </p:spPr>
        <p:txBody>
          <a:bodyPr>
            <a:noAutofit/>
          </a:bodyPr>
          <a:lstStyle>
            <a:lvl1pPr>
              <a:defRPr sz="4000" b="1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4038600"/>
            <a:ext cx="6858000" cy="990600"/>
          </a:xfrm>
        </p:spPr>
        <p:txBody>
          <a:bodyPr anchor="t" anchorCtr="0">
            <a:normAutofit/>
          </a:bodyPr>
          <a:lstStyle>
            <a:lvl1pPr marL="0" indent="0" algn="l">
              <a:buNone/>
              <a:defRPr sz="28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4648" y="2980944"/>
            <a:ext cx="3959371" cy="38770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30661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greyWatermark-20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5185590" y="2981885"/>
            <a:ext cx="3958410" cy="3876115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0" y="0"/>
            <a:ext cx="9144000" cy="1143000"/>
          </a:xfrm>
          <a:prstGeom prst="rect">
            <a:avLst/>
          </a:prstGeom>
          <a:solidFill>
            <a:schemeClr val="bg2"/>
          </a:solidFill>
          <a:ln>
            <a:noFill/>
          </a:ln>
          <a:effectLst>
            <a:innerShdw blurRad="215900" dist="76200" dir="5400000">
              <a:prstClr val="black">
                <a:alpha val="13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1447800"/>
            <a:ext cx="6858000" cy="1676400"/>
          </a:xfrm>
        </p:spPr>
        <p:txBody>
          <a:bodyPr anchor="b" anchorCtr="0"/>
          <a:lstStyle>
            <a:lvl1pPr algn="l">
              <a:defRPr lang="en-US" sz="4000" b="1" kern="1200" dirty="0">
                <a:solidFill>
                  <a:schemeClr val="tx1">
                    <a:lumMod val="85000"/>
                    <a:lumOff val="1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3124200"/>
            <a:ext cx="6858000" cy="914400"/>
          </a:xfrm>
        </p:spPr>
        <p:txBody>
          <a:bodyPr anchor="t" anchorCtr="0">
            <a:normAutofit/>
          </a:bodyPr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BEB0A-9E3D-4B14-9782-E2AE3DA60D9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457200" y="6400800"/>
            <a:ext cx="5105400" cy="304800"/>
          </a:xfrm>
          <a:prstGeom prst="rect">
            <a:avLst/>
          </a:prstGeom>
        </p:spPr>
        <p:txBody>
          <a:bodyPr/>
          <a:lstStyle>
            <a:lvl1pPr>
              <a:defRPr sz="1600" b="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</p:spTree>
  </p:cSld>
  <p:clrMapOvr>
    <a:masterClrMapping/>
  </p:clrMapOvr>
  <p:hf hd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3"/>
          <p:cNvSpPr>
            <a:spLocks noGrp="1"/>
          </p:cNvSpPr>
          <p:nvPr>
            <p:ph type="title"/>
          </p:nvPr>
        </p:nvSpPr>
        <p:spPr/>
        <p:txBody>
          <a:bodyPr anchor="b" anchorCtr="0"/>
          <a:lstStyle>
            <a:extLst/>
          </a:lstStyle>
          <a:p>
            <a:r>
              <a:rPr lang="en-US" noProof="1" smtClean="0"/>
              <a:t>Click to edit Master title style</a:t>
            </a:r>
            <a:endParaRPr lang="en-US" dirty="0"/>
          </a:p>
        </p:txBody>
      </p:sp>
      <p:sp>
        <p:nvSpPr>
          <p:cNvPr id="14" name="Rectangle 6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/>
            <a:r>
              <a:rPr lang="en-US" noProof="1" smtClean="0"/>
              <a:t>Click to edit Master text styles</a:t>
            </a:r>
          </a:p>
          <a:p>
            <a:pPr lvl="1"/>
            <a:r>
              <a:rPr lang="en-US" noProof="1" smtClean="0"/>
              <a:t>Second level</a:t>
            </a:r>
          </a:p>
          <a:p>
            <a:pPr lvl="2"/>
            <a:r>
              <a:rPr lang="en-US" noProof="1" smtClean="0"/>
              <a:t>Third level</a:t>
            </a:r>
          </a:p>
          <a:p>
            <a:pPr lvl="3"/>
            <a:r>
              <a:rPr lang="en-US" noProof="1" smtClean="0"/>
              <a:t>Fourth level</a:t>
            </a:r>
          </a:p>
          <a:p>
            <a:pPr lvl="4"/>
            <a:r>
              <a:rPr lang="en-US" noProof="1" smtClean="0"/>
              <a:t>Fifth level</a:t>
            </a:r>
            <a:endParaRPr lang="en-US"/>
          </a:p>
        </p:txBody>
      </p:sp>
      <p:sp>
        <p:nvSpPr>
          <p:cNvPr id="27" name="Rectangle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24" name="Rectangle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63B0023-0CED-47F7-85AE-654F0B232C2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57096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0" y="1676400"/>
            <a:ext cx="3657600" cy="44958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6400"/>
            <a:ext cx="3657600" cy="44958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BEB0A-9E3D-4B14-9782-E2AE3DA60D9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Rectangle 19"/>
          <p:cNvSpPr>
            <a:spLocks noGrp="1"/>
          </p:cNvSpPr>
          <p:nvPr>
            <p:ph type="ftr" sz="quarter" idx="11"/>
          </p:nvPr>
        </p:nvSpPr>
        <p:spPr>
          <a:xfrm>
            <a:off x="457200" y="6400800"/>
            <a:ext cx="5105400" cy="304800"/>
          </a:xfrm>
        </p:spPr>
        <p:txBody>
          <a:bodyPr/>
          <a:lstStyle>
            <a:extLst/>
          </a:lstStyle>
          <a:p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1496736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000" b="1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62000" y="2216400"/>
            <a:ext cx="3657600" cy="3955800"/>
          </a:xfrm>
        </p:spPr>
        <p:txBody>
          <a:bodyPr anchor="t" anchorCtr="0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1496736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000" b="1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2216400"/>
            <a:ext cx="3657600" cy="3955800"/>
          </a:xfrm>
        </p:spPr>
        <p:txBody>
          <a:bodyPr anchor="t" anchorCtr="0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BEB0A-9E3D-4B14-9782-E2AE3DA60D9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Rectangle 19"/>
          <p:cNvSpPr>
            <a:spLocks noGrp="1"/>
          </p:cNvSpPr>
          <p:nvPr>
            <p:ph type="ftr" sz="quarter" idx="11"/>
          </p:nvPr>
        </p:nvSpPr>
        <p:spPr>
          <a:xfrm>
            <a:off x="457200" y="6400800"/>
            <a:ext cx="5105400" cy="304800"/>
          </a:xfrm>
        </p:spPr>
        <p:txBody>
          <a:bodyPr/>
          <a:lstStyle>
            <a:extLst/>
          </a:lstStyle>
          <a:p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BEB0A-9E3D-4B14-9782-E2AE3DA60D9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Rectangle 19"/>
          <p:cNvSpPr>
            <a:spLocks noGrp="1"/>
          </p:cNvSpPr>
          <p:nvPr>
            <p:ph type="ftr" sz="quarter" idx="11"/>
          </p:nvPr>
        </p:nvSpPr>
        <p:spPr>
          <a:xfrm>
            <a:off x="457200" y="6400800"/>
            <a:ext cx="5105400" cy="304800"/>
          </a:xfrm>
        </p:spPr>
        <p:txBody>
          <a:bodyPr/>
          <a:lstStyle>
            <a:extLst/>
          </a:lstStyle>
          <a:p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0" y="6391656"/>
            <a:ext cx="459297" cy="365125"/>
          </a:xfrm>
        </p:spPr>
        <p:txBody>
          <a:bodyPr/>
          <a:lstStyle/>
          <a:p>
            <a:fld id="{BFEBEB0A-9E3D-4B14-9782-E2AE3DA60D9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" name="Rectangle 19"/>
          <p:cNvSpPr>
            <a:spLocks noGrp="1"/>
          </p:cNvSpPr>
          <p:nvPr>
            <p:ph type="ftr" sz="quarter" idx="11"/>
          </p:nvPr>
        </p:nvSpPr>
        <p:spPr>
          <a:xfrm>
            <a:off x="457200" y="6400800"/>
            <a:ext cx="5105400" cy="304800"/>
          </a:xfrm>
        </p:spPr>
        <p:txBody>
          <a:bodyPr/>
          <a:lstStyle>
            <a:extLst/>
          </a:lstStyle>
          <a:p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305800" cy="1066800"/>
          </a:xfrm>
        </p:spPr>
        <p:txBody>
          <a:bodyPr anchor="b">
            <a:normAutofit/>
          </a:bodyPr>
          <a:lstStyle>
            <a:lvl1pPr algn="l">
              <a:defRPr sz="3200" b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92782" y="1524000"/>
            <a:ext cx="5294018" cy="4648199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43917" y="1524000"/>
            <a:ext cx="2673657" cy="4648200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BEB0A-9E3D-4B14-9782-E2AE3DA60D96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 rot="5400000">
            <a:off x="1359110" y="3581400"/>
            <a:ext cx="3810000" cy="1588"/>
          </a:xfrm>
          <a:prstGeom prst="line">
            <a:avLst/>
          </a:prstGeom>
          <a:ln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19"/>
          <p:cNvSpPr>
            <a:spLocks noGrp="1"/>
          </p:cNvSpPr>
          <p:nvPr>
            <p:ph type="ftr" sz="quarter" idx="11"/>
          </p:nvPr>
        </p:nvSpPr>
        <p:spPr>
          <a:xfrm>
            <a:off x="457200" y="6400800"/>
            <a:ext cx="5105400" cy="304800"/>
          </a:xfrm>
        </p:spPr>
        <p:txBody>
          <a:bodyPr/>
          <a:lstStyle>
            <a:extLst/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53383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42900"/>
            <a:ext cx="8229600" cy="8001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24000"/>
            <a:ext cx="8229600" cy="4648200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" y="6387664"/>
            <a:ext cx="457200" cy="39413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</a:lstStyle>
          <a:p>
            <a:fld id="{BFEBEB0A-9E3D-4B14-9782-E2AE3DA60D9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457200" y="1234966"/>
            <a:ext cx="8686800" cy="45719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 userDrawn="1"/>
        </p:nvSpPr>
        <p:spPr>
          <a:xfrm>
            <a:off x="5486400" y="6400800"/>
            <a:ext cx="3352800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r"/>
            <a:r>
              <a:rPr lang="en-US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Worcester Polytechnic Institute</a:t>
            </a:r>
            <a:endParaRPr lang="en-US" dirty="0">
              <a:solidFill>
                <a:schemeClr val="bg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457200" y="6400800"/>
            <a:ext cx="5105400" cy="304800"/>
          </a:xfrm>
          <a:prstGeom prst="rect">
            <a:avLst/>
          </a:prstGeom>
        </p:spPr>
        <p:txBody>
          <a:bodyPr/>
          <a:lstStyle>
            <a:lvl1pPr>
              <a:defRPr sz="1600" b="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82" r:id="rId2"/>
    <p:sldLayoutId id="2147483663" r:id="rId3"/>
    <p:sldLayoutId id="2147483695" r:id="rId4"/>
    <p:sldLayoutId id="2147483664" r:id="rId5"/>
    <p:sldLayoutId id="2147483665" r:id="rId6"/>
    <p:sldLayoutId id="2147483666" r:id="rId7"/>
    <p:sldLayoutId id="2147483667" r:id="rId8"/>
    <p:sldLayoutId id="2147483683" r:id="rId9"/>
    <p:sldLayoutId id="2147483696" r:id="rId10"/>
    <p:sldLayoutId id="2147483708" r:id="rId11"/>
  </p:sldLayoutIdLst>
  <p:hf hdr="0" dt="0"/>
  <p:txStyles>
    <p:titleStyle>
      <a:lvl1pPr algn="l" defTabSz="914400" rtl="0" eaLnBrk="1" latinLnBrk="0" hangingPunct="1">
        <a:spcBef>
          <a:spcPct val="0"/>
        </a:spcBef>
        <a:buNone/>
        <a:defRPr sz="3200" b="1" kern="1200">
          <a:solidFill>
            <a:schemeClr val="tx1">
              <a:lumMod val="85000"/>
              <a:lumOff val="15000"/>
            </a:schemeClr>
          </a:solidFill>
          <a:latin typeface="Verdana" pitchFamily="34" charset="0"/>
          <a:ea typeface="Verdana" pitchFamily="34" charset="0"/>
          <a:cs typeface="Verdana" pitchFamily="34" charset="0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lnSpc>
          <a:spcPct val="95000"/>
        </a:lnSpc>
        <a:spcBef>
          <a:spcPts val="1200"/>
        </a:spcBef>
        <a:buClr>
          <a:schemeClr val="bg2"/>
        </a:buClr>
        <a:buFont typeface="Arial" pitchFamily="34" charset="0"/>
        <a:buChar char="•"/>
        <a:defRPr sz="2400" kern="1200">
          <a:solidFill>
            <a:schemeClr val="tx1"/>
          </a:solidFill>
          <a:latin typeface="Verdana" pitchFamily="34" charset="0"/>
          <a:ea typeface="Verdana" pitchFamily="34" charset="0"/>
          <a:cs typeface="Verdana" pitchFamily="34" charset="0"/>
        </a:defRPr>
      </a:lvl1pPr>
      <a:lvl2pPr marL="594360" indent="-274320" algn="l" defTabSz="914400" rtl="0" eaLnBrk="1" latinLnBrk="0" hangingPunct="1">
        <a:lnSpc>
          <a:spcPct val="95000"/>
        </a:lnSpc>
        <a:spcBef>
          <a:spcPts val="600"/>
        </a:spcBef>
        <a:buClr>
          <a:schemeClr val="bg2"/>
        </a:buClr>
        <a:buFont typeface="Verdana" pitchFamily="34" charset="0"/>
        <a:buChar char="─"/>
        <a:defRPr sz="2000" kern="1200">
          <a:solidFill>
            <a:schemeClr val="tx1"/>
          </a:solidFill>
          <a:latin typeface="Verdana" pitchFamily="34" charset="0"/>
          <a:ea typeface="Verdana" pitchFamily="34" charset="0"/>
          <a:cs typeface="Verdana" pitchFamily="34" charset="0"/>
        </a:defRPr>
      </a:lvl2pPr>
      <a:lvl3pPr marL="868680" indent="-228600" algn="l" defTabSz="914400" rtl="0" eaLnBrk="1" latinLnBrk="0" hangingPunct="1">
        <a:lnSpc>
          <a:spcPct val="95000"/>
        </a:lnSpc>
        <a:spcBef>
          <a:spcPts val="600"/>
        </a:spcBef>
        <a:buClr>
          <a:schemeClr val="bg2"/>
        </a:buClr>
        <a:buFont typeface="Wingdings" pitchFamily="2" charset="2"/>
        <a:buChar char="§"/>
        <a:defRPr sz="1800" kern="1200">
          <a:solidFill>
            <a:schemeClr val="tx1"/>
          </a:solidFill>
          <a:latin typeface="Verdana" pitchFamily="34" charset="0"/>
          <a:ea typeface="Verdana" pitchFamily="34" charset="0"/>
          <a:cs typeface="Verdana" pitchFamily="34" charset="0"/>
        </a:defRPr>
      </a:lvl3pPr>
      <a:lvl4pPr marL="1143000" indent="-228600" algn="l" defTabSz="914400" rtl="0" eaLnBrk="1" latinLnBrk="0" hangingPunct="1">
        <a:lnSpc>
          <a:spcPct val="95000"/>
        </a:lnSpc>
        <a:spcBef>
          <a:spcPts val="600"/>
        </a:spcBef>
        <a:buClr>
          <a:schemeClr val="bg2"/>
        </a:buClr>
        <a:buFont typeface="Courier New" pitchFamily="49" charset="0"/>
        <a:buChar char="o"/>
        <a:defRPr sz="1600" kern="1200">
          <a:solidFill>
            <a:schemeClr val="tx1"/>
          </a:solidFill>
          <a:latin typeface="Verdana" pitchFamily="34" charset="0"/>
          <a:ea typeface="Verdana" pitchFamily="34" charset="0"/>
          <a:cs typeface="Verdana" pitchFamily="34" charset="0"/>
        </a:defRPr>
      </a:lvl4pPr>
      <a:lvl5pPr marL="1371600" indent="-228600" algn="l" defTabSz="914400" rtl="0" eaLnBrk="1" latinLnBrk="0" hangingPunct="1">
        <a:lnSpc>
          <a:spcPct val="95000"/>
        </a:lnSpc>
        <a:spcBef>
          <a:spcPts val="600"/>
        </a:spcBef>
        <a:buClr>
          <a:schemeClr val="bg2"/>
        </a:buClr>
        <a:buFont typeface="Arial" pitchFamily="34" charset="0"/>
        <a:buChar char="•"/>
        <a:defRPr sz="1600" kern="1200" baseline="0">
          <a:solidFill>
            <a:schemeClr val="tx1"/>
          </a:solidFill>
          <a:latin typeface="Verdana" pitchFamily="34" charset="0"/>
          <a:ea typeface="Verdana" pitchFamily="34" charset="0"/>
          <a:cs typeface="Verdana" pitchFamily="34" charset="0"/>
        </a:defRPr>
      </a:lvl5pPr>
      <a:lvl6pPr marL="164592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1901952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8pPr>
      <a:lvl9pPr marL="24688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2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2286000"/>
            <a:ext cx="7543800" cy="1524000"/>
          </a:xfrm>
        </p:spPr>
        <p:txBody>
          <a:bodyPr/>
          <a:lstStyle/>
          <a:p>
            <a:r>
              <a:rPr lang="en-US" sz="4000" dirty="0" smtClean="0"/>
              <a:t>Performance Comparison of Congested HTTP/2 Links</a:t>
            </a:r>
            <a:endParaRPr lang="en-US" sz="40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Brian Card, CS 577</a:t>
            </a:r>
          </a:p>
          <a:p>
            <a:r>
              <a:rPr lang="en-US" dirty="0" smtClean="0"/>
              <a:t>12/7/2014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0" y="6387664"/>
            <a:ext cx="535497" cy="365125"/>
          </a:xfrm>
        </p:spPr>
        <p:txBody>
          <a:bodyPr/>
          <a:lstStyle/>
          <a:p>
            <a:fld id="{BFEBEB0A-9E3D-4B14-9782-E2AE3DA60D96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30927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Domain </a:t>
            </a:r>
            <a:r>
              <a:rPr lang="en-US" dirty="0" err="1" smtClean="0"/>
              <a:t>Sharding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Average Number of (TCP) Connections per Page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http://</a:t>
            </a:r>
            <a:r>
              <a:rPr lang="en-US" dirty="0" err="1"/>
              <a:t>httparchive.org</a:t>
            </a:r>
            <a:r>
              <a:rPr lang="en-US" dirty="0"/>
              <a:t>/</a:t>
            </a:r>
            <a:r>
              <a:rPr lang="en-US" dirty="0" err="1"/>
              <a:t>interesting.php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3B0023-0CED-47F7-85AE-654F0B232C29}" type="slidenum">
              <a:rPr lang="en-US" smtClean="0"/>
              <a:pPr/>
              <a:t>10</a:t>
            </a:fld>
            <a:endParaRPr lang="en-US" dirty="0"/>
          </a:p>
        </p:txBody>
      </p:sp>
      <p:pic>
        <p:nvPicPr>
          <p:cNvPr id="6" name="Picture 5" descr="Screen Shot 2014-12-07 at 5.19.03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685" y="2286000"/>
            <a:ext cx="8039100" cy="3213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435184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Other HTTP/1.1 tricks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Inline files, (base64 encode an image, put it in CSS file)</a:t>
            </a:r>
          </a:p>
          <a:p>
            <a:r>
              <a:rPr lang="en-US" dirty="0" smtClean="0"/>
              <a:t>Concatenate files (push all CSS files into a single file)</a:t>
            </a:r>
          </a:p>
          <a:p>
            <a:r>
              <a:rPr lang="en-US" dirty="0" smtClean="0"/>
              <a:t>All trying to get the same amount of content to stream over a single connection or multiple simultaneous connections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3B0023-0CED-47F7-85AE-654F0B232C29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865193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HTTP/2 Multiplexed Streaming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Can stream multiple resources over the same connections</a:t>
            </a:r>
          </a:p>
          <a:p>
            <a:r>
              <a:rPr lang="en-US" dirty="0" smtClean="0"/>
              <a:t>Resources are prioritized by specifying a dependency graph, no Head Of Line Blocking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3B0023-0CED-47F7-85AE-654F0B232C29}" type="slidenum">
              <a:rPr lang="en-US" smtClean="0"/>
              <a:pPr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836545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3" name="Group 52"/>
          <p:cNvGrpSpPr/>
          <p:nvPr/>
        </p:nvGrpSpPr>
        <p:grpSpPr>
          <a:xfrm>
            <a:off x="2438400" y="3810000"/>
            <a:ext cx="3048000" cy="533400"/>
            <a:chOff x="2514600" y="3505200"/>
            <a:chExt cx="3048000" cy="533400"/>
          </a:xfrm>
        </p:grpSpPr>
        <p:sp>
          <p:nvSpPr>
            <p:cNvPr id="54" name="Left Arrow 53"/>
            <p:cNvSpPr/>
            <p:nvPr/>
          </p:nvSpPr>
          <p:spPr bwMode="auto">
            <a:xfrm>
              <a:off x="2514600" y="3505200"/>
              <a:ext cx="3048000" cy="533400"/>
            </a:xfrm>
            <a:prstGeom prst="leftArrow">
              <a:avLst/>
            </a:prstGeom>
            <a:solidFill>
              <a:schemeClr val="accent2"/>
            </a:solidFill>
            <a:ln w="12700" cap="sq" algn="ctr">
              <a:solidFill>
                <a:schemeClr val="tx2"/>
              </a:solidFill>
              <a:miter lim="800000"/>
              <a:headEnd/>
              <a:tailEnd/>
            </a:ln>
            <a:effectLst/>
          </p:spPr>
          <p:txBody>
            <a:bodyPr wrap="none" rtlCol="0" anchor="ctr"/>
            <a:lstStyle/>
            <a:p>
              <a:pPr algn="ctr"/>
              <a:endParaRPr lang="en-US" sz="1600" dirty="0" smtClean="0">
                <a:solidFill>
                  <a:schemeClr val="bg1"/>
                </a:solidFill>
                <a:latin typeface="+mn-lt"/>
              </a:endParaRPr>
            </a:p>
          </p:txBody>
        </p:sp>
        <p:sp>
          <p:nvSpPr>
            <p:cNvPr id="55" name="Rectangle 54"/>
            <p:cNvSpPr/>
            <p:nvPr/>
          </p:nvSpPr>
          <p:spPr bwMode="auto">
            <a:xfrm>
              <a:off x="2971800" y="3657600"/>
              <a:ext cx="228600" cy="228600"/>
            </a:xfrm>
            <a:prstGeom prst="rect">
              <a:avLst/>
            </a:prstGeom>
            <a:solidFill>
              <a:schemeClr val="accent5"/>
            </a:solidFill>
            <a:ln w="12700" cap="sq" algn="ctr">
              <a:solidFill>
                <a:srgbClr val="2C6A8C"/>
              </a:solidFill>
              <a:miter lim="800000"/>
              <a:headEnd/>
              <a:tailEnd/>
            </a:ln>
            <a:effectLst/>
          </p:spPr>
          <p:txBody>
            <a:bodyPr wrap="none" rtlCol="0" anchor="ctr"/>
            <a:lstStyle/>
            <a:p>
              <a:pPr algn="ctr"/>
              <a:endParaRPr lang="en-US" sz="1600" dirty="0" smtClean="0">
                <a:solidFill>
                  <a:schemeClr val="bg1"/>
                </a:solidFill>
                <a:latin typeface="+mn-lt"/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HTTP/2 Multiplexed Streaming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Single TCP connection per domain</a:t>
            </a:r>
          </a:p>
          <a:p>
            <a:r>
              <a:rPr lang="en-US" dirty="0" smtClean="0"/>
              <a:t>Up to 100 ‘Streams’ per TCP connection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3B0023-0CED-47F7-85AE-654F0B232C29}" type="slidenum">
              <a:rPr lang="en-US" smtClean="0"/>
              <a:pPr/>
              <a:t>13</a:t>
            </a:fld>
            <a:endParaRPr lang="en-US" dirty="0"/>
          </a:p>
        </p:txBody>
      </p:sp>
      <p:sp>
        <p:nvSpPr>
          <p:cNvPr id="6" name="Rectangle 5"/>
          <p:cNvSpPr/>
          <p:nvPr/>
        </p:nvSpPr>
        <p:spPr bwMode="auto">
          <a:xfrm>
            <a:off x="1295400" y="3810000"/>
            <a:ext cx="838200" cy="533400"/>
          </a:xfrm>
          <a:prstGeom prst="rect">
            <a:avLst/>
          </a:prstGeom>
          <a:solidFill>
            <a:schemeClr val="tx2"/>
          </a:solidFill>
          <a:ln w="12700" cap="sq" algn="ctr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wrap="none" rtlCol="0" anchor="ctr"/>
          <a:lstStyle/>
          <a:p>
            <a:pPr algn="ctr"/>
            <a:r>
              <a:rPr lang="en-US" sz="1600" dirty="0" smtClean="0">
                <a:solidFill>
                  <a:schemeClr val="bg1"/>
                </a:solidFill>
                <a:latin typeface="+mn-lt"/>
              </a:rPr>
              <a:t>Client</a:t>
            </a:r>
          </a:p>
        </p:txBody>
      </p:sp>
      <p:sp>
        <p:nvSpPr>
          <p:cNvPr id="7" name="Rectangle 6"/>
          <p:cNvSpPr/>
          <p:nvPr/>
        </p:nvSpPr>
        <p:spPr bwMode="auto">
          <a:xfrm>
            <a:off x="5715000" y="2514600"/>
            <a:ext cx="1600200" cy="3124200"/>
          </a:xfrm>
          <a:prstGeom prst="rect">
            <a:avLst/>
          </a:prstGeom>
          <a:solidFill>
            <a:schemeClr val="tx2"/>
          </a:solidFill>
          <a:ln w="12700" cap="sq" algn="ctr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wrap="none" rtlCol="0" anchor="ctr"/>
          <a:lstStyle/>
          <a:p>
            <a:pPr algn="ctr"/>
            <a:r>
              <a:rPr lang="en-US" sz="1600" dirty="0" smtClean="0">
                <a:solidFill>
                  <a:schemeClr val="bg1"/>
                </a:solidFill>
                <a:latin typeface="+mn-lt"/>
              </a:rPr>
              <a:t>Server</a:t>
            </a:r>
          </a:p>
        </p:txBody>
      </p:sp>
      <p:sp>
        <p:nvSpPr>
          <p:cNvPr id="8" name="Rectangle 7"/>
          <p:cNvSpPr/>
          <p:nvPr/>
        </p:nvSpPr>
        <p:spPr bwMode="auto">
          <a:xfrm>
            <a:off x="4419600" y="3962400"/>
            <a:ext cx="228600" cy="228600"/>
          </a:xfrm>
          <a:prstGeom prst="rect">
            <a:avLst/>
          </a:prstGeom>
          <a:solidFill>
            <a:schemeClr val="accent5"/>
          </a:solidFill>
          <a:ln w="12700" cap="sq" algn="ctr">
            <a:solidFill>
              <a:srgbClr val="2C6A8C"/>
            </a:solidFill>
            <a:miter lim="800000"/>
            <a:headEnd/>
            <a:tailEnd/>
          </a:ln>
          <a:effectLst/>
        </p:spPr>
        <p:txBody>
          <a:bodyPr wrap="none" rtlCol="0" anchor="ctr"/>
          <a:lstStyle/>
          <a:p>
            <a:pPr algn="ctr"/>
            <a:endParaRPr lang="en-US" sz="1600" dirty="0" smtClean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9" name="Rectangle 8"/>
          <p:cNvSpPr/>
          <p:nvPr/>
        </p:nvSpPr>
        <p:spPr bwMode="auto">
          <a:xfrm>
            <a:off x="4724400" y="3962400"/>
            <a:ext cx="228600" cy="228600"/>
          </a:xfrm>
          <a:prstGeom prst="rect">
            <a:avLst/>
          </a:prstGeom>
          <a:solidFill>
            <a:schemeClr val="accent5"/>
          </a:solidFill>
          <a:ln w="12700" cap="sq" algn="ctr">
            <a:solidFill>
              <a:srgbClr val="2C6A8C"/>
            </a:solidFill>
            <a:miter lim="800000"/>
            <a:headEnd/>
            <a:tailEnd/>
          </a:ln>
          <a:effectLst/>
        </p:spPr>
        <p:txBody>
          <a:bodyPr wrap="none" rtlCol="0" anchor="ctr"/>
          <a:lstStyle/>
          <a:p>
            <a:pPr algn="ctr"/>
            <a:endParaRPr lang="en-US" sz="1600" dirty="0" smtClean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10" name="Rectangle 9"/>
          <p:cNvSpPr/>
          <p:nvPr/>
        </p:nvSpPr>
        <p:spPr bwMode="auto">
          <a:xfrm>
            <a:off x="5029200" y="3962400"/>
            <a:ext cx="228600" cy="228600"/>
          </a:xfrm>
          <a:prstGeom prst="rect">
            <a:avLst/>
          </a:prstGeom>
          <a:solidFill>
            <a:schemeClr val="accent5"/>
          </a:solidFill>
          <a:ln w="12700" cap="sq" algn="ctr">
            <a:solidFill>
              <a:srgbClr val="2C6A8C"/>
            </a:solidFill>
            <a:miter lim="800000"/>
            <a:headEnd/>
            <a:tailEnd/>
          </a:ln>
          <a:effectLst/>
        </p:spPr>
        <p:txBody>
          <a:bodyPr wrap="none" rtlCol="0" anchor="ctr"/>
          <a:lstStyle/>
          <a:p>
            <a:pPr algn="ctr"/>
            <a:endParaRPr lang="en-US" sz="1600" dirty="0" smtClean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11" name="Rectangle 10"/>
          <p:cNvSpPr/>
          <p:nvPr/>
        </p:nvSpPr>
        <p:spPr bwMode="auto">
          <a:xfrm>
            <a:off x="6705600" y="3276600"/>
            <a:ext cx="228600" cy="228600"/>
          </a:xfrm>
          <a:prstGeom prst="rect">
            <a:avLst/>
          </a:prstGeom>
          <a:solidFill>
            <a:schemeClr val="accent5"/>
          </a:solidFill>
          <a:ln w="12700" cap="sq" algn="ctr">
            <a:solidFill>
              <a:srgbClr val="2C6A8C"/>
            </a:solidFill>
            <a:miter lim="800000"/>
            <a:headEnd/>
            <a:tailEnd/>
          </a:ln>
          <a:effectLst/>
        </p:spPr>
        <p:txBody>
          <a:bodyPr wrap="none" rtlCol="0" anchor="ctr"/>
          <a:lstStyle/>
          <a:p>
            <a:pPr algn="ctr"/>
            <a:endParaRPr lang="en-US" sz="1600" dirty="0" smtClean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12" name="Rectangle 11"/>
          <p:cNvSpPr/>
          <p:nvPr/>
        </p:nvSpPr>
        <p:spPr bwMode="auto">
          <a:xfrm>
            <a:off x="7010400" y="3276600"/>
            <a:ext cx="228600" cy="228600"/>
          </a:xfrm>
          <a:prstGeom prst="rect">
            <a:avLst/>
          </a:prstGeom>
          <a:solidFill>
            <a:schemeClr val="accent5"/>
          </a:solidFill>
          <a:ln w="12700" cap="sq" algn="ctr">
            <a:solidFill>
              <a:srgbClr val="2C6A8C"/>
            </a:solidFill>
            <a:miter lim="800000"/>
            <a:headEnd/>
            <a:tailEnd/>
          </a:ln>
          <a:effectLst/>
        </p:spPr>
        <p:txBody>
          <a:bodyPr wrap="none" rtlCol="0" anchor="ctr"/>
          <a:lstStyle/>
          <a:p>
            <a:pPr algn="ctr"/>
            <a:endParaRPr lang="en-US" sz="1600" dirty="0" smtClean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13" name="Rectangle 12"/>
          <p:cNvSpPr/>
          <p:nvPr/>
        </p:nvSpPr>
        <p:spPr bwMode="auto">
          <a:xfrm>
            <a:off x="5791200" y="3581400"/>
            <a:ext cx="228600" cy="228600"/>
          </a:xfrm>
          <a:prstGeom prst="rect">
            <a:avLst/>
          </a:prstGeom>
          <a:solidFill>
            <a:schemeClr val="accent5"/>
          </a:solidFill>
          <a:ln w="12700" cap="sq" algn="ctr">
            <a:solidFill>
              <a:srgbClr val="2C6A8C"/>
            </a:solidFill>
            <a:miter lim="800000"/>
            <a:headEnd/>
            <a:tailEnd/>
          </a:ln>
          <a:effectLst/>
        </p:spPr>
        <p:txBody>
          <a:bodyPr wrap="none" rtlCol="0" anchor="ctr"/>
          <a:lstStyle/>
          <a:p>
            <a:pPr algn="ctr"/>
            <a:endParaRPr lang="en-US" sz="1600" dirty="0" smtClean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14" name="Rectangle 13"/>
          <p:cNvSpPr/>
          <p:nvPr/>
        </p:nvSpPr>
        <p:spPr bwMode="auto">
          <a:xfrm>
            <a:off x="6096000" y="3276600"/>
            <a:ext cx="228600" cy="228600"/>
          </a:xfrm>
          <a:prstGeom prst="rect">
            <a:avLst/>
          </a:prstGeom>
          <a:solidFill>
            <a:schemeClr val="accent5"/>
          </a:solidFill>
          <a:ln w="12700" cap="sq" algn="ctr">
            <a:solidFill>
              <a:srgbClr val="2C6A8C"/>
            </a:solidFill>
            <a:miter lim="800000"/>
            <a:headEnd/>
            <a:tailEnd/>
          </a:ln>
          <a:effectLst/>
        </p:spPr>
        <p:txBody>
          <a:bodyPr wrap="none" rtlCol="0" anchor="ctr"/>
          <a:lstStyle/>
          <a:p>
            <a:pPr algn="ctr"/>
            <a:endParaRPr lang="en-US" sz="1600" dirty="0" smtClean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15" name="Rectangle 14"/>
          <p:cNvSpPr/>
          <p:nvPr/>
        </p:nvSpPr>
        <p:spPr bwMode="auto">
          <a:xfrm>
            <a:off x="6400800" y="3581400"/>
            <a:ext cx="228600" cy="228600"/>
          </a:xfrm>
          <a:prstGeom prst="rect">
            <a:avLst/>
          </a:prstGeom>
          <a:solidFill>
            <a:schemeClr val="accent5"/>
          </a:solidFill>
          <a:ln w="12700" cap="sq" algn="ctr">
            <a:solidFill>
              <a:srgbClr val="2C6A8C"/>
            </a:solidFill>
            <a:miter lim="800000"/>
            <a:headEnd/>
            <a:tailEnd/>
          </a:ln>
          <a:effectLst/>
        </p:spPr>
        <p:txBody>
          <a:bodyPr wrap="none" rtlCol="0" anchor="ctr"/>
          <a:lstStyle/>
          <a:p>
            <a:pPr algn="ctr"/>
            <a:endParaRPr lang="en-US" sz="1600" dirty="0" smtClean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16" name="Rectangle 15"/>
          <p:cNvSpPr/>
          <p:nvPr/>
        </p:nvSpPr>
        <p:spPr bwMode="auto">
          <a:xfrm>
            <a:off x="6705600" y="3581400"/>
            <a:ext cx="228600" cy="228600"/>
          </a:xfrm>
          <a:prstGeom prst="rect">
            <a:avLst/>
          </a:prstGeom>
          <a:solidFill>
            <a:schemeClr val="accent5"/>
          </a:solidFill>
          <a:ln w="12700" cap="sq" algn="ctr">
            <a:solidFill>
              <a:srgbClr val="2C6A8C"/>
            </a:solidFill>
            <a:miter lim="800000"/>
            <a:headEnd/>
            <a:tailEnd/>
          </a:ln>
          <a:effectLst/>
        </p:spPr>
        <p:txBody>
          <a:bodyPr wrap="none" rtlCol="0" anchor="ctr"/>
          <a:lstStyle/>
          <a:p>
            <a:pPr algn="ctr"/>
            <a:endParaRPr lang="en-US" sz="1600" dirty="0" smtClean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17" name="Rectangle 16"/>
          <p:cNvSpPr/>
          <p:nvPr/>
        </p:nvSpPr>
        <p:spPr bwMode="auto">
          <a:xfrm>
            <a:off x="7010400" y="3581400"/>
            <a:ext cx="228600" cy="228600"/>
          </a:xfrm>
          <a:prstGeom prst="rect">
            <a:avLst/>
          </a:prstGeom>
          <a:solidFill>
            <a:schemeClr val="accent5"/>
          </a:solidFill>
          <a:ln w="12700" cap="sq" algn="ctr">
            <a:solidFill>
              <a:srgbClr val="2C6A8C"/>
            </a:solidFill>
            <a:miter lim="800000"/>
            <a:headEnd/>
            <a:tailEnd/>
          </a:ln>
          <a:effectLst/>
        </p:spPr>
        <p:txBody>
          <a:bodyPr wrap="none" rtlCol="0" anchor="ctr"/>
          <a:lstStyle/>
          <a:p>
            <a:pPr algn="ctr"/>
            <a:endParaRPr lang="en-US" sz="1600" dirty="0" smtClean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18" name="Rectangle 17"/>
          <p:cNvSpPr/>
          <p:nvPr/>
        </p:nvSpPr>
        <p:spPr bwMode="auto">
          <a:xfrm>
            <a:off x="3200400" y="3962400"/>
            <a:ext cx="228600" cy="228600"/>
          </a:xfrm>
          <a:prstGeom prst="rect">
            <a:avLst/>
          </a:prstGeom>
          <a:solidFill>
            <a:schemeClr val="accent5"/>
          </a:solidFill>
          <a:ln w="12700" cap="sq" algn="ctr">
            <a:solidFill>
              <a:srgbClr val="2C6A8C"/>
            </a:solidFill>
            <a:miter lim="800000"/>
            <a:headEnd/>
            <a:tailEnd/>
          </a:ln>
          <a:effectLst/>
        </p:spPr>
        <p:txBody>
          <a:bodyPr wrap="none" rtlCol="0" anchor="ctr"/>
          <a:lstStyle/>
          <a:p>
            <a:pPr algn="ctr"/>
            <a:endParaRPr lang="en-US" sz="1600" dirty="0" smtClean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19" name="Rectangle 18"/>
          <p:cNvSpPr/>
          <p:nvPr/>
        </p:nvSpPr>
        <p:spPr bwMode="auto">
          <a:xfrm>
            <a:off x="3505200" y="3962400"/>
            <a:ext cx="228600" cy="228600"/>
          </a:xfrm>
          <a:prstGeom prst="rect">
            <a:avLst/>
          </a:prstGeom>
          <a:solidFill>
            <a:schemeClr val="accent5"/>
          </a:solidFill>
          <a:ln w="12700" cap="sq" algn="ctr">
            <a:solidFill>
              <a:srgbClr val="2C6A8C"/>
            </a:solidFill>
            <a:miter lim="800000"/>
            <a:headEnd/>
            <a:tailEnd/>
          </a:ln>
          <a:effectLst/>
        </p:spPr>
        <p:txBody>
          <a:bodyPr wrap="none" rtlCol="0" anchor="ctr"/>
          <a:lstStyle/>
          <a:p>
            <a:pPr algn="ctr"/>
            <a:endParaRPr lang="en-US" sz="1600" dirty="0" smtClean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20" name="Rectangle 19"/>
          <p:cNvSpPr/>
          <p:nvPr/>
        </p:nvSpPr>
        <p:spPr bwMode="auto">
          <a:xfrm>
            <a:off x="3810000" y="3962400"/>
            <a:ext cx="228600" cy="228600"/>
          </a:xfrm>
          <a:prstGeom prst="rect">
            <a:avLst/>
          </a:prstGeom>
          <a:solidFill>
            <a:schemeClr val="accent5"/>
          </a:solidFill>
          <a:ln w="12700" cap="sq" algn="ctr">
            <a:solidFill>
              <a:srgbClr val="2C6A8C"/>
            </a:solidFill>
            <a:miter lim="800000"/>
            <a:headEnd/>
            <a:tailEnd/>
          </a:ln>
          <a:effectLst/>
        </p:spPr>
        <p:txBody>
          <a:bodyPr wrap="none" rtlCol="0" anchor="ctr"/>
          <a:lstStyle/>
          <a:p>
            <a:pPr algn="ctr"/>
            <a:endParaRPr lang="en-US" sz="1600" dirty="0" smtClean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21" name="Rectangle 20"/>
          <p:cNvSpPr/>
          <p:nvPr/>
        </p:nvSpPr>
        <p:spPr bwMode="auto">
          <a:xfrm>
            <a:off x="4114800" y="3962400"/>
            <a:ext cx="228600" cy="228600"/>
          </a:xfrm>
          <a:prstGeom prst="rect">
            <a:avLst/>
          </a:prstGeom>
          <a:solidFill>
            <a:schemeClr val="accent5"/>
          </a:solidFill>
          <a:ln w="12700" cap="sq" algn="ctr">
            <a:solidFill>
              <a:srgbClr val="2C6A8C"/>
            </a:solidFill>
            <a:miter lim="800000"/>
            <a:headEnd/>
            <a:tailEnd/>
          </a:ln>
          <a:effectLst/>
        </p:spPr>
        <p:txBody>
          <a:bodyPr wrap="none" rtlCol="0" anchor="ctr"/>
          <a:lstStyle/>
          <a:p>
            <a:pPr algn="ctr"/>
            <a:endParaRPr lang="en-US" sz="1600" dirty="0" smtClean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22" name="Rectangle 21"/>
          <p:cNvSpPr/>
          <p:nvPr/>
        </p:nvSpPr>
        <p:spPr bwMode="auto">
          <a:xfrm>
            <a:off x="5791200" y="4343400"/>
            <a:ext cx="228600" cy="228600"/>
          </a:xfrm>
          <a:prstGeom prst="rect">
            <a:avLst/>
          </a:prstGeom>
          <a:solidFill>
            <a:schemeClr val="accent5"/>
          </a:solidFill>
          <a:ln w="12700" cap="sq" algn="ctr">
            <a:solidFill>
              <a:srgbClr val="2C6A8C"/>
            </a:solidFill>
            <a:miter lim="800000"/>
            <a:headEnd/>
            <a:tailEnd/>
          </a:ln>
          <a:effectLst/>
        </p:spPr>
        <p:txBody>
          <a:bodyPr wrap="none" rtlCol="0" anchor="ctr"/>
          <a:lstStyle/>
          <a:p>
            <a:pPr algn="ctr"/>
            <a:endParaRPr lang="en-US" sz="1600" dirty="0" smtClean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23" name="Rectangle 22"/>
          <p:cNvSpPr/>
          <p:nvPr/>
        </p:nvSpPr>
        <p:spPr bwMode="auto">
          <a:xfrm>
            <a:off x="6096000" y="4343400"/>
            <a:ext cx="228600" cy="228600"/>
          </a:xfrm>
          <a:prstGeom prst="rect">
            <a:avLst/>
          </a:prstGeom>
          <a:solidFill>
            <a:schemeClr val="accent5"/>
          </a:solidFill>
          <a:ln w="12700" cap="sq" algn="ctr">
            <a:solidFill>
              <a:srgbClr val="2C6A8C"/>
            </a:solidFill>
            <a:miter lim="800000"/>
            <a:headEnd/>
            <a:tailEnd/>
          </a:ln>
          <a:effectLst/>
        </p:spPr>
        <p:txBody>
          <a:bodyPr wrap="none" rtlCol="0" anchor="ctr"/>
          <a:lstStyle/>
          <a:p>
            <a:pPr algn="ctr"/>
            <a:endParaRPr lang="en-US" sz="1600" dirty="0" smtClean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24" name="Rectangle 23"/>
          <p:cNvSpPr/>
          <p:nvPr/>
        </p:nvSpPr>
        <p:spPr bwMode="auto">
          <a:xfrm>
            <a:off x="6400800" y="2971800"/>
            <a:ext cx="228600" cy="228600"/>
          </a:xfrm>
          <a:prstGeom prst="rect">
            <a:avLst/>
          </a:prstGeom>
          <a:solidFill>
            <a:schemeClr val="accent5"/>
          </a:solidFill>
          <a:ln w="12700" cap="sq" algn="ctr">
            <a:solidFill>
              <a:srgbClr val="2C6A8C"/>
            </a:solidFill>
            <a:miter lim="800000"/>
            <a:headEnd/>
            <a:tailEnd/>
          </a:ln>
          <a:effectLst/>
        </p:spPr>
        <p:txBody>
          <a:bodyPr wrap="none" rtlCol="0" anchor="ctr"/>
          <a:lstStyle/>
          <a:p>
            <a:pPr algn="ctr"/>
            <a:endParaRPr lang="en-US" sz="1600" dirty="0" smtClean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25" name="Rectangle 24"/>
          <p:cNvSpPr/>
          <p:nvPr/>
        </p:nvSpPr>
        <p:spPr bwMode="auto">
          <a:xfrm>
            <a:off x="6705600" y="2971800"/>
            <a:ext cx="228600" cy="228600"/>
          </a:xfrm>
          <a:prstGeom prst="rect">
            <a:avLst/>
          </a:prstGeom>
          <a:solidFill>
            <a:schemeClr val="accent5"/>
          </a:solidFill>
          <a:ln w="12700" cap="sq" algn="ctr">
            <a:solidFill>
              <a:srgbClr val="2C6A8C"/>
            </a:solidFill>
            <a:miter lim="800000"/>
            <a:headEnd/>
            <a:tailEnd/>
          </a:ln>
          <a:effectLst/>
        </p:spPr>
        <p:txBody>
          <a:bodyPr wrap="none" rtlCol="0" anchor="ctr"/>
          <a:lstStyle/>
          <a:p>
            <a:pPr algn="ctr"/>
            <a:endParaRPr lang="en-US" sz="1600" dirty="0" smtClean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26" name="Rectangle 25"/>
          <p:cNvSpPr/>
          <p:nvPr/>
        </p:nvSpPr>
        <p:spPr bwMode="auto">
          <a:xfrm>
            <a:off x="7010400" y="2667000"/>
            <a:ext cx="228600" cy="228600"/>
          </a:xfrm>
          <a:prstGeom prst="rect">
            <a:avLst/>
          </a:prstGeom>
          <a:solidFill>
            <a:schemeClr val="accent5"/>
          </a:solidFill>
          <a:ln w="12700" cap="sq" algn="ctr">
            <a:solidFill>
              <a:srgbClr val="2C6A8C"/>
            </a:solidFill>
            <a:miter lim="800000"/>
            <a:headEnd/>
            <a:tailEnd/>
          </a:ln>
          <a:effectLst/>
        </p:spPr>
        <p:txBody>
          <a:bodyPr wrap="none" rtlCol="0" anchor="ctr"/>
          <a:lstStyle/>
          <a:p>
            <a:pPr algn="ctr"/>
            <a:endParaRPr lang="en-US" sz="1600" dirty="0" smtClean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27" name="Rectangle 26"/>
          <p:cNvSpPr/>
          <p:nvPr/>
        </p:nvSpPr>
        <p:spPr bwMode="auto">
          <a:xfrm>
            <a:off x="5791200" y="4648200"/>
            <a:ext cx="228600" cy="228600"/>
          </a:xfrm>
          <a:prstGeom prst="rect">
            <a:avLst/>
          </a:prstGeom>
          <a:solidFill>
            <a:schemeClr val="accent5"/>
          </a:solidFill>
          <a:ln w="12700" cap="sq" algn="ctr">
            <a:solidFill>
              <a:srgbClr val="2C6A8C"/>
            </a:solidFill>
            <a:miter lim="800000"/>
            <a:headEnd/>
            <a:tailEnd/>
          </a:ln>
          <a:effectLst/>
        </p:spPr>
        <p:txBody>
          <a:bodyPr wrap="none" rtlCol="0" anchor="ctr"/>
          <a:lstStyle/>
          <a:p>
            <a:pPr algn="ctr"/>
            <a:endParaRPr lang="en-US" sz="1600" dirty="0" smtClean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28" name="Rectangle 27"/>
          <p:cNvSpPr/>
          <p:nvPr/>
        </p:nvSpPr>
        <p:spPr bwMode="auto">
          <a:xfrm>
            <a:off x="6096000" y="2667000"/>
            <a:ext cx="228600" cy="228600"/>
          </a:xfrm>
          <a:prstGeom prst="rect">
            <a:avLst/>
          </a:prstGeom>
          <a:solidFill>
            <a:schemeClr val="accent5"/>
          </a:solidFill>
          <a:ln w="12700" cap="sq" algn="ctr">
            <a:solidFill>
              <a:srgbClr val="2C6A8C"/>
            </a:solidFill>
            <a:miter lim="800000"/>
            <a:headEnd/>
            <a:tailEnd/>
          </a:ln>
          <a:effectLst/>
        </p:spPr>
        <p:txBody>
          <a:bodyPr wrap="none" rtlCol="0" anchor="ctr"/>
          <a:lstStyle/>
          <a:p>
            <a:pPr algn="ctr"/>
            <a:endParaRPr lang="en-US" sz="1600" dirty="0" smtClean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29" name="Rectangle 28"/>
          <p:cNvSpPr/>
          <p:nvPr/>
        </p:nvSpPr>
        <p:spPr bwMode="auto">
          <a:xfrm>
            <a:off x="6400800" y="4648200"/>
            <a:ext cx="228600" cy="228600"/>
          </a:xfrm>
          <a:prstGeom prst="rect">
            <a:avLst/>
          </a:prstGeom>
          <a:solidFill>
            <a:schemeClr val="accent5"/>
          </a:solidFill>
          <a:ln w="12700" cap="sq" algn="ctr">
            <a:solidFill>
              <a:srgbClr val="2C6A8C"/>
            </a:solidFill>
            <a:miter lim="800000"/>
            <a:headEnd/>
            <a:tailEnd/>
          </a:ln>
          <a:effectLst/>
        </p:spPr>
        <p:txBody>
          <a:bodyPr wrap="none" rtlCol="0" anchor="ctr"/>
          <a:lstStyle/>
          <a:p>
            <a:pPr algn="ctr"/>
            <a:endParaRPr lang="en-US" sz="1600" dirty="0" smtClean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30" name="Rectangle 29"/>
          <p:cNvSpPr/>
          <p:nvPr/>
        </p:nvSpPr>
        <p:spPr bwMode="auto">
          <a:xfrm>
            <a:off x="6705600" y="4648200"/>
            <a:ext cx="228600" cy="228600"/>
          </a:xfrm>
          <a:prstGeom prst="rect">
            <a:avLst/>
          </a:prstGeom>
          <a:solidFill>
            <a:schemeClr val="accent5"/>
          </a:solidFill>
          <a:ln w="12700" cap="sq" algn="ctr">
            <a:solidFill>
              <a:srgbClr val="2C6A8C"/>
            </a:solidFill>
            <a:miter lim="800000"/>
            <a:headEnd/>
            <a:tailEnd/>
          </a:ln>
          <a:effectLst/>
        </p:spPr>
        <p:txBody>
          <a:bodyPr wrap="none" rtlCol="0" anchor="ctr"/>
          <a:lstStyle/>
          <a:p>
            <a:pPr algn="ctr"/>
            <a:endParaRPr lang="en-US" sz="1600" dirty="0" smtClean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31" name="Rectangle 30"/>
          <p:cNvSpPr/>
          <p:nvPr/>
        </p:nvSpPr>
        <p:spPr bwMode="auto">
          <a:xfrm>
            <a:off x="7010400" y="2971800"/>
            <a:ext cx="228600" cy="228600"/>
          </a:xfrm>
          <a:prstGeom prst="rect">
            <a:avLst/>
          </a:prstGeom>
          <a:solidFill>
            <a:schemeClr val="accent5"/>
          </a:solidFill>
          <a:ln w="12700" cap="sq" algn="ctr">
            <a:solidFill>
              <a:srgbClr val="2C6A8C"/>
            </a:solidFill>
            <a:miter lim="800000"/>
            <a:headEnd/>
            <a:tailEnd/>
          </a:ln>
          <a:effectLst/>
        </p:spPr>
        <p:txBody>
          <a:bodyPr wrap="none" rtlCol="0" anchor="ctr"/>
          <a:lstStyle/>
          <a:p>
            <a:pPr algn="ctr"/>
            <a:endParaRPr lang="en-US" sz="1600" dirty="0" smtClean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32" name="Rectangle 31"/>
          <p:cNvSpPr/>
          <p:nvPr/>
        </p:nvSpPr>
        <p:spPr bwMode="auto">
          <a:xfrm>
            <a:off x="5791200" y="4953000"/>
            <a:ext cx="228600" cy="228600"/>
          </a:xfrm>
          <a:prstGeom prst="rect">
            <a:avLst/>
          </a:prstGeom>
          <a:solidFill>
            <a:schemeClr val="accent5"/>
          </a:solidFill>
          <a:ln w="12700" cap="sq" algn="ctr">
            <a:solidFill>
              <a:srgbClr val="2C6A8C"/>
            </a:solidFill>
            <a:miter lim="800000"/>
            <a:headEnd/>
            <a:tailEnd/>
          </a:ln>
          <a:effectLst/>
        </p:spPr>
        <p:txBody>
          <a:bodyPr wrap="none" rtlCol="0" anchor="ctr"/>
          <a:lstStyle/>
          <a:p>
            <a:pPr algn="ctr"/>
            <a:endParaRPr lang="en-US" sz="1600" dirty="0" smtClean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33" name="Rectangle 32"/>
          <p:cNvSpPr/>
          <p:nvPr/>
        </p:nvSpPr>
        <p:spPr bwMode="auto">
          <a:xfrm>
            <a:off x="6096000" y="4953000"/>
            <a:ext cx="228600" cy="228600"/>
          </a:xfrm>
          <a:prstGeom prst="rect">
            <a:avLst/>
          </a:prstGeom>
          <a:solidFill>
            <a:schemeClr val="accent5"/>
          </a:solidFill>
          <a:ln w="12700" cap="sq" algn="ctr">
            <a:solidFill>
              <a:srgbClr val="2C6A8C"/>
            </a:solidFill>
            <a:miter lim="800000"/>
            <a:headEnd/>
            <a:tailEnd/>
          </a:ln>
          <a:effectLst/>
        </p:spPr>
        <p:txBody>
          <a:bodyPr wrap="none" rtlCol="0" anchor="ctr"/>
          <a:lstStyle/>
          <a:p>
            <a:pPr algn="ctr"/>
            <a:endParaRPr lang="en-US" sz="1600" dirty="0" smtClean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34" name="Rectangle 33"/>
          <p:cNvSpPr/>
          <p:nvPr/>
        </p:nvSpPr>
        <p:spPr bwMode="auto">
          <a:xfrm>
            <a:off x="6400800" y="2667000"/>
            <a:ext cx="228600" cy="228600"/>
          </a:xfrm>
          <a:prstGeom prst="rect">
            <a:avLst/>
          </a:prstGeom>
          <a:solidFill>
            <a:schemeClr val="accent5"/>
          </a:solidFill>
          <a:ln w="12700" cap="sq" algn="ctr">
            <a:solidFill>
              <a:srgbClr val="2C6A8C"/>
            </a:solidFill>
            <a:miter lim="800000"/>
            <a:headEnd/>
            <a:tailEnd/>
          </a:ln>
          <a:effectLst/>
        </p:spPr>
        <p:txBody>
          <a:bodyPr wrap="none" rtlCol="0" anchor="ctr"/>
          <a:lstStyle/>
          <a:p>
            <a:pPr algn="ctr"/>
            <a:endParaRPr lang="en-US" sz="1600" dirty="0" smtClean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35" name="Rectangle 34"/>
          <p:cNvSpPr/>
          <p:nvPr/>
        </p:nvSpPr>
        <p:spPr bwMode="auto">
          <a:xfrm>
            <a:off x="6705600" y="4953000"/>
            <a:ext cx="228600" cy="228600"/>
          </a:xfrm>
          <a:prstGeom prst="rect">
            <a:avLst/>
          </a:prstGeom>
          <a:solidFill>
            <a:schemeClr val="accent5"/>
          </a:solidFill>
          <a:ln w="12700" cap="sq" algn="ctr">
            <a:solidFill>
              <a:srgbClr val="2C6A8C"/>
            </a:solidFill>
            <a:miter lim="800000"/>
            <a:headEnd/>
            <a:tailEnd/>
          </a:ln>
          <a:effectLst/>
        </p:spPr>
        <p:txBody>
          <a:bodyPr wrap="none" rtlCol="0" anchor="ctr"/>
          <a:lstStyle/>
          <a:p>
            <a:pPr algn="ctr"/>
            <a:endParaRPr lang="en-US" sz="1600" dirty="0" smtClean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36" name="Rectangle 35"/>
          <p:cNvSpPr/>
          <p:nvPr/>
        </p:nvSpPr>
        <p:spPr bwMode="auto">
          <a:xfrm>
            <a:off x="7010400" y="4953000"/>
            <a:ext cx="228600" cy="228600"/>
          </a:xfrm>
          <a:prstGeom prst="rect">
            <a:avLst/>
          </a:prstGeom>
          <a:solidFill>
            <a:schemeClr val="accent5"/>
          </a:solidFill>
          <a:ln w="12700" cap="sq" algn="ctr">
            <a:solidFill>
              <a:srgbClr val="2C6A8C"/>
            </a:solidFill>
            <a:miter lim="800000"/>
            <a:headEnd/>
            <a:tailEnd/>
          </a:ln>
          <a:effectLst/>
        </p:spPr>
        <p:txBody>
          <a:bodyPr wrap="none" rtlCol="0" anchor="ctr"/>
          <a:lstStyle/>
          <a:p>
            <a:pPr algn="ctr"/>
            <a:endParaRPr lang="en-US" sz="1600" dirty="0" smtClean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37" name="Rectangle 36"/>
          <p:cNvSpPr/>
          <p:nvPr/>
        </p:nvSpPr>
        <p:spPr bwMode="auto">
          <a:xfrm>
            <a:off x="5791200" y="5257800"/>
            <a:ext cx="228600" cy="228600"/>
          </a:xfrm>
          <a:prstGeom prst="rect">
            <a:avLst/>
          </a:prstGeom>
          <a:solidFill>
            <a:schemeClr val="accent5"/>
          </a:solidFill>
          <a:ln w="12700" cap="sq" algn="ctr">
            <a:solidFill>
              <a:srgbClr val="2C6A8C"/>
            </a:solidFill>
            <a:miter lim="800000"/>
            <a:headEnd/>
            <a:tailEnd/>
          </a:ln>
          <a:effectLst/>
        </p:spPr>
        <p:txBody>
          <a:bodyPr wrap="none" rtlCol="0" anchor="ctr"/>
          <a:lstStyle/>
          <a:p>
            <a:pPr algn="ctr"/>
            <a:endParaRPr lang="en-US" sz="1600" dirty="0" smtClean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38" name="Rectangle 37"/>
          <p:cNvSpPr/>
          <p:nvPr/>
        </p:nvSpPr>
        <p:spPr bwMode="auto">
          <a:xfrm>
            <a:off x="6096000" y="5257800"/>
            <a:ext cx="228600" cy="228600"/>
          </a:xfrm>
          <a:prstGeom prst="rect">
            <a:avLst/>
          </a:prstGeom>
          <a:solidFill>
            <a:schemeClr val="accent5"/>
          </a:solidFill>
          <a:ln w="12700" cap="sq" algn="ctr">
            <a:solidFill>
              <a:srgbClr val="2C6A8C"/>
            </a:solidFill>
            <a:miter lim="800000"/>
            <a:headEnd/>
            <a:tailEnd/>
          </a:ln>
          <a:effectLst/>
        </p:spPr>
        <p:txBody>
          <a:bodyPr wrap="none" rtlCol="0" anchor="ctr"/>
          <a:lstStyle/>
          <a:p>
            <a:pPr algn="ctr"/>
            <a:endParaRPr lang="en-US" sz="1600" dirty="0" smtClean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39" name="Rectangle 38"/>
          <p:cNvSpPr/>
          <p:nvPr/>
        </p:nvSpPr>
        <p:spPr bwMode="auto">
          <a:xfrm>
            <a:off x="6400800" y="5257800"/>
            <a:ext cx="228600" cy="228600"/>
          </a:xfrm>
          <a:prstGeom prst="rect">
            <a:avLst/>
          </a:prstGeom>
          <a:solidFill>
            <a:schemeClr val="accent5"/>
          </a:solidFill>
          <a:ln w="12700" cap="sq" algn="ctr">
            <a:solidFill>
              <a:srgbClr val="2C6A8C"/>
            </a:solidFill>
            <a:miter lim="800000"/>
            <a:headEnd/>
            <a:tailEnd/>
          </a:ln>
          <a:effectLst/>
        </p:spPr>
        <p:txBody>
          <a:bodyPr wrap="none" rtlCol="0" anchor="ctr"/>
          <a:lstStyle/>
          <a:p>
            <a:pPr algn="ctr"/>
            <a:endParaRPr lang="en-US" sz="1600" dirty="0" smtClean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40" name="Rectangle 39"/>
          <p:cNvSpPr/>
          <p:nvPr/>
        </p:nvSpPr>
        <p:spPr bwMode="auto">
          <a:xfrm>
            <a:off x="6705600" y="5257800"/>
            <a:ext cx="228600" cy="228600"/>
          </a:xfrm>
          <a:prstGeom prst="rect">
            <a:avLst/>
          </a:prstGeom>
          <a:solidFill>
            <a:schemeClr val="accent5"/>
          </a:solidFill>
          <a:ln w="12700" cap="sq" algn="ctr">
            <a:solidFill>
              <a:srgbClr val="2C6A8C"/>
            </a:solidFill>
            <a:miter lim="800000"/>
            <a:headEnd/>
            <a:tailEnd/>
          </a:ln>
          <a:effectLst/>
        </p:spPr>
        <p:txBody>
          <a:bodyPr wrap="none" rtlCol="0" anchor="ctr"/>
          <a:lstStyle/>
          <a:p>
            <a:pPr algn="ctr"/>
            <a:endParaRPr lang="en-US" sz="1600" dirty="0" smtClean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41" name="Rectangle 40"/>
          <p:cNvSpPr/>
          <p:nvPr/>
        </p:nvSpPr>
        <p:spPr bwMode="auto">
          <a:xfrm>
            <a:off x="7010400" y="5257800"/>
            <a:ext cx="228600" cy="228600"/>
          </a:xfrm>
          <a:prstGeom prst="rect">
            <a:avLst/>
          </a:prstGeom>
          <a:solidFill>
            <a:schemeClr val="accent5"/>
          </a:solidFill>
          <a:ln w="12700" cap="sq" algn="ctr">
            <a:solidFill>
              <a:srgbClr val="2C6A8C"/>
            </a:solidFill>
            <a:miter lim="800000"/>
            <a:headEnd/>
            <a:tailEnd/>
          </a:ln>
          <a:effectLst/>
        </p:spPr>
        <p:txBody>
          <a:bodyPr wrap="none" rtlCol="0" anchor="ctr"/>
          <a:lstStyle/>
          <a:p>
            <a:pPr algn="ctr"/>
            <a:endParaRPr lang="en-US" sz="1600" dirty="0" smtClean="0">
              <a:solidFill>
                <a:schemeClr val="bg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0234658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Other features of HTTP/2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Header Compression</a:t>
            </a:r>
          </a:p>
          <a:p>
            <a:r>
              <a:rPr lang="en-US" dirty="0" smtClean="0"/>
              <a:t>Binary Protocol (HTTP/1.1 is text)</a:t>
            </a:r>
          </a:p>
          <a:p>
            <a:r>
              <a:rPr lang="en-US" dirty="0" smtClean="0"/>
              <a:t>Encryption Required</a:t>
            </a:r>
          </a:p>
          <a:p>
            <a:r>
              <a:rPr lang="en-US" dirty="0" smtClean="0"/>
              <a:t>Server Push (Server can push resources uninitiated)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3B0023-0CED-47F7-85AE-654F0B232C29}" type="slidenum">
              <a:rPr lang="en-US" smtClean="0"/>
              <a:pPr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962131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Problem Statement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But What About Congestion Control?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BEB0A-9E3D-4B14-9782-E2AE3DA60D96}" type="slidenum">
              <a:rPr lang="en-US" smtClean="0"/>
              <a:pPr/>
              <a:t>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236563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Congestion Control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HTTP/1.1 uses many connections</a:t>
            </a:r>
          </a:p>
          <a:p>
            <a:r>
              <a:rPr lang="en-US" dirty="0" smtClean="0"/>
              <a:t>When a packet is dropped, </a:t>
            </a:r>
            <a:r>
              <a:rPr lang="en-US" i="1" dirty="0" smtClean="0"/>
              <a:t>only one</a:t>
            </a:r>
            <a:r>
              <a:rPr lang="en-US" dirty="0" smtClean="0"/>
              <a:t> connection goes into congestion avoidance</a:t>
            </a:r>
          </a:p>
          <a:p>
            <a:pPr lvl="1"/>
            <a:r>
              <a:rPr lang="en-US" dirty="0" smtClean="0"/>
              <a:t>Throughput of a single connection is halved</a:t>
            </a:r>
          </a:p>
          <a:p>
            <a:r>
              <a:rPr lang="en-US" dirty="0" smtClean="0"/>
              <a:t>HTTP/2 has one connection, when a packet is dropped the throughput of the entire download is halved</a:t>
            </a:r>
          </a:p>
          <a:p>
            <a:r>
              <a:rPr lang="en-US" dirty="0" smtClean="0"/>
              <a:t>HTTP/2 connections may reach higher speeds faster, since new connections do not need to be created</a:t>
            </a:r>
          </a:p>
          <a:p>
            <a:r>
              <a:rPr lang="en-US" dirty="0" smtClean="0"/>
              <a:t>If websites do not load faster, people won’t use HTTP/2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3B0023-0CED-47F7-85AE-654F0B232C29}" type="slidenum">
              <a:rPr lang="en-US" smtClean="0"/>
              <a:pPr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983738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This Project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Quantify the effects of congestion control on HTTP/1.1 </a:t>
            </a:r>
            <a:r>
              <a:rPr lang="en-US" dirty="0" err="1" smtClean="0"/>
              <a:t>vs</a:t>
            </a:r>
            <a:r>
              <a:rPr lang="en-US" dirty="0" smtClean="0"/>
              <a:t> HTTP/2</a:t>
            </a:r>
          </a:p>
          <a:p>
            <a:r>
              <a:rPr lang="en-US" dirty="0" smtClean="0"/>
              <a:t>Will HTTP/2 make domain </a:t>
            </a:r>
            <a:r>
              <a:rPr lang="en-US" dirty="0" err="1" smtClean="0"/>
              <a:t>sharding</a:t>
            </a:r>
            <a:r>
              <a:rPr lang="en-US" dirty="0" smtClean="0"/>
              <a:t> disappear?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3B0023-0CED-47F7-85AE-654F0B232C29}" type="slidenum">
              <a:rPr lang="en-US" smtClean="0"/>
              <a:pPr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792098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Experimental Setup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BEB0A-9E3D-4B14-9782-E2AE3DA60D96}" type="slidenum">
              <a:rPr lang="en-US" smtClean="0"/>
              <a:pPr/>
              <a:t>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289820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 bwMode="auto">
          <a:xfrm>
            <a:off x="5257800" y="1828800"/>
            <a:ext cx="3276600" cy="4038600"/>
          </a:xfrm>
          <a:prstGeom prst="rect">
            <a:avLst/>
          </a:prstGeom>
          <a:noFill/>
          <a:ln w="57150" cap="sq" cmpd="sng" algn="ctr">
            <a:solidFill>
              <a:schemeClr val="accent5"/>
            </a:solidFill>
            <a:miter lim="800000"/>
            <a:headEnd/>
            <a:tailEnd/>
          </a:ln>
          <a:effectLst/>
        </p:spPr>
        <p:txBody>
          <a:bodyPr wrap="none" rtlCol="0" anchor="ctr"/>
          <a:lstStyle/>
          <a:p>
            <a:pPr algn="ctr"/>
            <a:endParaRPr lang="en-US" sz="1600" dirty="0" smtClean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Overview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3B0023-0CED-47F7-85AE-654F0B232C29}" type="slidenum">
              <a:rPr lang="en-US" smtClean="0"/>
              <a:pPr/>
              <a:t>19</a:t>
            </a:fld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6800" y="2971800"/>
            <a:ext cx="889645" cy="1168400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 bwMode="auto">
          <a:xfrm>
            <a:off x="6172200" y="1981200"/>
            <a:ext cx="1752600" cy="762000"/>
          </a:xfrm>
          <a:prstGeom prst="rect">
            <a:avLst/>
          </a:prstGeom>
          <a:solidFill>
            <a:schemeClr val="tx2"/>
          </a:solidFill>
          <a:ln w="127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rtlCol="0" anchor="ctr"/>
          <a:lstStyle/>
          <a:p>
            <a:pPr algn="ctr"/>
            <a:r>
              <a:rPr lang="en-US" sz="1600" dirty="0" smtClean="0">
                <a:solidFill>
                  <a:schemeClr val="bg1"/>
                </a:solidFill>
                <a:latin typeface="+mn-lt"/>
              </a:rPr>
              <a:t>Server 1</a:t>
            </a:r>
          </a:p>
          <a:p>
            <a:pPr algn="ctr"/>
            <a:r>
              <a:rPr lang="en-US" sz="1600" dirty="0" smtClean="0">
                <a:solidFill>
                  <a:schemeClr val="bg1"/>
                </a:solidFill>
              </a:rPr>
              <a:t>192.168.1.30</a:t>
            </a:r>
            <a:endParaRPr lang="en-US" sz="1600" dirty="0" smtClean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13" name="Rectangle 12"/>
          <p:cNvSpPr/>
          <p:nvPr/>
        </p:nvSpPr>
        <p:spPr bwMode="auto">
          <a:xfrm>
            <a:off x="6172200" y="2819400"/>
            <a:ext cx="1752600" cy="685800"/>
          </a:xfrm>
          <a:prstGeom prst="rect">
            <a:avLst/>
          </a:prstGeom>
          <a:solidFill>
            <a:schemeClr val="tx2"/>
          </a:solidFill>
          <a:ln w="127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rtlCol="0" anchor="ctr"/>
          <a:lstStyle/>
          <a:p>
            <a:pPr algn="ctr"/>
            <a:r>
              <a:rPr lang="en-US" sz="1600" dirty="0" smtClean="0">
                <a:solidFill>
                  <a:schemeClr val="bg1"/>
                </a:solidFill>
                <a:latin typeface="+mn-lt"/>
              </a:rPr>
              <a:t>Server 2</a:t>
            </a:r>
          </a:p>
          <a:p>
            <a:pPr algn="ctr"/>
            <a:r>
              <a:rPr lang="en-US" sz="1600" dirty="0" smtClean="0">
                <a:solidFill>
                  <a:schemeClr val="bg1"/>
                </a:solidFill>
              </a:rPr>
              <a:t>192.168.1.31</a:t>
            </a:r>
            <a:endParaRPr lang="en-US" sz="1600" dirty="0" smtClean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14" name="Rectangle 13"/>
          <p:cNvSpPr/>
          <p:nvPr/>
        </p:nvSpPr>
        <p:spPr bwMode="auto">
          <a:xfrm>
            <a:off x="6172200" y="4267200"/>
            <a:ext cx="1752600" cy="685800"/>
          </a:xfrm>
          <a:prstGeom prst="rect">
            <a:avLst/>
          </a:prstGeom>
          <a:solidFill>
            <a:schemeClr val="tx2"/>
          </a:solidFill>
          <a:ln w="127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rtlCol="0" anchor="ctr"/>
          <a:lstStyle/>
          <a:p>
            <a:pPr algn="ctr"/>
            <a:r>
              <a:rPr lang="en-US" sz="1600" dirty="0" smtClean="0">
                <a:solidFill>
                  <a:schemeClr val="bg1"/>
                </a:solidFill>
                <a:latin typeface="+mn-lt"/>
              </a:rPr>
              <a:t>Server n</a:t>
            </a:r>
          </a:p>
          <a:p>
            <a:pPr algn="ctr"/>
            <a:r>
              <a:rPr lang="en-US" sz="1600" dirty="0" smtClean="0">
                <a:solidFill>
                  <a:schemeClr val="bg1"/>
                </a:solidFill>
              </a:rPr>
              <a:t>192.168.1.[n-1]</a:t>
            </a:r>
            <a:endParaRPr lang="en-US" sz="1600" dirty="0" smtClean="0">
              <a:solidFill>
                <a:schemeClr val="bg1"/>
              </a:solidFill>
              <a:latin typeface="+mn-lt"/>
            </a:endParaRPr>
          </a:p>
        </p:txBody>
      </p:sp>
      <p:pic>
        <p:nvPicPr>
          <p:cNvPr id="16" name="Picture 15" descr="Screen Shot 2014-12-07 at 7.56.35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4600" y="1981200"/>
            <a:ext cx="919509" cy="1143000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57800" y="4876800"/>
            <a:ext cx="990600" cy="990600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6096000" y="5105400"/>
            <a:ext cx="1447800" cy="60960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lang="en-US" sz="1600" dirty="0" smtClean="0"/>
              <a:t>Virtual Box </a:t>
            </a:r>
          </a:p>
          <a:p>
            <a:r>
              <a:rPr lang="en-US" sz="1600" dirty="0" smtClean="0"/>
              <a:t>Ubuntu VM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6705600" y="3581400"/>
            <a:ext cx="381000" cy="68580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ctr">
              <a:lnSpc>
                <a:spcPct val="70000"/>
              </a:lnSpc>
            </a:pPr>
            <a:r>
              <a:rPr lang="en-US" sz="1600" b="1" dirty="0" smtClean="0"/>
              <a:t>.</a:t>
            </a:r>
          </a:p>
          <a:p>
            <a:pPr algn="ctr">
              <a:lnSpc>
                <a:spcPct val="70000"/>
              </a:lnSpc>
            </a:pPr>
            <a:r>
              <a:rPr lang="en-US" sz="1600" b="1" dirty="0" smtClean="0"/>
              <a:t>.</a:t>
            </a:r>
          </a:p>
          <a:p>
            <a:pPr algn="ctr">
              <a:lnSpc>
                <a:spcPct val="70000"/>
              </a:lnSpc>
            </a:pPr>
            <a:r>
              <a:rPr lang="en-US" sz="1600" b="1" dirty="0"/>
              <a:t>.</a:t>
            </a:r>
            <a:endParaRPr lang="en-US" sz="1600" b="1" dirty="0" smtClean="0"/>
          </a:p>
        </p:txBody>
      </p:sp>
      <p:cxnSp>
        <p:nvCxnSpPr>
          <p:cNvPr id="24" name="Curved Connector 23"/>
          <p:cNvCxnSpPr>
            <a:stCxn id="12" idx="1"/>
            <a:endCxn id="30" idx="7"/>
          </p:cNvCxnSpPr>
          <p:nvPr/>
        </p:nvCxnSpPr>
        <p:spPr>
          <a:xfrm rot="10800000" flipV="1">
            <a:off x="5017442" y="2362200"/>
            <a:ext cx="1154759" cy="1107726"/>
          </a:xfrm>
          <a:prstGeom prst="curvedConnector3">
            <a:avLst>
              <a:gd name="adj1" fmla="val 50000"/>
            </a:avLst>
          </a:prstGeom>
          <a:ln w="76200" cmpd="sng">
            <a:solidFill>
              <a:schemeClr val="tx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Curved Connector 26"/>
          <p:cNvCxnSpPr>
            <a:stCxn id="13" idx="1"/>
            <a:endCxn id="30" idx="7"/>
          </p:cNvCxnSpPr>
          <p:nvPr/>
        </p:nvCxnSpPr>
        <p:spPr>
          <a:xfrm rot="10800000" flipV="1">
            <a:off x="5017442" y="3162300"/>
            <a:ext cx="1154759" cy="307626"/>
          </a:xfrm>
          <a:prstGeom prst="curvedConnector3">
            <a:avLst/>
          </a:prstGeom>
          <a:ln w="76200" cmpd="sng">
            <a:solidFill>
              <a:schemeClr val="tx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Curved Connector 28"/>
          <p:cNvCxnSpPr>
            <a:stCxn id="14" idx="1"/>
            <a:endCxn id="30" idx="7"/>
          </p:cNvCxnSpPr>
          <p:nvPr/>
        </p:nvCxnSpPr>
        <p:spPr>
          <a:xfrm rot="10800000">
            <a:off x="5017442" y="3469926"/>
            <a:ext cx="1154759" cy="1140174"/>
          </a:xfrm>
          <a:prstGeom prst="curvedConnector3">
            <a:avLst/>
          </a:prstGeom>
          <a:ln w="76200" cmpd="sng">
            <a:solidFill>
              <a:schemeClr val="tx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0" name="Left-Right Arrow 29"/>
          <p:cNvSpPr/>
          <p:nvPr/>
        </p:nvSpPr>
        <p:spPr bwMode="auto">
          <a:xfrm>
            <a:off x="1981200" y="3241326"/>
            <a:ext cx="3036241" cy="457200"/>
          </a:xfrm>
          <a:prstGeom prst="leftRightArrow">
            <a:avLst/>
          </a:prstGeom>
          <a:solidFill>
            <a:srgbClr val="6D6D6D"/>
          </a:solidFill>
          <a:ln w="12700" cap="sq" algn="ctr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wrap="none" rtlCol="0" anchor="ctr"/>
          <a:lstStyle/>
          <a:p>
            <a:pPr algn="ctr"/>
            <a:r>
              <a:rPr lang="en-US" sz="1600" dirty="0" smtClean="0">
                <a:solidFill>
                  <a:schemeClr val="bg1"/>
                </a:solidFill>
                <a:latin typeface="+mn-lt"/>
              </a:rPr>
              <a:t>HTTP</a:t>
            </a:r>
          </a:p>
        </p:txBody>
      </p:sp>
      <p:cxnSp>
        <p:nvCxnSpPr>
          <p:cNvPr id="21" name="Straight Connector 20"/>
          <p:cNvCxnSpPr/>
          <p:nvPr/>
        </p:nvCxnSpPr>
        <p:spPr>
          <a:xfrm flipH="1">
            <a:off x="2971800" y="3124200"/>
            <a:ext cx="2555" cy="762000"/>
          </a:xfrm>
          <a:prstGeom prst="line">
            <a:avLst/>
          </a:prstGeom>
          <a:ln w="38100" cmpd="sng"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7" name="TextBox 36"/>
          <p:cNvSpPr txBox="1"/>
          <p:nvPr/>
        </p:nvSpPr>
        <p:spPr>
          <a:xfrm>
            <a:off x="685800" y="4724400"/>
            <a:ext cx="4114800" cy="12954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sz="1600" dirty="0" smtClean="0"/>
              <a:t>Web site hosted by multiple servers on a Virtual Machine.  HTTP/1.1 and HTTP/2 servers are swapped out depending on experiment.  Measure time to load page completely.</a:t>
            </a:r>
          </a:p>
        </p:txBody>
      </p:sp>
    </p:spTree>
    <p:extLst>
      <p:ext uri="{BB962C8B-B14F-4D97-AF65-F5344CB8AC3E}">
        <p14:creationId xmlns:p14="http://schemas.microsoft.com/office/powerpoint/2010/main" val="32746940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HTTP/1.1 and HTTP/2 Connections</a:t>
            </a:r>
          </a:p>
          <a:p>
            <a:r>
              <a:rPr lang="en-US" dirty="0" smtClean="0"/>
              <a:t>Problem Statement</a:t>
            </a:r>
          </a:p>
          <a:p>
            <a:r>
              <a:rPr lang="en-US" dirty="0" smtClean="0"/>
              <a:t>Experimental Setup</a:t>
            </a:r>
          </a:p>
          <a:p>
            <a:r>
              <a:rPr lang="en-US" dirty="0" smtClean="0"/>
              <a:t>Results</a:t>
            </a: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3B0023-0CED-47F7-85AE-654F0B232C29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271807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Setup Details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MacBook Air 10.8.5 Mountain Lion</a:t>
            </a:r>
          </a:p>
          <a:p>
            <a:r>
              <a:rPr lang="en-US" dirty="0" smtClean="0"/>
              <a:t>http-server 0.7.4 (</a:t>
            </a:r>
            <a:r>
              <a:rPr lang="en-US" dirty="0" err="1" smtClean="0"/>
              <a:t>node.js</a:t>
            </a:r>
            <a:r>
              <a:rPr lang="en-US" dirty="0" smtClean="0"/>
              <a:t>)</a:t>
            </a:r>
          </a:p>
          <a:p>
            <a:r>
              <a:rPr lang="en-US" dirty="0" err="1" smtClean="0"/>
              <a:t>nghttp</a:t>
            </a:r>
            <a:r>
              <a:rPr lang="en-US" dirty="0" smtClean="0"/>
              <a:t> 0.6.4 (supports draft-ietf</a:t>
            </a:r>
            <a:r>
              <a:rPr lang="en-US" dirty="0"/>
              <a:t>-</a:t>
            </a:r>
            <a:r>
              <a:rPr lang="en-US" dirty="0" smtClean="0"/>
              <a:t>httpbis-http2-14)</a:t>
            </a:r>
          </a:p>
          <a:p>
            <a:r>
              <a:rPr lang="en-US" dirty="0" err="1" smtClean="0"/>
              <a:t>VirtualBox</a:t>
            </a:r>
            <a:r>
              <a:rPr lang="en-US" dirty="0" smtClean="0"/>
              <a:t> 4.3.6</a:t>
            </a:r>
          </a:p>
          <a:p>
            <a:r>
              <a:rPr lang="en-US" dirty="0" smtClean="0"/>
              <a:t>Ubuntu 14.04 LTS</a:t>
            </a:r>
          </a:p>
          <a:p>
            <a:r>
              <a:rPr lang="en-US" dirty="0" smtClean="0"/>
              <a:t>Firefox Nightly 36.0a1</a:t>
            </a:r>
          </a:p>
          <a:p>
            <a:r>
              <a:rPr lang="en-US" dirty="0" smtClean="0"/>
              <a:t>Network Link Conditioner (Late July 2012)</a:t>
            </a:r>
          </a:p>
          <a:p>
            <a:r>
              <a:rPr lang="en-US" dirty="0" smtClean="0"/>
              <a:t>IP Aliasing to create multiple addresses</a:t>
            </a:r>
          </a:p>
          <a:p>
            <a:endParaRPr lang="en-US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3B0023-0CED-47F7-85AE-654F0B232C29}" type="slidenum">
              <a:rPr lang="en-US" smtClean="0"/>
              <a:pPr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006417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Setup Details (continued…)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http-server used as the HTTP/1.1 Server</a:t>
            </a:r>
          </a:p>
          <a:p>
            <a:r>
              <a:rPr lang="en-US" dirty="0" err="1" smtClean="0"/>
              <a:t>nghttp</a:t>
            </a:r>
            <a:r>
              <a:rPr lang="en-US" dirty="0" smtClean="0"/>
              <a:t> used as the HTTP/2 server</a:t>
            </a:r>
          </a:p>
          <a:p>
            <a:pPr lvl="1"/>
            <a:r>
              <a:rPr lang="en-US" dirty="0" smtClean="0"/>
              <a:t>Had to edit codebase to support multiple servers binding to different IP addresses on the same machine</a:t>
            </a:r>
          </a:p>
          <a:p>
            <a:r>
              <a:rPr lang="en-US" dirty="0" smtClean="0"/>
              <a:t>Sample website is hosted by either server</a:t>
            </a:r>
          </a:p>
          <a:p>
            <a:r>
              <a:rPr lang="en-US" dirty="0" smtClean="0"/>
              <a:t>Measure the time it takes to load under varying network conditions</a:t>
            </a:r>
          </a:p>
          <a:p>
            <a:r>
              <a:rPr lang="en-US" dirty="0" smtClean="0"/>
              <a:t>TLS enabled on both web servers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3B0023-0CED-47F7-85AE-654F0B232C29}" type="slidenum">
              <a:rPr lang="en-US" smtClean="0"/>
              <a:pPr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930922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Firefox Settings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Firefox network analyzer used to measure page load time</a:t>
            </a:r>
          </a:p>
          <a:p>
            <a:r>
              <a:rPr lang="en-US" dirty="0" smtClean="0"/>
              <a:t>Nightly build has latest HTTP/2 support</a:t>
            </a:r>
          </a:p>
          <a:p>
            <a:r>
              <a:rPr lang="en-US" dirty="0" smtClean="0"/>
              <a:t>Caching disabled:</a:t>
            </a: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3B0023-0CED-47F7-85AE-654F0B232C29}" type="slidenum">
              <a:rPr lang="en-US" smtClean="0"/>
              <a:pPr/>
              <a:t>22</a:t>
            </a:fld>
            <a:endParaRPr lang="en-US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09170994"/>
              </p:ext>
            </p:extLst>
          </p:nvPr>
        </p:nvGraphicFramePr>
        <p:xfrm>
          <a:off x="838200" y="3810000"/>
          <a:ext cx="7543800" cy="1854200"/>
        </p:xfrm>
        <a:graphic>
          <a:graphicData uri="http://schemas.openxmlformats.org/drawingml/2006/table">
            <a:tbl>
              <a:tblPr firstRow="1" bandRow="1">
                <a:tableStyleId>{85BE263C-DBD7-4A20-BB59-AAB30ACAA65A}</a:tableStyleId>
              </a:tblPr>
              <a:tblGrid>
                <a:gridCol w="3771900"/>
                <a:gridCol w="37719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err="1" smtClean="0">
                          <a:solidFill>
                            <a:schemeClr val="tx1"/>
                          </a:solidFill>
                        </a:rPr>
                        <a:t>about:config</a:t>
                      </a:r>
                      <a:r>
                        <a:rPr lang="en-US" baseline="0" dirty="0" smtClean="0">
                          <a:solidFill>
                            <a:schemeClr val="tx1"/>
                          </a:solidFill>
                        </a:rPr>
                        <a:t> Setting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000000"/>
                          </a:solidFill>
                        </a:rPr>
                        <a:t>Value</a:t>
                      </a:r>
                      <a:endParaRPr lang="en-US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network.http.spdy.enabled.http2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true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network.http.spdy.enabled.http2draft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true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200" dirty="0" err="1" smtClean="0"/>
                        <a:t>network.http.use</a:t>
                      </a:r>
                      <a:r>
                        <a:rPr lang="en-US" sz="1200" dirty="0" smtClean="0"/>
                        <a:t>-cache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false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200" dirty="0" err="1" smtClean="0"/>
                        <a:t>browser.cache.offline.enabled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false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6724747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Sample Website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3B0023-0CED-47F7-85AE-654F0B232C29}" type="slidenum">
              <a:rPr lang="en-US" smtClean="0"/>
              <a:pPr/>
              <a:t>23</a:t>
            </a:fld>
            <a:endParaRPr lang="en-US" dirty="0"/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92463715"/>
              </p:ext>
            </p:extLst>
          </p:nvPr>
        </p:nvGraphicFramePr>
        <p:xfrm>
          <a:off x="762000" y="1676400"/>
          <a:ext cx="7543800" cy="3505199"/>
        </p:xfrm>
        <a:graphic>
          <a:graphicData uri="http://schemas.openxmlformats.org/drawingml/2006/table">
            <a:tbl>
              <a:tblPr firstRow="1" bandRow="1">
                <a:tableStyleId>{0505E3EF-67EA-436B-97B2-0124C06EBD24}</a:tableStyleId>
              </a:tblPr>
              <a:tblGrid>
                <a:gridCol w="873493"/>
                <a:gridCol w="1191126"/>
                <a:gridCol w="1191126"/>
                <a:gridCol w="1667577"/>
                <a:gridCol w="1363178"/>
                <a:gridCol w="1257300"/>
              </a:tblGrid>
              <a:tr h="783077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HTML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CSS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JavaScript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Images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453687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1*60KB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1*60KB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5*1KB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10*1KB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/>
                    </a:p>
                  </a:txBody>
                  <a:tcPr/>
                </a:tc>
              </a:tr>
              <a:tr h="453687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5*10KB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10*5KB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/>
                    </a:p>
                  </a:txBody>
                  <a:tcPr/>
                </a:tc>
              </a:tr>
              <a:tr h="453687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5*20KB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20*20KB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</a:tr>
              <a:tr h="453687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5*37KB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5*40KB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</a:tr>
              <a:tr h="453687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5*140KB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</a:tr>
              <a:tr h="453687">
                <a:tc>
                  <a:txBody>
                    <a:bodyPr/>
                    <a:lstStyle/>
                    <a:p>
                      <a:r>
                        <a:rPr lang="en-US" b="1" dirty="0" smtClean="0"/>
                        <a:t>Total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60KB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60KB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340KB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1360KB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/>
                        <a:t>=1820KB</a:t>
                      </a:r>
                      <a:endParaRPr lang="en-US" sz="1600" b="1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2419070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Sample Website (continued…)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Each file is mostly filled with comments to take up available space</a:t>
            </a:r>
          </a:p>
          <a:p>
            <a:r>
              <a:rPr lang="en-US" dirty="0" smtClean="0"/>
              <a:t>Content is rendered ‘below the fold’</a:t>
            </a:r>
          </a:p>
          <a:p>
            <a:r>
              <a:rPr lang="en-US" dirty="0" smtClean="0"/>
              <a:t>For </a:t>
            </a:r>
            <a:r>
              <a:rPr lang="en-US" dirty="0" err="1" smtClean="0"/>
              <a:t>sharded</a:t>
            </a:r>
            <a:r>
              <a:rPr lang="en-US" dirty="0" smtClean="0"/>
              <a:t> domains objects are distributed equally between domains</a:t>
            </a:r>
          </a:p>
          <a:p>
            <a:r>
              <a:rPr lang="en-US" dirty="0" smtClean="0"/>
              <a:t>This ensures equal load between domains</a:t>
            </a:r>
          </a:p>
          <a:p>
            <a:pPr lvl="1"/>
            <a:r>
              <a:rPr lang="en-US" dirty="0" smtClean="0"/>
              <a:t>In the real world, resources would typically be segregated by domains (images all on one set of domains)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3B0023-0CED-47F7-85AE-654F0B232C29}" type="slidenum">
              <a:rPr lang="en-US" smtClean="0"/>
              <a:pPr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960514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Results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BEB0A-9E3D-4B14-9782-E2AE3DA60D96}" type="slidenum">
              <a:rPr lang="en-US" smtClean="0"/>
              <a:pPr/>
              <a:t>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450765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Results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‘Warm-up’ run used before collection results</a:t>
            </a:r>
          </a:p>
          <a:p>
            <a:pPr lvl="1"/>
            <a:r>
              <a:rPr lang="en-US" dirty="0" smtClean="0"/>
              <a:t>eliminates some startup costs on servers</a:t>
            </a:r>
          </a:p>
          <a:p>
            <a:pPr lvl="1"/>
            <a:r>
              <a:rPr lang="en-US" dirty="0" smtClean="0"/>
              <a:t>do not want to test implementation differences between http servers</a:t>
            </a:r>
          </a:p>
          <a:p>
            <a:r>
              <a:rPr lang="en-US" dirty="0" smtClean="0"/>
              <a:t>Results are average of 3 runs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3B0023-0CED-47F7-85AE-654F0B232C29}" type="slidenum">
              <a:rPr lang="en-US" smtClean="0"/>
              <a:pPr/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959624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Varying Capacity in Ideal Conditions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3B0023-0CED-47F7-85AE-654F0B232C29}" type="slidenum">
              <a:rPr lang="en-US" smtClean="0"/>
              <a:pPr/>
              <a:t>27</a:t>
            </a:fld>
            <a:endParaRPr lang="en-US" dirty="0"/>
          </a:p>
        </p:txBody>
      </p:sp>
      <p:graphicFrame>
        <p:nvGraphicFramePr>
          <p:cNvPr id="9" name="Chart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96510577"/>
              </p:ext>
            </p:extLst>
          </p:nvPr>
        </p:nvGraphicFramePr>
        <p:xfrm>
          <a:off x="457200" y="1552872"/>
          <a:ext cx="4267200" cy="469552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0" name="Chart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68590737"/>
              </p:ext>
            </p:extLst>
          </p:nvPr>
        </p:nvGraphicFramePr>
        <p:xfrm>
          <a:off x="4648200" y="1524000"/>
          <a:ext cx="4064690" cy="4724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08099794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Comparison of HTTP/2</a:t>
            </a:r>
            <a:br>
              <a:rPr lang="en-US" dirty="0" smtClean="0"/>
            </a:br>
            <a:r>
              <a:rPr lang="en-US" dirty="0" err="1" smtClean="0"/>
              <a:t>vs</a:t>
            </a:r>
            <a:r>
              <a:rPr lang="en-US" dirty="0" smtClean="0"/>
              <a:t> HTTP/1.1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3B0023-0CED-47F7-85AE-654F0B232C29}" type="slidenum">
              <a:rPr lang="en-US" smtClean="0"/>
              <a:pPr/>
              <a:t>28</a:t>
            </a:fld>
            <a:endParaRPr lang="en-US" dirty="0"/>
          </a:p>
        </p:txBody>
      </p:sp>
      <p:graphicFrame>
        <p:nvGraphicFramePr>
          <p:cNvPr id="7" name="Chart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49276565"/>
              </p:ext>
            </p:extLst>
          </p:nvPr>
        </p:nvGraphicFramePr>
        <p:xfrm>
          <a:off x="457200" y="1524000"/>
          <a:ext cx="8229599" cy="4724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79868576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Comparison of HTTP/2 </a:t>
            </a:r>
            <a:r>
              <a:rPr lang="en-US" dirty="0" err="1" smtClean="0"/>
              <a:t>vs</a:t>
            </a:r>
            <a:r>
              <a:rPr lang="en-US" dirty="0" smtClean="0"/>
              <a:t> HTTP/1.1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3B0023-0CED-47F7-85AE-654F0B232C29}" type="slidenum">
              <a:rPr lang="en-US" smtClean="0"/>
              <a:pPr/>
              <a:t>29</a:t>
            </a:fld>
            <a:endParaRPr lang="en-US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71163192"/>
              </p:ext>
            </p:extLst>
          </p:nvPr>
        </p:nvGraphicFramePr>
        <p:xfrm>
          <a:off x="457200" y="1524000"/>
          <a:ext cx="8229600" cy="4648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16607181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HTTP/1.1 and HTTP/2 Connections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BEB0A-9E3D-4B14-9782-E2AE3DA60D96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711556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Varying Capacity, 79ms of Delay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3B0023-0CED-47F7-85AE-654F0B232C29}" type="slidenum">
              <a:rPr lang="en-US" smtClean="0"/>
              <a:pPr/>
              <a:t>30</a:t>
            </a:fld>
            <a:endParaRPr lang="en-US" dirty="0"/>
          </a:p>
        </p:txBody>
      </p:sp>
      <p:graphicFrame>
        <p:nvGraphicFramePr>
          <p:cNvPr id="10" name="Content Placeholder 9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73138353"/>
              </p:ext>
            </p:extLst>
          </p:nvPr>
        </p:nvGraphicFramePr>
        <p:xfrm>
          <a:off x="457200" y="1524000"/>
          <a:ext cx="8229600" cy="4648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08893148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One Domain HTTP/2 </a:t>
            </a:r>
            <a:r>
              <a:rPr lang="en-US" dirty="0" err="1" smtClean="0"/>
              <a:t>vs</a:t>
            </a:r>
            <a:r>
              <a:rPr lang="en-US" dirty="0" smtClean="0"/>
              <a:t> 5 Domains HTTP/1.1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3B0023-0CED-47F7-85AE-654F0B232C29}" type="slidenum">
              <a:rPr lang="en-US" smtClean="0"/>
              <a:pPr/>
              <a:t>31</a:t>
            </a:fld>
            <a:endParaRPr lang="en-US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29856564"/>
              </p:ext>
            </p:extLst>
          </p:nvPr>
        </p:nvGraphicFramePr>
        <p:xfrm>
          <a:off x="457200" y="1524000"/>
          <a:ext cx="8229600" cy="4648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14904175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Increase In Performance for Increasing </a:t>
            </a:r>
            <a:r>
              <a:rPr lang="en-US" smtClean="0"/>
              <a:t>Domains in HTTP/2?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3B0023-0CED-47F7-85AE-654F0B232C29}" type="slidenum">
              <a:rPr lang="en-US" smtClean="0"/>
              <a:pPr/>
              <a:t>32</a:t>
            </a:fld>
            <a:endParaRPr lang="en-US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14040365"/>
              </p:ext>
            </p:extLst>
          </p:nvPr>
        </p:nvGraphicFramePr>
        <p:xfrm>
          <a:off x="457200" y="1524000"/>
          <a:ext cx="8229600" cy="4648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70074925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Loss for HTTP/1.1 and HTTP/2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Fixed Throughput at 5Mbps</a:t>
            </a:r>
          </a:p>
          <a:p>
            <a:r>
              <a:rPr lang="en-US" dirty="0" smtClean="0"/>
              <a:t>Fixed Latency at 79ms</a:t>
            </a:r>
          </a:p>
          <a:p>
            <a:r>
              <a:rPr lang="en-US" dirty="0" smtClean="0"/>
              <a:t>Varied Delay 1%, 2%, 5%, 10%</a:t>
            </a:r>
          </a:p>
          <a:p>
            <a:r>
              <a:rPr lang="en-US" dirty="0" smtClean="0"/>
              <a:t>Last value for single domain HTTP/2 is ‘optimistic’; ran more than three runs and timeouts were occurring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3B0023-0CED-47F7-85AE-654F0B232C29}" type="slidenum">
              <a:rPr lang="en-US" smtClean="0"/>
              <a:pPr/>
              <a:t>33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540106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Loss For HTTP/1.1 and HTTP/2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3B0023-0CED-47F7-85AE-654F0B232C29}" type="slidenum">
              <a:rPr lang="en-US" smtClean="0"/>
              <a:pPr/>
              <a:t>34</a:t>
            </a:fld>
            <a:endParaRPr lang="en-US" dirty="0"/>
          </a:p>
        </p:txBody>
      </p:sp>
      <p:graphicFrame>
        <p:nvGraphicFramePr>
          <p:cNvPr id="8" name="Content Placeholder 7"/>
          <p:cNvGraphicFramePr>
            <a:graphicFrameLocks noGrp="1"/>
          </p:cNvGraphicFramePr>
          <p:nvPr>
            <p:ph idx="1"/>
          </p:nvPr>
        </p:nvGraphicFramePr>
        <p:xfrm>
          <a:off x="457200" y="1524000"/>
          <a:ext cx="8229600" cy="4648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427472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HTTP/2 has increased performance over HTTP/1 for non-congested links</a:t>
            </a:r>
          </a:p>
          <a:p>
            <a:r>
              <a:rPr lang="en-US" dirty="0" smtClean="0"/>
              <a:t>Unclear if domain </a:t>
            </a:r>
            <a:r>
              <a:rPr lang="en-US" dirty="0" err="1" smtClean="0"/>
              <a:t>sharding</a:t>
            </a:r>
            <a:r>
              <a:rPr lang="en-US" dirty="0" smtClean="0"/>
              <a:t> will disappear with HTTP/2</a:t>
            </a:r>
          </a:p>
          <a:p>
            <a:r>
              <a:rPr lang="en-US" dirty="0" smtClean="0"/>
              <a:t>Under high loss links, HTTP/2 performs significantly worse</a:t>
            </a:r>
          </a:p>
          <a:p>
            <a:r>
              <a:rPr lang="en-US" dirty="0" smtClean="0"/>
              <a:t>HTTP/2 may not be ubiquitous, advantages for high bandwidth delay product links with no loss</a:t>
            </a: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3B0023-0CED-47F7-85AE-654F0B232C29}" type="slidenum">
              <a:rPr lang="en-US" smtClean="0"/>
              <a:pPr/>
              <a:t>35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628501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Background of HTTP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HTTP is the Hypertext Transfer Protocol, the underlying protocol of the Web</a:t>
            </a:r>
          </a:p>
          <a:p>
            <a:r>
              <a:rPr lang="en-US" dirty="0" smtClean="0"/>
              <a:t>Major version of HTTP/1.1 was finalized in RFC 2616 in 1999</a:t>
            </a:r>
          </a:p>
          <a:p>
            <a:r>
              <a:rPr lang="en-US" dirty="0" smtClean="0"/>
              <a:t>Why do we need a new version of HTTP?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3B0023-0CED-47F7-85AE-654F0B232C29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928327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Speed!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Average website </a:t>
            </a:r>
            <a:r>
              <a:rPr lang="en-US" dirty="0"/>
              <a:t>c</a:t>
            </a:r>
            <a:r>
              <a:rPr lang="en-US" dirty="0" smtClean="0"/>
              <a:t>omplexity is increasing!</a:t>
            </a:r>
          </a:p>
          <a:p>
            <a:pPr marL="320040" lvl="1" indent="0">
              <a:buNone/>
            </a:pPr>
            <a:endParaRPr lang="en-US" dirty="0" smtClean="0"/>
          </a:p>
          <a:p>
            <a:pPr marL="320040" lvl="1" indent="0">
              <a:buNone/>
            </a:pPr>
            <a:endParaRPr lang="en-US" dirty="0"/>
          </a:p>
          <a:p>
            <a:pPr marL="320040" lvl="1" indent="0">
              <a:buNone/>
            </a:pPr>
            <a:endParaRPr lang="en-US" dirty="0" smtClean="0"/>
          </a:p>
          <a:p>
            <a:pPr marL="320040" lvl="1" indent="0">
              <a:buNone/>
            </a:pPr>
            <a:endParaRPr lang="en-US" dirty="0"/>
          </a:p>
          <a:p>
            <a:pPr marL="320040" lvl="1" indent="0">
              <a:buNone/>
            </a:pPr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Users expect more features and better performance at the same time!</a:t>
            </a:r>
          </a:p>
          <a:p>
            <a:r>
              <a:rPr lang="en-US" dirty="0" smtClean="0"/>
              <a:t>Increasing capacity does not solve problem, latency has a significant affect on page load time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z="800" dirty="0"/>
              <a:t>http://</a:t>
            </a:r>
            <a:r>
              <a:rPr lang="en-US" sz="800" dirty="0" err="1"/>
              <a:t>httparchive.org</a:t>
            </a:r>
            <a:r>
              <a:rPr lang="en-US" sz="800" dirty="0"/>
              <a:t>/</a:t>
            </a:r>
            <a:r>
              <a:rPr lang="en-US" sz="800" dirty="0" err="1"/>
              <a:t>trends.php?s</a:t>
            </a:r>
            <a:r>
              <a:rPr lang="en-US" sz="800" dirty="0"/>
              <a:t>=</a:t>
            </a:r>
            <a:r>
              <a:rPr lang="en-US" sz="800" dirty="0" err="1"/>
              <a:t>All&amp;minlabel</a:t>
            </a:r>
            <a:r>
              <a:rPr lang="en-US" sz="800" dirty="0"/>
              <a:t>=Nov+15+2010&amp;maxlabel=Nov+15+2014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3B0023-0CED-47F7-85AE-654F0B232C29}" type="slidenum">
              <a:rPr lang="en-US" smtClean="0"/>
              <a:pPr/>
              <a:t>5</a:t>
            </a:fld>
            <a:endParaRPr lang="en-US" dirty="0"/>
          </a:p>
        </p:txBody>
      </p:sp>
      <p:pic>
        <p:nvPicPr>
          <p:cNvPr id="6" name="Picture 5" descr="Screen Shot 2014-12-07 at 11.53.27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7400" y="1904999"/>
            <a:ext cx="4953000" cy="25937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222797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HTTP/1.1 – Connection Usage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HTTP/1.1 connections can request a single object at a time</a:t>
            </a:r>
          </a:p>
          <a:p>
            <a:r>
              <a:rPr lang="en-US" dirty="0" smtClean="0"/>
              <a:t>But there are many objects in a webpage and some have dependencies</a:t>
            </a:r>
          </a:p>
          <a:p>
            <a:r>
              <a:rPr lang="en-US" dirty="0" smtClean="0"/>
              <a:t>What happens if I want to parallelize downloads?</a:t>
            </a:r>
          </a:p>
          <a:p>
            <a:pPr lvl="1"/>
            <a:r>
              <a:rPr lang="en-US" dirty="0" smtClean="0"/>
              <a:t>Need to open multiple TCP connections (usually max 6)</a:t>
            </a:r>
          </a:p>
          <a:p>
            <a:r>
              <a:rPr lang="en-US" dirty="0" smtClean="0"/>
              <a:t>What happens if a less important object is downloaded first?</a:t>
            </a:r>
          </a:p>
          <a:p>
            <a:pPr lvl="1"/>
            <a:r>
              <a:rPr lang="en-US" dirty="0" smtClean="0"/>
              <a:t>This is a problem</a:t>
            </a:r>
          </a:p>
          <a:p>
            <a:pPr lvl="1"/>
            <a:r>
              <a:rPr lang="en-US" dirty="0" smtClean="0"/>
              <a:t>Head Of Line Blocking where a large unimportant file ‘clogs up’ the connection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3B0023-0CED-47F7-85AE-654F0B232C29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109178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Domain </a:t>
            </a:r>
            <a:r>
              <a:rPr lang="en-US" dirty="0" err="1" smtClean="0"/>
              <a:t>Sharding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Maximum of 6 connections per domain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3B0023-0CED-47F7-85AE-654F0B232C29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6" name="Rectangle 5"/>
          <p:cNvSpPr/>
          <p:nvPr/>
        </p:nvSpPr>
        <p:spPr bwMode="auto">
          <a:xfrm>
            <a:off x="1295400" y="3810000"/>
            <a:ext cx="838200" cy="533400"/>
          </a:xfrm>
          <a:prstGeom prst="rect">
            <a:avLst/>
          </a:prstGeom>
          <a:solidFill>
            <a:schemeClr val="tx2"/>
          </a:solidFill>
          <a:ln w="12700" cap="sq" algn="ctr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wrap="none" rtlCol="0" anchor="ctr"/>
          <a:lstStyle/>
          <a:p>
            <a:pPr algn="ctr"/>
            <a:r>
              <a:rPr lang="en-US" sz="1600" dirty="0" smtClean="0">
                <a:solidFill>
                  <a:schemeClr val="bg1"/>
                </a:solidFill>
                <a:latin typeface="+mn-lt"/>
              </a:rPr>
              <a:t>Client</a:t>
            </a:r>
          </a:p>
        </p:txBody>
      </p:sp>
      <p:sp>
        <p:nvSpPr>
          <p:cNvPr id="7" name="Rectangle 6"/>
          <p:cNvSpPr/>
          <p:nvPr/>
        </p:nvSpPr>
        <p:spPr bwMode="auto">
          <a:xfrm>
            <a:off x="5715000" y="2514600"/>
            <a:ext cx="1600200" cy="3124200"/>
          </a:xfrm>
          <a:prstGeom prst="rect">
            <a:avLst/>
          </a:prstGeom>
          <a:solidFill>
            <a:schemeClr val="tx2"/>
          </a:solidFill>
          <a:ln w="12700" cap="sq" algn="ctr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wrap="none" rtlCol="0" anchor="ctr"/>
          <a:lstStyle/>
          <a:p>
            <a:pPr algn="ctr"/>
            <a:r>
              <a:rPr lang="en-US" sz="1600" dirty="0" smtClean="0">
                <a:solidFill>
                  <a:schemeClr val="bg1"/>
                </a:solidFill>
                <a:latin typeface="+mn-lt"/>
              </a:rPr>
              <a:t>Server</a:t>
            </a:r>
          </a:p>
        </p:txBody>
      </p:sp>
      <p:sp>
        <p:nvSpPr>
          <p:cNvPr id="8" name="Rectangle 7"/>
          <p:cNvSpPr/>
          <p:nvPr/>
        </p:nvSpPr>
        <p:spPr bwMode="auto">
          <a:xfrm>
            <a:off x="5791200" y="3276600"/>
            <a:ext cx="228600" cy="228600"/>
          </a:xfrm>
          <a:prstGeom prst="rect">
            <a:avLst/>
          </a:prstGeom>
          <a:solidFill>
            <a:schemeClr val="accent5"/>
          </a:solidFill>
          <a:ln w="12700" cap="sq" algn="ctr">
            <a:solidFill>
              <a:srgbClr val="2C6A8C"/>
            </a:solidFill>
            <a:miter lim="800000"/>
            <a:headEnd/>
            <a:tailEnd/>
          </a:ln>
          <a:effectLst/>
        </p:spPr>
        <p:txBody>
          <a:bodyPr wrap="none" rtlCol="0" anchor="ctr"/>
          <a:lstStyle/>
          <a:p>
            <a:pPr algn="ctr"/>
            <a:endParaRPr lang="en-US" sz="1600" dirty="0" smtClean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9" name="Rectangle 8"/>
          <p:cNvSpPr/>
          <p:nvPr/>
        </p:nvSpPr>
        <p:spPr bwMode="auto">
          <a:xfrm>
            <a:off x="6096000" y="3276600"/>
            <a:ext cx="228600" cy="228600"/>
          </a:xfrm>
          <a:prstGeom prst="rect">
            <a:avLst/>
          </a:prstGeom>
          <a:solidFill>
            <a:schemeClr val="accent5"/>
          </a:solidFill>
          <a:ln w="12700" cap="sq" algn="ctr">
            <a:solidFill>
              <a:srgbClr val="2C6A8C"/>
            </a:solidFill>
            <a:miter lim="800000"/>
            <a:headEnd/>
            <a:tailEnd/>
          </a:ln>
          <a:effectLst/>
        </p:spPr>
        <p:txBody>
          <a:bodyPr wrap="none" rtlCol="0" anchor="ctr"/>
          <a:lstStyle/>
          <a:p>
            <a:pPr algn="ctr"/>
            <a:endParaRPr lang="en-US" sz="1600" dirty="0" smtClean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10" name="Rectangle 9"/>
          <p:cNvSpPr/>
          <p:nvPr/>
        </p:nvSpPr>
        <p:spPr bwMode="auto">
          <a:xfrm>
            <a:off x="6400800" y="3276600"/>
            <a:ext cx="228600" cy="228600"/>
          </a:xfrm>
          <a:prstGeom prst="rect">
            <a:avLst/>
          </a:prstGeom>
          <a:solidFill>
            <a:schemeClr val="accent5"/>
          </a:solidFill>
          <a:ln w="12700" cap="sq" algn="ctr">
            <a:solidFill>
              <a:srgbClr val="2C6A8C"/>
            </a:solidFill>
            <a:miter lim="800000"/>
            <a:headEnd/>
            <a:tailEnd/>
          </a:ln>
          <a:effectLst/>
        </p:spPr>
        <p:txBody>
          <a:bodyPr wrap="none" rtlCol="0" anchor="ctr"/>
          <a:lstStyle/>
          <a:p>
            <a:pPr algn="ctr"/>
            <a:endParaRPr lang="en-US" sz="1600" dirty="0" smtClean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11" name="Rectangle 10"/>
          <p:cNvSpPr/>
          <p:nvPr/>
        </p:nvSpPr>
        <p:spPr bwMode="auto">
          <a:xfrm>
            <a:off x="6705600" y="3276600"/>
            <a:ext cx="228600" cy="228600"/>
          </a:xfrm>
          <a:prstGeom prst="rect">
            <a:avLst/>
          </a:prstGeom>
          <a:solidFill>
            <a:schemeClr val="accent5"/>
          </a:solidFill>
          <a:ln w="12700" cap="sq" algn="ctr">
            <a:solidFill>
              <a:srgbClr val="2C6A8C"/>
            </a:solidFill>
            <a:miter lim="800000"/>
            <a:headEnd/>
            <a:tailEnd/>
          </a:ln>
          <a:effectLst/>
        </p:spPr>
        <p:txBody>
          <a:bodyPr wrap="none" rtlCol="0" anchor="ctr"/>
          <a:lstStyle/>
          <a:p>
            <a:pPr algn="ctr"/>
            <a:endParaRPr lang="en-US" sz="1600" dirty="0" smtClean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12" name="Rectangle 11"/>
          <p:cNvSpPr/>
          <p:nvPr/>
        </p:nvSpPr>
        <p:spPr bwMode="auto">
          <a:xfrm>
            <a:off x="7010400" y="3276600"/>
            <a:ext cx="228600" cy="228600"/>
          </a:xfrm>
          <a:prstGeom prst="rect">
            <a:avLst/>
          </a:prstGeom>
          <a:solidFill>
            <a:schemeClr val="accent5"/>
          </a:solidFill>
          <a:ln w="12700" cap="sq" algn="ctr">
            <a:solidFill>
              <a:srgbClr val="2C6A8C"/>
            </a:solidFill>
            <a:miter lim="800000"/>
            <a:headEnd/>
            <a:tailEnd/>
          </a:ln>
          <a:effectLst/>
        </p:spPr>
        <p:txBody>
          <a:bodyPr wrap="none" rtlCol="0" anchor="ctr"/>
          <a:lstStyle/>
          <a:p>
            <a:pPr algn="ctr"/>
            <a:endParaRPr lang="en-US" sz="1600" dirty="0" smtClean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13" name="Rectangle 12"/>
          <p:cNvSpPr/>
          <p:nvPr/>
        </p:nvSpPr>
        <p:spPr bwMode="auto">
          <a:xfrm>
            <a:off x="5791200" y="3581400"/>
            <a:ext cx="228600" cy="228600"/>
          </a:xfrm>
          <a:prstGeom prst="rect">
            <a:avLst/>
          </a:prstGeom>
          <a:solidFill>
            <a:schemeClr val="accent5"/>
          </a:solidFill>
          <a:ln w="12700" cap="sq" algn="ctr">
            <a:solidFill>
              <a:srgbClr val="2C6A8C"/>
            </a:solidFill>
            <a:miter lim="800000"/>
            <a:headEnd/>
            <a:tailEnd/>
          </a:ln>
          <a:effectLst/>
        </p:spPr>
        <p:txBody>
          <a:bodyPr wrap="none" rtlCol="0" anchor="ctr"/>
          <a:lstStyle/>
          <a:p>
            <a:pPr algn="ctr"/>
            <a:endParaRPr lang="en-US" sz="1600" dirty="0" smtClean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14" name="Rectangle 13"/>
          <p:cNvSpPr/>
          <p:nvPr/>
        </p:nvSpPr>
        <p:spPr bwMode="auto">
          <a:xfrm>
            <a:off x="6096000" y="3581400"/>
            <a:ext cx="228600" cy="228600"/>
          </a:xfrm>
          <a:prstGeom prst="rect">
            <a:avLst/>
          </a:prstGeom>
          <a:solidFill>
            <a:schemeClr val="accent5"/>
          </a:solidFill>
          <a:ln w="12700" cap="sq" algn="ctr">
            <a:solidFill>
              <a:srgbClr val="2C6A8C"/>
            </a:solidFill>
            <a:miter lim="800000"/>
            <a:headEnd/>
            <a:tailEnd/>
          </a:ln>
          <a:effectLst/>
        </p:spPr>
        <p:txBody>
          <a:bodyPr wrap="none" rtlCol="0" anchor="ctr"/>
          <a:lstStyle/>
          <a:p>
            <a:pPr algn="ctr"/>
            <a:endParaRPr lang="en-US" sz="1600" dirty="0" smtClean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15" name="Rectangle 14"/>
          <p:cNvSpPr/>
          <p:nvPr/>
        </p:nvSpPr>
        <p:spPr bwMode="auto">
          <a:xfrm>
            <a:off x="6400800" y="3581400"/>
            <a:ext cx="228600" cy="228600"/>
          </a:xfrm>
          <a:prstGeom prst="rect">
            <a:avLst/>
          </a:prstGeom>
          <a:solidFill>
            <a:schemeClr val="accent5"/>
          </a:solidFill>
          <a:ln w="12700" cap="sq" algn="ctr">
            <a:solidFill>
              <a:srgbClr val="2C6A8C"/>
            </a:solidFill>
            <a:miter lim="800000"/>
            <a:headEnd/>
            <a:tailEnd/>
          </a:ln>
          <a:effectLst/>
        </p:spPr>
        <p:txBody>
          <a:bodyPr wrap="none" rtlCol="0" anchor="ctr"/>
          <a:lstStyle/>
          <a:p>
            <a:pPr algn="ctr"/>
            <a:endParaRPr lang="en-US" sz="1600" dirty="0" smtClean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16" name="Rectangle 15"/>
          <p:cNvSpPr/>
          <p:nvPr/>
        </p:nvSpPr>
        <p:spPr bwMode="auto">
          <a:xfrm>
            <a:off x="6705600" y="3581400"/>
            <a:ext cx="228600" cy="228600"/>
          </a:xfrm>
          <a:prstGeom prst="rect">
            <a:avLst/>
          </a:prstGeom>
          <a:solidFill>
            <a:schemeClr val="accent5"/>
          </a:solidFill>
          <a:ln w="12700" cap="sq" algn="ctr">
            <a:solidFill>
              <a:srgbClr val="2C6A8C"/>
            </a:solidFill>
            <a:miter lim="800000"/>
            <a:headEnd/>
            <a:tailEnd/>
          </a:ln>
          <a:effectLst/>
        </p:spPr>
        <p:txBody>
          <a:bodyPr wrap="none" rtlCol="0" anchor="ctr"/>
          <a:lstStyle/>
          <a:p>
            <a:pPr algn="ctr"/>
            <a:endParaRPr lang="en-US" sz="1600" dirty="0" smtClean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17" name="Rectangle 16"/>
          <p:cNvSpPr/>
          <p:nvPr/>
        </p:nvSpPr>
        <p:spPr bwMode="auto">
          <a:xfrm>
            <a:off x="7010400" y="3581400"/>
            <a:ext cx="228600" cy="228600"/>
          </a:xfrm>
          <a:prstGeom prst="rect">
            <a:avLst/>
          </a:prstGeom>
          <a:solidFill>
            <a:schemeClr val="accent5"/>
          </a:solidFill>
          <a:ln w="12700" cap="sq" algn="ctr">
            <a:solidFill>
              <a:srgbClr val="2C6A8C"/>
            </a:solidFill>
            <a:miter lim="800000"/>
            <a:headEnd/>
            <a:tailEnd/>
          </a:ln>
          <a:effectLst/>
        </p:spPr>
        <p:txBody>
          <a:bodyPr wrap="none" rtlCol="0" anchor="ctr"/>
          <a:lstStyle/>
          <a:p>
            <a:pPr algn="ctr"/>
            <a:endParaRPr lang="en-US" sz="1600" dirty="0" smtClean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24" name="Rectangle 23"/>
          <p:cNvSpPr/>
          <p:nvPr/>
        </p:nvSpPr>
        <p:spPr bwMode="auto">
          <a:xfrm>
            <a:off x="6096000" y="2971800"/>
            <a:ext cx="228600" cy="228600"/>
          </a:xfrm>
          <a:prstGeom prst="rect">
            <a:avLst/>
          </a:prstGeom>
          <a:solidFill>
            <a:schemeClr val="accent5"/>
          </a:solidFill>
          <a:ln w="12700" cap="sq" algn="ctr">
            <a:solidFill>
              <a:srgbClr val="2C6A8C"/>
            </a:solidFill>
            <a:miter lim="800000"/>
            <a:headEnd/>
            <a:tailEnd/>
          </a:ln>
          <a:effectLst/>
        </p:spPr>
        <p:txBody>
          <a:bodyPr wrap="none" rtlCol="0" anchor="ctr"/>
          <a:lstStyle/>
          <a:p>
            <a:pPr algn="ctr"/>
            <a:endParaRPr lang="en-US" sz="1600" dirty="0" smtClean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25" name="Rectangle 24"/>
          <p:cNvSpPr/>
          <p:nvPr/>
        </p:nvSpPr>
        <p:spPr bwMode="auto">
          <a:xfrm>
            <a:off x="6400800" y="2971800"/>
            <a:ext cx="228600" cy="228600"/>
          </a:xfrm>
          <a:prstGeom prst="rect">
            <a:avLst/>
          </a:prstGeom>
          <a:solidFill>
            <a:schemeClr val="accent5"/>
          </a:solidFill>
          <a:ln w="12700" cap="sq" algn="ctr">
            <a:solidFill>
              <a:srgbClr val="2C6A8C"/>
            </a:solidFill>
            <a:miter lim="800000"/>
            <a:headEnd/>
            <a:tailEnd/>
          </a:ln>
          <a:effectLst/>
        </p:spPr>
        <p:txBody>
          <a:bodyPr wrap="none" rtlCol="0" anchor="ctr"/>
          <a:lstStyle/>
          <a:p>
            <a:pPr algn="ctr"/>
            <a:endParaRPr lang="en-US" sz="1600" dirty="0" smtClean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26" name="Rectangle 25"/>
          <p:cNvSpPr/>
          <p:nvPr/>
        </p:nvSpPr>
        <p:spPr bwMode="auto">
          <a:xfrm>
            <a:off x="6705600" y="2971800"/>
            <a:ext cx="228600" cy="228600"/>
          </a:xfrm>
          <a:prstGeom prst="rect">
            <a:avLst/>
          </a:prstGeom>
          <a:solidFill>
            <a:schemeClr val="accent5"/>
          </a:solidFill>
          <a:ln w="12700" cap="sq" algn="ctr">
            <a:solidFill>
              <a:srgbClr val="2C6A8C"/>
            </a:solidFill>
            <a:miter lim="800000"/>
            <a:headEnd/>
            <a:tailEnd/>
          </a:ln>
          <a:effectLst/>
        </p:spPr>
        <p:txBody>
          <a:bodyPr wrap="none" rtlCol="0" anchor="ctr"/>
          <a:lstStyle/>
          <a:p>
            <a:pPr algn="ctr"/>
            <a:endParaRPr lang="en-US" sz="1600" dirty="0" smtClean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27" name="Rectangle 26"/>
          <p:cNvSpPr/>
          <p:nvPr/>
        </p:nvSpPr>
        <p:spPr bwMode="auto">
          <a:xfrm>
            <a:off x="7010400" y="2971800"/>
            <a:ext cx="228600" cy="228600"/>
          </a:xfrm>
          <a:prstGeom prst="rect">
            <a:avLst/>
          </a:prstGeom>
          <a:solidFill>
            <a:schemeClr val="accent5"/>
          </a:solidFill>
          <a:ln w="12700" cap="sq" algn="ctr">
            <a:solidFill>
              <a:srgbClr val="2C6A8C"/>
            </a:solidFill>
            <a:miter lim="800000"/>
            <a:headEnd/>
            <a:tailEnd/>
          </a:ln>
          <a:effectLst/>
        </p:spPr>
        <p:txBody>
          <a:bodyPr wrap="none" rtlCol="0" anchor="ctr"/>
          <a:lstStyle/>
          <a:p>
            <a:pPr algn="ctr"/>
            <a:endParaRPr lang="en-US" sz="1600" dirty="0" smtClean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28" name="Rectangle 27"/>
          <p:cNvSpPr/>
          <p:nvPr/>
        </p:nvSpPr>
        <p:spPr bwMode="auto">
          <a:xfrm>
            <a:off x="5791200" y="4343400"/>
            <a:ext cx="228600" cy="228600"/>
          </a:xfrm>
          <a:prstGeom prst="rect">
            <a:avLst/>
          </a:prstGeom>
          <a:solidFill>
            <a:schemeClr val="accent5"/>
          </a:solidFill>
          <a:ln w="12700" cap="sq" algn="ctr">
            <a:solidFill>
              <a:srgbClr val="2C6A8C"/>
            </a:solidFill>
            <a:miter lim="800000"/>
            <a:headEnd/>
            <a:tailEnd/>
          </a:ln>
          <a:effectLst/>
        </p:spPr>
        <p:txBody>
          <a:bodyPr wrap="none" rtlCol="0" anchor="ctr"/>
          <a:lstStyle/>
          <a:p>
            <a:pPr algn="ctr"/>
            <a:endParaRPr lang="en-US" sz="1600" dirty="0" smtClean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29" name="Rectangle 28"/>
          <p:cNvSpPr/>
          <p:nvPr/>
        </p:nvSpPr>
        <p:spPr bwMode="auto">
          <a:xfrm>
            <a:off x="6096000" y="4343400"/>
            <a:ext cx="228600" cy="228600"/>
          </a:xfrm>
          <a:prstGeom prst="rect">
            <a:avLst/>
          </a:prstGeom>
          <a:solidFill>
            <a:schemeClr val="accent5"/>
          </a:solidFill>
          <a:ln w="12700" cap="sq" algn="ctr">
            <a:solidFill>
              <a:srgbClr val="2C6A8C"/>
            </a:solidFill>
            <a:miter lim="800000"/>
            <a:headEnd/>
            <a:tailEnd/>
          </a:ln>
          <a:effectLst/>
        </p:spPr>
        <p:txBody>
          <a:bodyPr wrap="none" rtlCol="0" anchor="ctr"/>
          <a:lstStyle/>
          <a:p>
            <a:pPr algn="ctr"/>
            <a:endParaRPr lang="en-US" sz="1600" dirty="0" smtClean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30" name="Rectangle 29"/>
          <p:cNvSpPr/>
          <p:nvPr/>
        </p:nvSpPr>
        <p:spPr bwMode="auto">
          <a:xfrm>
            <a:off x="6400800" y="4343400"/>
            <a:ext cx="228600" cy="228600"/>
          </a:xfrm>
          <a:prstGeom prst="rect">
            <a:avLst/>
          </a:prstGeom>
          <a:solidFill>
            <a:schemeClr val="accent5"/>
          </a:solidFill>
          <a:ln w="12700" cap="sq" algn="ctr">
            <a:solidFill>
              <a:srgbClr val="2C6A8C"/>
            </a:solidFill>
            <a:miter lim="800000"/>
            <a:headEnd/>
            <a:tailEnd/>
          </a:ln>
          <a:effectLst/>
        </p:spPr>
        <p:txBody>
          <a:bodyPr wrap="none" rtlCol="0" anchor="ctr"/>
          <a:lstStyle/>
          <a:p>
            <a:pPr algn="ctr"/>
            <a:endParaRPr lang="en-US" sz="1600" dirty="0" smtClean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31" name="Rectangle 30"/>
          <p:cNvSpPr/>
          <p:nvPr/>
        </p:nvSpPr>
        <p:spPr bwMode="auto">
          <a:xfrm>
            <a:off x="6705600" y="4343400"/>
            <a:ext cx="228600" cy="228600"/>
          </a:xfrm>
          <a:prstGeom prst="rect">
            <a:avLst/>
          </a:prstGeom>
          <a:solidFill>
            <a:schemeClr val="accent5"/>
          </a:solidFill>
          <a:ln w="12700" cap="sq" algn="ctr">
            <a:solidFill>
              <a:srgbClr val="2C6A8C"/>
            </a:solidFill>
            <a:miter lim="800000"/>
            <a:headEnd/>
            <a:tailEnd/>
          </a:ln>
          <a:effectLst/>
        </p:spPr>
        <p:txBody>
          <a:bodyPr wrap="none" rtlCol="0" anchor="ctr"/>
          <a:lstStyle/>
          <a:p>
            <a:pPr algn="ctr"/>
            <a:endParaRPr lang="en-US" sz="1600" dirty="0" smtClean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32" name="Rectangle 31"/>
          <p:cNvSpPr/>
          <p:nvPr/>
        </p:nvSpPr>
        <p:spPr bwMode="auto">
          <a:xfrm>
            <a:off x="7010400" y="4343400"/>
            <a:ext cx="228600" cy="228600"/>
          </a:xfrm>
          <a:prstGeom prst="rect">
            <a:avLst/>
          </a:prstGeom>
          <a:solidFill>
            <a:schemeClr val="accent5"/>
          </a:solidFill>
          <a:ln w="12700" cap="sq" algn="ctr">
            <a:solidFill>
              <a:srgbClr val="2C6A8C"/>
            </a:solidFill>
            <a:miter lim="800000"/>
            <a:headEnd/>
            <a:tailEnd/>
          </a:ln>
          <a:effectLst/>
        </p:spPr>
        <p:txBody>
          <a:bodyPr wrap="none" rtlCol="0" anchor="ctr"/>
          <a:lstStyle/>
          <a:p>
            <a:pPr algn="ctr"/>
            <a:endParaRPr lang="en-US" sz="1600" dirty="0" smtClean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33" name="Rectangle 32"/>
          <p:cNvSpPr/>
          <p:nvPr/>
        </p:nvSpPr>
        <p:spPr bwMode="auto">
          <a:xfrm>
            <a:off x="5791200" y="4648200"/>
            <a:ext cx="228600" cy="228600"/>
          </a:xfrm>
          <a:prstGeom prst="rect">
            <a:avLst/>
          </a:prstGeom>
          <a:solidFill>
            <a:schemeClr val="accent5"/>
          </a:solidFill>
          <a:ln w="12700" cap="sq" algn="ctr">
            <a:solidFill>
              <a:srgbClr val="2C6A8C"/>
            </a:solidFill>
            <a:miter lim="800000"/>
            <a:headEnd/>
            <a:tailEnd/>
          </a:ln>
          <a:effectLst/>
        </p:spPr>
        <p:txBody>
          <a:bodyPr wrap="none" rtlCol="0" anchor="ctr"/>
          <a:lstStyle/>
          <a:p>
            <a:pPr algn="ctr"/>
            <a:endParaRPr lang="en-US" sz="1600" dirty="0" smtClean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34" name="Rectangle 33"/>
          <p:cNvSpPr/>
          <p:nvPr/>
        </p:nvSpPr>
        <p:spPr bwMode="auto">
          <a:xfrm>
            <a:off x="6096000" y="4648200"/>
            <a:ext cx="228600" cy="228600"/>
          </a:xfrm>
          <a:prstGeom prst="rect">
            <a:avLst/>
          </a:prstGeom>
          <a:solidFill>
            <a:schemeClr val="accent5"/>
          </a:solidFill>
          <a:ln w="12700" cap="sq" algn="ctr">
            <a:solidFill>
              <a:srgbClr val="2C6A8C"/>
            </a:solidFill>
            <a:miter lim="800000"/>
            <a:headEnd/>
            <a:tailEnd/>
          </a:ln>
          <a:effectLst/>
        </p:spPr>
        <p:txBody>
          <a:bodyPr wrap="none" rtlCol="0" anchor="ctr"/>
          <a:lstStyle/>
          <a:p>
            <a:pPr algn="ctr"/>
            <a:endParaRPr lang="en-US" sz="1600" dirty="0" smtClean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35" name="Rectangle 34"/>
          <p:cNvSpPr/>
          <p:nvPr/>
        </p:nvSpPr>
        <p:spPr bwMode="auto">
          <a:xfrm>
            <a:off x="6400800" y="4648200"/>
            <a:ext cx="228600" cy="228600"/>
          </a:xfrm>
          <a:prstGeom prst="rect">
            <a:avLst/>
          </a:prstGeom>
          <a:solidFill>
            <a:schemeClr val="accent5"/>
          </a:solidFill>
          <a:ln w="12700" cap="sq" algn="ctr">
            <a:solidFill>
              <a:srgbClr val="2C6A8C"/>
            </a:solidFill>
            <a:miter lim="800000"/>
            <a:headEnd/>
            <a:tailEnd/>
          </a:ln>
          <a:effectLst/>
        </p:spPr>
        <p:txBody>
          <a:bodyPr wrap="none" rtlCol="0" anchor="ctr"/>
          <a:lstStyle/>
          <a:p>
            <a:pPr algn="ctr"/>
            <a:endParaRPr lang="en-US" sz="1600" dirty="0" smtClean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36" name="Rectangle 35"/>
          <p:cNvSpPr/>
          <p:nvPr/>
        </p:nvSpPr>
        <p:spPr bwMode="auto">
          <a:xfrm>
            <a:off x="6705600" y="4648200"/>
            <a:ext cx="228600" cy="228600"/>
          </a:xfrm>
          <a:prstGeom prst="rect">
            <a:avLst/>
          </a:prstGeom>
          <a:solidFill>
            <a:schemeClr val="accent5"/>
          </a:solidFill>
          <a:ln w="12700" cap="sq" algn="ctr">
            <a:solidFill>
              <a:srgbClr val="2C6A8C"/>
            </a:solidFill>
            <a:miter lim="800000"/>
            <a:headEnd/>
            <a:tailEnd/>
          </a:ln>
          <a:effectLst/>
        </p:spPr>
        <p:txBody>
          <a:bodyPr wrap="none" rtlCol="0" anchor="ctr"/>
          <a:lstStyle/>
          <a:p>
            <a:pPr algn="ctr"/>
            <a:endParaRPr lang="en-US" sz="1600" dirty="0" smtClean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37" name="Rectangle 36"/>
          <p:cNvSpPr/>
          <p:nvPr/>
        </p:nvSpPr>
        <p:spPr bwMode="auto">
          <a:xfrm>
            <a:off x="7010400" y="4648200"/>
            <a:ext cx="228600" cy="228600"/>
          </a:xfrm>
          <a:prstGeom prst="rect">
            <a:avLst/>
          </a:prstGeom>
          <a:solidFill>
            <a:schemeClr val="accent5"/>
          </a:solidFill>
          <a:ln w="12700" cap="sq" algn="ctr">
            <a:solidFill>
              <a:srgbClr val="2C6A8C"/>
            </a:solidFill>
            <a:miter lim="800000"/>
            <a:headEnd/>
            <a:tailEnd/>
          </a:ln>
          <a:effectLst/>
        </p:spPr>
        <p:txBody>
          <a:bodyPr wrap="none" rtlCol="0" anchor="ctr"/>
          <a:lstStyle/>
          <a:p>
            <a:pPr algn="ctr"/>
            <a:endParaRPr lang="en-US" sz="1600" dirty="0" smtClean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38" name="Rectangle 37"/>
          <p:cNvSpPr/>
          <p:nvPr/>
        </p:nvSpPr>
        <p:spPr bwMode="auto">
          <a:xfrm>
            <a:off x="5791200" y="4953000"/>
            <a:ext cx="228600" cy="228600"/>
          </a:xfrm>
          <a:prstGeom prst="rect">
            <a:avLst/>
          </a:prstGeom>
          <a:solidFill>
            <a:schemeClr val="accent5"/>
          </a:solidFill>
          <a:ln w="12700" cap="sq" algn="ctr">
            <a:solidFill>
              <a:srgbClr val="2C6A8C"/>
            </a:solidFill>
            <a:miter lim="800000"/>
            <a:headEnd/>
            <a:tailEnd/>
          </a:ln>
          <a:effectLst/>
        </p:spPr>
        <p:txBody>
          <a:bodyPr wrap="none" rtlCol="0" anchor="ctr"/>
          <a:lstStyle/>
          <a:p>
            <a:pPr algn="ctr"/>
            <a:endParaRPr lang="en-US" sz="1600" dirty="0" smtClean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39" name="Rectangle 38"/>
          <p:cNvSpPr/>
          <p:nvPr/>
        </p:nvSpPr>
        <p:spPr bwMode="auto">
          <a:xfrm>
            <a:off x="6096000" y="4953000"/>
            <a:ext cx="228600" cy="228600"/>
          </a:xfrm>
          <a:prstGeom prst="rect">
            <a:avLst/>
          </a:prstGeom>
          <a:solidFill>
            <a:schemeClr val="accent5"/>
          </a:solidFill>
          <a:ln w="12700" cap="sq" algn="ctr">
            <a:solidFill>
              <a:srgbClr val="2C6A8C"/>
            </a:solidFill>
            <a:miter lim="800000"/>
            <a:headEnd/>
            <a:tailEnd/>
          </a:ln>
          <a:effectLst/>
        </p:spPr>
        <p:txBody>
          <a:bodyPr wrap="none" rtlCol="0" anchor="ctr"/>
          <a:lstStyle/>
          <a:p>
            <a:pPr algn="ctr"/>
            <a:endParaRPr lang="en-US" sz="1600" dirty="0" smtClean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40" name="Rectangle 39"/>
          <p:cNvSpPr/>
          <p:nvPr/>
        </p:nvSpPr>
        <p:spPr bwMode="auto">
          <a:xfrm>
            <a:off x="6400800" y="4953000"/>
            <a:ext cx="228600" cy="228600"/>
          </a:xfrm>
          <a:prstGeom prst="rect">
            <a:avLst/>
          </a:prstGeom>
          <a:solidFill>
            <a:schemeClr val="accent5"/>
          </a:solidFill>
          <a:ln w="12700" cap="sq" algn="ctr">
            <a:solidFill>
              <a:srgbClr val="2C6A8C"/>
            </a:solidFill>
            <a:miter lim="800000"/>
            <a:headEnd/>
            <a:tailEnd/>
          </a:ln>
          <a:effectLst/>
        </p:spPr>
        <p:txBody>
          <a:bodyPr wrap="none" rtlCol="0" anchor="ctr"/>
          <a:lstStyle/>
          <a:p>
            <a:pPr algn="ctr"/>
            <a:endParaRPr lang="en-US" sz="1600" dirty="0" smtClean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41" name="Rectangle 40"/>
          <p:cNvSpPr/>
          <p:nvPr/>
        </p:nvSpPr>
        <p:spPr bwMode="auto">
          <a:xfrm>
            <a:off x="6705600" y="4953000"/>
            <a:ext cx="228600" cy="228600"/>
          </a:xfrm>
          <a:prstGeom prst="rect">
            <a:avLst/>
          </a:prstGeom>
          <a:solidFill>
            <a:schemeClr val="accent5"/>
          </a:solidFill>
          <a:ln w="12700" cap="sq" algn="ctr">
            <a:solidFill>
              <a:srgbClr val="2C6A8C"/>
            </a:solidFill>
            <a:miter lim="800000"/>
            <a:headEnd/>
            <a:tailEnd/>
          </a:ln>
          <a:effectLst/>
        </p:spPr>
        <p:txBody>
          <a:bodyPr wrap="none" rtlCol="0" anchor="ctr"/>
          <a:lstStyle/>
          <a:p>
            <a:pPr algn="ctr"/>
            <a:endParaRPr lang="en-US" sz="1600" dirty="0" smtClean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42" name="Rectangle 41"/>
          <p:cNvSpPr/>
          <p:nvPr/>
        </p:nvSpPr>
        <p:spPr bwMode="auto">
          <a:xfrm>
            <a:off x="7010400" y="4953000"/>
            <a:ext cx="228600" cy="228600"/>
          </a:xfrm>
          <a:prstGeom prst="rect">
            <a:avLst/>
          </a:prstGeom>
          <a:solidFill>
            <a:schemeClr val="accent5"/>
          </a:solidFill>
          <a:ln w="12700" cap="sq" algn="ctr">
            <a:solidFill>
              <a:srgbClr val="2C6A8C"/>
            </a:solidFill>
            <a:miter lim="800000"/>
            <a:headEnd/>
            <a:tailEnd/>
          </a:ln>
          <a:effectLst/>
        </p:spPr>
        <p:txBody>
          <a:bodyPr wrap="none" rtlCol="0" anchor="ctr"/>
          <a:lstStyle/>
          <a:p>
            <a:pPr algn="ctr"/>
            <a:endParaRPr lang="en-US" sz="1600" dirty="0" smtClean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43" name="Rectangle 42"/>
          <p:cNvSpPr/>
          <p:nvPr/>
        </p:nvSpPr>
        <p:spPr bwMode="auto">
          <a:xfrm>
            <a:off x="5791200" y="5257800"/>
            <a:ext cx="228600" cy="228600"/>
          </a:xfrm>
          <a:prstGeom prst="rect">
            <a:avLst/>
          </a:prstGeom>
          <a:solidFill>
            <a:schemeClr val="accent5"/>
          </a:solidFill>
          <a:ln w="12700" cap="sq" algn="ctr">
            <a:solidFill>
              <a:srgbClr val="2C6A8C"/>
            </a:solidFill>
            <a:miter lim="800000"/>
            <a:headEnd/>
            <a:tailEnd/>
          </a:ln>
          <a:effectLst/>
        </p:spPr>
        <p:txBody>
          <a:bodyPr wrap="none" rtlCol="0" anchor="ctr"/>
          <a:lstStyle/>
          <a:p>
            <a:pPr algn="ctr"/>
            <a:endParaRPr lang="en-US" sz="1600" dirty="0" smtClean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44" name="Rectangle 43"/>
          <p:cNvSpPr/>
          <p:nvPr/>
        </p:nvSpPr>
        <p:spPr bwMode="auto">
          <a:xfrm>
            <a:off x="6096000" y="5257800"/>
            <a:ext cx="228600" cy="228600"/>
          </a:xfrm>
          <a:prstGeom prst="rect">
            <a:avLst/>
          </a:prstGeom>
          <a:solidFill>
            <a:schemeClr val="accent5"/>
          </a:solidFill>
          <a:ln w="12700" cap="sq" algn="ctr">
            <a:solidFill>
              <a:srgbClr val="2C6A8C"/>
            </a:solidFill>
            <a:miter lim="800000"/>
            <a:headEnd/>
            <a:tailEnd/>
          </a:ln>
          <a:effectLst/>
        </p:spPr>
        <p:txBody>
          <a:bodyPr wrap="none" rtlCol="0" anchor="ctr"/>
          <a:lstStyle/>
          <a:p>
            <a:pPr algn="ctr"/>
            <a:endParaRPr lang="en-US" sz="1600" dirty="0" smtClean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45" name="Rectangle 44"/>
          <p:cNvSpPr/>
          <p:nvPr/>
        </p:nvSpPr>
        <p:spPr bwMode="auto">
          <a:xfrm>
            <a:off x="6400800" y="5257800"/>
            <a:ext cx="228600" cy="228600"/>
          </a:xfrm>
          <a:prstGeom prst="rect">
            <a:avLst/>
          </a:prstGeom>
          <a:solidFill>
            <a:schemeClr val="accent5"/>
          </a:solidFill>
          <a:ln w="12700" cap="sq" algn="ctr">
            <a:solidFill>
              <a:srgbClr val="2C6A8C"/>
            </a:solidFill>
            <a:miter lim="800000"/>
            <a:headEnd/>
            <a:tailEnd/>
          </a:ln>
          <a:effectLst/>
        </p:spPr>
        <p:txBody>
          <a:bodyPr wrap="none" rtlCol="0" anchor="ctr"/>
          <a:lstStyle/>
          <a:p>
            <a:pPr algn="ctr"/>
            <a:endParaRPr lang="en-US" sz="1600" dirty="0" smtClean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46" name="Rectangle 45"/>
          <p:cNvSpPr/>
          <p:nvPr/>
        </p:nvSpPr>
        <p:spPr bwMode="auto">
          <a:xfrm>
            <a:off x="6705600" y="5257800"/>
            <a:ext cx="228600" cy="228600"/>
          </a:xfrm>
          <a:prstGeom prst="rect">
            <a:avLst/>
          </a:prstGeom>
          <a:solidFill>
            <a:schemeClr val="accent5"/>
          </a:solidFill>
          <a:ln w="12700" cap="sq" algn="ctr">
            <a:solidFill>
              <a:srgbClr val="2C6A8C"/>
            </a:solidFill>
            <a:miter lim="800000"/>
            <a:headEnd/>
            <a:tailEnd/>
          </a:ln>
          <a:effectLst/>
        </p:spPr>
        <p:txBody>
          <a:bodyPr wrap="none" rtlCol="0" anchor="ctr"/>
          <a:lstStyle/>
          <a:p>
            <a:pPr algn="ctr"/>
            <a:endParaRPr lang="en-US" sz="1600" dirty="0" smtClean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47" name="Rectangle 46"/>
          <p:cNvSpPr/>
          <p:nvPr/>
        </p:nvSpPr>
        <p:spPr bwMode="auto">
          <a:xfrm>
            <a:off x="7010400" y="5257800"/>
            <a:ext cx="228600" cy="228600"/>
          </a:xfrm>
          <a:prstGeom prst="rect">
            <a:avLst/>
          </a:prstGeom>
          <a:solidFill>
            <a:schemeClr val="accent5"/>
          </a:solidFill>
          <a:ln w="12700" cap="sq" algn="ctr">
            <a:solidFill>
              <a:srgbClr val="2C6A8C"/>
            </a:solidFill>
            <a:miter lim="800000"/>
            <a:headEnd/>
            <a:tailEnd/>
          </a:ln>
          <a:effectLst/>
        </p:spPr>
        <p:txBody>
          <a:bodyPr wrap="none" rtlCol="0" anchor="ctr"/>
          <a:lstStyle/>
          <a:p>
            <a:pPr algn="ctr"/>
            <a:endParaRPr lang="en-US" sz="1600" dirty="0" smtClean="0">
              <a:solidFill>
                <a:schemeClr val="bg1"/>
              </a:solidFill>
              <a:latin typeface="+mn-lt"/>
            </a:endParaRPr>
          </a:p>
        </p:txBody>
      </p:sp>
      <p:grpSp>
        <p:nvGrpSpPr>
          <p:cNvPr id="84" name="Group 83"/>
          <p:cNvGrpSpPr/>
          <p:nvPr/>
        </p:nvGrpSpPr>
        <p:grpSpPr>
          <a:xfrm>
            <a:off x="2209800" y="3581400"/>
            <a:ext cx="3429000" cy="914400"/>
            <a:chOff x="2514600" y="3505200"/>
            <a:chExt cx="3429000" cy="914400"/>
          </a:xfrm>
        </p:grpSpPr>
        <p:grpSp>
          <p:nvGrpSpPr>
            <p:cNvPr id="83" name="Group 82"/>
            <p:cNvGrpSpPr/>
            <p:nvPr/>
          </p:nvGrpSpPr>
          <p:grpSpPr>
            <a:xfrm>
              <a:off x="2514600" y="3505200"/>
              <a:ext cx="3276600" cy="762000"/>
              <a:chOff x="2514600" y="3505200"/>
              <a:chExt cx="3276600" cy="762000"/>
            </a:xfrm>
          </p:grpSpPr>
          <p:grpSp>
            <p:nvGrpSpPr>
              <p:cNvPr id="55" name="Group 54"/>
              <p:cNvGrpSpPr/>
              <p:nvPr/>
            </p:nvGrpSpPr>
            <p:grpSpPr>
              <a:xfrm>
                <a:off x="2514600" y="3505200"/>
                <a:ext cx="3048000" cy="533400"/>
                <a:chOff x="2514600" y="3505200"/>
                <a:chExt cx="3048000" cy="533400"/>
              </a:xfrm>
            </p:grpSpPr>
            <p:sp>
              <p:nvSpPr>
                <p:cNvPr id="48" name="Left Arrow 47"/>
                <p:cNvSpPr/>
                <p:nvPr/>
              </p:nvSpPr>
              <p:spPr bwMode="auto">
                <a:xfrm>
                  <a:off x="2514600" y="3505200"/>
                  <a:ext cx="3048000" cy="533400"/>
                </a:xfrm>
                <a:prstGeom prst="leftArrow">
                  <a:avLst/>
                </a:prstGeom>
                <a:solidFill>
                  <a:schemeClr val="accent2"/>
                </a:solidFill>
                <a:ln w="12700" cap="sq" algn="ctr">
                  <a:solidFill>
                    <a:schemeClr val="tx2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rtlCol="0" anchor="ctr"/>
                <a:lstStyle/>
                <a:p>
                  <a:pPr algn="ctr"/>
                  <a:endParaRPr lang="en-US" sz="1600" dirty="0" smtClean="0">
                    <a:solidFill>
                      <a:schemeClr val="bg1"/>
                    </a:solidFill>
                    <a:latin typeface="+mn-lt"/>
                  </a:endParaRPr>
                </a:p>
              </p:txBody>
            </p:sp>
            <p:sp>
              <p:nvSpPr>
                <p:cNvPr id="18" name="Rectangle 17"/>
                <p:cNvSpPr/>
                <p:nvPr/>
              </p:nvSpPr>
              <p:spPr bwMode="auto">
                <a:xfrm>
                  <a:off x="2971800" y="3657600"/>
                  <a:ext cx="228600" cy="228600"/>
                </a:xfrm>
                <a:prstGeom prst="rect">
                  <a:avLst/>
                </a:prstGeom>
                <a:solidFill>
                  <a:schemeClr val="accent5"/>
                </a:solidFill>
                <a:ln w="12700" cap="sq" algn="ctr">
                  <a:solidFill>
                    <a:srgbClr val="2C6A8C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rtlCol="0" anchor="ctr"/>
                <a:lstStyle/>
                <a:p>
                  <a:pPr algn="ctr"/>
                  <a:endParaRPr lang="en-US" sz="1600" dirty="0" smtClean="0">
                    <a:solidFill>
                      <a:schemeClr val="bg1"/>
                    </a:solidFill>
                    <a:latin typeface="+mn-lt"/>
                  </a:endParaRPr>
                </a:p>
              </p:txBody>
            </p:sp>
          </p:grpSp>
          <p:grpSp>
            <p:nvGrpSpPr>
              <p:cNvPr id="56" name="Group 55"/>
              <p:cNvGrpSpPr/>
              <p:nvPr/>
            </p:nvGrpSpPr>
            <p:grpSpPr>
              <a:xfrm>
                <a:off x="2590800" y="3581400"/>
                <a:ext cx="3048000" cy="533400"/>
                <a:chOff x="2514600" y="3505200"/>
                <a:chExt cx="3048000" cy="533400"/>
              </a:xfrm>
            </p:grpSpPr>
            <p:sp>
              <p:nvSpPr>
                <p:cNvPr id="57" name="Left Arrow 56"/>
                <p:cNvSpPr/>
                <p:nvPr/>
              </p:nvSpPr>
              <p:spPr bwMode="auto">
                <a:xfrm>
                  <a:off x="2514600" y="3505200"/>
                  <a:ext cx="3048000" cy="533400"/>
                </a:xfrm>
                <a:prstGeom prst="leftArrow">
                  <a:avLst/>
                </a:prstGeom>
                <a:solidFill>
                  <a:schemeClr val="accent2"/>
                </a:solidFill>
                <a:ln w="12700" cap="sq" algn="ctr">
                  <a:solidFill>
                    <a:schemeClr val="tx2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rtlCol="0" anchor="ctr"/>
                <a:lstStyle/>
                <a:p>
                  <a:pPr algn="ctr"/>
                  <a:endParaRPr lang="en-US" sz="1600" dirty="0" smtClean="0">
                    <a:solidFill>
                      <a:schemeClr val="bg1"/>
                    </a:solidFill>
                    <a:latin typeface="+mn-lt"/>
                  </a:endParaRPr>
                </a:p>
              </p:txBody>
            </p:sp>
            <p:sp>
              <p:nvSpPr>
                <p:cNvPr id="58" name="Rectangle 57"/>
                <p:cNvSpPr/>
                <p:nvPr/>
              </p:nvSpPr>
              <p:spPr bwMode="auto">
                <a:xfrm>
                  <a:off x="2971800" y="3657600"/>
                  <a:ext cx="228600" cy="228600"/>
                </a:xfrm>
                <a:prstGeom prst="rect">
                  <a:avLst/>
                </a:prstGeom>
                <a:solidFill>
                  <a:schemeClr val="accent5"/>
                </a:solidFill>
                <a:ln w="12700" cap="sq" algn="ctr">
                  <a:solidFill>
                    <a:srgbClr val="2C6A8C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rtlCol="0" anchor="ctr"/>
                <a:lstStyle/>
                <a:p>
                  <a:pPr algn="ctr"/>
                  <a:endParaRPr lang="en-US" sz="1600" dirty="0" smtClean="0">
                    <a:solidFill>
                      <a:schemeClr val="bg1"/>
                    </a:solidFill>
                    <a:latin typeface="+mn-lt"/>
                  </a:endParaRPr>
                </a:p>
              </p:txBody>
            </p:sp>
          </p:grpSp>
          <p:grpSp>
            <p:nvGrpSpPr>
              <p:cNvPr id="71" name="Group 70"/>
              <p:cNvGrpSpPr/>
              <p:nvPr/>
            </p:nvGrpSpPr>
            <p:grpSpPr>
              <a:xfrm>
                <a:off x="2667000" y="3657600"/>
                <a:ext cx="3048000" cy="533400"/>
                <a:chOff x="2514600" y="3505200"/>
                <a:chExt cx="3048000" cy="533400"/>
              </a:xfrm>
            </p:grpSpPr>
            <p:sp>
              <p:nvSpPr>
                <p:cNvPr id="72" name="Left Arrow 71"/>
                <p:cNvSpPr/>
                <p:nvPr/>
              </p:nvSpPr>
              <p:spPr bwMode="auto">
                <a:xfrm>
                  <a:off x="2514600" y="3505200"/>
                  <a:ext cx="3048000" cy="533400"/>
                </a:xfrm>
                <a:prstGeom prst="leftArrow">
                  <a:avLst/>
                </a:prstGeom>
                <a:solidFill>
                  <a:schemeClr val="accent2"/>
                </a:solidFill>
                <a:ln w="12700" cap="sq" algn="ctr">
                  <a:solidFill>
                    <a:schemeClr val="tx2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rtlCol="0" anchor="ctr"/>
                <a:lstStyle/>
                <a:p>
                  <a:pPr algn="ctr"/>
                  <a:endParaRPr lang="en-US" sz="1600" dirty="0" smtClean="0">
                    <a:solidFill>
                      <a:schemeClr val="bg1"/>
                    </a:solidFill>
                    <a:latin typeface="+mn-lt"/>
                  </a:endParaRPr>
                </a:p>
              </p:txBody>
            </p:sp>
            <p:sp>
              <p:nvSpPr>
                <p:cNvPr id="73" name="Rectangle 72"/>
                <p:cNvSpPr/>
                <p:nvPr/>
              </p:nvSpPr>
              <p:spPr bwMode="auto">
                <a:xfrm>
                  <a:off x="2971800" y="3657600"/>
                  <a:ext cx="228600" cy="228600"/>
                </a:xfrm>
                <a:prstGeom prst="rect">
                  <a:avLst/>
                </a:prstGeom>
                <a:solidFill>
                  <a:schemeClr val="accent5"/>
                </a:solidFill>
                <a:ln w="12700" cap="sq" algn="ctr">
                  <a:solidFill>
                    <a:srgbClr val="2C6A8C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rtlCol="0" anchor="ctr"/>
                <a:lstStyle/>
                <a:p>
                  <a:pPr algn="ctr"/>
                  <a:endParaRPr lang="en-US" sz="1600" dirty="0" smtClean="0">
                    <a:solidFill>
                      <a:schemeClr val="bg1"/>
                    </a:solidFill>
                    <a:latin typeface="+mn-lt"/>
                  </a:endParaRPr>
                </a:p>
              </p:txBody>
            </p:sp>
          </p:grpSp>
          <p:grpSp>
            <p:nvGrpSpPr>
              <p:cNvPr id="74" name="Group 73"/>
              <p:cNvGrpSpPr/>
              <p:nvPr/>
            </p:nvGrpSpPr>
            <p:grpSpPr>
              <a:xfrm>
                <a:off x="2743200" y="3733800"/>
                <a:ext cx="3048000" cy="533400"/>
                <a:chOff x="2514600" y="3505200"/>
                <a:chExt cx="3048000" cy="533400"/>
              </a:xfrm>
            </p:grpSpPr>
            <p:sp>
              <p:nvSpPr>
                <p:cNvPr id="75" name="Left Arrow 74"/>
                <p:cNvSpPr/>
                <p:nvPr/>
              </p:nvSpPr>
              <p:spPr bwMode="auto">
                <a:xfrm>
                  <a:off x="2514600" y="3505200"/>
                  <a:ext cx="3048000" cy="533400"/>
                </a:xfrm>
                <a:prstGeom prst="leftArrow">
                  <a:avLst/>
                </a:prstGeom>
                <a:solidFill>
                  <a:schemeClr val="accent2"/>
                </a:solidFill>
                <a:ln w="12700" cap="sq" algn="ctr">
                  <a:solidFill>
                    <a:schemeClr val="tx2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rtlCol="0" anchor="ctr"/>
                <a:lstStyle/>
                <a:p>
                  <a:pPr algn="ctr"/>
                  <a:endParaRPr lang="en-US" sz="1600" dirty="0" smtClean="0">
                    <a:solidFill>
                      <a:schemeClr val="bg1"/>
                    </a:solidFill>
                    <a:latin typeface="+mn-lt"/>
                  </a:endParaRPr>
                </a:p>
              </p:txBody>
            </p:sp>
            <p:sp>
              <p:nvSpPr>
                <p:cNvPr id="76" name="Rectangle 75"/>
                <p:cNvSpPr/>
                <p:nvPr/>
              </p:nvSpPr>
              <p:spPr bwMode="auto">
                <a:xfrm>
                  <a:off x="2971800" y="3657600"/>
                  <a:ext cx="228600" cy="228600"/>
                </a:xfrm>
                <a:prstGeom prst="rect">
                  <a:avLst/>
                </a:prstGeom>
                <a:solidFill>
                  <a:schemeClr val="accent5"/>
                </a:solidFill>
                <a:ln w="12700" cap="sq" algn="ctr">
                  <a:solidFill>
                    <a:srgbClr val="2C6A8C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rtlCol="0" anchor="ctr"/>
                <a:lstStyle/>
                <a:p>
                  <a:pPr algn="ctr"/>
                  <a:endParaRPr lang="en-US" sz="1600" dirty="0" smtClean="0">
                    <a:solidFill>
                      <a:schemeClr val="bg1"/>
                    </a:solidFill>
                    <a:latin typeface="+mn-lt"/>
                  </a:endParaRPr>
                </a:p>
              </p:txBody>
            </p:sp>
          </p:grpSp>
        </p:grpSp>
        <p:grpSp>
          <p:nvGrpSpPr>
            <p:cNvPr id="77" name="Group 76"/>
            <p:cNvGrpSpPr/>
            <p:nvPr/>
          </p:nvGrpSpPr>
          <p:grpSpPr>
            <a:xfrm>
              <a:off x="2819400" y="3810000"/>
              <a:ext cx="3048000" cy="533400"/>
              <a:chOff x="2514600" y="3505200"/>
              <a:chExt cx="3048000" cy="533400"/>
            </a:xfrm>
          </p:grpSpPr>
          <p:sp>
            <p:nvSpPr>
              <p:cNvPr id="78" name="Left Arrow 77"/>
              <p:cNvSpPr/>
              <p:nvPr/>
            </p:nvSpPr>
            <p:spPr bwMode="auto">
              <a:xfrm>
                <a:off x="2514600" y="3505200"/>
                <a:ext cx="3048000" cy="533400"/>
              </a:xfrm>
              <a:prstGeom prst="leftArrow">
                <a:avLst/>
              </a:prstGeom>
              <a:solidFill>
                <a:schemeClr val="accent2"/>
              </a:solidFill>
              <a:ln w="12700" cap="sq" algn="ctr">
                <a:solidFill>
                  <a:schemeClr val="tx2"/>
                </a:solidFill>
                <a:miter lim="800000"/>
                <a:headEnd/>
                <a:tailEnd/>
              </a:ln>
              <a:effectLst/>
            </p:spPr>
            <p:txBody>
              <a:bodyPr wrap="none" rtlCol="0" anchor="ctr"/>
              <a:lstStyle/>
              <a:p>
                <a:pPr algn="ctr"/>
                <a:endParaRPr lang="en-US" sz="1600" dirty="0" smtClean="0">
                  <a:solidFill>
                    <a:schemeClr val="bg1"/>
                  </a:solidFill>
                  <a:latin typeface="+mn-lt"/>
                </a:endParaRPr>
              </a:p>
            </p:txBody>
          </p:sp>
          <p:sp>
            <p:nvSpPr>
              <p:cNvPr id="79" name="Rectangle 78"/>
              <p:cNvSpPr/>
              <p:nvPr/>
            </p:nvSpPr>
            <p:spPr bwMode="auto">
              <a:xfrm>
                <a:off x="2971800" y="3657600"/>
                <a:ext cx="228600" cy="228600"/>
              </a:xfrm>
              <a:prstGeom prst="rect">
                <a:avLst/>
              </a:prstGeom>
              <a:solidFill>
                <a:schemeClr val="accent5"/>
              </a:solidFill>
              <a:ln w="12700" cap="sq" algn="ctr">
                <a:solidFill>
                  <a:srgbClr val="2C6A8C"/>
                </a:solidFill>
                <a:miter lim="800000"/>
                <a:headEnd/>
                <a:tailEnd/>
              </a:ln>
              <a:effectLst/>
            </p:spPr>
            <p:txBody>
              <a:bodyPr wrap="none" rtlCol="0" anchor="ctr"/>
              <a:lstStyle/>
              <a:p>
                <a:pPr algn="ctr"/>
                <a:endParaRPr lang="en-US" sz="1600" dirty="0" smtClean="0">
                  <a:solidFill>
                    <a:schemeClr val="bg1"/>
                  </a:solidFill>
                  <a:latin typeface="+mn-lt"/>
                </a:endParaRPr>
              </a:p>
            </p:txBody>
          </p:sp>
        </p:grpSp>
        <p:grpSp>
          <p:nvGrpSpPr>
            <p:cNvPr id="80" name="Group 79"/>
            <p:cNvGrpSpPr/>
            <p:nvPr/>
          </p:nvGrpSpPr>
          <p:grpSpPr>
            <a:xfrm>
              <a:off x="2895600" y="3886200"/>
              <a:ext cx="3048000" cy="533400"/>
              <a:chOff x="2514600" y="3505200"/>
              <a:chExt cx="3048000" cy="533400"/>
            </a:xfrm>
          </p:grpSpPr>
          <p:sp>
            <p:nvSpPr>
              <p:cNvPr id="81" name="Left Arrow 80"/>
              <p:cNvSpPr/>
              <p:nvPr/>
            </p:nvSpPr>
            <p:spPr bwMode="auto">
              <a:xfrm>
                <a:off x="2514600" y="3505200"/>
                <a:ext cx="3048000" cy="533400"/>
              </a:xfrm>
              <a:prstGeom prst="leftArrow">
                <a:avLst/>
              </a:prstGeom>
              <a:solidFill>
                <a:schemeClr val="accent2"/>
              </a:solidFill>
              <a:ln w="12700" cap="sq" algn="ctr">
                <a:solidFill>
                  <a:schemeClr val="tx2"/>
                </a:solidFill>
                <a:miter lim="800000"/>
                <a:headEnd/>
                <a:tailEnd/>
              </a:ln>
              <a:effectLst/>
            </p:spPr>
            <p:txBody>
              <a:bodyPr wrap="none" rtlCol="0" anchor="ctr"/>
              <a:lstStyle/>
              <a:p>
                <a:pPr algn="ctr"/>
                <a:endParaRPr lang="en-US" sz="1600" dirty="0" smtClean="0">
                  <a:solidFill>
                    <a:schemeClr val="bg1"/>
                  </a:solidFill>
                  <a:latin typeface="+mn-lt"/>
                </a:endParaRPr>
              </a:p>
            </p:txBody>
          </p:sp>
          <p:sp>
            <p:nvSpPr>
              <p:cNvPr id="82" name="Rectangle 81"/>
              <p:cNvSpPr/>
              <p:nvPr/>
            </p:nvSpPr>
            <p:spPr bwMode="auto">
              <a:xfrm>
                <a:off x="2971800" y="3657600"/>
                <a:ext cx="228600" cy="228600"/>
              </a:xfrm>
              <a:prstGeom prst="rect">
                <a:avLst/>
              </a:prstGeom>
              <a:solidFill>
                <a:schemeClr val="accent5"/>
              </a:solidFill>
              <a:ln w="12700" cap="sq" algn="ctr">
                <a:solidFill>
                  <a:srgbClr val="2C6A8C"/>
                </a:solidFill>
                <a:miter lim="800000"/>
                <a:headEnd/>
                <a:tailEnd/>
              </a:ln>
              <a:effectLst/>
            </p:spPr>
            <p:txBody>
              <a:bodyPr wrap="none" rtlCol="0" anchor="ctr"/>
              <a:lstStyle/>
              <a:p>
                <a:pPr algn="ctr"/>
                <a:endParaRPr lang="en-US" sz="1600" dirty="0" smtClean="0">
                  <a:solidFill>
                    <a:schemeClr val="bg1"/>
                  </a:solidFill>
                  <a:latin typeface="+mn-lt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14477093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Domain </a:t>
            </a:r>
            <a:r>
              <a:rPr lang="en-US" dirty="0" err="1" smtClean="0"/>
              <a:t>Sharding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Create More Domains!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3B0023-0CED-47F7-85AE-654F0B232C29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6" name="Rectangle 5"/>
          <p:cNvSpPr/>
          <p:nvPr/>
        </p:nvSpPr>
        <p:spPr bwMode="auto">
          <a:xfrm>
            <a:off x="1295400" y="3810000"/>
            <a:ext cx="838200" cy="533400"/>
          </a:xfrm>
          <a:prstGeom prst="rect">
            <a:avLst/>
          </a:prstGeom>
          <a:solidFill>
            <a:schemeClr val="tx2"/>
          </a:solidFill>
          <a:ln w="12700" cap="sq" algn="ctr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wrap="none" rtlCol="0" anchor="ctr"/>
          <a:lstStyle/>
          <a:p>
            <a:pPr algn="ctr"/>
            <a:r>
              <a:rPr lang="en-US" sz="1600" dirty="0" smtClean="0">
                <a:solidFill>
                  <a:schemeClr val="bg1"/>
                </a:solidFill>
                <a:latin typeface="+mn-lt"/>
              </a:rPr>
              <a:t>Client</a:t>
            </a:r>
          </a:p>
        </p:txBody>
      </p:sp>
      <p:grpSp>
        <p:nvGrpSpPr>
          <p:cNvPr id="53" name="Group 52"/>
          <p:cNvGrpSpPr/>
          <p:nvPr/>
        </p:nvGrpSpPr>
        <p:grpSpPr>
          <a:xfrm>
            <a:off x="5867400" y="1981200"/>
            <a:ext cx="1600200" cy="914400"/>
            <a:chOff x="3505200" y="3276600"/>
            <a:chExt cx="1600200" cy="914400"/>
          </a:xfrm>
        </p:grpSpPr>
        <p:sp>
          <p:nvSpPr>
            <p:cNvPr id="52" name="Rectangle 51"/>
            <p:cNvSpPr/>
            <p:nvPr/>
          </p:nvSpPr>
          <p:spPr bwMode="auto">
            <a:xfrm>
              <a:off x="3505200" y="3276600"/>
              <a:ext cx="1600200" cy="914400"/>
            </a:xfrm>
            <a:prstGeom prst="rect">
              <a:avLst/>
            </a:prstGeom>
            <a:solidFill>
              <a:schemeClr val="tx2"/>
            </a:solidFill>
            <a:ln w="12700" cap="sq" algn="ctr">
              <a:solidFill>
                <a:schemeClr val="tx2"/>
              </a:solidFill>
              <a:miter lim="800000"/>
              <a:headEnd/>
              <a:tailEnd/>
            </a:ln>
            <a:effectLst/>
          </p:spPr>
          <p:txBody>
            <a:bodyPr wrap="none" rtlCol="0" anchor="ctr"/>
            <a:lstStyle/>
            <a:p>
              <a:pPr algn="ctr"/>
              <a:r>
                <a:rPr lang="en-US" sz="1600" dirty="0" smtClean="0">
                  <a:solidFill>
                    <a:schemeClr val="bg1"/>
                  </a:solidFill>
                  <a:latin typeface="+mn-lt"/>
                </a:rPr>
                <a:t>Server</a:t>
              </a:r>
            </a:p>
          </p:txBody>
        </p:sp>
        <p:sp>
          <p:nvSpPr>
            <p:cNvPr id="14" name="Rectangle 13"/>
            <p:cNvSpPr/>
            <p:nvPr/>
          </p:nvSpPr>
          <p:spPr bwMode="auto">
            <a:xfrm>
              <a:off x="3886200" y="3886200"/>
              <a:ext cx="228600" cy="228600"/>
            </a:xfrm>
            <a:prstGeom prst="rect">
              <a:avLst/>
            </a:prstGeom>
            <a:solidFill>
              <a:schemeClr val="accent5"/>
            </a:solidFill>
            <a:ln w="12700" cap="sq" algn="ctr">
              <a:solidFill>
                <a:srgbClr val="2C6A8C"/>
              </a:solidFill>
              <a:miter lim="800000"/>
              <a:headEnd/>
              <a:tailEnd/>
            </a:ln>
            <a:effectLst/>
          </p:spPr>
          <p:txBody>
            <a:bodyPr wrap="none" rtlCol="0" anchor="ctr"/>
            <a:lstStyle/>
            <a:p>
              <a:pPr algn="ctr"/>
              <a:endParaRPr lang="en-US" sz="1600" dirty="0" smtClean="0">
                <a:solidFill>
                  <a:schemeClr val="bg1"/>
                </a:solidFill>
                <a:latin typeface="+mn-lt"/>
              </a:endParaRPr>
            </a:p>
          </p:txBody>
        </p:sp>
        <p:sp>
          <p:nvSpPr>
            <p:cNvPr id="15" name="Rectangle 14"/>
            <p:cNvSpPr/>
            <p:nvPr/>
          </p:nvSpPr>
          <p:spPr bwMode="auto">
            <a:xfrm>
              <a:off x="4191000" y="3886200"/>
              <a:ext cx="228600" cy="228600"/>
            </a:xfrm>
            <a:prstGeom prst="rect">
              <a:avLst/>
            </a:prstGeom>
            <a:solidFill>
              <a:schemeClr val="accent5"/>
            </a:solidFill>
            <a:ln w="12700" cap="sq" algn="ctr">
              <a:solidFill>
                <a:srgbClr val="2C6A8C"/>
              </a:solidFill>
              <a:miter lim="800000"/>
              <a:headEnd/>
              <a:tailEnd/>
            </a:ln>
            <a:effectLst/>
          </p:spPr>
          <p:txBody>
            <a:bodyPr wrap="none" rtlCol="0" anchor="ctr"/>
            <a:lstStyle/>
            <a:p>
              <a:pPr algn="ctr"/>
              <a:endParaRPr lang="en-US" sz="1600" dirty="0" smtClean="0">
                <a:solidFill>
                  <a:schemeClr val="bg1"/>
                </a:solidFill>
                <a:latin typeface="+mn-lt"/>
              </a:endParaRPr>
            </a:p>
          </p:txBody>
        </p:sp>
        <p:sp>
          <p:nvSpPr>
            <p:cNvPr id="16" name="Rectangle 15"/>
            <p:cNvSpPr/>
            <p:nvPr/>
          </p:nvSpPr>
          <p:spPr bwMode="auto">
            <a:xfrm>
              <a:off x="4495800" y="3886200"/>
              <a:ext cx="228600" cy="228600"/>
            </a:xfrm>
            <a:prstGeom prst="rect">
              <a:avLst/>
            </a:prstGeom>
            <a:solidFill>
              <a:schemeClr val="accent5"/>
            </a:solidFill>
            <a:ln w="12700" cap="sq" algn="ctr">
              <a:solidFill>
                <a:srgbClr val="2C6A8C"/>
              </a:solidFill>
              <a:miter lim="800000"/>
              <a:headEnd/>
              <a:tailEnd/>
            </a:ln>
            <a:effectLst/>
          </p:spPr>
          <p:txBody>
            <a:bodyPr wrap="none" rtlCol="0" anchor="ctr"/>
            <a:lstStyle/>
            <a:p>
              <a:pPr algn="ctr"/>
              <a:endParaRPr lang="en-US" sz="1600" dirty="0" smtClean="0">
                <a:solidFill>
                  <a:schemeClr val="bg1"/>
                </a:solidFill>
                <a:latin typeface="+mn-lt"/>
              </a:endParaRPr>
            </a:p>
          </p:txBody>
        </p:sp>
        <p:sp>
          <p:nvSpPr>
            <p:cNvPr id="17" name="Rectangle 16"/>
            <p:cNvSpPr/>
            <p:nvPr/>
          </p:nvSpPr>
          <p:spPr bwMode="auto">
            <a:xfrm>
              <a:off x="4800600" y="3886200"/>
              <a:ext cx="228600" cy="228600"/>
            </a:xfrm>
            <a:prstGeom prst="rect">
              <a:avLst/>
            </a:prstGeom>
            <a:solidFill>
              <a:schemeClr val="accent5"/>
            </a:solidFill>
            <a:ln w="12700" cap="sq" algn="ctr">
              <a:solidFill>
                <a:srgbClr val="2C6A8C"/>
              </a:solidFill>
              <a:miter lim="800000"/>
              <a:headEnd/>
              <a:tailEnd/>
            </a:ln>
            <a:effectLst/>
          </p:spPr>
          <p:txBody>
            <a:bodyPr wrap="none" rtlCol="0" anchor="ctr"/>
            <a:lstStyle/>
            <a:p>
              <a:pPr algn="ctr"/>
              <a:endParaRPr lang="en-US" sz="1600" dirty="0" smtClean="0">
                <a:solidFill>
                  <a:schemeClr val="bg1"/>
                </a:solidFill>
                <a:latin typeface="+mn-lt"/>
              </a:endParaRPr>
            </a:p>
          </p:txBody>
        </p:sp>
      </p:grpSp>
      <p:grpSp>
        <p:nvGrpSpPr>
          <p:cNvPr id="54" name="Group 53"/>
          <p:cNvGrpSpPr/>
          <p:nvPr/>
        </p:nvGrpSpPr>
        <p:grpSpPr>
          <a:xfrm>
            <a:off x="5867400" y="3048000"/>
            <a:ext cx="1600200" cy="914400"/>
            <a:chOff x="3505200" y="3276600"/>
            <a:chExt cx="1600200" cy="914400"/>
          </a:xfrm>
        </p:grpSpPr>
        <p:sp>
          <p:nvSpPr>
            <p:cNvPr id="55" name="Rectangle 54"/>
            <p:cNvSpPr/>
            <p:nvPr/>
          </p:nvSpPr>
          <p:spPr bwMode="auto">
            <a:xfrm>
              <a:off x="3505200" y="3276600"/>
              <a:ext cx="1600200" cy="914400"/>
            </a:xfrm>
            <a:prstGeom prst="rect">
              <a:avLst/>
            </a:prstGeom>
            <a:solidFill>
              <a:schemeClr val="tx2"/>
            </a:solidFill>
            <a:ln w="12700" cap="sq" algn="ctr">
              <a:solidFill>
                <a:schemeClr val="tx2"/>
              </a:solidFill>
              <a:miter lim="800000"/>
              <a:headEnd/>
              <a:tailEnd/>
            </a:ln>
            <a:effectLst/>
          </p:spPr>
          <p:txBody>
            <a:bodyPr wrap="none" rtlCol="0" anchor="ctr"/>
            <a:lstStyle/>
            <a:p>
              <a:pPr algn="ctr"/>
              <a:r>
                <a:rPr lang="en-US" sz="1600" dirty="0" smtClean="0">
                  <a:solidFill>
                    <a:schemeClr val="bg1"/>
                  </a:solidFill>
                  <a:latin typeface="+mn-lt"/>
                </a:rPr>
                <a:t>Server</a:t>
              </a:r>
            </a:p>
          </p:txBody>
        </p:sp>
        <p:sp>
          <p:nvSpPr>
            <p:cNvPr id="56" name="Rectangle 55"/>
            <p:cNvSpPr/>
            <p:nvPr/>
          </p:nvSpPr>
          <p:spPr bwMode="auto">
            <a:xfrm>
              <a:off x="3886200" y="3886200"/>
              <a:ext cx="228600" cy="228600"/>
            </a:xfrm>
            <a:prstGeom prst="rect">
              <a:avLst/>
            </a:prstGeom>
            <a:solidFill>
              <a:schemeClr val="accent5"/>
            </a:solidFill>
            <a:ln w="12700" cap="sq" algn="ctr">
              <a:solidFill>
                <a:srgbClr val="2C6A8C"/>
              </a:solidFill>
              <a:miter lim="800000"/>
              <a:headEnd/>
              <a:tailEnd/>
            </a:ln>
            <a:effectLst/>
          </p:spPr>
          <p:txBody>
            <a:bodyPr wrap="none" rtlCol="0" anchor="ctr"/>
            <a:lstStyle/>
            <a:p>
              <a:pPr algn="ctr"/>
              <a:endParaRPr lang="en-US" sz="1600" dirty="0" smtClean="0">
                <a:solidFill>
                  <a:schemeClr val="bg1"/>
                </a:solidFill>
                <a:latin typeface="+mn-lt"/>
              </a:endParaRPr>
            </a:p>
          </p:txBody>
        </p:sp>
        <p:sp>
          <p:nvSpPr>
            <p:cNvPr id="57" name="Rectangle 56"/>
            <p:cNvSpPr/>
            <p:nvPr/>
          </p:nvSpPr>
          <p:spPr bwMode="auto">
            <a:xfrm>
              <a:off x="4191000" y="3886200"/>
              <a:ext cx="228600" cy="228600"/>
            </a:xfrm>
            <a:prstGeom prst="rect">
              <a:avLst/>
            </a:prstGeom>
            <a:solidFill>
              <a:schemeClr val="accent5"/>
            </a:solidFill>
            <a:ln w="12700" cap="sq" algn="ctr">
              <a:solidFill>
                <a:srgbClr val="2C6A8C"/>
              </a:solidFill>
              <a:miter lim="800000"/>
              <a:headEnd/>
              <a:tailEnd/>
            </a:ln>
            <a:effectLst/>
          </p:spPr>
          <p:txBody>
            <a:bodyPr wrap="none" rtlCol="0" anchor="ctr"/>
            <a:lstStyle/>
            <a:p>
              <a:pPr algn="ctr"/>
              <a:endParaRPr lang="en-US" sz="1600" dirty="0" smtClean="0">
                <a:solidFill>
                  <a:schemeClr val="bg1"/>
                </a:solidFill>
                <a:latin typeface="+mn-lt"/>
              </a:endParaRPr>
            </a:p>
          </p:txBody>
        </p:sp>
        <p:sp>
          <p:nvSpPr>
            <p:cNvPr id="58" name="Rectangle 57"/>
            <p:cNvSpPr/>
            <p:nvPr/>
          </p:nvSpPr>
          <p:spPr bwMode="auto">
            <a:xfrm>
              <a:off x="4495800" y="3886200"/>
              <a:ext cx="228600" cy="228600"/>
            </a:xfrm>
            <a:prstGeom prst="rect">
              <a:avLst/>
            </a:prstGeom>
            <a:solidFill>
              <a:schemeClr val="accent5"/>
            </a:solidFill>
            <a:ln w="12700" cap="sq" algn="ctr">
              <a:solidFill>
                <a:srgbClr val="2C6A8C"/>
              </a:solidFill>
              <a:miter lim="800000"/>
              <a:headEnd/>
              <a:tailEnd/>
            </a:ln>
            <a:effectLst/>
          </p:spPr>
          <p:txBody>
            <a:bodyPr wrap="none" rtlCol="0" anchor="ctr"/>
            <a:lstStyle/>
            <a:p>
              <a:pPr algn="ctr"/>
              <a:endParaRPr lang="en-US" sz="1600" dirty="0" smtClean="0">
                <a:solidFill>
                  <a:schemeClr val="bg1"/>
                </a:solidFill>
                <a:latin typeface="+mn-lt"/>
              </a:endParaRPr>
            </a:p>
          </p:txBody>
        </p:sp>
        <p:sp>
          <p:nvSpPr>
            <p:cNvPr id="59" name="Rectangle 58"/>
            <p:cNvSpPr/>
            <p:nvPr/>
          </p:nvSpPr>
          <p:spPr bwMode="auto">
            <a:xfrm>
              <a:off x="4800600" y="3886200"/>
              <a:ext cx="228600" cy="228600"/>
            </a:xfrm>
            <a:prstGeom prst="rect">
              <a:avLst/>
            </a:prstGeom>
            <a:solidFill>
              <a:schemeClr val="accent5"/>
            </a:solidFill>
            <a:ln w="12700" cap="sq" algn="ctr">
              <a:solidFill>
                <a:srgbClr val="2C6A8C"/>
              </a:solidFill>
              <a:miter lim="800000"/>
              <a:headEnd/>
              <a:tailEnd/>
            </a:ln>
            <a:effectLst/>
          </p:spPr>
          <p:txBody>
            <a:bodyPr wrap="none" rtlCol="0" anchor="ctr"/>
            <a:lstStyle/>
            <a:p>
              <a:pPr algn="ctr"/>
              <a:endParaRPr lang="en-US" sz="1600" dirty="0" smtClean="0">
                <a:solidFill>
                  <a:schemeClr val="bg1"/>
                </a:solidFill>
                <a:latin typeface="+mn-lt"/>
              </a:endParaRPr>
            </a:p>
          </p:txBody>
        </p:sp>
      </p:grpSp>
      <p:grpSp>
        <p:nvGrpSpPr>
          <p:cNvPr id="60" name="Group 59"/>
          <p:cNvGrpSpPr/>
          <p:nvPr/>
        </p:nvGrpSpPr>
        <p:grpSpPr>
          <a:xfrm>
            <a:off x="5867400" y="4114800"/>
            <a:ext cx="1600200" cy="914400"/>
            <a:chOff x="3505200" y="3276600"/>
            <a:chExt cx="1600200" cy="914400"/>
          </a:xfrm>
        </p:grpSpPr>
        <p:sp>
          <p:nvSpPr>
            <p:cNvPr id="61" name="Rectangle 60"/>
            <p:cNvSpPr/>
            <p:nvPr/>
          </p:nvSpPr>
          <p:spPr bwMode="auto">
            <a:xfrm>
              <a:off x="3505200" y="3276600"/>
              <a:ext cx="1600200" cy="914400"/>
            </a:xfrm>
            <a:prstGeom prst="rect">
              <a:avLst/>
            </a:prstGeom>
            <a:solidFill>
              <a:schemeClr val="tx2"/>
            </a:solidFill>
            <a:ln w="12700" cap="sq" algn="ctr">
              <a:solidFill>
                <a:schemeClr val="tx2"/>
              </a:solidFill>
              <a:miter lim="800000"/>
              <a:headEnd/>
              <a:tailEnd/>
            </a:ln>
            <a:effectLst/>
          </p:spPr>
          <p:txBody>
            <a:bodyPr wrap="none" rtlCol="0" anchor="ctr"/>
            <a:lstStyle/>
            <a:p>
              <a:pPr algn="ctr"/>
              <a:r>
                <a:rPr lang="en-US" sz="1600" dirty="0" smtClean="0">
                  <a:solidFill>
                    <a:schemeClr val="bg1"/>
                  </a:solidFill>
                  <a:latin typeface="+mn-lt"/>
                </a:rPr>
                <a:t>Server</a:t>
              </a:r>
            </a:p>
          </p:txBody>
        </p:sp>
        <p:sp>
          <p:nvSpPr>
            <p:cNvPr id="62" name="Rectangle 61"/>
            <p:cNvSpPr/>
            <p:nvPr/>
          </p:nvSpPr>
          <p:spPr bwMode="auto">
            <a:xfrm>
              <a:off x="3886200" y="3886200"/>
              <a:ext cx="228600" cy="228600"/>
            </a:xfrm>
            <a:prstGeom prst="rect">
              <a:avLst/>
            </a:prstGeom>
            <a:solidFill>
              <a:schemeClr val="accent5"/>
            </a:solidFill>
            <a:ln w="12700" cap="sq" algn="ctr">
              <a:solidFill>
                <a:srgbClr val="2C6A8C"/>
              </a:solidFill>
              <a:miter lim="800000"/>
              <a:headEnd/>
              <a:tailEnd/>
            </a:ln>
            <a:effectLst/>
          </p:spPr>
          <p:txBody>
            <a:bodyPr wrap="none" rtlCol="0" anchor="ctr"/>
            <a:lstStyle/>
            <a:p>
              <a:pPr algn="ctr"/>
              <a:endParaRPr lang="en-US" sz="1600" dirty="0" smtClean="0">
                <a:solidFill>
                  <a:schemeClr val="bg1"/>
                </a:solidFill>
                <a:latin typeface="+mn-lt"/>
              </a:endParaRPr>
            </a:p>
          </p:txBody>
        </p:sp>
        <p:sp>
          <p:nvSpPr>
            <p:cNvPr id="63" name="Rectangle 62"/>
            <p:cNvSpPr/>
            <p:nvPr/>
          </p:nvSpPr>
          <p:spPr bwMode="auto">
            <a:xfrm>
              <a:off x="4191000" y="3886200"/>
              <a:ext cx="228600" cy="228600"/>
            </a:xfrm>
            <a:prstGeom prst="rect">
              <a:avLst/>
            </a:prstGeom>
            <a:solidFill>
              <a:schemeClr val="accent5"/>
            </a:solidFill>
            <a:ln w="12700" cap="sq" algn="ctr">
              <a:solidFill>
                <a:srgbClr val="2C6A8C"/>
              </a:solidFill>
              <a:miter lim="800000"/>
              <a:headEnd/>
              <a:tailEnd/>
            </a:ln>
            <a:effectLst/>
          </p:spPr>
          <p:txBody>
            <a:bodyPr wrap="none" rtlCol="0" anchor="ctr"/>
            <a:lstStyle/>
            <a:p>
              <a:pPr algn="ctr"/>
              <a:endParaRPr lang="en-US" sz="1600" dirty="0" smtClean="0">
                <a:solidFill>
                  <a:schemeClr val="bg1"/>
                </a:solidFill>
                <a:latin typeface="+mn-lt"/>
              </a:endParaRPr>
            </a:p>
          </p:txBody>
        </p:sp>
        <p:sp>
          <p:nvSpPr>
            <p:cNvPr id="64" name="Rectangle 63"/>
            <p:cNvSpPr/>
            <p:nvPr/>
          </p:nvSpPr>
          <p:spPr bwMode="auto">
            <a:xfrm>
              <a:off x="4495800" y="3886200"/>
              <a:ext cx="228600" cy="228600"/>
            </a:xfrm>
            <a:prstGeom prst="rect">
              <a:avLst/>
            </a:prstGeom>
            <a:solidFill>
              <a:schemeClr val="accent5"/>
            </a:solidFill>
            <a:ln w="12700" cap="sq" algn="ctr">
              <a:solidFill>
                <a:srgbClr val="2C6A8C"/>
              </a:solidFill>
              <a:miter lim="800000"/>
              <a:headEnd/>
              <a:tailEnd/>
            </a:ln>
            <a:effectLst/>
          </p:spPr>
          <p:txBody>
            <a:bodyPr wrap="none" rtlCol="0" anchor="ctr"/>
            <a:lstStyle/>
            <a:p>
              <a:pPr algn="ctr"/>
              <a:endParaRPr lang="en-US" sz="1600" dirty="0" smtClean="0">
                <a:solidFill>
                  <a:schemeClr val="bg1"/>
                </a:solidFill>
                <a:latin typeface="+mn-lt"/>
              </a:endParaRPr>
            </a:p>
          </p:txBody>
        </p:sp>
        <p:sp>
          <p:nvSpPr>
            <p:cNvPr id="65" name="Rectangle 64"/>
            <p:cNvSpPr/>
            <p:nvPr/>
          </p:nvSpPr>
          <p:spPr bwMode="auto">
            <a:xfrm>
              <a:off x="4800600" y="3886200"/>
              <a:ext cx="228600" cy="228600"/>
            </a:xfrm>
            <a:prstGeom prst="rect">
              <a:avLst/>
            </a:prstGeom>
            <a:solidFill>
              <a:schemeClr val="accent5"/>
            </a:solidFill>
            <a:ln w="12700" cap="sq" algn="ctr">
              <a:solidFill>
                <a:srgbClr val="2C6A8C"/>
              </a:solidFill>
              <a:miter lim="800000"/>
              <a:headEnd/>
              <a:tailEnd/>
            </a:ln>
            <a:effectLst/>
          </p:spPr>
          <p:txBody>
            <a:bodyPr wrap="none" rtlCol="0" anchor="ctr"/>
            <a:lstStyle/>
            <a:p>
              <a:pPr algn="ctr"/>
              <a:endParaRPr lang="en-US" sz="1600" dirty="0" smtClean="0">
                <a:solidFill>
                  <a:schemeClr val="bg1"/>
                </a:solidFill>
                <a:latin typeface="+mn-lt"/>
              </a:endParaRPr>
            </a:p>
          </p:txBody>
        </p:sp>
      </p:grpSp>
      <p:grpSp>
        <p:nvGrpSpPr>
          <p:cNvPr id="66" name="Group 65"/>
          <p:cNvGrpSpPr/>
          <p:nvPr/>
        </p:nvGrpSpPr>
        <p:grpSpPr>
          <a:xfrm>
            <a:off x="5867400" y="5181600"/>
            <a:ext cx="1600200" cy="914400"/>
            <a:chOff x="3505200" y="3276600"/>
            <a:chExt cx="1600200" cy="914400"/>
          </a:xfrm>
        </p:grpSpPr>
        <p:sp>
          <p:nvSpPr>
            <p:cNvPr id="67" name="Rectangle 66"/>
            <p:cNvSpPr/>
            <p:nvPr/>
          </p:nvSpPr>
          <p:spPr bwMode="auto">
            <a:xfrm>
              <a:off x="3505200" y="3276600"/>
              <a:ext cx="1600200" cy="914400"/>
            </a:xfrm>
            <a:prstGeom prst="rect">
              <a:avLst/>
            </a:prstGeom>
            <a:solidFill>
              <a:schemeClr val="tx2"/>
            </a:solidFill>
            <a:ln w="12700" cap="sq" algn="ctr">
              <a:solidFill>
                <a:schemeClr val="tx2"/>
              </a:solidFill>
              <a:miter lim="800000"/>
              <a:headEnd/>
              <a:tailEnd/>
            </a:ln>
            <a:effectLst/>
          </p:spPr>
          <p:txBody>
            <a:bodyPr wrap="none" rtlCol="0" anchor="ctr"/>
            <a:lstStyle/>
            <a:p>
              <a:pPr algn="ctr"/>
              <a:r>
                <a:rPr lang="en-US" sz="1600" dirty="0" smtClean="0">
                  <a:solidFill>
                    <a:schemeClr val="bg1"/>
                  </a:solidFill>
                  <a:latin typeface="+mn-lt"/>
                </a:rPr>
                <a:t>Server</a:t>
              </a:r>
            </a:p>
          </p:txBody>
        </p:sp>
        <p:sp>
          <p:nvSpPr>
            <p:cNvPr id="68" name="Rectangle 67"/>
            <p:cNvSpPr/>
            <p:nvPr/>
          </p:nvSpPr>
          <p:spPr bwMode="auto">
            <a:xfrm>
              <a:off x="3886200" y="3886200"/>
              <a:ext cx="228600" cy="228600"/>
            </a:xfrm>
            <a:prstGeom prst="rect">
              <a:avLst/>
            </a:prstGeom>
            <a:solidFill>
              <a:schemeClr val="accent5"/>
            </a:solidFill>
            <a:ln w="12700" cap="sq" algn="ctr">
              <a:solidFill>
                <a:srgbClr val="2C6A8C"/>
              </a:solidFill>
              <a:miter lim="800000"/>
              <a:headEnd/>
              <a:tailEnd/>
            </a:ln>
            <a:effectLst/>
          </p:spPr>
          <p:txBody>
            <a:bodyPr wrap="none" rtlCol="0" anchor="ctr"/>
            <a:lstStyle/>
            <a:p>
              <a:pPr algn="ctr"/>
              <a:endParaRPr lang="en-US" sz="1600" dirty="0" smtClean="0">
                <a:solidFill>
                  <a:schemeClr val="bg1"/>
                </a:solidFill>
                <a:latin typeface="+mn-lt"/>
              </a:endParaRPr>
            </a:p>
          </p:txBody>
        </p:sp>
        <p:sp>
          <p:nvSpPr>
            <p:cNvPr id="69" name="Rectangle 68"/>
            <p:cNvSpPr/>
            <p:nvPr/>
          </p:nvSpPr>
          <p:spPr bwMode="auto">
            <a:xfrm>
              <a:off x="4191000" y="3886200"/>
              <a:ext cx="228600" cy="228600"/>
            </a:xfrm>
            <a:prstGeom prst="rect">
              <a:avLst/>
            </a:prstGeom>
            <a:solidFill>
              <a:schemeClr val="accent5"/>
            </a:solidFill>
            <a:ln w="12700" cap="sq" algn="ctr">
              <a:solidFill>
                <a:srgbClr val="2C6A8C"/>
              </a:solidFill>
              <a:miter lim="800000"/>
              <a:headEnd/>
              <a:tailEnd/>
            </a:ln>
            <a:effectLst/>
          </p:spPr>
          <p:txBody>
            <a:bodyPr wrap="none" rtlCol="0" anchor="ctr"/>
            <a:lstStyle/>
            <a:p>
              <a:pPr algn="ctr"/>
              <a:endParaRPr lang="en-US" sz="1600" dirty="0" smtClean="0">
                <a:solidFill>
                  <a:schemeClr val="bg1"/>
                </a:solidFill>
                <a:latin typeface="+mn-lt"/>
              </a:endParaRPr>
            </a:p>
          </p:txBody>
        </p:sp>
        <p:sp>
          <p:nvSpPr>
            <p:cNvPr id="70" name="Rectangle 69"/>
            <p:cNvSpPr/>
            <p:nvPr/>
          </p:nvSpPr>
          <p:spPr bwMode="auto">
            <a:xfrm>
              <a:off x="4495800" y="3886200"/>
              <a:ext cx="228600" cy="228600"/>
            </a:xfrm>
            <a:prstGeom prst="rect">
              <a:avLst/>
            </a:prstGeom>
            <a:solidFill>
              <a:schemeClr val="accent5"/>
            </a:solidFill>
            <a:ln w="12700" cap="sq" algn="ctr">
              <a:solidFill>
                <a:srgbClr val="2C6A8C"/>
              </a:solidFill>
              <a:miter lim="800000"/>
              <a:headEnd/>
              <a:tailEnd/>
            </a:ln>
            <a:effectLst/>
          </p:spPr>
          <p:txBody>
            <a:bodyPr wrap="none" rtlCol="0" anchor="ctr"/>
            <a:lstStyle/>
            <a:p>
              <a:pPr algn="ctr"/>
              <a:endParaRPr lang="en-US" sz="1600" dirty="0" smtClean="0">
                <a:solidFill>
                  <a:schemeClr val="bg1"/>
                </a:solidFill>
                <a:latin typeface="+mn-lt"/>
              </a:endParaRPr>
            </a:p>
          </p:txBody>
        </p:sp>
        <p:sp>
          <p:nvSpPr>
            <p:cNvPr id="71" name="Rectangle 70"/>
            <p:cNvSpPr/>
            <p:nvPr/>
          </p:nvSpPr>
          <p:spPr bwMode="auto">
            <a:xfrm>
              <a:off x="4800600" y="3886200"/>
              <a:ext cx="228600" cy="228600"/>
            </a:xfrm>
            <a:prstGeom prst="rect">
              <a:avLst/>
            </a:prstGeom>
            <a:solidFill>
              <a:schemeClr val="accent5"/>
            </a:solidFill>
            <a:ln w="12700" cap="sq" algn="ctr">
              <a:solidFill>
                <a:srgbClr val="2C6A8C"/>
              </a:solidFill>
              <a:miter lim="800000"/>
              <a:headEnd/>
              <a:tailEnd/>
            </a:ln>
            <a:effectLst/>
          </p:spPr>
          <p:txBody>
            <a:bodyPr wrap="none" rtlCol="0" anchor="ctr"/>
            <a:lstStyle/>
            <a:p>
              <a:pPr algn="ctr"/>
              <a:endParaRPr lang="en-US" sz="1600" dirty="0" smtClean="0">
                <a:solidFill>
                  <a:schemeClr val="bg1"/>
                </a:solidFill>
                <a:latin typeface="+mn-lt"/>
              </a:endParaRPr>
            </a:p>
          </p:txBody>
        </p:sp>
      </p:grpSp>
      <p:grpSp>
        <p:nvGrpSpPr>
          <p:cNvPr id="92" name="Group 91"/>
          <p:cNvGrpSpPr/>
          <p:nvPr/>
        </p:nvGrpSpPr>
        <p:grpSpPr>
          <a:xfrm rot="935966">
            <a:off x="2419452" y="4547852"/>
            <a:ext cx="3429000" cy="914400"/>
            <a:chOff x="2514600" y="3505200"/>
            <a:chExt cx="3429000" cy="914400"/>
          </a:xfrm>
        </p:grpSpPr>
        <p:grpSp>
          <p:nvGrpSpPr>
            <p:cNvPr id="93" name="Group 92"/>
            <p:cNvGrpSpPr/>
            <p:nvPr/>
          </p:nvGrpSpPr>
          <p:grpSpPr>
            <a:xfrm>
              <a:off x="2514600" y="3505200"/>
              <a:ext cx="3276600" cy="762000"/>
              <a:chOff x="2514600" y="3505200"/>
              <a:chExt cx="3276600" cy="762000"/>
            </a:xfrm>
          </p:grpSpPr>
          <p:grpSp>
            <p:nvGrpSpPr>
              <p:cNvPr id="100" name="Group 99"/>
              <p:cNvGrpSpPr/>
              <p:nvPr/>
            </p:nvGrpSpPr>
            <p:grpSpPr>
              <a:xfrm>
                <a:off x="2514600" y="3505200"/>
                <a:ext cx="3048000" cy="533400"/>
                <a:chOff x="2514600" y="3505200"/>
                <a:chExt cx="3048000" cy="533400"/>
              </a:xfrm>
            </p:grpSpPr>
            <p:sp>
              <p:nvSpPr>
                <p:cNvPr id="110" name="Left Arrow 109"/>
                <p:cNvSpPr/>
                <p:nvPr/>
              </p:nvSpPr>
              <p:spPr bwMode="auto">
                <a:xfrm>
                  <a:off x="2514600" y="3505200"/>
                  <a:ext cx="3048000" cy="533400"/>
                </a:xfrm>
                <a:prstGeom prst="leftArrow">
                  <a:avLst/>
                </a:prstGeom>
                <a:solidFill>
                  <a:schemeClr val="accent2"/>
                </a:solidFill>
                <a:ln w="12700" cap="sq" algn="ctr">
                  <a:solidFill>
                    <a:schemeClr val="tx2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rtlCol="0" anchor="ctr"/>
                <a:lstStyle/>
                <a:p>
                  <a:pPr algn="ctr"/>
                  <a:endParaRPr lang="en-US" sz="1600" dirty="0" smtClean="0">
                    <a:solidFill>
                      <a:schemeClr val="bg1"/>
                    </a:solidFill>
                    <a:latin typeface="+mn-lt"/>
                  </a:endParaRPr>
                </a:p>
              </p:txBody>
            </p:sp>
            <p:sp>
              <p:nvSpPr>
                <p:cNvPr id="111" name="Rectangle 110"/>
                <p:cNvSpPr/>
                <p:nvPr/>
              </p:nvSpPr>
              <p:spPr bwMode="auto">
                <a:xfrm>
                  <a:off x="2971800" y="3657600"/>
                  <a:ext cx="228600" cy="228600"/>
                </a:xfrm>
                <a:prstGeom prst="rect">
                  <a:avLst/>
                </a:prstGeom>
                <a:solidFill>
                  <a:schemeClr val="accent5"/>
                </a:solidFill>
                <a:ln w="12700" cap="sq" algn="ctr">
                  <a:solidFill>
                    <a:srgbClr val="2C6A8C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rtlCol="0" anchor="ctr"/>
                <a:lstStyle/>
                <a:p>
                  <a:pPr algn="ctr"/>
                  <a:endParaRPr lang="en-US" sz="1600" dirty="0" smtClean="0">
                    <a:solidFill>
                      <a:schemeClr val="bg1"/>
                    </a:solidFill>
                    <a:latin typeface="+mn-lt"/>
                  </a:endParaRPr>
                </a:p>
              </p:txBody>
            </p:sp>
          </p:grpSp>
          <p:grpSp>
            <p:nvGrpSpPr>
              <p:cNvPr id="101" name="Group 100"/>
              <p:cNvGrpSpPr/>
              <p:nvPr/>
            </p:nvGrpSpPr>
            <p:grpSpPr>
              <a:xfrm>
                <a:off x="2590800" y="3581400"/>
                <a:ext cx="3048000" cy="533400"/>
                <a:chOff x="2514600" y="3505200"/>
                <a:chExt cx="3048000" cy="533400"/>
              </a:xfrm>
            </p:grpSpPr>
            <p:sp>
              <p:nvSpPr>
                <p:cNvPr id="108" name="Left Arrow 107"/>
                <p:cNvSpPr/>
                <p:nvPr/>
              </p:nvSpPr>
              <p:spPr bwMode="auto">
                <a:xfrm>
                  <a:off x="2514600" y="3505200"/>
                  <a:ext cx="3048000" cy="533400"/>
                </a:xfrm>
                <a:prstGeom prst="leftArrow">
                  <a:avLst/>
                </a:prstGeom>
                <a:solidFill>
                  <a:schemeClr val="accent2"/>
                </a:solidFill>
                <a:ln w="12700" cap="sq" algn="ctr">
                  <a:solidFill>
                    <a:schemeClr val="tx2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rtlCol="0" anchor="ctr"/>
                <a:lstStyle/>
                <a:p>
                  <a:pPr algn="ctr"/>
                  <a:endParaRPr lang="en-US" sz="1600" dirty="0" smtClean="0">
                    <a:solidFill>
                      <a:schemeClr val="bg1"/>
                    </a:solidFill>
                    <a:latin typeface="+mn-lt"/>
                  </a:endParaRPr>
                </a:p>
              </p:txBody>
            </p:sp>
            <p:sp>
              <p:nvSpPr>
                <p:cNvPr id="109" name="Rectangle 108"/>
                <p:cNvSpPr/>
                <p:nvPr/>
              </p:nvSpPr>
              <p:spPr bwMode="auto">
                <a:xfrm>
                  <a:off x="2971800" y="3657600"/>
                  <a:ext cx="228600" cy="228600"/>
                </a:xfrm>
                <a:prstGeom prst="rect">
                  <a:avLst/>
                </a:prstGeom>
                <a:solidFill>
                  <a:schemeClr val="accent5"/>
                </a:solidFill>
                <a:ln w="12700" cap="sq" algn="ctr">
                  <a:solidFill>
                    <a:srgbClr val="2C6A8C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rtlCol="0" anchor="ctr"/>
                <a:lstStyle/>
                <a:p>
                  <a:pPr algn="ctr"/>
                  <a:endParaRPr lang="en-US" sz="1600" dirty="0" smtClean="0">
                    <a:solidFill>
                      <a:schemeClr val="bg1"/>
                    </a:solidFill>
                    <a:latin typeface="+mn-lt"/>
                  </a:endParaRPr>
                </a:p>
              </p:txBody>
            </p:sp>
          </p:grpSp>
          <p:grpSp>
            <p:nvGrpSpPr>
              <p:cNvPr id="102" name="Group 101"/>
              <p:cNvGrpSpPr/>
              <p:nvPr/>
            </p:nvGrpSpPr>
            <p:grpSpPr>
              <a:xfrm>
                <a:off x="2667000" y="3657600"/>
                <a:ext cx="3048000" cy="533400"/>
                <a:chOff x="2514600" y="3505200"/>
                <a:chExt cx="3048000" cy="533400"/>
              </a:xfrm>
            </p:grpSpPr>
            <p:sp>
              <p:nvSpPr>
                <p:cNvPr id="106" name="Left Arrow 105"/>
                <p:cNvSpPr/>
                <p:nvPr/>
              </p:nvSpPr>
              <p:spPr bwMode="auto">
                <a:xfrm>
                  <a:off x="2514600" y="3505200"/>
                  <a:ext cx="3048000" cy="533400"/>
                </a:xfrm>
                <a:prstGeom prst="leftArrow">
                  <a:avLst/>
                </a:prstGeom>
                <a:solidFill>
                  <a:schemeClr val="accent2"/>
                </a:solidFill>
                <a:ln w="12700" cap="sq" algn="ctr">
                  <a:solidFill>
                    <a:schemeClr val="tx2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rtlCol="0" anchor="ctr"/>
                <a:lstStyle/>
                <a:p>
                  <a:pPr algn="ctr"/>
                  <a:endParaRPr lang="en-US" sz="1600" dirty="0" smtClean="0">
                    <a:solidFill>
                      <a:schemeClr val="bg1"/>
                    </a:solidFill>
                    <a:latin typeface="+mn-lt"/>
                  </a:endParaRPr>
                </a:p>
              </p:txBody>
            </p:sp>
            <p:sp>
              <p:nvSpPr>
                <p:cNvPr id="107" name="Rectangle 106"/>
                <p:cNvSpPr/>
                <p:nvPr/>
              </p:nvSpPr>
              <p:spPr bwMode="auto">
                <a:xfrm>
                  <a:off x="2971800" y="3657600"/>
                  <a:ext cx="228600" cy="228600"/>
                </a:xfrm>
                <a:prstGeom prst="rect">
                  <a:avLst/>
                </a:prstGeom>
                <a:solidFill>
                  <a:schemeClr val="accent5"/>
                </a:solidFill>
                <a:ln w="12700" cap="sq" algn="ctr">
                  <a:solidFill>
                    <a:srgbClr val="2C6A8C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rtlCol="0" anchor="ctr"/>
                <a:lstStyle/>
                <a:p>
                  <a:pPr algn="ctr"/>
                  <a:endParaRPr lang="en-US" sz="1600" dirty="0" smtClean="0">
                    <a:solidFill>
                      <a:schemeClr val="bg1"/>
                    </a:solidFill>
                    <a:latin typeface="+mn-lt"/>
                  </a:endParaRPr>
                </a:p>
              </p:txBody>
            </p:sp>
          </p:grpSp>
          <p:grpSp>
            <p:nvGrpSpPr>
              <p:cNvPr id="103" name="Group 102"/>
              <p:cNvGrpSpPr/>
              <p:nvPr/>
            </p:nvGrpSpPr>
            <p:grpSpPr>
              <a:xfrm>
                <a:off x="2743200" y="3733800"/>
                <a:ext cx="3048000" cy="533400"/>
                <a:chOff x="2514600" y="3505200"/>
                <a:chExt cx="3048000" cy="533400"/>
              </a:xfrm>
            </p:grpSpPr>
            <p:sp>
              <p:nvSpPr>
                <p:cNvPr id="104" name="Left Arrow 103"/>
                <p:cNvSpPr/>
                <p:nvPr/>
              </p:nvSpPr>
              <p:spPr bwMode="auto">
                <a:xfrm>
                  <a:off x="2514600" y="3505200"/>
                  <a:ext cx="3048000" cy="533400"/>
                </a:xfrm>
                <a:prstGeom prst="leftArrow">
                  <a:avLst/>
                </a:prstGeom>
                <a:solidFill>
                  <a:schemeClr val="accent2"/>
                </a:solidFill>
                <a:ln w="12700" cap="sq" algn="ctr">
                  <a:solidFill>
                    <a:schemeClr val="tx2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rtlCol="0" anchor="ctr"/>
                <a:lstStyle/>
                <a:p>
                  <a:pPr algn="ctr"/>
                  <a:endParaRPr lang="en-US" sz="1600" dirty="0" smtClean="0">
                    <a:solidFill>
                      <a:schemeClr val="bg1"/>
                    </a:solidFill>
                    <a:latin typeface="+mn-lt"/>
                  </a:endParaRPr>
                </a:p>
              </p:txBody>
            </p:sp>
            <p:sp>
              <p:nvSpPr>
                <p:cNvPr id="105" name="Rectangle 104"/>
                <p:cNvSpPr/>
                <p:nvPr/>
              </p:nvSpPr>
              <p:spPr bwMode="auto">
                <a:xfrm>
                  <a:off x="2971800" y="3657600"/>
                  <a:ext cx="228600" cy="228600"/>
                </a:xfrm>
                <a:prstGeom prst="rect">
                  <a:avLst/>
                </a:prstGeom>
                <a:solidFill>
                  <a:schemeClr val="accent5"/>
                </a:solidFill>
                <a:ln w="12700" cap="sq" algn="ctr">
                  <a:solidFill>
                    <a:srgbClr val="2C6A8C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rtlCol="0" anchor="ctr"/>
                <a:lstStyle/>
                <a:p>
                  <a:pPr algn="ctr"/>
                  <a:endParaRPr lang="en-US" sz="1600" dirty="0" smtClean="0">
                    <a:solidFill>
                      <a:schemeClr val="bg1"/>
                    </a:solidFill>
                    <a:latin typeface="+mn-lt"/>
                  </a:endParaRPr>
                </a:p>
              </p:txBody>
            </p:sp>
          </p:grpSp>
        </p:grpSp>
        <p:grpSp>
          <p:nvGrpSpPr>
            <p:cNvPr id="94" name="Group 93"/>
            <p:cNvGrpSpPr/>
            <p:nvPr/>
          </p:nvGrpSpPr>
          <p:grpSpPr>
            <a:xfrm>
              <a:off x="2819400" y="3810000"/>
              <a:ext cx="3048000" cy="533400"/>
              <a:chOff x="2514600" y="3505200"/>
              <a:chExt cx="3048000" cy="533400"/>
            </a:xfrm>
          </p:grpSpPr>
          <p:sp>
            <p:nvSpPr>
              <p:cNvPr id="98" name="Left Arrow 97"/>
              <p:cNvSpPr/>
              <p:nvPr/>
            </p:nvSpPr>
            <p:spPr bwMode="auto">
              <a:xfrm>
                <a:off x="2514600" y="3505200"/>
                <a:ext cx="3048000" cy="533400"/>
              </a:xfrm>
              <a:prstGeom prst="leftArrow">
                <a:avLst/>
              </a:prstGeom>
              <a:solidFill>
                <a:schemeClr val="accent2"/>
              </a:solidFill>
              <a:ln w="12700" cap="sq" algn="ctr">
                <a:solidFill>
                  <a:schemeClr val="tx2"/>
                </a:solidFill>
                <a:miter lim="800000"/>
                <a:headEnd/>
                <a:tailEnd/>
              </a:ln>
              <a:effectLst/>
            </p:spPr>
            <p:txBody>
              <a:bodyPr wrap="none" rtlCol="0" anchor="ctr"/>
              <a:lstStyle/>
              <a:p>
                <a:pPr algn="ctr"/>
                <a:endParaRPr lang="en-US" sz="1600" dirty="0" smtClean="0">
                  <a:solidFill>
                    <a:schemeClr val="bg1"/>
                  </a:solidFill>
                  <a:latin typeface="+mn-lt"/>
                </a:endParaRPr>
              </a:p>
            </p:txBody>
          </p:sp>
          <p:sp>
            <p:nvSpPr>
              <p:cNvPr id="99" name="Rectangle 98"/>
              <p:cNvSpPr/>
              <p:nvPr/>
            </p:nvSpPr>
            <p:spPr bwMode="auto">
              <a:xfrm>
                <a:off x="2971800" y="3657600"/>
                <a:ext cx="228600" cy="228600"/>
              </a:xfrm>
              <a:prstGeom prst="rect">
                <a:avLst/>
              </a:prstGeom>
              <a:solidFill>
                <a:schemeClr val="accent5"/>
              </a:solidFill>
              <a:ln w="12700" cap="sq" algn="ctr">
                <a:solidFill>
                  <a:srgbClr val="2C6A8C"/>
                </a:solidFill>
                <a:miter lim="800000"/>
                <a:headEnd/>
                <a:tailEnd/>
              </a:ln>
              <a:effectLst/>
            </p:spPr>
            <p:txBody>
              <a:bodyPr wrap="none" rtlCol="0" anchor="ctr"/>
              <a:lstStyle/>
              <a:p>
                <a:pPr algn="ctr"/>
                <a:endParaRPr lang="en-US" sz="1600" dirty="0" smtClean="0">
                  <a:solidFill>
                    <a:schemeClr val="bg1"/>
                  </a:solidFill>
                  <a:latin typeface="+mn-lt"/>
                </a:endParaRPr>
              </a:p>
            </p:txBody>
          </p:sp>
        </p:grpSp>
        <p:grpSp>
          <p:nvGrpSpPr>
            <p:cNvPr id="95" name="Group 94"/>
            <p:cNvGrpSpPr/>
            <p:nvPr/>
          </p:nvGrpSpPr>
          <p:grpSpPr>
            <a:xfrm>
              <a:off x="2895600" y="3886200"/>
              <a:ext cx="3048000" cy="533400"/>
              <a:chOff x="2514600" y="3505200"/>
              <a:chExt cx="3048000" cy="533400"/>
            </a:xfrm>
          </p:grpSpPr>
          <p:sp>
            <p:nvSpPr>
              <p:cNvPr id="96" name="Left Arrow 95"/>
              <p:cNvSpPr/>
              <p:nvPr/>
            </p:nvSpPr>
            <p:spPr bwMode="auto">
              <a:xfrm>
                <a:off x="2514600" y="3505200"/>
                <a:ext cx="3048000" cy="533400"/>
              </a:xfrm>
              <a:prstGeom prst="leftArrow">
                <a:avLst/>
              </a:prstGeom>
              <a:solidFill>
                <a:schemeClr val="accent2"/>
              </a:solidFill>
              <a:ln w="12700" cap="sq" algn="ctr">
                <a:solidFill>
                  <a:schemeClr val="tx2"/>
                </a:solidFill>
                <a:miter lim="800000"/>
                <a:headEnd/>
                <a:tailEnd/>
              </a:ln>
              <a:effectLst/>
            </p:spPr>
            <p:txBody>
              <a:bodyPr wrap="none" rtlCol="0" anchor="ctr"/>
              <a:lstStyle/>
              <a:p>
                <a:pPr algn="ctr"/>
                <a:endParaRPr lang="en-US" sz="1600" dirty="0" smtClean="0">
                  <a:solidFill>
                    <a:schemeClr val="bg1"/>
                  </a:solidFill>
                  <a:latin typeface="+mn-lt"/>
                </a:endParaRPr>
              </a:p>
            </p:txBody>
          </p:sp>
          <p:sp>
            <p:nvSpPr>
              <p:cNvPr id="97" name="Rectangle 96"/>
              <p:cNvSpPr/>
              <p:nvPr/>
            </p:nvSpPr>
            <p:spPr bwMode="auto">
              <a:xfrm>
                <a:off x="2971800" y="3657600"/>
                <a:ext cx="228600" cy="228600"/>
              </a:xfrm>
              <a:prstGeom prst="rect">
                <a:avLst/>
              </a:prstGeom>
              <a:solidFill>
                <a:schemeClr val="accent5"/>
              </a:solidFill>
              <a:ln w="12700" cap="sq" algn="ctr">
                <a:solidFill>
                  <a:srgbClr val="2C6A8C"/>
                </a:solidFill>
                <a:miter lim="800000"/>
                <a:headEnd/>
                <a:tailEnd/>
              </a:ln>
              <a:effectLst/>
            </p:spPr>
            <p:txBody>
              <a:bodyPr wrap="none" rtlCol="0" anchor="ctr"/>
              <a:lstStyle/>
              <a:p>
                <a:pPr algn="ctr"/>
                <a:endParaRPr lang="en-US" sz="1600" dirty="0" smtClean="0">
                  <a:solidFill>
                    <a:schemeClr val="bg1"/>
                  </a:solidFill>
                  <a:latin typeface="+mn-lt"/>
                </a:endParaRPr>
              </a:p>
            </p:txBody>
          </p:sp>
        </p:grpSp>
      </p:grpSp>
      <p:grpSp>
        <p:nvGrpSpPr>
          <p:cNvPr id="132" name="Group 131"/>
          <p:cNvGrpSpPr/>
          <p:nvPr/>
        </p:nvGrpSpPr>
        <p:grpSpPr>
          <a:xfrm rot="670392">
            <a:off x="2286000" y="3904963"/>
            <a:ext cx="3429000" cy="914400"/>
            <a:chOff x="2514600" y="3505200"/>
            <a:chExt cx="3429000" cy="914400"/>
          </a:xfrm>
        </p:grpSpPr>
        <p:grpSp>
          <p:nvGrpSpPr>
            <p:cNvPr id="133" name="Group 132"/>
            <p:cNvGrpSpPr/>
            <p:nvPr/>
          </p:nvGrpSpPr>
          <p:grpSpPr>
            <a:xfrm>
              <a:off x="2514600" y="3505200"/>
              <a:ext cx="3276600" cy="762000"/>
              <a:chOff x="2514600" y="3505200"/>
              <a:chExt cx="3276600" cy="762000"/>
            </a:xfrm>
          </p:grpSpPr>
          <p:grpSp>
            <p:nvGrpSpPr>
              <p:cNvPr id="140" name="Group 139"/>
              <p:cNvGrpSpPr/>
              <p:nvPr/>
            </p:nvGrpSpPr>
            <p:grpSpPr>
              <a:xfrm>
                <a:off x="2514600" y="3505200"/>
                <a:ext cx="3048000" cy="533400"/>
                <a:chOff x="2514600" y="3505200"/>
                <a:chExt cx="3048000" cy="533400"/>
              </a:xfrm>
            </p:grpSpPr>
            <p:sp>
              <p:nvSpPr>
                <p:cNvPr id="150" name="Left Arrow 149"/>
                <p:cNvSpPr/>
                <p:nvPr/>
              </p:nvSpPr>
              <p:spPr bwMode="auto">
                <a:xfrm>
                  <a:off x="2514600" y="3505200"/>
                  <a:ext cx="3048000" cy="533400"/>
                </a:xfrm>
                <a:prstGeom prst="leftArrow">
                  <a:avLst/>
                </a:prstGeom>
                <a:solidFill>
                  <a:schemeClr val="accent2"/>
                </a:solidFill>
                <a:ln w="12700" cap="sq" algn="ctr">
                  <a:solidFill>
                    <a:schemeClr val="tx2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rtlCol="0" anchor="ctr"/>
                <a:lstStyle/>
                <a:p>
                  <a:pPr algn="ctr"/>
                  <a:endParaRPr lang="en-US" sz="1600" dirty="0" smtClean="0">
                    <a:solidFill>
                      <a:schemeClr val="bg1"/>
                    </a:solidFill>
                    <a:latin typeface="+mn-lt"/>
                  </a:endParaRPr>
                </a:p>
              </p:txBody>
            </p:sp>
            <p:sp>
              <p:nvSpPr>
                <p:cNvPr id="151" name="Rectangle 150"/>
                <p:cNvSpPr/>
                <p:nvPr/>
              </p:nvSpPr>
              <p:spPr bwMode="auto">
                <a:xfrm>
                  <a:off x="2971800" y="3657600"/>
                  <a:ext cx="228600" cy="228600"/>
                </a:xfrm>
                <a:prstGeom prst="rect">
                  <a:avLst/>
                </a:prstGeom>
                <a:solidFill>
                  <a:schemeClr val="accent5"/>
                </a:solidFill>
                <a:ln w="12700" cap="sq" algn="ctr">
                  <a:solidFill>
                    <a:srgbClr val="2C6A8C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rtlCol="0" anchor="ctr"/>
                <a:lstStyle/>
                <a:p>
                  <a:pPr algn="ctr"/>
                  <a:endParaRPr lang="en-US" sz="1600" dirty="0" smtClean="0">
                    <a:solidFill>
                      <a:schemeClr val="bg1"/>
                    </a:solidFill>
                    <a:latin typeface="+mn-lt"/>
                  </a:endParaRPr>
                </a:p>
              </p:txBody>
            </p:sp>
          </p:grpSp>
          <p:grpSp>
            <p:nvGrpSpPr>
              <p:cNvPr id="141" name="Group 140"/>
              <p:cNvGrpSpPr/>
              <p:nvPr/>
            </p:nvGrpSpPr>
            <p:grpSpPr>
              <a:xfrm>
                <a:off x="2590800" y="3581400"/>
                <a:ext cx="3048000" cy="533400"/>
                <a:chOff x="2514600" y="3505200"/>
                <a:chExt cx="3048000" cy="533400"/>
              </a:xfrm>
            </p:grpSpPr>
            <p:sp>
              <p:nvSpPr>
                <p:cNvPr id="148" name="Left Arrow 147"/>
                <p:cNvSpPr/>
                <p:nvPr/>
              </p:nvSpPr>
              <p:spPr bwMode="auto">
                <a:xfrm>
                  <a:off x="2514600" y="3505200"/>
                  <a:ext cx="3048000" cy="533400"/>
                </a:xfrm>
                <a:prstGeom prst="leftArrow">
                  <a:avLst/>
                </a:prstGeom>
                <a:solidFill>
                  <a:schemeClr val="accent2"/>
                </a:solidFill>
                <a:ln w="12700" cap="sq" algn="ctr">
                  <a:solidFill>
                    <a:schemeClr val="tx2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rtlCol="0" anchor="ctr"/>
                <a:lstStyle/>
                <a:p>
                  <a:pPr algn="ctr"/>
                  <a:endParaRPr lang="en-US" sz="1600" dirty="0" smtClean="0">
                    <a:solidFill>
                      <a:schemeClr val="bg1"/>
                    </a:solidFill>
                    <a:latin typeface="+mn-lt"/>
                  </a:endParaRPr>
                </a:p>
              </p:txBody>
            </p:sp>
            <p:sp>
              <p:nvSpPr>
                <p:cNvPr id="149" name="Rectangle 148"/>
                <p:cNvSpPr/>
                <p:nvPr/>
              </p:nvSpPr>
              <p:spPr bwMode="auto">
                <a:xfrm>
                  <a:off x="2971800" y="3657600"/>
                  <a:ext cx="228600" cy="228600"/>
                </a:xfrm>
                <a:prstGeom prst="rect">
                  <a:avLst/>
                </a:prstGeom>
                <a:solidFill>
                  <a:schemeClr val="accent5"/>
                </a:solidFill>
                <a:ln w="12700" cap="sq" algn="ctr">
                  <a:solidFill>
                    <a:srgbClr val="2C6A8C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rtlCol="0" anchor="ctr"/>
                <a:lstStyle/>
                <a:p>
                  <a:pPr algn="ctr"/>
                  <a:endParaRPr lang="en-US" sz="1600" dirty="0" smtClean="0">
                    <a:solidFill>
                      <a:schemeClr val="bg1"/>
                    </a:solidFill>
                    <a:latin typeface="+mn-lt"/>
                  </a:endParaRPr>
                </a:p>
              </p:txBody>
            </p:sp>
          </p:grpSp>
          <p:grpSp>
            <p:nvGrpSpPr>
              <p:cNvPr id="142" name="Group 141"/>
              <p:cNvGrpSpPr/>
              <p:nvPr/>
            </p:nvGrpSpPr>
            <p:grpSpPr>
              <a:xfrm>
                <a:off x="2667000" y="3657600"/>
                <a:ext cx="3048000" cy="533400"/>
                <a:chOff x="2514600" y="3505200"/>
                <a:chExt cx="3048000" cy="533400"/>
              </a:xfrm>
            </p:grpSpPr>
            <p:sp>
              <p:nvSpPr>
                <p:cNvPr id="146" name="Left Arrow 145"/>
                <p:cNvSpPr/>
                <p:nvPr/>
              </p:nvSpPr>
              <p:spPr bwMode="auto">
                <a:xfrm>
                  <a:off x="2514600" y="3505200"/>
                  <a:ext cx="3048000" cy="533400"/>
                </a:xfrm>
                <a:prstGeom prst="leftArrow">
                  <a:avLst/>
                </a:prstGeom>
                <a:solidFill>
                  <a:schemeClr val="accent2"/>
                </a:solidFill>
                <a:ln w="12700" cap="sq" algn="ctr">
                  <a:solidFill>
                    <a:schemeClr val="tx2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rtlCol="0" anchor="ctr"/>
                <a:lstStyle/>
                <a:p>
                  <a:pPr algn="ctr"/>
                  <a:endParaRPr lang="en-US" sz="1600" dirty="0" smtClean="0">
                    <a:solidFill>
                      <a:schemeClr val="bg1"/>
                    </a:solidFill>
                    <a:latin typeface="+mn-lt"/>
                  </a:endParaRPr>
                </a:p>
              </p:txBody>
            </p:sp>
            <p:sp>
              <p:nvSpPr>
                <p:cNvPr id="147" name="Rectangle 146"/>
                <p:cNvSpPr/>
                <p:nvPr/>
              </p:nvSpPr>
              <p:spPr bwMode="auto">
                <a:xfrm>
                  <a:off x="2971800" y="3657600"/>
                  <a:ext cx="228600" cy="228600"/>
                </a:xfrm>
                <a:prstGeom prst="rect">
                  <a:avLst/>
                </a:prstGeom>
                <a:solidFill>
                  <a:schemeClr val="accent5"/>
                </a:solidFill>
                <a:ln w="12700" cap="sq" algn="ctr">
                  <a:solidFill>
                    <a:srgbClr val="2C6A8C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rtlCol="0" anchor="ctr"/>
                <a:lstStyle/>
                <a:p>
                  <a:pPr algn="ctr"/>
                  <a:endParaRPr lang="en-US" sz="1600" dirty="0" smtClean="0">
                    <a:solidFill>
                      <a:schemeClr val="bg1"/>
                    </a:solidFill>
                    <a:latin typeface="+mn-lt"/>
                  </a:endParaRPr>
                </a:p>
              </p:txBody>
            </p:sp>
          </p:grpSp>
          <p:grpSp>
            <p:nvGrpSpPr>
              <p:cNvPr id="143" name="Group 142"/>
              <p:cNvGrpSpPr/>
              <p:nvPr/>
            </p:nvGrpSpPr>
            <p:grpSpPr>
              <a:xfrm>
                <a:off x="2743200" y="3733800"/>
                <a:ext cx="3048000" cy="533400"/>
                <a:chOff x="2514600" y="3505200"/>
                <a:chExt cx="3048000" cy="533400"/>
              </a:xfrm>
            </p:grpSpPr>
            <p:sp>
              <p:nvSpPr>
                <p:cNvPr id="144" name="Left Arrow 143"/>
                <p:cNvSpPr/>
                <p:nvPr/>
              </p:nvSpPr>
              <p:spPr bwMode="auto">
                <a:xfrm>
                  <a:off x="2514600" y="3505200"/>
                  <a:ext cx="3048000" cy="533400"/>
                </a:xfrm>
                <a:prstGeom prst="leftArrow">
                  <a:avLst/>
                </a:prstGeom>
                <a:solidFill>
                  <a:schemeClr val="accent2"/>
                </a:solidFill>
                <a:ln w="12700" cap="sq" algn="ctr">
                  <a:solidFill>
                    <a:schemeClr val="tx2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rtlCol="0" anchor="ctr"/>
                <a:lstStyle/>
                <a:p>
                  <a:pPr algn="ctr"/>
                  <a:endParaRPr lang="en-US" sz="1600" dirty="0" smtClean="0">
                    <a:solidFill>
                      <a:schemeClr val="bg1"/>
                    </a:solidFill>
                    <a:latin typeface="+mn-lt"/>
                  </a:endParaRPr>
                </a:p>
              </p:txBody>
            </p:sp>
            <p:sp>
              <p:nvSpPr>
                <p:cNvPr id="145" name="Rectangle 144"/>
                <p:cNvSpPr/>
                <p:nvPr/>
              </p:nvSpPr>
              <p:spPr bwMode="auto">
                <a:xfrm>
                  <a:off x="2971800" y="3657600"/>
                  <a:ext cx="228600" cy="228600"/>
                </a:xfrm>
                <a:prstGeom prst="rect">
                  <a:avLst/>
                </a:prstGeom>
                <a:solidFill>
                  <a:schemeClr val="accent5"/>
                </a:solidFill>
                <a:ln w="12700" cap="sq" algn="ctr">
                  <a:solidFill>
                    <a:srgbClr val="2C6A8C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rtlCol="0" anchor="ctr"/>
                <a:lstStyle/>
                <a:p>
                  <a:pPr algn="ctr"/>
                  <a:endParaRPr lang="en-US" sz="1600" dirty="0" smtClean="0">
                    <a:solidFill>
                      <a:schemeClr val="bg1"/>
                    </a:solidFill>
                    <a:latin typeface="+mn-lt"/>
                  </a:endParaRPr>
                </a:p>
              </p:txBody>
            </p:sp>
          </p:grpSp>
        </p:grpSp>
        <p:grpSp>
          <p:nvGrpSpPr>
            <p:cNvPr id="134" name="Group 133"/>
            <p:cNvGrpSpPr/>
            <p:nvPr/>
          </p:nvGrpSpPr>
          <p:grpSpPr>
            <a:xfrm>
              <a:off x="2819400" y="3810000"/>
              <a:ext cx="3048000" cy="533400"/>
              <a:chOff x="2514600" y="3505200"/>
              <a:chExt cx="3048000" cy="533400"/>
            </a:xfrm>
          </p:grpSpPr>
          <p:sp>
            <p:nvSpPr>
              <p:cNvPr id="138" name="Left Arrow 137"/>
              <p:cNvSpPr/>
              <p:nvPr/>
            </p:nvSpPr>
            <p:spPr bwMode="auto">
              <a:xfrm>
                <a:off x="2514600" y="3505200"/>
                <a:ext cx="3048000" cy="533400"/>
              </a:xfrm>
              <a:prstGeom prst="leftArrow">
                <a:avLst/>
              </a:prstGeom>
              <a:solidFill>
                <a:schemeClr val="accent2"/>
              </a:solidFill>
              <a:ln w="12700" cap="sq" algn="ctr">
                <a:solidFill>
                  <a:schemeClr val="tx2"/>
                </a:solidFill>
                <a:miter lim="800000"/>
                <a:headEnd/>
                <a:tailEnd/>
              </a:ln>
              <a:effectLst/>
            </p:spPr>
            <p:txBody>
              <a:bodyPr wrap="none" rtlCol="0" anchor="ctr"/>
              <a:lstStyle/>
              <a:p>
                <a:pPr algn="ctr"/>
                <a:endParaRPr lang="en-US" sz="1600" dirty="0" smtClean="0">
                  <a:solidFill>
                    <a:schemeClr val="bg1"/>
                  </a:solidFill>
                  <a:latin typeface="+mn-lt"/>
                </a:endParaRPr>
              </a:p>
            </p:txBody>
          </p:sp>
          <p:sp>
            <p:nvSpPr>
              <p:cNvPr id="139" name="Rectangle 138"/>
              <p:cNvSpPr/>
              <p:nvPr/>
            </p:nvSpPr>
            <p:spPr bwMode="auto">
              <a:xfrm>
                <a:off x="2971800" y="3657600"/>
                <a:ext cx="228600" cy="228600"/>
              </a:xfrm>
              <a:prstGeom prst="rect">
                <a:avLst/>
              </a:prstGeom>
              <a:solidFill>
                <a:schemeClr val="accent5"/>
              </a:solidFill>
              <a:ln w="12700" cap="sq" algn="ctr">
                <a:solidFill>
                  <a:srgbClr val="2C6A8C"/>
                </a:solidFill>
                <a:miter lim="800000"/>
                <a:headEnd/>
                <a:tailEnd/>
              </a:ln>
              <a:effectLst/>
            </p:spPr>
            <p:txBody>
              <a:bodyPr wrap="none" rtlCol="0" anchor="ctr"/>
              <a:lstStyle/>
              <a:p>
                <a:pPr algn="ctr"/>
                <a:endParaRPr lang="en-US" sz="1600" dirty="0" smtClean="0">
                  <a:solidFill>
                    <a:schemeClr val="bg1"/>
                  </a:solidFill>
                  <a:latin typeface="+mn-lt"/>
                </a:endParaRPr>
              </a:p>
            </p:txBody>
          </p:sp>
        </p:grpSp>
        <p:grpSp>
          <p:nvGrpSpPr>
            <p:cNvPr id="135" name="Group 134"/>
            <p:cNvGrpSpPr/>
            <p:nvPr/>
          </p:nvGrpSpPr>
          <p:grpSpPr>
            <a:xfrm>
              <a:off x="2895600" y="3886200"/>
              <a:ext cx="3048000" cy="533400"/>
              <a:chOff x="2514600" y="3505200"/>
              <a:chExt cx="3048000" cy="533400"/>
            </a:xfrm>
          </p:grpSpPr>
          <p:sp>
            <p:nvSpPr>
              <p:cNvPr id="136" name="Left Arrow 135"/>
              <p:cNvSpPr/>
              <p:nvPr/>
            </p:nvSpPr>
            <p:spPr bwMode="auto">
              <a:xfrm>
                <a:off x="2514600" y="3505200"/>
                <a:ext cx="3048000" cy="533400"/>
              </a:xfrm>
              <a:prstGeom prst="leftArrow">
                <a:avLst/>
              </a:prstGeom>
              <a:solidFill>
                <a:schemeClr val="accent2"/>
              </a:solidFill>
              <a:ln w="12700" cap="sq" algn="ctr">
                <a:solidFill>
                  <a:schemeClr val="tx2"/>
                </a:solidFill>
                <a:miter lim="800000"/>
                <a:headEnd/>
                <a:tailEnd/>
              </a:ln>
              <a:effectLst/>
            </p:spPr>
            <p:txBody>
              <a:bodyPr wrap="none" rtlCol="0" anchor="ctr"/>
              <a:lstStyle/>
              <a:p>
                <a:pPr algn="ctr"/>
                <a:endParaRPr lang="en-US" sz="1600" dirty="0" smtClean="0">
                  <a:solidFill>
                    <a:schemeClr val="bg1"/>
                  </a:solidFill>
                  <a:latin typeface="+mn-lt"/>
                </a:endParaRPr>
              </a:p>
            </p:txBody>
          </p:sp>
          <p:sp>
            <p:nvSpPr>
              <p:cNvPr id="137" name="Rectangle 136"/>
              <p:cNvSpPr/>
              <p:nvPr/>
            </p:nvSpPr>
            <p:spPr bwMode="auto">
              <a:xfrm>
                <a:off x="2971800" y="3657600"/>
                <a:ext cx="228600" cy="228600"/>
              </a:xfrm>
              <a:prstGeom prst="rect">
                <a:avLst/>
              </a:prstGeom>
              <a:solidFill>
                <a:schemeClr val="accent5"/>
              </a:solidFill>
              <a:ln w="12700" cap="sq" algn="ctr">
                <a:solidFill>
                  <a:srgbClr val="2C6A8C"/>
                </a:solidFill>
                <a:miter lim="800000"/>
                <a:headEnd/>
                <a:tailEnd/>
              </a:ln>
              <a:effectLst/>
            </p:spPr>
            <p:txBody>
              <a:bodyPr wrap="none" rtlCol="0" anchor="ctr"/>
              <a:lstStyle/>
              <a:p>
                <a:pPr algn="ctr"/>
                <a:endParaRPr lang="en-US" sz="1600" dirty="0" smtClean="0">
                  <a:solidFill>
                    <a:schemeClr val="bg1"/>
                  </a:solidFill>
                  <a:latin typeface="+mn-lt"/>
                </a:endParaRPr>
              </a:p>
            </p:txBody>
          </p:sp>
        </p:grpSp>
      </p:grpSp>
      <p:grpSp>
        <p:nvGrpSpPr>
          <p:cNvPr id="72" name="Group 71"/>
          <p:cNvGrpSpPr/>
          <p:nvPr/>
        </p:nvGrpSpPr>
        <p:grpSpPr>
          <a:xfrm rot="20938041">
            <a:off x="2286000" y="3258462"/>
            <a:ext cx="3429000" cy="914400"/>
            <a:chOff x="2514600" y="3505200"/>
            <a:chExt cx="3429000" cy="914400"/>
          </a:xfrm>
        </p:grpSpPr>
        <p:grpSp>
          <p:nvGrpSpPr>
            <p:cNvPr id="73" name="Group 72"/>
            <p:cNvGrpSpPr/>
            <p:nvPr/>
          </p:nvGrpSpPr>
          <p:grpSpPr>
            <a:xfrm>
              <a:off x="2514600" y="3505200"/>
              <a:ext cx="3276600" cy="762000"/>
              <a:chOff x="2514600" y="3505200"/>
              <a:chExt cx="3276600" cy="762000"/>
            </a:xfrm>
          </p:grpSpPr>
          <p:grpSp>
            <p:nvGrpSpPr>
              <p:cNvPr id="80" name="Group 79"/>
              <p:cNvGrpSpPr/>
              <p:nvPr/>
            </p:nvGrpSpPr>
            <p:grpSpPr>
              <a:xfrm>
                <a:off x="2514600" y="3505200"/>
                <a:ext cx="3048000" cy="533400"/>
                <a:chOff x="2514600" y="3505200"/>
                <a:chExt cx="3048000" cy="533400"/>
              </a:xfrm>
            </p:grpSpPr>
            <p:sp>
              <p:nvSpPr>
                <p:cNvPr id="90" name="Left Arrow 89"/>
                <p:cNvSpPr/>
                <p:nvPr/>
              </p:nvSpPr>
              <p:spPr bwMode="auto">
                <a:xfrm>
                  <a:off x="2514600" y="3505200"/>
                  <a:ext cx="3048000" cy="533400"/>
                </a:xfrm>
                <a:prstGeom prst="leftArrow">
                  <a:avLst/>
                </a:prstGeom>
                <a:solidFill>
                  <a:schemeClr val="accent2"/>
                </a:solidFill>
                <a:ln w="12700" cap="sq" algn="ctr">
                  <a:solidFill>
                    <a:schemeClr val="tx2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rtlCol="0" anchor="ctr"/>
                <a:lstStyle/>
                <a:p>
                  <a:pPr algn="ctr"/>
                  <a:endParaRPr lang="en-US" sz="1600" dirty="0" smtClean="0">
                    <a:solidFill>
                      <a:schemeClr val="bg1"/>
                    </a:solidFill>
                    <a:latin typeface="+mn-lt"/>
                  </a:endParaRPr>
                </a:p>
              </p:txBody>
            </p:sp>
            <p:sp>
              <p:nvSpPr>
                <p:cNvPr id="91" name="Rectangle 90"/>
                <p:cNvSpPr/>
                <p:nvPr/>
              </p:nvSpPr>
              <p:spPr bwMode="auto">
                <a:xfrm>
                  <a:off x="2971800" y="3657600"/>
                  <a:ext cx="228600" cy="228600"/>
                </a:xfrm>
                <a:prstGeom prst="rect">
                  <a:avLst/>
                </a:prstGeom>
                <a:solidFill>
                  <a:schemeClr val="accent5"/>
                </a:solidFill>
                <a:ln w="12700" cap="sq" algn="ctr">
                  <a:solidFill>
                    <a:srgbClr val="2C6A8C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rtlCol="0" anchor="ctr"/>
                <a:lstStyle/>
                <a:p>
                  <a:pPr algn="ctr"/>
                  <a:endParaRPr lang="en-US" sz="1600" dirty="0" smtClean="0">
                    <a:solidFill>
                      <a:schemeClr val="bg1"/>
                    </a:solidFill>
                    <a:latin typeface="+mn-lt"/>
                  </a:endParaRPr>
                </a:p>
              </p:txBody>
            </p:sp>
          </p:grpSp>
          <p:grpSp>
            <p:nvGrpSpPr>
              <p:cNvPr id="81" name="Group 80"/>
              <p:cNvGrpSpPr/>
              <p:nvPr/>
            </p:nvGrpSpPr>
            <p:grpSpPr>
              <a:xfrm>
                <a:off x="2590800" y="3581400"/>
                <a:ext cx="3048000" cy="533400"/>
                <a:chOff x="2514600" y="3505200"/>
                <a:chExt cx="3048000" cy="533400"/>
              </a:xfrm>
            </p:grpSpPr>
            <p:sp>
              <p:nvSpPr>
                <p:cNvPr id="88" name="Left Arrow 87"/>
                <p:cNvSpPr/>
                <p:nvPr/>
              </p:nvSpPr>
              <p:spPr bwMode="auto">
                <a:xfrm>
                  <a:off x="2514600" y="3505200"/>
                  <a:ext cx="3048000" cy="533400"/>
                </a:xfrm>
                <a:prstGeom prst="leftArrow">
                  <a:avLst/>
                </a:prstGeom>
                <a:solidFill>
                  <a:schemeClr val="accent2"/>
                </a:solidFill>
                <a:ln w="12700" cap="sq" algn="ctr">
                  <a:solidFill>
                    <a:schemeClr val="tx2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rtlCol="0" anchor="ctr"/>
                <a:lstStyle/>
                <a:p>
                  <a:pPr algn="ctr"/>
                  <a:endParaRPr lang="en-US" sz="1600" dirty="0" smtClean="0">
                    <a:solidFill>
                      <a:schemeClr val="bg1"/>
                    </a:solidFill>
                    <a:latin typeface="+mn-lt"/>
                  </a:endParaRPr>
                </a:p>
              </p:txBody>
            </p:sp>
            <p:sp>
              <p:nvSpPr>
                <p:cNvPr id="89" name="Rectangle 88"/>
                <p:cNvSpPr/>
                <p:nvPr/>
              </p:nvSpPr>
              <p:spPr bwMode="auto">
                <a:xfrm>
                  <a:off x="2971800" y="3657600"/>
                  <a:ext cx="228600" cy="228600"/>
                </a:xfrm>
                <a:prstGeom prst="rect">
                  <a:avLst/>
                </a:prstGeom>
                <a:solidFill>
                  <a:schemeClr val="accent5"/>
                </a:solidFill>
                <a:ln w="12700" cap="sq" algn="ctr">
                  <a:solidFill>
                    <a:srgbClr val="2C6A8C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rtlCol="0" anchor="ctr"/>
                <a:lstStyle/>
                <a:p>
                  <a:pPr algn="ctr"/>
                  <a:endParaRPr lang="en-US" sz="1600" dirty="0" smtClean="0">
                    <a:solidFill>
                      <a:schemeClr val="bg1"/>
                    </a:solidFill>
                    <a:latin typeface="+mn-lt"/>
                  </a:endParaRPr>
                </a:p>
              </p:txBody>
            </p:sp>
          </p:grpSp>
          <p:grpSp>
            <p:nvGrpSpPr>
              <p:cNvPr id="82" name="Group 81"/>
              <p:cNvGrpSpPr/>
              <p:nvPr/>
            </p:nvGrpSpPr>
            <p:grpSpPr>
              <a:xfrm>
                <a:off x="2667000" y="3657600"/>
                <a:ext cx="3048000" cy="533400"/>
                <a:chOff x="2514600" y="3505200"/>
                <a:chExt cx="3048000" cy="533400"/>
              </a:xfrm>
            </p:grpSpPr>
            <p:sp>
              <p:nvSpPr>
                <p:cNvPr id="86" name="Left Arrow 85"/>
                <p:cNvSpPr/>
                <p:nvPr/>
              </p:nvSpPr>
              <p:spPr bwMode="auto">
                <a:xfrm>
                  <a:off x="2514600" y="3505200"/>
                  <a:ext cx="3048000" cy="533400"/>
                </a:xfrm>
                <a:prstGeom prst="leftArrow">
                  <a:avLst/>
                </a:prstGeom>
                <a:solidFill>
                  <a:schemeClr val="accent2"/>
                </a:solidFill>
                <a:ln w="12700" cap="sq" algn="ctr">
                  <a:solidFill>
                    <a:schemeClr val="tx2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rtlCol="0" anchor="ctr"/>
                <a:lstStyle/>
                <a:p>
                  <a:pPr algn="ctr"/>
                  <a:endParaRPr lang="en-US" sz="1600" dirty="0" smtClean="0">
                    <a:solidFill>
                      <a:schemeClr val="bg1"/>
                    </a:solidFill>
                    <a:latin typeface="+mn-lt"/>
                  </a:endParaRPr>
                </a:p>
              </p:txBody>
            </p:sp>
            <p:sp>
              <p:nvSpPr>
                <p:cNvPr id="87" name="Rectangle 86"/>
                <p:cNvSpPr/>
                <p:nvPr/>
              </p:nvSpPr>
              <p:spPr bwMode="auto">
                <a:xfrm>
                  <a:off x="2971800" y="3657600"/>
                  <a:ext cx="228600" cy="228600"/>
                </a:xfrm>
                <a:prstGeom prst="rect">
                  <a:avLst/>
                </a:prstGeom>
                <a:solidFill>
                  <a:schemeClr val="accent5"/>
                </a:solidFill>
                <a:ln w="12700" cap="sq" algn="ctr">
                  <a:solidFill>
                    <a:srgbClr val="2C6A8C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rtlCol="0" anchor="ctr"/>
                <a:lstStyle/>
                <a:p>
                  <a:pPr algn="ctr"/>
                  <a:endParaRPr lang="en-US" sz="1600" dirty="0" smtClean="0">
                    <a:solidFill>
                      <a:schemeClr val="bg1"/>
                    </a:solidFill>
                    <a:latin typeface="+mn-lt"/>
                  </a:endParaRPr>
                </a:p>
              </p:txBody>
            </p:sp>
          </p:grpSp>
          <p:grpSp>
            <p:nvGrpSpPr>
              <p:cNvPr id="83" name="Group 82"/>
              <p:cNvGrpSpPr/>
              <p:nvPr/>
            </p:nvGrpSpPr>
            <p:grpSpPr>
              <a:xfrm>
                <a:off x="2743200" y="3733800"/>
                <a:ext cx="3048000" cy="533400"/>
                <a:chOff x="2514600" y="3505200"/>
                <a:chExt cx="3048000" cy="533400"/>
              </a:xfrm>
            </p:grpSpPr>
            <p:sp>
              <p:nvSpPr>
                <p:cNvPr id="84" name="Left Arrow 83"/>
                <p:cNvSpPr/>
                <p:nvPr/>
              </p:nvSpPr>
              <p:spPr bwMode="auto">
                <a:xfrm>
                  <a:off x="2514600" y="3505200"/>
                  <a:ext cx="3048000" cy="533400"/>
                </a:xfrm>
                <a:prstGeom prst="leftArrow">
                  <a:avLst/>
                </a:prstGeom>
                <a:solidFill>
                  <a:schemeClr val="accent2"/>
                </a:solidFill>
                <a:ln w="12700" cap="sq" algn="ctr">
                  <a:solidFill>
                    <a:schemeClr val="tx2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rtlCol="0" anchor="ctr"/>
                <a:lstStyle/>
                <a:p>
                  <a:pPr algn="ctr"/>
                  <a:endParaRPr lang="en-US" sz="1600" dirty="0" smtClean="0">
                    <a:solidFill>
                      <a:schemeClr val="bg1"/>
                    </a:solidFill>
                    <a:latin typeface="+mn-lt"/>
                  </a:endParaRPr>
                </a:p>
              </p:txBody>
            </p:sp>
            <p:sp>
              <p:nvSpPr>
                <p:cNvPr id="85" name="Rectangle 84"/>
                <p:cNvSpPr/>
                <p:nvPr/>
              </p:nvSpPr>
              <p:spPr bwMode="auto">
                <a:xfrm>
                  <a:off x="2971800" y="3657600"/>
                  <a:ext cx="228600" cy="228600"/>
                </a:xfrm>
                <a:prstGeom prst="rect">
                  <a:avLst/>
                </a:prstGeom>
                <a:solidFill>
                  <a:schemeClr val="accent5"/>
                </a:solidFill>
                <a:ln w="12700" cap="sq" algn="ctr">
                  <a:solidFill>
                    <a:srgbClr val="2C6A8C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rtlCol="0" anchor="ctr"/>
                <a:lstStyle/>
                <a:p>
                  <a:pPr algn="ctr"/>
                  <a:endParaRPr lang="en-US" sz="1600" dirty="0" smtClean="0">
                    <a:solidFill>
                      <a:schemeClr val="bg1"/>
                    </a:solidFill>
                    <a:latin typeface="+mn-lt"/>
                  </a:endParaRPr>
                </a:p>
              </p:txBody>
            </p:sp>
          </p:grpSp>
        </p:grpSp>
        <p:grpSp>
          <p:nvGrpSpPr>
            <p:cNvPr id="74" name="Group 73"/>
            <p:cNvGrpSpPr/>
            <p:nvPr/>
          </p:nvGrpSpPr>
          <p:grpSpPr>
            <a:xfrm>
              <a:off x="2819400" y="3810000"/>
              <a:ext cx="3048000" cy="533400"/>
              <a:chOff x="2514600" y="3505200"/>
              <a:chExt cx="3048000" cy="533400"/>
            </a:xfrm>
          </p:grpSpPr>
          <p:sp>
            <p:nvSpPr>
              <p:cNvPr id="78" name="Left Arrow 77"/>
              <p:cNvSpPr/>
              <p:nvPr/>
            </p:nvSpPr>
            <p:spPr bwMode="auto">
              <a:xfrm>
                <a:off x="2514600" y="3505200"/>
                <a:ext cx="3048000" cy="533400"/>
              </a:xfrm>
              <a:prstGeom prst="leftArrow">
                <a:avLst/>
              </a:prstGeom>
              <a:solidFill>
                <a:schemeClr val="accent2"/>
              </a:solidFill>
              <a:ln w="12700" cap="sq" algn="ctr">
                <a:solidFill>
                  <a:schemeClr val="tx2"/>
                </a:solidFill>
                <a:miter lim="800000"/>
                <a:headEnd/>
                <a:tailEnd/>
              </a:ln>
              <a:effectLst/>
            </p:spPr>
            <p:txBody>
              <a:bodyPr wrap="none" rtlCol="0" anchor="ctr"/>
              <a:lstStyle/>
              <a:p>
                <a:pPr algn="ctr"/>
                <a:endParaRPr lang="en-US" sz="1600" dirty="0" smtClean="0">
                  <a:solidFill>
                    <a:schemeClr val="bg1"/>
                  </a:solidFill>
                  <a:latin typeface="+mn-lt"/>
                </a:endParaRPr>
              </a:p>
            </p:txBody>
          </p:sp>
          <p:sp>
            <p:nvSpPr>
              <p:cNvPr id="79" name="Rectangle 78"/>
              <p:cNvSpPr/>
              <p:nvPr/>
            </p:nvSpPr>
            <p:spPr bwMode="auto">
              <a:xfrm>
                <a:off x="2971800" y="3657600"/>
                <a:ext cx="228600" cy="228600"/>
              </a:xfrm>
              <a:prstGeom prst="rect">
                <a:avLst/>
              </a:prstGeom>
              <a:solidFill>
                <a:schemeClr val="accent5"/>
              </a:solidFill>
              <a:ln w="12700" cap="sq" algn="ctr">
                <a:solidFill>
                  <a:srgbClr val="2C6A8C"/>
                </a:solidFill>
                <a:miter lim="800000"/>
                <a:headEnd/>
                <a:tailEnd/>
              </a:ln>
              <a:effectLst/>
            </p:spPr>
            <p:txBody>
              <a:bodyPr wrap="none" rtlCol="0" anchor="ctr"/>
              <a:lstStyle/>
              <a:p>
                <a:pPr algn="ctr"/>
                <a:endParaRPr lang="en-US" sz="1600" dirty="0" smtClean="0">
                  <a:solidFill>
                    <a:schemeClr val="bg1"/>
                  </a:solidFill>
                  <a:latin typeface="+mn-lt"/>
                </a:endParaRPr>
              </a:p>
            </p:txBody>
          </p:sp>
        </p:grpSp>
        <p:grpSp>
          <p:nvGrpSpPr>
            <p:cNvPr id="75" name="Group 74"/>
            <p:cNvGrpSpPr/>
            <p:nvPr/>
          </p:nvGrpSpPr>
          <p:grpSpPr>
            <a:xfrm>
              <a:off x="2895600" y="3886200"/>
              <a:ext cx="3048000" cy="533400"/>
              <a:chOff x="2514600" y="3505200"/>
              <a:chExt cx="3048000" cy="533400"/>
            </a:xfrm>
          </p:grpSpPr>
          <p:sp>
            <p:nvSpPr>
              <p:cNvPr id="76" name="Left Arrow 75"/>
              <p:cNvSpPr/>
              <p:nvPr/>
            </p:nvSpPr>
            <p:spPr bwMode="auto">
              <a:xfrm>
                <a:off x="2514600" y="3505200"/>
                <a:ext cx="3048000" cy="533400"/>
              </a:xfrm>
              <a:prstGeom prst="leftArrow">
                <a:avLst/>
              </a:prstGeom>
              <a:solidFill>
                <a:schemeClr val="accent2"/>
              </a:solidFill>
              <a:ln w="12700" cap="sq" algn="ctr">
                <a:solidFill>
                  <a:schemeClr val="tx2"/>
                </a:solidFill>
                <a:miter lim="800000"/>
                <a:headEnd/>
                <a:tailEnd/>
              </a:ln>
              <a:effectLst/>
            </p:spPr>
            <p:txBody>
              <a:bodyPr wrap="none" rtlCol="0" anchor="ctr"/>
              <a:lstStyle/>
              <a:p>
                <a:pPr algn="ctr"/>
                <a:endParaRPr lang="en-US" sz="1600" dirty="0" smtClean="0">
                  <a:solidFill>
                    <a:schemeClr val="bg1"/>
                  </a:solidFill>
                  <a:latin typeface="+mn-lt"/>
                </a:endParaRPr>
              </a:p>
            </p:txBody>
          </p:sp>
          <p:sp>
            <p:nvSpPr>
              <p:cNvPr id="77" name="Rectangle 76"/>
              <p:cNvSpPr/>
              <p:nvPr/>
            </p:nvSpPr>
            <p:spPr bwMode="auto">
              <a:xfrm>
                <a:off x="2971800" y="3657600"/>
                <a:ext cx="228600" cy="228600"/>
              </a:xfrm>
              <a:prstGeom prst="rect">
                <a:avLst/>
              </a:prstGeom>
              <a:solidFill>
                <a:schemeClr val="accent5"/>
              </a:solidFill>
              <a:ln w="12700" cap="sq" algn="ctr">
                <a:solidFill>
                  <a:srgbClr val="2C6A8C"/>
                </a:solidFill>
                <a:miter lim="800000"/>
                <a:headEnd/>
                <a:tailEnd/>
              </a:ln>
              <a:effectLst/>
            </p:spPr>
            <p:txBody>
              <a:bodyPr wrap="none" rtlCol="0" anchor="ctr"/>
              <a:lstStyle/>
              <a:p>
                <a:pPr algn="ctr"/>
                <a:endParaRPr lang="en-US" sz="1600" dirty="0" smtClean="0">
                  <a:solidFill>
                    <a:schemeClr val="bg1"/>
                  </a:solidFill>
                  <a:latin typeface="+mn-lt"/>
                </a:endParaRPr>
              </a:p>
            </p:txBody>
          </p:sp>
        </p:grpSp>
      </p:grpSp>
      <p:grpSp>
        <p:nvGrpSpPr>
          <p:cNvPr id="112" name="Group 111"/>
          <p:cNvGrpSpPr/>
          <p:nvPr/>
        </p:nvGrpSpPr>
        <p:grpSpPr>
          <a:xfrm rot="20667992">
            <a:off x="2242122" y="2728048"/>
            <a:ext cx="3429000" cy="914400"/>
            <a:chOff x="2514600" y="3505200"/>
            <a:chExt cx="3429000" cy="914400"/>
          </a:xfrm>
        </p:grpSpPr>
        <p:grpSp>
          <p:nvGrpSpPr>
            <p:cNvPr id="113" name="Group 112"/>
            <p:cNvGrpSpPr/>
            <p:nvPr/>
          </p:nvGrpSpPr>
          <p:grpSpPr>
            <a:xfrm>
              <a:off x="2514600" y="3505200"/>
              <a:ext cx="3276600" cy="762000"/>
              <a:chOff x="2514600" y="3505200"/>
              <a:chExt cx="3276600" cy="762000"/>
            </a:xfrm>
          </p:grpSpPr>
          <p:grpSp>
            <p:nvGrpSpPr>
              <p:cNvPr id="120" name="Group 119"/>
              <p:cNvGrpSpPr/>
              <p:nvPr/>
            </p:nvGrpSpPr>
            <p:grpSpPr>
              <a:xfrm>
                <a:off x="2514600" y="3505200"/>
                <a:ext cx="3048000" cy="533400"/>
                <a:chOff x="2514600" y="3505200"/>
                <a:chExt cx="3048000" cy="533400"/>
              </a:xfrm>
            </p:grpSpPr>
            <p:sp>
              <p:nvSpPr>
                <p:cNvPr id="130" name="Left Arrow 129"/>
                <p:cNvSpPr/>
                <p:nvPr/>
              </p:nvSpPr>
              <p:spPr bwMode="auto">
                <a:xfrm>
                  <a:off x="2514600" y="3505200"/>
                  <a:ext cx="3048000" cy="533400"/>
                </a:xfrm>
                <a:prstGeom prst="leftArrow">
                  <a:avLst/>
                </a:prstGeom>
                <a:solidFill>
                  <a:schemeClr val="accent2"/>
                </a:solidFill>
                <a:ln w="12700" cap="sq" algn="ctr">
                  <a:solidFill>
                    <a:schemeClr val="tx2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rtlCol="0" anchor="ctr"/>
                <a:lstStyle/>
                <a:p>
                  <a:pPr algn="ctr"/>
                  <a:endParaRPr lang="en-US" sz="1600" dirty="0" smtClean="0">
                    <a:solidFill>
                      <a:schemeClr val="bg1"/>
                    </a:solidFill>
                    <a:latin typeface="+mn-lt"/>
                  </a:endParaRPr>
                </a:p>
              </p:txBody>
            </p:sp>
            <p:sp>
              <p:nvSpPr>
                <p:cNvPr id="131" name="Rectangle 130"/>
                <p:cNvSpPr/>
                <p:nvPr/>
              </p:nvSpPr>
              <p:spPr bwMode="auto">
                <a:xfrm>
                  <a:off x="2971800" y="3657600"/>
                  <a:ext cx="228600" cy="228600"/>
                </a:xfrm>
                <a:prstGeom prst="rect">
                  <a:avLst/>
                </a:prstGeom>
                <a:solidFill>
                  <a:schemeClr val="accent5"/>
                </a:solidFill>
                <a:ln w="12700" cap="sq" algn="ctr">
                  <a:solidFill>
                    <a:srgbClr val="2C6A8C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rtlCol="0" anchor="ctr"/>
                <a:lstStyle/>
                <a:p>
                  <a:pPr algn="ctr"/>
                  <a:endParaRPr lang="en-US" sz="1600" dirty="0" smtClean="0">
                    <a:solidFill>
                      <a:schemeClr val="bg1"/>
                    </a:solidFill>
                    <a:latin typeface="+mn-lt"/>
                  </a:endParaRPr>
                </a:p>
              </p:txBody>
            </p:sp>
          </p:grpSp>
          <p:grpSp>
            <p:nvGrpSpPr>
              <p:cNvPr id="121" name="Group 120"/>
              <p:cNvGrpSpPr/>
              <p:nvPr/>
            </p:nvGrpSpPr>
            <p:grpSpPr>
              <a:xfrm>
                <a:off x="2590800" y="3581400"/>
                <a:ext cx="3048000" cy="533400"/>
                <a:chOff x="2514600" y="3505200"/>
                <a:chExt cx="3048000" cy="533400"/>
              </a:xfrm>
            </p:grpSpPr>
            <p:sp>
              <p:nvSpPr>
                <p:cNvPr id="128" name="Left Arrow 127"/>
                <p:cNvSpPr/>
                <p:nvPr/>
              </p:nvSpPr>
              <p:spPr bwMode="auto">
                <a:xfrm>
                  <a:off x="2514600" y="3505200"/>
                  <a:ext cx="3048000" cy="533400"/>
                </a:xfrm>
                <a:prstGeom prst="leftArrow">
                  <a:avLst/>
                </a:prstGeom>
                <a:solidFill>
                  <a:schemeClr val="accent2"/>
                </a:solidFill>
                <a:ln w="12700" cap="sq" algn="ctr">
                  <a:solidFill>
                    <a:schemeClr val="tx2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rtlCol="0" anchor="ctr"/>
                <a:lstStyle/>
                <a:p>
                  <a:pPr algn="ctr"/>
                  <a:endParaRPr lang="en-US" sz="1600" dirty="0" smtClean="0">
                    <a:solidFill>
                      <a:schemeClr val="bg1"/>
                    </a:solidFill>
                    <a:latin typeface="+mn-lt"/>
                  </a:endParaRPr>
                </a:p>
              </p:txBody>
            </p:sp>
            <p:sp>
              <p:nvSpPr>
                <p:cNvPr id="129" name="Rectangle 128"/>
                <p:cNvSpPr/>
                <p:nvPr/>
              </p:nvSpPr>
              <p:spPr bwMode="auto">
                <a:xfrm>
                  <a:off x="2971800" y="3657600"/>
                  <a:ext cx="228600" cy="228600"/>
                </a:xfrm>
                <a:prstGeom prst="rect">
                  <a:avLst/>
                </a:prstGeom>
                <a:solidFill>
                  <a:schemeClr val="accent5"/>
                </a:solidFill>
                <a:ln w="12700" cap="sq" algn="ctr">
                  <a:solidFill>
                    <a:srgbClr val="2C6A8C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rtlCol="0" anchor="ctr"/>
                <a:lstStyle/>
                <a:p>
                  <a:pPr algn="ctr"/>
                  <a:endParaRPr lang="en-US" sz="1600" dirty="0" smtClean="0">
                    <a:solidFill>
                      <a:schemeClr val="bg1"/>
                    </a:solidFill>
                    <a:latin typeface="+mn-lt"/>
                  </a:endParaRPr>
                </a:p>
              </p:txBody>
            </p:sp>
          </p:grpSp>
          <p:grpSp>
            <p:nvGrpSpPr>
              <p:cNvPr id="122" name="Group 121"/>
              <p:cNvGrpSpPr/>
              <p:nvPr/>
            </p:nvGrpSpPr>
            <p:grpSpPr>
              <a:xfrm>
                <a:off x="2667000" y="3657600"/>
                <a:ext cx="3048000" cy="533400"/>
                <a:chOff x="2514600" y="3505200"/>
                <a:chExt cx="3048000" cy="533400"/>
              </a:xfrm>
            </p:grpSpPr>
            <p:sp>
              <p:nvSpPr>
                <p:cNvPr id="126" name="Left Arrow 125"/>
                <p:cNvSpPr/>
                <p:nvPr/>
              </p:nvSpPr>
              <p:spPr bwMode="auto">
                <a:xfrm>
                  <a:off x="2514600" y="3505200"/>
                  <a:ext cx="3048000" cy="533400"/>
                </a:xfrm>
                <a:prstGeom prst="leftArrow">
                  <a:avLst/>
                </a:prstGeom>
                <a:solidFill>
                  <a:schemeClr val="accent2"/>
                </a:solidFill>
                <a:ln w="12700" cap="sq" algn="ctr">
                  <a:solidFill>
                    <a:schemeClr val="tx2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rtlCol="0" anchor="ctr"/>
                <a:lstStyle/>
                <a:p>
                  <a:pPr algn="ctr"/>
                  <a:endParaRPr lang="en-US" sz="1600" dirty="0" smtClean="0">
                    <a:solidFill>
                      <a:schemeClr val="bg1"/>
                    </a:solidFill>
                    <a:latin typeface="+mn-lt"/>
                  </a:endParaRPr>
                </a:p>
              </p:txBody>
            </p:sp>
            <p:sp>
              <p:nvSpPr>
                <p:cNvPr id="127" name="Rectangle 126"/>
                <p:cNvSpPr/>
                <p:nvPr/>
              </p:nvSpPr>
              <p:spPr bwMode="auto">
                <a:xfrm>
                  <a:off x="2971800" y="3657600"/>
                  <a:ext cx="228600" cy="228600"/>
                </a:xfrm>
                <a:prstGeom prst="rect">
                  <a:avLst/>
                </a:prstGeom>
                <a:solidFill>
                  <a:schemeClr val="accent5"/>
                </a:solidFill>
                <a:ln w="12700" cap="sq" algn="ctr">
                  <a:solidFill>
                    <a:srgbClr val="2C6A8C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rtlCol="0" anchor="ctr"/>
                <a:lstStyle/>
                <a:p>
                  <a:pPr algn="ctr"/>
                  <a:endParaRPr lang="en-US" sz="1600" dirty="0" smtClean="0">
                    <a:solidFill>
                      <a:schemeClr val="bg1"/>
                    </a:solidFill>
                    <a:latin typeface="+mn-lt"/>
                  </a:endParaRPr>
                </a:p>
              </p:txBody>
            </p:sp>
          </p:grpSp>
          <p:grpSp>
            <p:nvGrpSpPr>
              <p:cNvPr id="123" name="Group 122"/>
              <p:cNvGrpSpPr/>
              <p:nvPr/>
            </p:nvGrpSpPr>
            <p:grpSpPr>
              <a:xfrm>
                <a:off x="2743200" y="3733800"/>
                <a:ext cx="3048000" cy="533400"/>
                <a:chOff x="2514600" y="3505200"/>
                <a:chExt cx="3048000" cy="533400"/>
              </a:xfrm>
            </p:grpSpPr>
            <p:sp>
              <p:nvSpPr>
                <p:cNvPr id="124" name="Left Arrow 123"/>
                <p:cNvSpPr/>
                <p:nvPr/>
              </p:nvSpPr>
              <p:spPr bwMode="auto">
                <a:xfrm>
                  <a:off x="2514600" y="3505200"/>
                  <a:ext cx="3048000" cy="533400"/>
                </a:xfrm>
                <a:prstGeom prst="leftArrow">
                  <a:avLst/>
                </a:prstGeom>
                <a:solidFill>
                  <a:schemeClr val="accent2"/>
                </a:solidFill>
                <a:ln w="12700" cap="sq" algn="ctr">
                  <a:solidFill>
                    <a:schemeClr val="tx2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rtlCol="0" anchor="ctr"/>
                <a:lstStyle/>
                <a:p>
                  <a:pPr algn="ctr"/>
                  <a:endParaRPr lang="en-US" sz="1600" dirty="0" smtClean="0">
                    <a:solidFill>
                      <a:schemeClr val="bg1"/>
                    </a:solidFill>
                    <a:latin typeface="+mn-lt"/>
                  </a:endParaRPr>
                </a:p>
              </p:txBody>
            </p:sp>
            <p:sp>
              <p:nvSpPr>
                <p:cNvPr id="125" name="Rectangle 124"/>
                <p:cNvSpPr/>
                <p:nvPr/>
              </p:nvSpPr>
              <p:spPr bwMode="auto">
                <a:xfrm>
                  <a:off x="2971800" y="3657600"/>
                  <a:ext cx="228600" cy="228600"/>
                </a:xfrm>
                <a:prstGeom prst="rect">
                  <a:avLst/>
                </a:prstGeom>
                <a:solidFill>
                  <a:schemeClr val="accent5"/>
                </a:solidFill>
                <a:ln w="12700" cap="sq" algn="ctr">
                  <a:solidFill>
                    <a:srgbClr val="2C6A8C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rtlCol="0" anchor="ctr"/>
                <a:lstStyle/>
                <a:p>
                  <a:pPr algn="ctr"/>
                  <a:endParaRPr lang="en-US" sz="1600" dirty="0" smtClean="0">
                    <a:solidFill>
                      <a:schemeClr val="bg1"/>
                    </a:solidFill>
                    <a:latin typeface="+mn-lt"/>
                  </a:endParaRPr>
                </a:p>
              </p:txBody>
            </p:sp>
          </p:grpSp>
        </p:grpSp>
        <p:grpSp>
          <p:nvGrpSpPr>
            <p:cNvPr id="114" name="Group 113"/>
            <p:cNvGrpSpPr/>
            <p:nvPr/>
          </p:nvGrpSpPr>
          <p:grpSpPr>
            <a:xfrm>
              <a:off x="2819400" y="3810000"/>
              <a:ext cx="3048000" cy="533400"/>
              <a:chOff x="2514600" y="3505200"/>
              <a:chExt cx="3048000" cy="533400"/>
            </a:xfrm>
          </p:grpSpPr>
          <p:sp>
            <p:nvSpPr>
              <p:cNvPr id="118" name="Left Arrow 117"/>
              <p:cNvSpPr/>
              <p:nvPr/>
            </p:nvSpPr>
            <p:spPr bwMode="auto">
              <a:xfrm>
                <a:off x="2514600" y="3505200"/>
                <a:ext cx="3048000" cy="533400"/>
              </a:xfrm>
              <a:prstGeom prst="leftArrow">
                <a:avLst/>
              </a:prstGeom>
              <a:solidFill>
                <a:schemeClr val="accent2"/>
              </a:solidFill>
              <a:ln w="12700" cap="sq" algn="ctr">
                <a:solidFill>
                  <a:schemeClr val="tx2"/>
                </a:solidFill>
                <a:miter lim="800000"/>
                <a:headEnd/>
                <a:tailEnd/>
              </a:ln>
              <a:effectLst/>
            </p:spPr>
            <p:txBody>
              <a:bodyPr wrap="none" rtlCol="0" anchor="ctr"/>
              <a:lstStyle/>
              <a:p>
                <a:pPr algn="ctr"/>
                <a:endParaRPr lang="en-US" sz="1600" dirty="0" smtClean="0">
                  <a:solidFill>
                    <a:schemeClr val="bg1"/>
                  </a:solidFill>
                  <a:latin typeface="+mn-lt"/>
                </a:endParaRPr>
              </a:p>
            </p:txBody>
          </p:sp>
          <p:sp>
            <p:nvSpPr>
              <p:cNvPr id="119" name="Rectangle 118"/>
              <p:cNvSpPr/>
              <p:nvPr/>
            </p:nvSpPr>
            <p:spPr bwMode="auto">
              <a:xfrm>
                <a:off x="2971800" y="3657600"/>
                <a:ext cx="228600" cy="228600"/>
              </a:xfrm>
              <a:prstGeom prst="rect">
                <a:avLst/>
              </a:prstGeom>
              <a:solidFill>
                <a:schemeClr val="accent5"/>
              </a:solidFill>
              <a:ln w="12700" cap="sq" algn="ctr">
                <a:solidFill>
                  <a:srgbClr val="2C6A8C"/>
                </a:solidFill>
                <a:miter lim="800000"/>
                <a:headEnd/>
                <a:tailEnd/>
              </a:ln>
              <a:effectLst/>
            </p:spPr>
            <p:txBody>
              <a:bodyPr wrap="none" rtlCol="0" anchor="ctr"/>
              <a:lstStyle/>
              <a:p>
                <a:pPr algn="ctr"/>
                <a:endParaRPr lang="en-US" sz="1600" dirty="0" smtClean="0">
                  <a:solidFill>
                    <a:schemeClr val="bg1"/>
                  </a:solidFill>
                  <a:latin typeface="+mn-lt"/>
                </a:endParaRPr>
              </a:p>
            </p:txBody>
          </p:sp>
        </p:grpSp>
        <p:grpSp>
          <p:nvGrpSpPr>
            <p:cNvPr id="115" name="Group 114"/>
            <p:cNvGrpSpPr/>
            <p:nvPr/>
          </p:nvGrpSpPr>
          <p:grpSpPr>
            <a:xfrm>
              <a:off x="2895600" y="3886200"/>
              <a:ext cx="3048000" cy="533400"/>
              <a:chOff x="2514600" y="3505200"/>
              <a:chExt cx="3048000" cy="533400"/>
            </a:xfrm>
          </p:grpSpPr>
          <p:sp>
            <p:nvSpPr>
              <p:cNvPr id="116" name="Left Arrow 115"/>
              <p:cNvSpPr/>
              <p:nvPr/>
            </p:nvSpPr>
            <p:spPr bwMode="auto">
              <a:xfrm>
                <a:off x="2514600" y="3505200"/>
                <a:ext cx="3048000" cy="533400"/>
              </a:xfrm>
              <a:prstGeom prst="leftArrow">
                <a:avLst/>
              </a:prstGeom>
              <a:solidFill>
                <a:schemeClr val="accent2"/>
              </a:solidFill>
              <a:ln w="12700" cap="sq" algn="ctr">
                <a:solidFill>
                  <a:schemeClr val="tx2"/>
                </a:solidFill>
                <a:miter lim="800000"/>
                <a:headEnd/>
                <a:tailEnd/>
              </a:ln>
              <a:effectLst/>
            </p:spPr>
            <p:txBody>
              <a:bodyPr wrap="none" rtlCol="0" anchor="ctr"/>
              <a:lstStyle/>
              <a:p>
                <a:pPr algn="ctr"/>
                <a:endParaRPr lang="en-US" sz="1600" dirty="0" smtClean="0">
                  <a:solidFill>
                    <a:schemeClr val="bg1"/>
                  </a:solidFill>
                  <a:latin typeface="+mn-lt"/>
                </a:endParaRPr>
              </a:p>
            </p:txBody>
          </p:sp>
          <p:sp>
            <p:nvSpPr>
              <p:cNvPr id="117" name="Rectangle 116"/>
              <p:cNvSpPr/>
              <p:nvPr/>
            </p:nvSpPr>
            <p:spPr bwMode="auto">
              <a:xfrm>
                <a:off x="2971800" y="3657600"/>
                <a:ext cx="228600" cy="228600"/>
              </a:xfrm>
              <a:prstGeom prst="rect">
                <a:avLst/>
              </a:prstGeom>
              <a:solidFill>
                <a:schemeClr val="accent5"/>
              </a:solidFill>
              <a:ln w="12700" cap="sq" algn="ctr">
                <a:solidFill>
                  <a:srgbClr val="2C6A8C"/>
                </a:solidFill>
                <a:miter lim="800000"/>
                <a:headEnd/>
                <a:tailEnd/>
              </a:ln>
              <a:effectLst/>
            </p:spPr>
            <p:txBody>
              <a:bodyPr wrap="none" rtlCol="0" anchor="ctr"/>
              <a:lstStyle/>
              <a:p>
                <a:pPr algn="ctr"/>
                <a:endParaRPr lang="en-US" sz="1600" dirty="0" smtClean="0">
                  <a:solidFill>
                    <a:schemeClr val="bg1"/>
                  </a:solidFill>
                  <a:latin typeface="+mn-lt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52841508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Domain </a:t>
            </a:r>
            <a:r>
              <a:rPr lang="en-US" dirty="0" err="1" smtClean="0"/>
              <a:t>Sharding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Average Number of Domains per website is 18!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http://</a:t>
            </a:r>
            <a:r>
              <a:rPr lang="en-US" dirty="0" err="1"/>
              <a:t>httparchive.org</a:t>
            </a:r>
            <a:r>
              <a:rPr lang="en-US" dirty="0"/>
              <a:t>/</a:t>
            </a:r>
            <a:r>
              <a:rPr lang="en-US" dirty="0" err="1"/>
              <a:t>trends.php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3B0023-0CED-47F7-85AE-654F0B232C29}" type="slidenum">
              <a:rPr lang="en-US" smtClean="0"/>
              <a:pPr/>
              <a:t>9</a:t>
            </a:fld>
            <a:endParaRPr lang="en-US" dirty="0"/>
          </a:p>
        </p:txBody>
      </p:sp>
      <p:pic>
        <p:nvPicPr>
          <p:cNvPr id="6" name="Picture 5" descr="Screen Shot 2014-12-07 at 5.20.14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2006600"/>
            <a:ext cx="8089900" cy="416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4450771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2" val="9a9083da47ed50cf307069546a324011c47d9b32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WPI-White">
  <a:themeElements>
    <a:clrScheme name="Custom 56">
      <a:dk1>
        <a:sysClr val="windowText" lastClr="000000"/>
      </a:dk1>
      <a:lt1>
        <a:sysClr val="window" lastClr="FFFFFF"/>
      </a:lt1>
      <a:dk2>
        <a:srgbClr val="6D6D6D"/>
      </a:dk2>
      <a:lt2>
        <a:srgbClr val="AB192D"/>
      </a:lt2>
      <a:accent1>
        <a:srgbClr val="AB192D"/>
      </a:accent1>
      <a:accent2>
        <a:srgbClr val="B2B7BB"/>
      </a:accent2>
      <a:accent3>
        <a:srgbClr val="2C6A8C"/>
      </a:accent3>
      <a:accent4>
        <a:srgbClr val="B7A079"/>
      </a:accent4>
      <a:accent5>
        <a:srgbClr val="46A0DC"/>
      </a:accent5>
      <a:accent6>
        <a:srgbClr val="6D6D6D"/>
      </a:accent6>
      <a:hlink>
        <a:srgbClr val="46A0DC"/>
      </a:hlink>
      <a:folHlink>
        <a:srgbClr val="808DA9"/>
      </a:folHlink>
    </a:clrScheme>
    <a:fontScheme name="Verdana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NewsPrint">
      <a:fillStyleLst>
        <a:solidFill>
          <a:schemeClr val="phClr"/>
        </a:solidFill>
        <a:gradFill rotWithShape="1">
          <a:gsLst>
            <a:gs pos="0">
              <a:schemeClr val="phClr">
                <a:tint val="37000"/>
                <a:hueMod val="100000"/>
                <a:satMod val="200000"/>
                <a:lumMod val="88000"/>
              </a:schemeClr>
            </a:gs>
            <a:gs pos="100000">
              <a:schemeClr val="phClr">
                <a:tint val="53000"/>
                <a:shade val="100000"/>
                <a:hueMod val="100000"/>
                <a:satMod val="350000"/>
                <a:lumMod val="79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83000"/>
                <a:shade val="100000"/>
                <a:alpha val="100000"/>
                <a:hueMod val="100000"/>
                <a:satMod val="220000"/>
                <a:lumMod val="90000"/>
              </a:schemeClr>
            </a:gs>
            <a:gs pos="76000">
              <a:schemeClr val="phClr">
                <a:shade val="100000"/>
              </a:schemeClr>
            </a:gs>
            <a:gs pos="100000">
              <a:schemeClr val="phClr">
                <a:shade val="93000"/>
                <a:alpha val="100000"/>
                <a:satMod val="100000"/>
                <a:lumMod val="93000"/>
              </a:schemeClr>
            </a:gs>
          </a:gsLst>
          <a:path path="circle">
            <a:fillToRect l="15000" t="15000" r="100000" b="100000"/>
          </a:path>
        </a:gradFill>
      </a:fillStyleLst>
      <a:lnStyleLst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12700" dir="528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12700">
            <a:bevelT w="31750" h="127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3000"/>
              </a:schemeClr>
            </a:gs>
            <a:gs pos="100000">
              <a:schemeClr val="phClr">
                <a:shade val="55000"/>
              </a:schemeClr>
            </a:gs>
          </a:gsLst>
          <a:lin ang="5400000" scaled="1"/>
        </a:gradFill>
        <a:blipFill rotWithShape="1">
          <a:blip xmlns:r="http://schemas.openxmlformats.org/officeDocument/2006/relationships" r:embed="rId1">
            <a:duotone>
              <a:schemeClr val="phClr">
                <a:shade val="20000"/>
                <a:satMod val="350000"/>
                <a:lumMod val="125000"/>
              </a:schemeClr>
              <a:schemeClr val="phClr">
                <a:tint val="90000"/>
                <a:satMod val="250000"/>
              </a:schemeClr>
            </a:duotone>
          </a:blip>
          <a:stretch/>
        </a:blipFill>
      </a:bgFillStyleLst>
    </a:fmtScheme>
  </a:themeElements>
  <a:objectDefaults>
    <a:spDef>
      <a:spPr bwMode="auto">
        <a:solidFill>
          <a:schemeClr val="accent2"/>
        </a:solidFill>
        <a:ln w="12700" cap="sq" algn="ctr">
          <a:solidFill>
            <a:schemeClr val="tx2"/>
          </a:solidFill>
          <a:miter lim="800000"/>
          <a:headEnd/>
          <a:tailEnd/>
        </a:ln>
        <a:effectLst/>
      </a:spPr>
      <a:bodyPr wrap="none" anchor="ctr"/>
      <a:lstStyle>
        <a:defPPr algn="ctr">
          <a:defRPr sz="1600" dirty="0" smtClean="0">
            <a:solidFill>
              <a:schemeClr val="bg1"/>
            </a:solidFill>
            <a:latin typeface="+mn-lt"/>
          </a:defRPr>
        </a:defPPr>
      </a:lstStyle>
    </a:spDef>
    <a:txDef>
      <a:spPr>
        <a:noFill/>
      </a:spPr>
      <a:bodyPr wrap="none" rtlCol="0">
        <a:noAutofit/>
      </a:bodyPr>
      <a:lstStyle>
        <a:defPPr algn="ctr">
          <a:defRPr sz="1600" dirty="0" err="1" smtClean="0"/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3382</TotalTime>
  <Words>1045</Words>
  <Application>Microsoft Office PowerPoint</Application>
  <PresentationFormat>On-screen Show (4:3)</PresentationFormat>
  <Paragraphs>244</Paragraphs>
  <Slides>35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36" baseType="lpstr">
      <vt:lpstr>WPI-White</vt:lpstr>
      <vt:lpstr>Performance Comparison of Congested HTTP/2 Links</vt:lpstr>
      <vt:lpstr>Outline</vt:lpstr>
      <vt:lpstr>HTTP/1.1 and HTTP/2 Connections</vt:lpstr>
      <vt:lpstr>Background of HTTP</vt:lpstr>
      <vt:lpstr>Speed!</vt:lpstr>
      <vt:lpstr>HTTP/1.1 – Connection Usage</vt:lpstr>
      <vt:lpstr>Domain Sharding</vt:lpstr>
      <vt:lpstr>Domain Sharding</vt:lpstr>
      <vt:lpstr>Domain Sharding</vt:lpstr>
      <vt:lpstr>Domain Sharding</vt:lpstr>
      <vt:lpstr>Other HTTP/1.1 tricks</vt:lpstr>
      <vt:lpstr>HTTP/2 Multiplexed Streaming</vt:lpstr>
      <vt:lpstr>HTTP/2 Multiplexed Streaming</vt:lpstr>
      <vt:lpstr>Other features of HTTP/2</vt:lpstr>
      <vt:lpstr>Problem Statement</vt:lpstr>
      <vt:lpstr>Congestion Control</vt:lpstr>
      <vt:lpstr>This Project</vt:lpstr>
      <vt:lpstr>Experimental Setup</vt:lpstr>
      <vt:lpstr>Overview</vt:lpstr>
      <vt:lpstr>Setup Details</vt:lpstr>
      <vt:lpstr>Setup Details (continued…)</vt:lpstr>
      <vt:lpstr>Firefox Settings</vt:lpstr>
      <vt:lpstr>Sample Website</vt:lpstr>
      <vt:lpstr>Sample Website (continued…)</vt:lpstr>
      <vt:lpstr>Results</vt:lpstr>
      <vt:lpstr>Results</vt:lpstr>
      <vt:lpstr>Varying Capacity in Ideal Conditions</vt:lpstr>
      <vt:lpstr>Comparison of HTTP/2 vs HTTP/1.1</vt:lpstr>
      <vt:lpstr>Comparison of HTTP/2 vs HTTP/1.1</vt:lpstr>
      <vt:lpstr>Varying Capacity, 79ms of Delay</vt:lpstr>
      <vt:lpstr>One Domain HTTP/2 vs 5 Domains HTTP/1.1</vt:lpstr>
      <vt:lpstr>Increase In Performance for Increasing Domains in HTTP/2?</vt:lpstr>
      <vt:lpstr>Loss for HTTP/1.1 and HTTP/2</vt:lpstr>
      <vt:lpstr>Loss For HTTP/1.1 and HTTP/2</vt:lpstr>
      <vt:lpstr>Conclusions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Colleen Lupien</dc:creator>
  <cp:lastModifiedBy>Professor Kinicki</cp:lastModifiedBy>
  <cp:revision>100</cp:revision>
  <dcterms:created xsi:type="dcterms:W3CDTF">2012-10-18T15:43:12Z</dcterms:created>
  <dcterms:modified xsi:type="dcterms:W3CDTF">2014-12-09T19:12:02Z</dcterms:modified>
</cp:coreProperties>
</file>