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408" r:id="rId10"/>
    <p:sldId id="409" r:id="rId11"/>
    <p:sldId id="373" r:id="rId12"/>
    <p:sldId id="406" r:id="rId13"/>
    <p:sldId id="407" r:id="rId14"/>
    <p:sldId id="399" r:id="rId15"/>
    <p:sldId id="397" r:id="rId16"/>
    <p:sldId id="400" r:id="rId17"/>
    <p:sldId id="401" r:id="rId18"/>
    <p:sldId id="402" r:id="rId19"/>
    <p:sldId id="404" r:id="rId20"/>
    <p:sldId id="405" r:id="rId21"/>
    <p:sldId id="378" r:id="rId22"/>
    <p:sldId id="392" r:id="rId23"/>
    <p:sldId id="379" r:id="rId24"/>
    <p:sldId id="380" r:id="rId25"/>
    <p:sldId id="382" r:id="rId26"/>
    <p:sldId id="39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4" r:id="rId35"/>
    <p:sldId id="396" r:id="rId3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B2B2B2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25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26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27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28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29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30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31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32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33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11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12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21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23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24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72293" y="2348880"/>
            <a:ext cx="8001000" cy="2160240"/>
          </a:xfrm>
          <a:effectLst/>
        </p:spPr>
        <p:txBody>
          <a:bodyPr/>
          <a:lstStyle>
            <a:lvl1pPr>
              <a:defRPr sz="480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  <a:cs typeface="Consolas" pitchFamily="49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6021288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115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9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7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7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7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8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112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6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4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4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4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9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109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3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1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1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1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05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105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5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8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6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8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6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30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41022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3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4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5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26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0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32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3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4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51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29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0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1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257" name="Straight Connector 256"/>
          <p:cNvCxnSpPr/>
          <p:nvPr/>
        </p:nvCxnSpPr>
        <p:spPr>
          <a:xfrm>
            <a:off x="4329113" y="536575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1495425" y="5624513"/>
            <a:ext cx="281146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3" name="TextBox 258"/>
          <p:cNvSpPr txBox="1">
            <a:spLocks noChangeArrowheads="1"/>
          </p:cNvSpPr>
          <p:nvPr/>
        </p:nvSpPr>
        <p:spPr bwMode="auto">
          <a:xfrm>
            <a:off x="1906588" y="5308600"/>
            <a:ext cx="21113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radio access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Universal Terrestrial Radio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Access Network (UTRAN)</a:t>
            </a:r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1512888" y="4970463"/>
            <a:ext cx="6350" cy="919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4346575" y="5613400"/>
            <a:ext cx="2533650" cy="635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6" name="TextBox 261"/>
          <p:cNvSpPr txBox="1">
            <a:spLocks noChangeArrowheads="1"/>
          </p:cNvSpPr>
          <p:nvPr/>
        </p:nvSpPr>
        <p:spPr bwMode="auto">
          <a:xfrm>
            <a:off x="4456113" y="5280025"/>
            <a:ext cx="2282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core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General Packet Radio Service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 (GPRS) Core Network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6908800" y="5348288"/>
            <a:ext cx="0" cy="496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H="1">
            <a:off x="6937375" y="5613400"/>
            <a:ext cx="428625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9" name="TextBox 264"/>
          <p:cNvSpPr txBox="1">
            <a:spLocks noChangeArrowheads="1"/>
          </p:cNvSpPr>
          <p:nvPr/>
        </p:nvSpPr>
        <p:spPr bwMode="auto">
          <a:xfrm>
            <a:off x="7216775" y="5297488"/>
            <a:ext cx="8826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Internet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" name="Straight Connector 265"/>
          <p:cNvCxnSpPr/>
          <p:nvPr/>
        </p:nvCxnSpPr>
        <p:spPr>
          <a:xfrm flipH="1">
            <a:off x="3502025" y="4949825"/>
            <a:ext cx="7938" cy="31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1511300" y="5148263"/>
            <a:ext cx="1982788" cy="3175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2" name="TextBox 267"/>
          <p:cNvSpPr txBox="1">
            <a:spLocks noChangeArrowheads="1"/>
          </p:cNvSpPr>
          <p:nvPr/>
        </p:nvSpPr>
        <p:spPr bwMode="auto">
          <a:xfrm>
            <a:off x="1754188" y="4913313"/>
            <a:ext cx="1484312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radio interface</a:t>
            </a:r>
          </a:p>
          <a:p>
            <a:pPr algn="ctr">
              <a:lnSpc>
                <a:spcPts val="1400"/>
              </a:lnSpc>
            </a:pPr>
            <a:r>
              <a:rPr lang="en-US" sz="1200">
                <a:latin typeface="Arial" pitchFamily="34" charset="0"/>
                <a:cs typeface="Arial" pitchFamily="34" charset="0"/>
              </a:rPr>
              <a:t>(WCDMA, HSPA</a:t>
            </a:r>
            <a:r>
              <a:rPr lang="en-US" sz="1600">
                <a:latin typeface="Arial" pitchFamily="34" charset="0"/>
                <a:cs typeface="Arial" pitchFamily="34" charset="0"/>
              </a:rPr>
              <a:t>)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2"/>
          <p:cNvSpPr>
            <a:spLocks noChangeArrowheads="1"/>
          </p:cNvSpPr>
          <p:nvPr/>
        </p:nvSpPr>
        <p:spPr bwMode="auto">
          <a:xfrm>
            <a:off x="14364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225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10</a:t>
            </a:fld>
            <a:endParaRPr lang="en-US" dirty="0">
              <a:latin typeface="+mn-lt"/>
            </a:endParaRPr>
          </a:p>
        </p:txBody>
      </p:sp>
      <p:sp>
        <p:nvSpPr>
          <p:cNvPr id="226" name="Footer Placeholder 24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3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Standards: 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2736"/>
            <a:ext cx="8447088" cy="5184576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>
                <a:solidFill>
                  <a:srgbClr val="800000"/>
                </a:solidFill>
              </a:rPr>
              <a:t>3G systems: </a:t>
            </a:r>
            <a:r>
              <a:rPr lang="en-US" sz="3600" dirty="0" smtClean="0"/>
              <a:t>voice/data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 smtClean="0"/>
              <a:t>Two technologies:</a:t>
            </a:r>
            <a:endParaRPr lang="en-US" sz="3600" dirty="0"/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800000"/>
                </a:solidFill>
              </a:rPr>
              <a:t>U</a:t>
            </a:r>
            <a:r>
              <a:rPr lang="en-US" dirty="0" smtClean="0"/>
              <a:t>niversal </a:t>
            </a:r>
            <a:r>
              <a:rPr lang="en-US" dirty="0">
                <a:solidFill>
                  <a:srgbClr val="800000"/>
                </a:solidFill>
              </a:rPr>
              <a:t>M</a:t>
            </a:r>
            <a:r>
              <a:rPr lang="en-US" dirty="0"/>
              <a:t>obile </a:t>
            </a:r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dirty="0"/>
              <a:t>elecommunications 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dirty="0"/>
              <a:t>ervice </a:t>
            </a:r>
            <a:r>
              <a:rPr lang="en-US" dirty="0">
                <a:solidFill>
                  <a:srgbClr val="800000"/>
                </a:solidFill>
              </a:rPr>
              <a:t>(UMTS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Leaves the existing 2.5G system in place.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3200" dirty="0" smtClean="0"/>
              <a:t>data </a:t>
            </a:r>
            <a:r>
              <a:rPr lang="en-US" sz="3200" dirty="0"/>
              <a:t>service: High Speed Uplink/Downlink </a:t>
            </a:r>
            <a:r>
              <a:rPr lang="en-US" sz="3200" dirty="0" smtClean="0"/>
              <a:t>Packet </a:t>
            </a:r>
            <a:r>
              <a:rPr lang="en-US" sz="3200" dirty="0"/>
              <a:t>Access (</a:t>
            </a:r>
            <a:r>
              <a:rPr lang="en-US" sz="3200" dirty="0" smtClean="0"/>
              <a:t>HSDPA/HSUPA)  up to 14 Mbps.</a:t>
            </a:r>
            <a:endParaRPr lang="en-US" sz="3200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752"/>
            <a:ext cx="8447088" cy="504056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solidFill>
                  <a:srgbClr val="800000"/>
                </a:solidFill>
              </a:rPr>
              <a:t>CDMA-2000</a:t>
            </a:r>
            <a:r>
              <a:rPr lang="en-US" sz="2800" dirty="0"/>
              <a:t>: CDMA in TDMA </a:t>
            </a:r>
            <a:r>
              <a:rPr lang="en-US" sz="2800" dirty="0" smtClean="0"/>
              <a:t>slots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 (Rev B – latest version)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DL layer =  Several sub-layers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Practical capacity 3.1 Mbps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1.67 </a:t>
            </a:r>
            <a:r>
              <a:rPr lang="en-US" sz="2000" dirty="0" err="1" smtClean="0"/>
              <a:t>ms</a:t>
            </a:r>
            <a:r>
              <a:rPr lang="en-US" sz="2000" dirty="0" smtClean="0"/>
              <a:t> slots  16 slots per frame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Wireless AT sends DRC indicator back to BS to dynamically adjust sending rate within the slot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Proportional Fair Scheduler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Uses ‘turbo code’ FEC on multiple slots with ‘early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 smtClean="0"/>
              <a:t> completion’.  </a:t>
            </a:r>
            <a:r>
              <a:rPr lang="en-US" sz="2000" dirty="0" smtClean="0">
                <a:solidFill>
                  <a:srgbClr val="800000"/>
                </a:solidFill>
              </a:rPr>
              <a:t>Note – redundancy is on the same channel.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342900" lvl="2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Multipath fading hurts EVDO performance across a single channel.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7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EVDO DRC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77" y="1268760"/>
            <a:ext cx="6089227" cy="484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4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in IEEE802.11a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21" y="4005064"/>
            <a:ext cx="8229600" cy="2160240"/>
          </a:xfrm>
        </p:spPr>
        <p:txBody>
          <a:bodyPr/>
          <a:lstStyle/>
          <a:p>
            <a:r>
              <a:rPr lang="en-US" dirty="0" smtClean="0"/>
              <a:t>PHY preamble is 20 </a:t>
            </a:r>
            <a:r>
              <a:rPr lang="en-US" dirty="0" err="1" smtClean="0"/>
              <a:t>microsec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Real-world efficiency is about 50%</a:t>
            </a:r>
          </a:p>
          <a:p>
            <a:r>
              <a:rPr lang="en-US" dirty="0" smtClean="0"/>
              <a:t>Randomized CSMA </a:t>
            </a:r>
            <a:r>
              <a:rPr lang="en-US" dirty="0" err="1" smtClean="0"/>
              <a:t>backoff</a:t>
            </a:r>
            <a:r>
              <a:rPr lang="en-US" dirty="0" smtClean="0"/>
              <a:t> period represents idle time.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62" y="1052736"/>
            <a:ext cx="881363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66834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9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4G LTE </a:t>
            </a:r>
            <a:r>
              <a:rPr lang="en-US" dirty="0"/>
              <a:t>== </a:t>
            </a:r>
            <a:r>
              <a:rPr lang="en-US" dirty="0" smtClean="0"/>
              <a:t>3GPP LTE</a:t>
            </a:r>
          </a:p>
          <a:p>
            <a:pPr marL="0" indent="0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Uses OFDM on downlink in cellular space. Uplink is </a:t>
            </a:r>
            <a:r>
              <a:rPr lang="en-US" dirty="0" smtClean="0">
                <a:solidFill>
                  <a:srgbClr val="800000"/>
                </a:solidFill>
              </a:rPr>
              <a:t>SC</a:t>
            </a:r>
            <a:r>
              <a:rPr lang="en-US" dirty="0" smtClean="0"/>
              <a:t>-FDMA (</a:t>
            </a: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ingular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arrier).</a:t>
            </a:r>
          </a:p>
          <a:p>
            <a:r>
              <a:rPr lang="en-US" dirty="0" smtClean="0"/>
              <a:t>Has a CP (cyclic prefix) to avoid symbol distortion over a ‘slot’.</a:t>
            </a:r>
          </a:p>
          <a:p>
            <a:r>
              <a:rPr lang="en-US" dirty="0" smtClean="0"/>
              <a:t>LTE frames (10 </a:t>
            </a:r>
            <a:r>
              <a:rPr lang="en-US" dirty="0" err="1" smtClean="0"/>
              <a:t>msec</a:t>
            </a:r>
            <a:r>
              <a:rPr lang="en-US" dirty="0" smtClean="0"/>
              <a:t>) are divided into 10 1msec </a:t>
            </a:r>
            <a:r>
              <a:rPr lang="en-US" dirty="0" err="1" smtClean="0"/>
              <a:t>subframes</a:t>
            </a:r>
            <a:r>
              <a:rPr lang="en-US" dirty="0" smtClean="0"/>
              <a:t> which in turn are divided into 2 two slots (0.5 </a:t>
            </a:r>
            <a:r>
              <a:rPr lang="en-US" dirty="0" err="1" smtClean="0"/>
              <a:t>msec</a:t>
            </a:r>
            <a:r>
              <a:rPr lang="en-US" dirty="0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0512"/>
            <a:ext cx="8229600" cy="578768"/>
          </a:xfrm>
        </p:spPr>
        <p:txBody>
          <a:bodyPr/>
          <a:lstStyle/>
          <a:p>
            <a:r>
              <a:rPr lang="en-US" dirty="0"/>
              <a:t>Slots consist of 6 or 7 ODFM symbols.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124744"/>
            <a:ext cx="8220075" cy="421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241878" y="1127085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1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814412"/>
          </a:xfrm>
        </p:spPr>
        <p:txBody>
          <a:bodyPr/>
          <a:lstStyle/>
          <a:p>
            <a:r>
              <a:rPr lang="en-US" dirty="0" smtClean="0"/>
              <a:t>LTE Physical Resource Block (PRB)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3" y="1435100"/>
            <a:ext cx="3456384" cy="4691063"/>
          </a:xfrm>
        </p:spPr>
        <p:txBody>
          <a:bodyPr/>
          <a:lstStyle/>
          <a:p>
            <a:r>
              <a:rPr lang="en-US" sz="2000" dirty="0"/>
              <a:t>OFDMA allocates a PRB (Physical Resource Block) to users. </a:t>
            </a:r>
            <a:endParaRPr lang="en-US" sz="2000" dirty="0" smtClean="0"/>
          </a:p>
          <a:p>
            <a:endParaRPr lang="en-US" sz="1800" dirty="0"/>
          </a:p>
          <a:p>
            <a:r>
              <a:rPr lang="en-US" sz="2000" dirty="0" smtClean="0"/>
              <a:t>A </a:t>
            </a:r>
            <a:r>
              <a:rPr lang="en-US" sz="2000" dirty="0"/>
              <a:t>PRB consists of 12 consecutive subcarriers (15 kHz bandwidth) for one slot</a:t>
            </a:r>
            <a:r>
              <a:rPr lang="en-US" sz="2000" dirty="0" smtClean="0"/>
              <a:t>.</a:t>
            </a:r>
          </a:p>
          <a:p>
            <a:endParaRPr lang="en-US" sz="1800" dirty="0"/>
          </a:p>
          <a:p>
            <a:r>
              <a:rPr lang="en-US" sz="2000" dirty="0"/>
              <a:t>PRB is then (6 or 7) symbols x 12 subcarriers.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5273005" cy="626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596336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3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6632"/>
            <a:ext cx="7776864" cy="79208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LTE Reference Symbols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4691063"/>
          </a:xfrm>
        </p:spPr>
        <p:txBody>
          <a:bodyPr/>
          <a:lstStyle/>
          <a:p>
            <a:r>
              <a:rPr lang="en-US" sz="2400" dirty="0"/>
              <a:t>Instead of PHY preambles (802.11), reference symbols are embedded in the PRB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LTE also employs MIMO.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49" y="980728"/>
            <a:ext cx="559266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0750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Layer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77" y="1052736"/>
            <a:ext cx="8490811" cy="52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5496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2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2.5G, 3G and 4G LTE</a:t>
            </a:r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6021288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40561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Home </a:t>
            </a:r>
            <a:r>
              <a:rPr lang="en-US" sz="2000" b="1" dirty="0">
                <a:solidFill>
                  <a:schemeClr val="accent2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i="1" dirty="0">
                <a:solidFill>
                  <a:srgbClr val="0033CC"/>
                </a:solidFill>
              </a:rPr>
              <a:t>can always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H</a:t>
            </a:r>
            <a:r>
              <a:rPr lang="en-US" sz="2000" b="1" dirty="0" smtClean="0">
                <a:solidFill>
                  <a:schemeClr val="accent2"/>
                </a:solidFill>
              </a:rPr>
              <a:t>ome </a:t>
            </a:r>
            <a:r>
              <a:rPr lang="en-US" sz="2000" b="1" dirty="0">
                <a:solidFill>
                  <a:schemeClr val="accent2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0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1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7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8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located.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008000"/>
                </a:solidFill>
              </a:rPr>
              <a:t>home agent</a:t>
            </a:r>
            <a:r>
              <a:rPr lang="en-US" sz="2400" dirty="0"/>
              <a:t>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Registration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rot="5400000" flipH="1" flipV="1">
            <a:off x="4172346" y="3429397"/>
            <a:ext cx="614365" cy="42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5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6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714620"/>
            <a:ext cx="3714747" cy="571504"/>
            <a:chOff x="1689" y="2238"/>
            <a:chExt cx="2655" cy="405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83" y="2238"/>
              <a:ext cx="214" cy="231"/>
              <a:chOff x="618" y="3149"/>
              <a:chExt cx="214" cy="231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149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9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10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1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9" name="Slide Number Placeholder 2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56" name="Footer Placeholder 25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3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4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54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55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6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9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0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(EVDO)</a:t>
            </a:r>
          </a:p>
          <a:p>
            <a:pPr lvl="1">
              <a:buFontTx/>
              <a:buChar char="-"/>
            </a:pPr>
            <a:r>
              <a:rPr lang="en-US" dirty="0" smtClean="0"/>
              <a:t>4G LTE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OFDM, PRB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23" name="Slide Number Placeholder 3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20" name="Footer Placeholder 3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2.5G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</a:t>
            </a:r>
            <a:r>
              <a:rPr lang="en-US" sz="2400" dirty="0" smtClean="0">
                <a:solidFill>
                  <a:srgbClr val="0033CC"/>
                </a:solidFill>
              </a:rPr>
              <a:t>could not </a:t>
            </a:r>
            <a:r>
              <a:rPr lang="en-US" sz="2400" dirty="0">
                <a:solidFill>
                  <a:srgbClr val="0033CC"/>
                </a:solidFill>
              </a:rPr>
              <a:t>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modulation 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27" name="Slide Number Placeholder 2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24" name="Footer Placeholder 22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3149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grpSp>
        <p:nvGrpSpPr>
          <p:cNvPr id="92164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016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40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8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8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8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5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013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7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5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5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5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6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010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4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2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2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2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4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70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009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1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2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1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008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0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1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9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50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39951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2175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6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230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8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8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9954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2178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007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30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7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39958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2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006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06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9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007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9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007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60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1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185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39964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8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005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7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8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7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6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9967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68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9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0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1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2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3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97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40010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92234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40034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8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>
                  <a:gd name="T0" fmla="*/ 3 w 62"/>
                  <a:gd name="T1" fmla="*/ 0 h 74"/>
                  <a:gd name="T2" fmla="*/ 5 w 62"/>
                  <a:gd name="T3" fmla="*/ 1758 h 74"/>
                  <a:gd name="T4" fmla="*/ 0 w 62"/>
                  <a:gd name="T5" fmla="*/ 228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9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>
                  <a:gd name="T0" fmla="*/ 1 w 63"/>
                  <a:gd name="T1" fmla="*/ 395 h 225"/>
                  <a:gd name="T2" fmla="*/ 0 w 63"/>
                  <a:gd name="T3" fmla="*/ 5650 h 225"/>
                  <a:gd name="T4" fmla="*/ 5 w 63"/>
                  <a:gd name="T5" fmla="*/ 5073 h 225"/>
                  <a:gd name="T6" fmla="*/ 5 w 63"/>
                  <a:gd name="T7" fmla="*/ 0 h 225"/>
                  <a:gd name="T8" fmla="*/ 1 w 63"/>
                  <a:gd name="T9" fmla="*/ 395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0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>
                  <a:gd name="T0" fmla="*/ 1 w 47"/>
                  <a:gd name="T1" fmla="*/ 0 h 78"/>
                  <a:gd name="T2" fmla="*/ 3 w 47"/>
                  <a:gd name="T3" fmla="*/ 2502 h 78"/>
                  <a:gd name="T4" fmla="*/ 1 w 47"/>
                  <a:gd name="T5" fmla="*/ 2461 h 78"/>
                  <a:gd name="T6" fmla="*/ 0 w 47"/>
                  <a:gd name="T7" fmla="*/ 1108 h 78"/>
                  <a:gd name="T8" fmla="*/ 1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1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>
                  <a:gd name="T0" fmla="*/ 2 w 44"/>
                  <a:gd name="T1" fmla="*/ 0 h 51"/>
                  <a:gd name="T2" fmla="*/ 0 w 44"/>
                  <a:gd name="T3" fmla="*/ 1643 h 51"/>
                  <a:gd name="T4" fmla="*/ 3 w 44"/>
                  <a:gd name="T5" fmla="*/ 1449 h 51"/>
                  <a:gd name="T6" fmla="*/ 2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2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>
                  <a:gd name="T0" fmla="*/ 0 w 417"/>
                  <a:gd name="T1" fmla="*/ 3014 h 95"/>
                  <a:gd name="T2" fmla="*/ 5 w 417"/>
                  <a:gd name="T3" fmla="*/ 37 h 95"/>
                  <a:gd name="T4" fmla="*/ 30 w 417"/>
                  <a:gd name="T5" fmla="*/ 0 h 95"/>
                  <a:gd name="T6" fmla="*/ 27 w 417"/>
                  <a:gd name="T7" fmla="*/ 3014 h 95"/>
                  <a:gd name="T8" fmla="*/ 0 w 417"/>
                  <a:gd name="T9" fmla="*/ 3014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263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40041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6"/>
                  <a:ext cx="356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2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3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4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3" cy="5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latin typeface="Times New Roman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045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6" cy="112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grpSp>
              <p:nvGrpSpPr>
                <p:cNvPr id="92269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4005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9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5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1"/>
                    <a:ext cx="52" cy="9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2270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40048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4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</p:grpSp>
        </p:grpSp>
        <p:grpSp>
          <p:nvGrpSpPr>
            <p:cNvPr id="92235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40028" name="Rectangle 201"/>
              <p:cNvSpPr>
                <a:spLocks noChangeArrowheads="1"/>
              </p:cNvSpPr>
              <p:nvPr/>
            </p:nvSpPr>
            <p:spPr bwMode="auto">
              <a:xfrm>
                <a:off x="3047" y="2041"/>
                <a:ext cx="261" cy="4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2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>
                  <a:gd name="T0" fmla="*/ 8 w 62"/>
                  <a:gd name="T1" fmla="*/ 0 h 74"/>
                  <a:gd name="T2" fmla="*/ 13 w 62"/>
                  <a:gd name="T3" fmla="*/ 6540 h 74"/>
                  <a:gd name="T4" fmla="*/ 0 w 62"/>
                  <a:gd name="T5" fmla="*/ 845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3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>
                  <a:gd name="T0" fmla="*/ 2 w 63"/>
                  <a:gd name="T1" fmla="*/ 1431 h 225"/>
                  <a:gd name="T2" fmla="*/ 0 w 63"/>
                  <a:gd name="T3" fmla="*/ 19918 h 225"/>
                  <a:gd name="T4" fmla="*/ 14 w 63"/>
                  <a:gd name="T5" fmla="*/ 17858 h 225"/>
                  <a:gd name="T6" fmla="*/ 14 w 63"/>
                  <a:gd name="T7" fmla="*/ 0 h 225"/>
                  <a:gd name="T8" fmla="*/ 2 w 63"/>
                  <a:gd name="T9" fmla="*/ 1431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4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>
                  <a:gd name="T0" fmla="*/ 2 w 47"/>
                  <a:gd name="T1" fmla="*/ 0 h 78"/>
                  <a:gd name="T2" fmla="*/ 9 w 47"/>
                  <a:gd name="T3" fmla="*/ 8662 h 78"/>
                  <a:gd name="T4" fmla="*/ 3 w 47"/>
                  <a:gd name="T5" fmla="*/ 8565 h 78"/>
                  <a:gd name="T6" fmla="*/ 0 w 47"/>
                  <a:gd name="T7" fmla="*/ 3907 h 78"/>
                  <a:gd name="T8" fmla="*/ 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5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>
                  <a:gd name="T0" fmla="*/ 5 w 44"/>
                  <a:gd name="T1" fmla="*/ 0 h 51"/>
                  <a:gd name="T2" fmla="*/ 0 w 44"/>
                  <a:gd name="T3" fmla="*/ 5721 h 51"/>
                  <a:gd name="T4" fmla="*/ 9 w 44"/>
                  <a:gd name="T5" fmla="*/ 5053 h 51"/>
                  <a:gd name="T6" fmla="*/ 5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6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>
                  <a:gd name="T0" fmla="*/ 0 w 417"/>
                  <a:gd name="T1" fmla="*/ 10773 h 95"/>
                  <a:gd name="T2" fmla="*/ 14 w 417"/>
                  <a:gd name="T3" fmla="*/ 97 h 95"/>
                  <a:gd name="T4" fmla="*/ 88 w 417"/>
                  <a:gd name="T5" fmla="*/ 0 h 95"/>
                  <a:gd name="T6" fmla="*/ 79 w 417"/>
                  <a:gd name="T7" fmla="*/ 10773 h 95"/>
                  <a:gd name="T8" fmla="*/ 0 w 417"/>
                  <a:gd name="T9" fmla="*/ 10773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36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40015" name="Oval 208"/>
              <p:cNvSpPr>
                <a:spLocks noChangeArrowheads="1"/>
              </p:cNvSpPr>
              <p:nvPr/>
            </p:nvSpPr>
            <p:spPr bwMode="auto">
              <a:xfrm>
                <a:off x="3604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6" name="Line 209"/>
              <p:cNvSpPr>
                <a:spLocks noChangeShapeType="1"/>
              </p:cNvSpPr>
              <p:nvPr/>
            </p:nvSpPr>
            <p:spPr bwMode="auto">
              <a:xfrm>
                <a:off x="3604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7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8" name="Rectangle 211"/>
              <p:cNvSpPr>
                <a:spLocks noChangeArrowheads="1"/>
              </p:cNvSpPr>
              <p:nvPr/>
            </p:nvSpPr>
            <p:spPr bwMode="auto">
              <a:xfrm>
                <a:off x="3604" y="289"/>
                <a:ext cx="354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019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grpSp>
            <p:nvGrpSpPr>
              <p:cNvPr id="92243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2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6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7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2244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22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3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4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40014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92198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2200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0001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2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3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8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39979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80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1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2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3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4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3057" name="Text Box 241"/>
          <p:cNvSpPr txBox="1">
            <a:spLocks noChangeArrowheads="1"/>
          </p:cNvSpPr>
          <p:nvPr/>
        </p:nvSpPr>
        <p:spPr bwMode="auto">
          <a:xfrm>
            <a:off x="263525" y="3895725"/>
            <a:ext cx="476885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Gill Sans MT" pitchFamily="34" charset="0"/>
                <a:ea typeface="+mn-ea"/>
              </a:rPr>
              <a:t>Key insight: </a:t>
            </a:r>
            <a:r>
              <a:rPr lang="en-US" sz="2400" dirty="0" smtClean="0">
                <a:latin typeface="Gill Sans MT" pitchFamily="34" charset="0"/>
                <a:ea typeface="+mn-ea"/>
              </a:rPr>
              <a:t>new cellular data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network operates </a:t>
            </a:r>
            <a:r>
              <a:rPr lang="en-US" sz="2400" i="1" dirty="0" smtClean="0">
                <a:latin typeface="Gill Sans MT" pitchFamily="34" charset="0"/>
                <a:ea typeface="+mn-ea"/>
              </a:rPr>
              <a:t>in parallel</a:t>
            </a:r>
            <a:r>
              <a:rPr lang="en-US" sz="2400" dirty="0" smtClean="0">
                <a:latin typeface="Gill Sans MT" pitchFamily="34" charset="0"/>
                <a:ea typeface="+mn-ea"/>
              </a:rPr>
              <a:t>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(except at edge) with existing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cellular voice network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voice network unchanged in core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data network operates in parallel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endParaRPr lang="en-US" sz="2000" dirty="0" smtClean="0">
              <a:latin typeface="Gill Sans MT" pitchFamily="34" charset="0"/>
              <a:ea typeface="+mn-ea"/>
            </a:endParaRPr>
          </a:p>
        </p:txBody>
      </p:sp>
      <p:grpSp>
        <p:nvGrpSpPr>
          <p:cNvPr id="92209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3998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8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9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16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998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9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00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17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9995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6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7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257" name="Footer Placeholder 24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9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29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3756</TotalTime>
  <Words>2055</Words>
  <Application>Microsoft Office PowerPoint</Application>
  <PresentationFormat>On-screen Show (4:3)</PresentationFormat>
  <Paragraphs>468</Paragraphs>
  <Slides>35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Revised_Master</vt:lpstr>
      <vt:lpstr> Cellular and Mobile Wireless Networks 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2.5G</vt:lpstr>
      <vt:lpstr>PowerPoint Presentation</vt:lpstr>
      <vt:lpstr>PowerPoint Presentation</vt:lpstr>
      <vt:lpstr>PowerPoint Presentation</vt:lpstr>
      <vt:lpstr>Cellular Standards: 3G</vt:lpstr>
      <vt:lpstr>Cellular Standards: 3G</vt:lpstr>
      <vt:lpstr>EVDO DRC Table</vt:lpstr>
      <vt:lpstr>OFDM in IEEE802.11a</vt:lpstr>
      <vt:lpstr>3GPP LTE (Long Term Evolution)</vt:lpstr>
      <vt:lpstr>LTE Frame Structure</vt:lpstr>
      <vt:lpstr>LTE Physical Resource Block (PRB)</vt:lpstr>
      <vt:lpstr>PowerPoint Presentation</vt:lpstr>
      <vt:lpstr>LTE Layer 2</vt:lpstr>
      <vt:lpstr> Mobile Wireless Networks   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Registration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164</cp:revision>
  <dcterms:created xsi:type="dcterms:W3CDTF">2004-01-21T20:05:10Z</dcterms:created>
  <dcterms:modified xsi:type="dcterms:W3CDTF">2014-11-10T19:59:30Z</dcterms:modified>
</cp:coreProperties>
</file>