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25" r:id="rId4"/>
    <p:sldId id="258" r:id="rId5"/>
    <p:sldId id="364" r:id="rId6"/>
    <p:sldId id="326" r:id="rId7"/>
    <p:sldId id="363" r:id="rId8"/>
    <p:sldId id="336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6" r:id="rId27"/>
    <p:sldId id="387" r:id="rId28"/>
    <p:sldId id="372" r:id="rId29"/>
    <p:sldId id="373" r:id="rId30"/>
    <p:sldId id="374" r:id="rId31"/>
    <p:sldId id="38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FF9966"/>
    <a:srgbClr val="FF99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368" autoAdjust="0"/>
    <p:restoredTop sz="94624" autoAdjust="0"/>
  </p:normalViewPr>
  <p:slideViewPr>
    <p:cSldViewPr>
      <p:cViewPr>
        <p:scale>
          <a:sx n="60" d="100"/>
          <a:sy n="60" d="100"/>
        </p:scale>
        <p:origin x="-1589" y="-187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744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7EF8DB02-9F95-443B-A522-7FCB888C5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62BAE95E-6887-401C-9445-FADD0C127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38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5699C5EC-EEF1-44D1-8B62-5D19F2CCE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Computer Networks:  CSFQ Paper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D27DD-0AD2-4A8C-93A6-04947BBDB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Computer Networks:  CSFQ Paper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D2048-76AA-4C4E-AAB9-E42342914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Computer Networks:  CSFQ Paper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7B57A-3E80-4DB8-9040-831828A8E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Computer Networks:  CSFQ Paper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D039D-2812-4E6E-96EC-BE3124312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Computer Networks:  CSFQ Paper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DAC3A-04B5-4E5F-91E9-EFD71D679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Computer Networks:  CSFQ Paper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37095-86AE-4518-9207-CE8352C3F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Computer Networks:  CSFQ Paper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4940A-6098-4C54-8FBB-DBA9A9FD4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Computer Networks:  CSFQ Paper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7F6E-EFB0-4FCA-BE9A-CFD1E255A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Computer Networks:  CSFQ Paper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0DD0A-7E18-4C8E-929E-03D621B38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Computer Networks:  CSFQ Paper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3AB63-CDEE-4B49-BC13-F33A40AD7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Advanced Computer Networks:  CSFQ Paper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7BCC4-DBC2-4476-860A-E0908CA76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4656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Advanced Computer Networks:  CSFQ Paper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7925" y="6237288"/>
            <a:ext cx="13652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defRPr>
            </a:lvl1pPr>
          </a:lstStyle>
          <a:p>
            <a:pPr>
              <a:defRPr/>
            </a:pPr>
            <a:fld id="{C1C8743B-2A35-462E-A83F-749E8149B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12" descr="WPI - Worcester Polytechnic Institu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4925" y="6054725"/>
            <a:ext cx="16192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908050"/>
            <a:ext cx="8839200" cy="223361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3600" dirty="0"/>
              <a:t>Towards MIMO-Aware 802.11n Rate Adaptation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 </a:t>
            </a:r>
            <a:r>
              <a:rPr lang="en-US" sz="1800" b="1" dirty="0"/>
              <a:t>(</a:t>
            </a:r>
            <a:r>
              <a:rPr lang="en-US" sz="1800" b="1" dirty="0" err="1"/>
              <a:t>Ioannis</a:t>
            </a:r>
            <a:r>
              <a:rPr lang="en-US" sz="1800" b="1" dirty="0"/>
              <a:t> </a:t>
            </a:r>
            <a:r>
              <a:rPr lang="en-US" sz="1800" b="1" dirty="0" err="1"/>
              <a:t>Pefkianakis</a:t>
            </a:r>
            <a:r>
              <a:rPr lang="en-US" sz="1800" b="1" dirty="0"/>
              <a:t>, Suk-Bok Lee and </a:t>
            </a:r>
            <a:r>
              <a:rPr lang="en-US" sz="1800" b="1" dirty="0" err="1"/>
              <a:t>Songwu</a:t>
            </a:r>
            <a:r>
              <a:rPr lang="en-US" sz="1800" b="1" dirty="0"/>
              <a:t> Lu</a:t>
            </a:r>
            <a:r>
              <a:rPr lang="en-US" sz="1800" b="1" dirty="0" smtClean="0"/>
              <a:t>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800" dirty="0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620000" cy="283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Advanced Computer Networks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 CS577 – Fall 2013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WPI, Worcester.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Comic Sans MS" pitchFamily="66" charset="0"/>
              </a:rPr>
              <a:t>Presented by </a:t>
            </a:r>
            <a:r>
              <a:rPr lang="en-US" sz="2400" b="1" dirty="0" err="1" smtClean="0">
                <a:solidFill>
                  <a:schemeClr val="folHlink"/>
                </a:solidFill>
                <a:latin typeface="Comic Sans MS" pitchFamily="66" charset="0"/>
              </a:rPr>
              <a:t>Pankaj</a:t>
            </a:r>
            <a:r>
              <a:rPr lang="en-US" sz="2400" b="1" dirty="0" smtClean="0">
                <a:solidFill>
                  <a:schemeClr val="folHlink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folHlink"/>
                </a:solidFill>
                <a:latin typeface="Comic Sans MS" pitchFamily="66" charset="0"/>
              </a:rPr>
              <a:t>Didwania</a:t>
            </a:r>
            <a:endParaRPr lang="en-US" sz="2400" b="1" dirty="0" smtClean="0">
              <a:solidFill>
                <a:schemeClr val="folHlink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Comic Sans MS" pitchFamily="66" charset="0"/>
              </a:rPr>
              <a:t>Nov.5</a:t>
            </a:r>
            <a:r>
              <a:rPr lang="en-US" sz="2400" b="1" baseline="30000" dirty="0" smtClean="0">
                <a:solidFill>
                  <a:schemeClr val="folHlink"/>
                </a:solidFill>
                <a:latin typeface="Comic Sans MS" pitchFamily="66" charset="0"/>
              </a:rPr>
              <a:t>th</a:t>
            </a:r>
            <a:r>
              <a:rPr lang="en-US" sz="2400" b="1" dirty="0" smtClean="0">
                <a:solidFill>
                  <a:schemeClr val="folHlink"/>
                </a:solidFill>
                <a:latin typeface="Comic Sans MS" pitchFamily="66" charset="0"/>
              </a:rPr>
              <a:t>, 2013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8538" y="6381005"/>
            <a:ext cx="4465637" cy="3603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</a:t>
            </a:r>
            <a:r>
              <a:rPr lang="en-US" dirty="0" smtClean="0">
                <a:latin typeface="Comic Sans MS" pitchFamily="66" charset="0"/>
              </a:rPr>
              <a:t>MIMO aware 802.11n 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8A6A4-9E75-405D-8C4A-68F8BC87BA1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60766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Comparison between SS and DS modes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692696"/>
            <a:ext cx="5181376" cy="567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</a:t>
            </a:r>
            <a:r>
              <a:rPr lang="en-US" dirty="0" smtClean="0">
                <a:latin typeface="Comic Sans MS" pitchFamily="66" charset="0"/>
              </a:rPr>
              <a:t>MIMO aware 802.11n 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8A6A4-9E75-405D-8C4A-68F8BC87BA1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3063"/>
            <a:ext cx="77724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SFER versus transmission rate in 802.11n MIMO settings @P10</a:t>
            </a:r>
            <a:endParaRPr lang="en-US" sz="3200" dirty="0" smtClean="0"/>
          </a:p>
        </p:txBody>
      </p:sp>
      <p:sp>
        <p:nvSpPr>
          <p:cNvPr id="9" name="Footer Placeholder 4"/>
          <p:cNvSpPr txBox="1">
            <a:spLocks noGrp="1"/>
          </p:cNvSpPr>
          <p:nvPr/>
        </p:nvSpPr>
        <p:spPr bwMode="auto">
          <a:xfrm>
            <a:off x="179512" y="5301208"/>
            <a:ext cx="8807585" cy="2883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SFER monotonicity in DS mode (Left).  SFER monotonicity in SS mode (Right).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03453"/>
            <a:ext cx="8633221" cy="30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6632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STUDYING MIMO CHARACTERISTICS IN 802.11n SYSTEMS</a:t>
            </a:r>
            <a:endParaRPr lang="en-US" sz="32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8841"/>
            <a:ext cx="8001000" cy="230425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000" dirty="0"/>
              <a:t>SFER </a:t>
            </a:r>
            <a:r>
              <a:rPr lang="en-US" sz="3000" dirty="0" smtClean="0"/>
              <a:t>(</a:t>
            </a:r>
            <a:r>
              <a:rPr lang="en-US" sz="3000" dirty="0" err="1" smtClean="0"/>
              <a:t>Subframe</a:t>
            </a:r>
            <a:r>
              <a:rPr lang="en-US" sz="3000" dirty="0" smtClean="0"/>
              <a:t> Error Rate</a:t>
            </a:r>
            <a:r>
              <a:rPr lang="en-US" sz="3000" dirty="0"/>
              <a:t>) </a:t>
            </a:r>
            <a:r>
              <a:rPr lang="en-US" sz="3000" dirty="0" err="1" smtClean="0"/>
              <a:t>Nonmonotonicity</a:t>
            </a:r>
            <a:r>
              <a:rPr lang="en-US" sz="3000" dirty="0" smtClean="0"/>
              <a:t> </a:t>
            </a:r>
            <a:r>
              <a:rPr lang="en-US" sz="3000" dirty="0"/>
              <a:t>in SS and DS </a:t>
            </a:r>
            <a:endParaRPr lang="en-US" sz="3000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SS/DS Mode </a:t>
            </a:r>
            <a:r>
              <a:rPr lang="en-US" sz="3000" dirty="0" smtClean="0"/>
              <a:t>Selection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On Frame </a:t>
            </a:r>
            <a:r>
              <a:rPr lang="en-US" sz="3000" dirty="0" smtClean="0"/>
              <a:t>Aggregation</a:t>
            </a:r>
          </a:p>
        </p:txBody>
      </p:sp>
    </p:spTree>
    <p:extLst>
      <p:ext uri="{BB962C8B-B14F-4D97-AF65-F5344CB8AC3E}">
        <p14:creationId xmlns:p14="http://schemas.microsoft.com/office/powerpoint/2010/main" val="20820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DESIGN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4744"/>
            <a:ext cx="8001000" cy="440293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sv-SE" sz="3000" dirty="0"/>
              <a:t>Zigzag RA: Intra- and Intermode </a:t>
            </a:r>
            <a:r>
              <a:rPr lang="sv-SE" sz="3000" dirty="0" smtClean="0"/>
              <a:t>RA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sv-SE" sz="3000" dirty="0"/>
              <a:t>	</a:t>
            </a:r>
            <a:r>
              <a:rPr lang="sv-SE" sz="2400" dirty="0" smtClean="0"/>
              <a:t>- </a:t>
            </a:r>
            <a:r>
              <a:rPr lang="en-US" sz="2400" dirty="0" smtClean="0"/>
              <a:t>How </a:t>
            </a:r>
            <a:r>
              <a:rPr lang="en-US" sz="2400" dirty="0"/>
              <a:t>to decide which rates, in the same mode or across the mode, to </a:t>
            </a:r>
            <a:r>
              <a:rPr lang="en-US" sz="2400" dirty="0" smtClean="0"/>
              <a:t>probe.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- How </a:t>
            </a:r>
            <a:r>
              <a:rPr lang="en-US" sz="2400" dirty="0"/>
              <a:t>to estimate the goodput based on the probing results while taking into account the effect of aggregation</a:t>
            </a:r>
            <a:r>
              <a:rPr lang="en-US" sz="2400" dirty="0" smtClean="0"/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Handling Hidden </a:t>
            </a:r>
            <a:r>
              <a:rPr lang="en-US" sz="3000" dirty="0" smtClean="0"/>
              <a:t>Terminals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000" dirty="0" smtClean="0"/>
              <a:t>	</a:t>
            </a:r>
            <a:r>
              <a:rPr lang="en-US" sz="2400" dirty="0" smtClean="0"/>
              <a:t>- Collision Detection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- Cost-Effective </a:t>
            </a:r>
            <a:r>
              <a:rPr lang="en-US" sz="2400" dirty="0"/>
              <a:t>Collision Reaction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128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3" y="686147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ALTERNATIVE DESIGNS FOR MIMO 802.11n </a:t>
            </a:r>
            <a:r>
              <a:rPr lang="en-US" sz="3200" dirty="0" smtClean="0"/>
              <a:t>RATE ADAPTATION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824"/>
            <a:ext cx="8001000" cy="31067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000" dirty="0"/>
              <a:t>Window-Based 802.11n </a:t>
            </a:r>
            <a:r>
              <a:rPr lang="en-US" sz="3000" dirty="0" smtClean="0"/>
              <a:t>RA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000" dirty="0" smtClean="0"/>
              <a:t>	</a:t>
            </a:r>
            <a:r>
              <a:rPr lang="en-US" sz="2800" dirty="0" smtClean="0"/>
              <a:t>- Sliding </a:t>
            </a:r>
            <a:r>
              <a:rPr lang="en-US" sz="2800" dirty="0"/>
              <a:t>Window Best Rate </a:t>
            </a:r>
            <a:r>
              <a:rPr lang="en-US" sz="2800" dirty="0" smtClean="0"/>
              <a:t>Selection</a:t>
            </a:r>
            <a:endParaRPr lang="en-US" sz="28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/>
              <a:t>	- Best-Throughput </a:t>
            </a:r>
            <a:r>
              <a:rPr lang="en-US" sz="2800" dirty="0"/>
              <a:t>Rate </a:t>
            </a:r>
            <a:r>
              <a:rPr lang="en-US" sz="2800" dirty="0" smtClean="0"/>
              <a:t>Selection</a:t>
            </a:r>
            <a:endParaRPr lang="en-US" sz="28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/>
              <a:t>	- Triggers </a:t>
            </a:r>
            <a:r>
              <a:rPr lang="en-US" sz="2800" dirty="0"/>
              <a:t>for Window Movement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/>
              <a:t>	- Length </a:t>
            </a:r>
            <a:r>
              <a:rPr lang="en-US" sz="2800" dirty="0"/>
              <a:t>of Window Movement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/>
              <a:t>	- Impact </a:t>
            </a:r>
            <a:r>
              <a:rPr lang="en-US" sz="2800" dirty="0"/>
              <a:t>of Window Size: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 smtClean="0"/>
              <a:t>	- Adaptability </a:t>
            </a:r>
            <a:r>
              <a:rPr lang="en-US" sz="2800" dirty="0"/>
              <a:t>Versus Probing Overhead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Other Design Options for MIMO RA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6719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6782" y="620688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IMPLEMENTATION AND EVALUATION</a:t>
            </a:r>
            <a:endParaRPr lang="en-US" sz="32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8840"/>
            <a:ext cx="8001000" cy="353883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000" dirty="0"/>
              <a:t>Implementation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000" dirty="0" smtClean="0"/>
              <a:t>	- Implemented </a:t>
            </a:r>
            <a:r>
              <a:rPr lang="en-US" sz="3000" dirty="0" err="1"/>
              <a:t>MiRA</a:t>
            </a:r>
            <a:r>
              <a:rPr lang="en-US" sz="3000" dirty="0"/>
              <a:t> in the firmware of a programmable AP platform (about 900 lines of C code</a:t>
            </a:r>
            <a:r>
              <a:rPr lang="en-US" sz="3000" dirty="0" smtClean="0"/>
              <a:t>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Performance </a:t>
            </a:r>
            <a:r>
              <a:rPr lang="en-US" sz="3000" dirty="0" smtClean="0"/>
              <a:t>Evaluation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000" dirty="0" smtClean="0"/>
              <a:t>	- With </a:t>
            </a:r>
            <a:r>
              <a:rPr lang="en-US" sz="3000" dirty="0" err="1"/>
              <a:t>BlockAck</a:t>
            </a:r>
            <a:r>
              <a:rPr lang="en-US" sz="3000" dirty="0"/>
              <a:t> (i.e., ACK for A-MPDU) feedback is supported as well</a:t>
            </a:r>
            <a:r>
              <a:rPr lang="en-US" sz="3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47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648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IMPLEMENTATION AND </a:t>
            </a:r>
            <a:r>
              <a:rPr lang="en-US" sz="3200" dirty="0" smtClean="0"/>
              <a:t>EVALUATION  </a:t>
            </a:r>
            <a:r>
              <a:rPr lang="en-US" sz="3200" dirty="0" err="1" smtClean="0"/>
              <a:t>contd</a:t>
            </a:r>
            <a:r>
              <a:rPr lang="en-US" sz="3200" dirty="0" smtClean="0"/>
              <a:t>….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1052736"/>
            <a:ext cx="8001000" cy="504056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1</a:t>
            </a:r>
            <a:r>
              <a:rPr lang="en-US" dirty="0" smtClean="0"/>
              <a:t>) Static </a:t>
            </a:r>
            <a:r>
              <a:rPr lang="en-US" dirty="0"/>
              <a:t>Clients: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 smtClean="0"/>
              <a:t>	- UDP/3 </a:t>
            </a:r>
            <a:r>
              <a:rPr lang="en-US" sz="2400" dirty="0"/>
              <a:t>3 Antennas/5-GHz Case: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 smtClean="0"/>
              <a:t>	- UDP/2 </a:t>
            </a:r>
            <a:r>
              <a:rPr lang="en-US" sz="2400" dirty="0"/>
              <a:t>2 Antennas/5-GHz Case: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 smtClean="0"/>
              <a:t>	- TCP/3 </a:t>
            </a:r>
            <a:r>
              <a:rPr lang="en-US" sz="2400" dirty="0"/>
              <a:t>3 Antennas/5-GHz Case: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 smtClean="0"/>
              <a:t>	- UDP/3 </a:t>
            </a:r>
            <a:r>
              <a:rPr lang="en-US" sz="2400" dirty="0"/>
              <a:t>3 Antennas/2.4-GHz/40-MHz Case: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 smtClean="0"/>
              <a:t>	- UDP/3 </a:t>
            </a:r>
            <a:r>
              <a:rPr lang="en-US" sz="2400" dirty="0"/>
              <a:t>3 Antennas/2.4-GHz/20-MHz Case: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 smtClean="0"/>
              <a:t>	- Effective </a:t>
            </a:r>
            <a:r>
              <a:rPr lang="en-US" sz="2400" dirty="0"/>
              <a:t>Probing: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 smtClean="0"/>
              <a:t>	-Handling </a:t>
            </a:r>
            <a:r>
              <a:rPr lang="en-US" sz="2400" dirty="0"/>
              <a:t>SFER </a:t>
            </a:r>
            <a:r>
              <a:rPr lang="en-US" sz="2400" dirty="0" err="1"/>
              <a:t>NonMonotonicity</a:t>
            </a:r>
            <a:r>
              <a:rPr lang="en-US" sz="2400" dirty="0" smtClean="0"/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2</a:t>
            </a:r>
            <a:r>
              <a:rPr lang="en-US" dirty="0"/>
              <a:t>) Mobile </a:t>
            </a:r>
            <a:r>
              <a:rPr lang="en-US" dirty="0" smtClean="0"/>
              <a:t>Clients: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3) Setting With </a:t>
            </a:r>
            <a:r>
              <a:rPr lang="en-US" dirty="0"/>
              <a:t>Hidden Terminals: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4</a:t>
            </a:r>
            <a:r>
              <a:rPr lang="en-US" dirty="0"/>
              <a:t>) Field Trials:</a:t>
            </a:r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790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5875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IMPLEMENTATION AND </a:t>
            </a:r>
            <a:r>
              <a:rPr lang="en-US" sz="3200" dirty="0" smtClean="0"/>
              <a:t>EVALUATION  </a:t>
            </a:r>
            <a:r>
              <a:rPr lang="en-US" sz="3200" dirty="0" err="1" smtClean="0"/>
              <a:t>contd</a:t>
            </a:r>
            <a:r>
              <a:rPr lang="en-US" sz="3200" dirty="0" smtClean="0"/>
              <a:t>….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3" y="1772816"/>
            <a:ext cx="8001000" cy="432048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Assessing MIMO RA </a:t>
            </a:r>
            <a:r>
              <a:rPr lang="en-US" dirty="0" smtClean="0"/>
              <a:t>Alternatives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 smtClean="0"/>
              <a:t>	</a:t>
            </a:r>
            <a:r>
              <a:rPr lang="en-US" sz="2400" dirty="0"/>
              <a:t>- Window-Based RA Algorithm: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 smtClean="0"/>
              <a:t>	</a:t>
            </a:r>
            <a:r>
              <a:rPr lang="en-US" sz="2400" dirty="0"/>
              <a:t>- Tuned </a:t>
            </a:r>
            <a:r>
              <a:rPr lang="en-US" sz="2400" dirty="0" smtClean="0"/>
              <a:t>Sample rate Algorithm: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 smtClean="0"/>
              <a:t>	</a:t>
            </a:r>
            <a:r>
              <a:rPr lang="en-US" sz="2400" dirty="0"/>
              <a:t>- SNR-Based Mode Selection RA: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 smtClean="0"/>
              <a:t>	</a:t>
            </a:r>
            <a:r>
              <a:rPr lang="en-US" sz="2400" dirty="0"/>
              <a:t>- RA Based on Fast MCS Feedback</a:t>
            </a:r>
            <a:r>
              <a:rPr lang="en-US" sz="2400" dirty="0" smtClean="0"/>
              <a:t>: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855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5875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IMPLEMENTATION AND </a:t>
            </a:r>
            <a:r>
              <a:rPr lang="en-US" sz="3200" dirty="0" smtClean="0"/>
              <a:t>EVALUATION  </a:t>
            </a:r>
            <a:r>
              <a:rPr lang="en-US" sz="3200" dirty="0" err="1" smtClean="0"/>
              <a:t>contd</a:t>
            </a:r>
            <a:r>
              <a:rPr lang="en-US" sz="3200" dirty="0" smtClean="0"/>
              <a:t>….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00" y="1844824"/>
            <a:ext cx="7881313" cy="250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5875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IMPLEMENTATION AND </a:t>
            </a:r>
            <a:r>
              <a:rPr lang="en-US" sz="3200" dirty="0" smtClean="0"/>
              <a:t>EVALUATION  </a:t>
            </a:r>
            <a:r>
              <a:rPr lang="en-US" sz="3200" dirty="0" err="1" smtClean="0"/>
              <a:t>contd</a:t>
            </a:r>
            <a:r>
              <a:rPr lang="en-US" sz="3200" dirty="0" smtClean="0"/>
              <a:t>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882886" cy="30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</a:t>
            </a:r>
            <a:r>
              <a:rPr lang="en-US" smtClean="0">
                <a:cs typeface="Arial" charset="0"/>
              </a:rPr>
              <a:t>: MIMO </a:t>
            </a:r>
            <a:r>
              <a:rPr lang="en-US" dirty="0" smtClean="0">
                <a:cs typeface="Arial" charset="0"/>
              </a:rPr>
              <a:t>aware 802.11n 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873D7-E6FA-4F32-A21F-67240F1A7C2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012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59768"/>
            <a:ext cx="8425631" cy="442947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Study </a:t>
            </a:r>
            <a:r>
              <a:rPr lang="en-US" sz="2800" dirty="0"/>
              <a:t>of multiple-input–multiple-output (MIMO) 802.11n rate adaptation (RA) on a programmable access point (AP) platform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Existing RA </a:t>
            </a:r>
            <a:r>
              <a:rPr lang="en-US" sz="2800" dirty="0"/>
              <a:t>solutions </a:t>
            </a:r>
            <a:r>
              <a:rPr lang="en-US" sz="2800" dirty="0" smtClean="0"/>
              <a:t>offer much </a:t>
            </a:r>
            <a:r>
              <a:rPr lang="en-US" sz="2800" dirty="0"/>
              <a:t>lower throughput than even a fixed-rate scheme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All such RA algorithms are MIMO-mode oblivious.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They do not differentiate spatial diversity and spatial multiplexing modes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Show that MIMO-mode aware designs outperform MIMO-mode oblivious RAs in various settings, with goodput gains up to 73.5% in field trials.</a:t>
            </a:r>
            <a:r>
              <a:rPr lang="en-US" sz="2400" dirty="0" smtClean="0"/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5875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IMPLEMENTATION AND </a:t>
            </a:r>
            <a:r>
              <a:rPr lang="en-US" sz="3200" dirty="0" smtClean="0"/>
              <a:t>EVALUATION  </a:t>
            </a:r>
            <a:r>
              <a:rPr lang="en-US" sz="3200" dirty="0" err="1" smtClean="0"/>
              <a:t>contd</a:t>
            </a:r>
            <a:r>
              <a:rPr lang="en-US" sz="3200" dirty="0" smtClean="0"/>
              <a:t>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84" y="1826027"/>
            <a:ext cx="8840012" cy="293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5875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IMPLEMENTATION AND </a:t>
            </a:r>
            <a:r>
              <a:rPr lang="en-US" sz="3200" dirty="0" smtClean="0"/>
              <a:t>EVALUATION  </a:t>
            </a:r>
            <a:r>
              <a:rPr lang="en-US" sz="3200" dirty="0" err="1" smtClean="0"/>
              <a:t>contd</a:t>
            </a:r>
            <a:r>
              <a:rPr lang="en-US" sz="3200" dirty="0" smtClean="0"/>
              <a:t>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13" y="1510085"/>
            <a:ext cx="6781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5875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IMPLEMENTATION AND </a:t>
            </a:r>
            <a:r>
              <a:rPr lang="en-US" sz="3200" dirty="0" smtClean="0"/>
              <a:t>EVALUATION  </a:t>
            </a:r>
            <a:r>
              <a:rPr lang="en-US" sz="3200" dirty="0" err="1" smtClean="0"/>
              <a:t>contd</a:t>
            </a:r>
            <a:r>
              <a:rPr lang="en-US" sz="3200" dirty="0" smtClean="0"/>
              <a:t>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88" y="1624385"/>
            <a:ext cx="68008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5875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IMPLEMENTATION AND </a:t>
            </a:r>
            <a:r>
              <a:rPr lang="en-US" sz="3200" dirty="0" smtClean="0"/>
              <a:t>EVALUATION  </a:t>
            </a:r>
            <a:r>
              <a:rPr lang="en-US" sz="3200" dirty="0" err="1" smtClean="0"/>
              <a:t>contd</a:t>
            </a:r>
            <a:r>
              <a:rPr lang="en-US" sz="3200" dirty="0" smtClean="0"/>
              <a:t>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42" y="1628800"/>
            <a:ext cx="6036741" cy="39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5875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IMPLEMENTATION AND </a:t>
            </a:r>
            <a:r>
              <a:rPr lang="en-US" sz="3200" dirty="0" smtClean="0"/>
              <a:t>EVALUATION  </a:t>
            </a:r>
            <a:r>
              <a:rPr lang="en-US" sz="3200" dirty="0" err="1" smtClean="0"/>
              <a:t>contd</a:t>
            </a:r>
            <a:r>
              <a:rPr lang="en-US" sz="3200" dirty="0" smtClean="0"/>
              <a:t>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85" y="1700808"/>
            <a:ext cx="6951455" cy="385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5875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IMPLEMENTATION AND </a:t>
            </a:r>
            <a:r>
              <a:rPr lang="en-US" sz="3200" dirty="0" smtClean="0"/>
              <a:t>EVALUATION  </a:t>
            </a:r>
            <a:r>
              <a:rPr lang="en-US" sz="3200" dirty="0" err="1" smtClean="0"/>
              <a:t>contd</a:t>
            </a:r>
            <a:r>
              <a:rPr lang="en-US" sz="3200" dirty="0" smtClean="0"/>
              <a:t>….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88" y="1484650"/>
            <a:ext cx="64198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648"/>
            <a:ext cx="7772400" cy="49284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EVALUATION  </a:t>
            </a:r>
            <a:r>
              <a:rPr lang="en-US" sz="3200" dirty="0" err="1" smtClean="0"/>
              <a:t>contd</a:t>
            </a:r>
            <a:r>
              <a:rPr lang="en-US" sz="3200" dirty="0" smtClean="0"/>
              <a:t>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08720"/>
            <a:ext cx="64579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640"/>
            <a:ext cx="7772400" cy="56485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EVALUATION  </a:t>
            </a:r>
            <a:r>
              <a:rPr lang="en-US" sz="3200" dirty="0" err="1" smtClean="0"/>
              <a:t>contd</a:t>
            </a:r>
            <a:r>
              <a:rPr lang="en-US" sz="3200" dirty="0" smtClean="0"/>
              <a:t>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97" y="786015"/>
            <a:ext cx="6382517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RELATED WORK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4744"/>
            <a:ext cx="8001000" cy="440293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000" dirty="0"/>
              <a:t>Many of the prior rate adaptation proposals target the legacy 802.11a/b/g networks or take </a:t>
            </a:r>
            <a:r>
              <a:rPr lang="en-US" sz="3000" dirty="0" smtClean="0"/>
              <a:t>a cross-layer </a:t>
            </a:r>
            <a:r>
              <a:rPr lang="en-US" sz="3000" dirty="0"/>
              <a:t>approach by using PHY-layer feedback to select the best-goodput rate. </a:t>
            </a:r>
            <a:endParaRPr lang="en-US" sz="3000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3000" dirty="0"/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These algorithms are not designed for MIMO systems, and they do not consider MIMO </a:t>
            </a:r>
            <a:r>
              <a:rPr lang="en-US" sz="3000" dirty="0" smtClean="0"/>
              <a:t>modes and </a:t>
            </a:r>
            <a:r>
              <a:rPr lang="en-US" sz="3000" dirty="0"/>
              <a:t>802.11n frame aggregation</a:t>
            </a:r>
            <a:r>
              <a:rPr lang="en-US" sz="3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57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713663" cy="440293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Authors </a:t>
            </a:r>
            <a:r>
              <a:rPr lang="en-US" sz="2400" dirty="0"/>
              <a:t>empirically study MIMO rate </a:t>
            </a:r>
            <a:r>
              <a:rPr lang="en-US" sz="2400" dirty="0" err="1"/>
              <a:t>adaptation,using</a:t>
            </a:r>
            <a:r>
              <a:rPr lang="en-US" sz="2400" dirty="0"/>
              <a:t> an IEEE 802.11n compliant, programmable AP platform. </a:t>
            </a: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Show that diversity-oriented </a:t>
            </a:r>
            <a:r>
              <a:rPr lang="en-US" sz="2400" dirty="0"/>
              <a:t>SS mode and spatial multiplexing-driven DS mode exhibit different features and cannot be managed indistinctly.</a:t>
            </a: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Existing RA solutions do not properly </a:t>
            </a:r>
            <a:r>
              <a:rPr lang="en-US" sz="2400" dirty="0" smtClean="0"/>
              <a:t>consider  characteristics </a:t>
            </a:r>
            <a:r>
              <a:rPr lang="en-US" sz="2400" dirty="0"/>
              <a:t>of SS and DS, thus suffer </a:t>
            </a:r>
            <a:r>
              <a:rPr lang="en-US" sz="2400" dirty="0" smtClean="0"/>
              <a:t>severe performance </a:t>
            </a:r>
            <a:r>
              <a:rPr lang="en-US" sz="2400" dirty="0"/>
              <a:t>degradation</a:t>
            </a:r>
            <a:r>
              <a:rPr lang="en-US" sz="2400" dirty="0" smtClean="0"/>
              <a:t>.</a:t>
            </a:r>
            <a:endParaRPr lang="en-US" sz="3000" dirty="0"/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first propose </a:t>
            </a:r>
            <a:r>
              <a:rPr lang="en-US" sz="2400" dirty="0" err="1"/>
              <a:t>MiRA</a:t>
            </a:r>
            <a:r>
              <a:rPr lang="en-US" sz="2400" dirty="0"/>
              <a:t>, a new zigzag RA algorithm that explicitly adapts to the SS and DS modes in 802.11n MIMO systems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Design </a:t>
            </a:r>
            <a:r>
              <a:rPr lang="en-US" sz="2400" dirty="0"/>
              <a:t>and evaluate window-based and SNR-based MIMO RA solutions, experiments show clear gains of MIMO-mode-aware RAs.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729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842D7-D624-44CA-AF1A-22FDBAE8500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44045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802.11n </a:t>
            </a:r>
            <a:r>
              <a:rPr lang="en-US" dirty="0" smtClean="0"/>
              <a:t>standard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03311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MIMO: PHY uses multiple transmit and receive antennas to support two MIMO modes of </a:t>
            </a:r>
            <a:r>
              <a:rPr lang="en-US" sz="2800" dirty="0" smtClean="0"/>
              <a:t>operation.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- Spatial </a:t>
            </a:r>
            <a:r>
              <a:rPr lang="en-US" sz="2800" dirty="0"/>
              <a:t>diversity: transmits a single data stream from each transmit antenna, leveraging the independent fading over multiple antenna links, to enhance signal diversity.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- Spatial </a:t>
            </a:r>
            <a:r>
              <a:rPr lang="en-US" sz="2800" dirty="0"/>
              <a:t>multiplexing (SM) transmits independent and separately encoded spatial streams from each of the multiple transmit antennas to boost performance. </a:t>
            </a:r>
            <a:r>
              <a:rPr lang="en-US" sz="28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References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4744"/>
            <a:ext cx="8001000" cy="440293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000" dirty="0"/>
              <a:t>Towards MIMO-Aware 802.11n Rate Adaptation by </a:t>
            </a:r>
            <a:r>
              <a:rPr lang="en-US" sz="3000" dirty="0" err="1"/>
              <a:t>Ioannis</a:t>
            </a:r>
            <a:r>
              <a:rPr lang="en-US" sz="3000" dirty="0"/>
              <a:t> </a:t>
            </a:r>
            <a:r>
              <a:rPr lang="en-US" sz="3000" dirty="0" err="1"/>
              <a:t>Pefkianakis</a:t>
            </a:r>
            <a:r>
              <a:rPr lang="en-US" sz="3000" dirty="0"/>
              <a:t>, Suk-Bok Lee, </a:t>
            </a:r>
            <a:r>
              <a:rPr lang="en-US" sz="3000" dirty="0" err="1"/>
              <a:t>Songwu</a:t>
            </a:r>
            <a:r>
              <a:rPr lang="en-US" sz="3000" dirty="0"/>
              <a:t> </a:t>
            </a:r>
            <a:r>
              <a:rPr lang="en-US" sz="3000" dirty="0" smtClean="0"/>
              <a:t>Lu.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Prof. </a:t>
            </a:r>
            <a:r>
              <a:rPr lang="en-US" sz="3000" dirty="0" err="1" smtClean="0"/>
              <a:t>Kinicki’s</a:t>
            </a:r>
            <a:r>
              <a:rPr lang="en-US" sz="3000" dirty="0" smtClean="0"/>
              <a:t> presentation from previous year at WPI.</a:t>
            </a:r>
          </a:p>
        </p:txBody>
      </p:sp>
    </p:spTree>
    <p:extLst>
      <p:ext uri="{BB962C8B-B14F-4D97-AF65-F5344CB8AC3E}">
        <p14:creationId xmlns:p14="http://schemas.microsoft.com/office/powerpoint/2010/main" val="229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4744"/>
            <a:ext cx="8001000" cy="440293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681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Experimental </a:t>
            </a:r>
            <a:r>
              <a:rPr lang="en-US" dirty="0"/>
              <a:t>setting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4744"/>
            <a:ext cx="8001000" cy="440293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000" dirty="0"/>
              <a:t>Programmable AP platform which uses Atheros AR5416 2.4/5 </a:t>
            </a:r>
            <a:r>
              <a:rPr lang="en-US" sz="3000" dirty="0" smtClean="0"/>
              <a:t>GHz MAC/BB </a:t>
            </a:r>
            <a:r>
              <a:rPr lang="en-US" sz="3000" dirty="0"/>
              <a:t>MIMO </a:t>
            </a:r>
            <a:r>
              <a:rPr lang="en-US" sz="3000" dirty="0" smtClean="0"/>
              <a:t>chipset. 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AP supports SS and DS modes</a:t>
            </a:r>
            <a:r>
              <a:rPr lang="en-US" sz="3000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Available rates up to 130 and 300 Mb/s for 20- and 40-MHz </a:t>
            </a:r>
            <a:r>
              <a:rPr lang="en-US" sz="3000" dirty="0" smtClean="0"/>
              <a:t>channel operations respectively.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Frame aggregation with </a:t>
            </a:r>
            <a:r>
              <a:rPr lang="en-US" sz="3000" dirty="0" err="1"/>
              <a:t>BlockAck</a:t>
            </a:r>
            <a:r>
              <a:rPr lang="en-US" sz="3000" dirty="0"/>
              <a:t> (i.e., ACK for A-MPDU) feedback is supported as well</a:t>
            </a:r>
            <a:r>
              <a:rPr lang="en-US" sz="3000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AP has three available </a:t>
            </a:r>
            <a:r>
              <a:rPr lang="en-US" sz="3000" dirty="0" smtClean="0"/>
              <a:t>antennas.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14FBA-86FF-45DA-91B9-D32F0DBA489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9614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Experimental setting…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4744"/>
            <a:ext cx="8001000" cy="440293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802.11n </a:t>
            </a:r>
            <a:r>
              <a:rPr lang="en-US" dirty="0" smtClean="0"/>
              <a:t>clients used: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/>
              <a:t>-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Buffalo</a:t>
            </a:r>
            <a:r>
              <a:rPr lang="en-US" sz="2800" dirty="0"/>
              <a:t> WLI-CB-AG300NH 802.11a/b/g/n wireless adapter based on Marvell 802.11n chipset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/>
              <a:t>-Linksys WPC600N 802.11a/b/g/n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800" dirty="0"/>
              <a:t>-Airport Extreme wireless adapters using Broadcom chipset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en-US" dirty="0"/>
              <a:t>results presented in this paper  are from the Airport Extreme adapter, which supports up to 270-Mb/s rates.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3000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829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8388" y="6308725"/>
            <a:ext cx="4465637" cy="3603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 </a:t>
            </a:r>
            <a:r>
              <a:rPr lang="en-US" dirty="0">
                <a:cs typeface="Arial" charset="0"/>
              </a:rPr>
              <a:t>MIMO aware </a:t>
            </a:r>
            <a:r>
              <a:rPr lang="en-US" dirty="0" smtClean="0">
                <a:cs typeface="Arial" charset="0"/>
              </a:rPr>
              <a:t>802.11n </a:t>
            </a:r>
            <a:r>
              <a:rPr lang="en-US" dirty="0">
                <a:cs typeface="Arial" charset="0"/>
              </a:rPr>
              <a:t>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EB6DA-A25F-4723-923B-AD3520A1BFE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Campus Building Floor 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43" y="1844824"/>
            <a:ext cx="5655345" cy="3042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2268538" y="6308725"/>
            <a:ext cx="4465637" cy="360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CS577:MIMO aware 802.11n RA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7527925" y="6237288"/>
            <a:ext cx="1365250" cy="46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3FFF79EC-B3C8-427D-B0A9-554F6AAC4496}" type="slidenum"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pPr algn="r">
                <a:defRPr/>
              </a:pPr>
              <a:t>7</a:t>
            </a:fld>
            <a:endParaRPr lang="en-US" sz="1400" b="1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50238"/>
            <a:ext cx="7772400" cy="82292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Existing Algorithms at P4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4744"/>
            <a:ext cx="7315200" cy="417195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 noGrp="1"/>
          </p:cNvSpPr>
          <p:nvPr/>
        </p:nvSpPr>
        <p:spPr bwMode="auto">
          <a:xfrm>
            <a:off x="251520" y="5588917"/>
            <a:ext cx="8641655" cy="2883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goodput at the best fixed rate is 128.5 Mb/s, while Atheros RA gives 71.4 Mb/s, RRAA offers 85.4 Mb/s, and </a:t>
            </a:r>
            <a:r>
              <a:rPr lang="en-US" sz="1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SampleRate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gives 91.9 Mb/s. These results clearly indicate that the existing RA algorithms cannot be effectively applied in 802.11n networks.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</a:t>
            </a:r>
            <a:r>
              <a:rPr lang="en-US" dirty="0" smtClean="0">
                <a:latin typeface="Comic Sans MS" pitchFamily="66" charset="0"/>
              </a:rPr>
              <a:t>MIMO aware 802.11n 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8A6A4-9E75-405D-8C4A-68F8BC87BA1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3063"/>
            <a:ext cx="77724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SFER versus transmission rate in 802.11n MIMO settings @P10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40" y="1358769"/>
            <a:ext cx="7012260" cy="4480055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 noGrp="1"/>
          </p:cNvSpPr>
          <p:nvPr/>
        </p:nvSpPr>
        <p:spPr bwMode="auto">
          <a:xfrm>
            <a:off x="345442" y="6000618"/>
            <a:ext cx="8641655" cy="2883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SFER </a:t>
            </a:r>
            <a:r>
              <a:rPr lang="en-US" sz="1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nonmonotonicity</a:t>
            </a: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in same cross-mode </a:t>
            </a:r>
            <a:r>
              <a:rPr lang="en-US" sz="1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rates.</a:t>
            </a: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CS577:</a:t>
            </a:r>
            <a:r>
              <a:rPr lang="en-US" dirty="0" smtClean="0">
                <a:latin typeface="Comic Sans MS" pitchFamily="66" charset="0"/>
              </a:rPr>
              <a:t>MIMO aware 802.11n RA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8A6A4-9E75-405D-8C4A-68F8BC87BA1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3063"/>
            <a:ext cx="7772400" cy="8239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SFER versus transmission rate in 802.11n MIMO settings @P10</a:t>
            </a:r>
            <a:endParaRPr lang="en-US" sz="3200" dirty="0" smtClean="0"/>
          </a:p>
        </p:txBody>
      </p:sp>
      <p:sp>
        <p:nvSpPr>
          <p:cNvPr id="9" name="Footer Placeholder 4"/>
          <p:cNvSpPr txBox="1">
            <a:spLocks noGrp="1"/>
          </p:cNvSpPr>
          <p:nvPr/>
        </p:nvSpPr>
        <p:spPr bwMode="auto">
          <a:xfrm>
            <a:off x="179512" y="5301208"/>
            <a:ext cx="8807585" cy="2883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SFER monotonicity in DS mode (Left).  SFER monotonicity in SS mode (Right).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03453"/>
            <a:ext cx="8633221" cy="30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8149</TotalTime>
  <Words>898</Words>
  <Application>Microsoft Office PowerPoint</Application>
  <PresentationFormat>On-screen Show (4:3)</PresentationFormat>
  <Paragraphs>173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Soaring</vt:lpstr>
      <vt:lpstr> Towards MIMO-Aware 802.11n Rate Adaptation  (Ioannis Pefkianakis, Suk-Bok Lee and Songwu Lu) </vt:lpstr>
      <vt:lpstr>Intro…</vt:lpstr>
      <vt:lpstr>802.11n standard</vt:lpstr>
      <vt:lpstr>Experimental setting</vt:lpstr>
      <vt:lpstr>Experimental setting…</vt:lpstr>
      <vt:lpstr>Campus Building Floor plan</vt:lpstr>
      <vt:lpstr>Existing Algorithms at P4</vt:lpstr>
      <vt:lpstr>SFER versus transmission rate in 802.11n MIMO settings @P10</vt:lpstr>
      <vt:lpstr>SFER versus transmission rate in 802.11n MIMO settings @P10</vt:lpstr>
      <vt:lpstr>Comparison between SS and DS modes</vt:lpstr>
      <vt:lpstr>SFER versus transmission rate in 802.11n MIMO settings @P10</vt:lpstr>
      <vt:lpstr>STUDYING MIMO CHARACTERISTICS IN 802.11n SYSTEMS</vt:lpstr>
      <vt:lpstr>DESIGN </vt:lpstr>
      <vt:lpstr>ALTERNATIVE DESIGNS FOR MIMO 802.11n RATE ADAPTATION</vt:lpstr>
      <vt:lpstr>IMPLEMENTATION AND EVALUATION</vt:lpstr>
      <vt:lpstr>IMPLEMENTATION AND EVALUATION  contd….</vt:lpstr>
      <vt:lpstr>IMPLEMENTATION AND EVALUATION  contd….</vt:lpstr>
      <vt:lpstr>IMPLEMENTATION AND EVALUATION  contd….</vt:lpstr>
      <vt:lpstr>IMPLEMENTATION AND EVALUATION  contd….</vt:lpstr>
      <vt:lpstr>IMPLEMENTATION AND EVALUATION  contd….</vt:lpstr>
      <vt:lpstr>IMPLEMENTATION AND EVALUATION  contd….</vt:lpstr>
      <vt:lpstr>IMPLEMENTATION AND EVALUATION  contd….</vt:lpstr>
      <vt:lpstr>IMPLEMENTATION AND EVALUATION  contd….</vt:lpstr>
      <vt:lpstr>IMPLEMENTATION AND EVALUATION  contd….</vt:lpstr>
      <vt:lpstr>IMPLEMENTATION AND EVALUATION  contd….</vt:lpstr>
      <vt:lpstr>EVALUATION  contd….</vt:lpstr>
      <vt:lpstr>EVALUATION  contd….</vt:lpstr>
      <vt:lpstr>RELATED WORK</vt:lpstr>
      <vt:lpstr>Conclusion</vt:lpstr>
      <vt:lpstr>References</vt:lpstr>
      <vt:lpstr>Questions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Mice and Elephants Review</dc:title>
  <dc:creator>Didwania, Pankaj</dc:creator>
  <cp:lastModifiedBy>Professor Kinicki</cp:lastModifiedBy>
  <cp:revision>368</cp:revision>
  <cp:lastPrinted>1601-01-01T00:00:00Z</cp:lastPrinted>
  <dcterms:created xsi:type="dcterms:W3CDTF">2003-06-13T15:57:46Z</dcterms:created>
  <dcterms:modified xsi:type="dcterms:W3CDTF">2013-11-05T19:18:42Z</dcterms:modified>
</cp:coreProperties>
</file>