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6" r:id="rId18"/>
    <p:sldId id="278" r:id="rId19"/>
    <p:sldId id="279" r:id="rId20"/>
    <p:sldId id="280" r:id="rId21"/>
    <p:sldId id="281" r:id="rId22"/>
    <p:sldId id="282" r:id="rId23"/>
    <p:sldId id="277" r:id="rId24"/>
    <p:sldId id="283" r:id="rId25"/>
    <p:sldId id="284" r:id="rId26"/>
    <p:sldId id="285" r:id="rId27"/>
    <p:sldId id="273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74" r:id="rId36"/>
    <p:sldId id="292" r:id="rId37"/>
    <p:sldId id="294" r:id="rId38"/>
    <p:sldId id="295" r:id="rId39"/>
    <p:sldId id="296" r:id="rId40"/>
    <p:sldId id="297" r:id="rId41"/>
    <p:sldId id="275" r:id="rId42"/>
    <p:sldId id="298" r:id="rId43"/>
    <p:sldId id="299" r:id="rId44"/>
    <p:sldId id="307" r:id="rId45"/>
    <p:sldId id="300" r:id="rId46"/>
    <p:sldId id="301" r:id="rId47"/>
    <p:sldId id="308" r:id="rId48"/>
    <p:sldId id="302" r:id="rId49"/>
    <p:sldId id="309" r:id="rId50"/>
    <p:sldId id="303" r:id="rId51"/>
    <p:sldId id="304" r:id="rId52"/>
    <p:sldId id="305" r:id="rId53"/>
    <p:sldId id="310" r:id="rId54"/>
    <p:sldId id="306" r:id="rId55"/>
    <p:sldId id="312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13" r:id="rId65"/>
    <p:sldId id="322" r:id="rId66"/>
    <p:sldId id="323" r:id="rId67"/>
    <p:sldId id="324" r:id="rId68"/>
    <p:sldId id="326" r:id="rId69"/>
    <p:sldId id="325" r:id="rId70"/>
    <p:sldId id="327" r:id="rId71"/>
    <p:sldId id="32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0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BE2D-8A33-FB41-8B80-E9B9941135BB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7C26-1C90-1643-99D4-34D61A9F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6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8E69-3476-704F-AF66-A283E7DFADF7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5EDD-A302-8F46-B137-D6BADDBF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7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07-514B-1946-AF87-9813F4A6AA40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DAE-6097-C044-A385-B1539E49F99C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B28D-2492-AF43-9141-BA15FBC5792F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F43-193C-3443-8934-34896C8C5357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B6AC-4515-6041-9816-A82397F90F16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AA13-3A51-4A40-A420-80E2AD995836}" type="datetime1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3463-E4C5-FB43-A5C5-CDD037A1CC58}" type="datetime1">
              <a:rPr lang="en-US" smtClean="0"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A8E-E8E5-0241-A865-AFEF789F53BA}" type="datetime1">
              <a:rPr lang="en-US" smtClean="0"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C753-46DA-BA49-AFC3-4E75213C3C4E}" type="datetime1">
              <a:rPr lang="en-US" smtClean="0"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8BD-4B7F-1C44-85BF-F3261888B34A}" type="datetime1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63B-0797-8B48-A33B-04B512259AA1}" type="datetime1">
              <a:rPr lang="en-US" smtClean="0"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E6B7-437E-0744-A68B-053F56F0E55E}" type="datetime1">
              <a:rPr lang="en-US" smtClean="0"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Temporally-Ordered+Routing+Algorithm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Temporally-Ordered+Routing+Algorithm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Temporally-Ordered+Routing+Algorithm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Temporally-Ordered+Routing+Algorithm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Dynamic+Source+Routing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ni.lu/secan-lab/$Dynamic+Source+Routing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Performance </a:t>
            </a:r>
            <a:r>
              <a:rPr lang="en-US" sz="3600" dirty="0" smtClean="0"/>
              <a:t>Comparison</a:t>
            </a:r>
            <a:br>
              <a:rPr lang="en-US" sz="3600" dirty="0" smtClean="0"/>
            </a:br>
            <a:r>
              <a:rPr lang="en-US" sz="3600" dirty="0" smtClean="0"/>
              <a:t>of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rgbClr val="FF0000"/>
                </a:solidFill>
              </a:rPr>
              <a:t>Multi</a:t>
            </a:r>
            <a:r>
              <a:rPr lang="en-US" sz="3600" dirty="0">
                <a:solidFill>
                  <a:srgbClr val="FF0000"/>
                </a:solidFill>
              </a:rPr>
              <a:t>-Hop Wireless Ad Hoc Network </a:t>
            </a:r>
            <a:r>
              <a:rPr lang="en-US" sz="3600" dirty="0"/>
              <a:t>Routing Protocols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Josh </a:t>
            </a:r>
            <a:r>
              <a:rPr lang="en-US" sz="1800" dirty="0" err="1"/>
              <a:t>Broch</a:t>
            </a:r>
            <a:r>
              <a:rPr lang="en-US" sz="1800" dirty="0"/>
              <a:t>, David A. </a:t>
            </a:r>
            <a:r>
              <a:rPr lang="en-US" sz="1800" dirty="0" err="1"/>
              <a:t>Maltz</a:t>
            </a:r>
            <a:r>
              <a:rPr lang="en-US" sz="1800" dirty="0"/>
              <a:t>, David B. Johnson, </a:t>
            </a:r>
            <a:r>
              <a:rPr lang="en-US" sz="1800" dirty="0" err="1"/>
              <a:t>Yih</a:t>
            </a:r>
            <a:r>
              <a:rPr lang="en-US" sz="1800" dirty="0"/>
              <a:t>-Chun Hu, </a:t>
            </a:r>
            <a:r>
              <a:rPr lang="en-US" sz="1800" dirty="0" err="1"/>
              <a:t>Jorjeta</a:t>
            </a:r>
            <a:r>
              <a:rPr lang="en-US" sz="1800" dirty="0"/>
              <a:t> </a:t>
            </a:r>
            <a:r>
              <a:rPr lang="en-US" sz="1800" dirty="0" err="1"/>
              <a:t>Jetcheva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95501" y="4762500"/>
            <a:ext cx="506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Qian HE (Steve)</a:t>
            </a:r>
          </a:p>
          <a:p>
            <a:pPr algn="ctr"/>
            <a:r>
              <a:rPr lang="en-US" dirty="0" smtClean="0"/>
              <a:t>CS 577 – Prof. Bob </a:t>
            </a:r>
            <a:r>
              <a:rPr lang="en-US" dirty="0" err="1" smtClean="0"/>
              <a:t>Kinicki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Ad Hoc Network Routing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Improvements </a:t>
            </a:r>
            <a:r>
              <a:rPr lang="en-US" dirty="0"/>
              <a:t>to all of the protocols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prevent synchronization</a:t>
            </a:r>
            <a:r>
              <a:rPr lang="en-US" dirty="0"/>
              <a:t>, periodic broadcasts and packets sent in </a:t>
            </a:r>
            <a:r>
              <a:rPr lang="en-US" dirty="0" smtClean="0"/>
              <a:t>ACK </a:t>
            </a:r>
            <a:r>
              <a:rPr lang="en-US" dirty="0"/>
              <a:t>were jittered using a random delay uniformly distributed between 0 and 10 milliseconds.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insure that routing information </a:t>
            </a:r>
            <a:r>
              <a:rPr lang="en-US" dirty="0"/>
              <a:t>propagated </a:t>
            </a:r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a timely fashion</a:t>
            </a:r>
            <a:r>
              <a:rPr lang="en-US" dirty="0"/>
              <a:t>, routing packets </a:t>
            </a:r>
            <a:r>
              <a:rPr lang="en-US" dirty="0" smtClean="0"/>
              <a:t>were </a:t>
            </a:r>
            <a:r>
              <a:rPr lang="en-US" dirty="0"/>
              <a:t>queued for transmission at the head of the network </a:t>
            </a:r>
            <a:r>
              <a:rPr lang="en-US" dirty="0" smtClean="0"/>
              <a:t>interface.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Each </a:t>
            </a:r>
            <a:r>
              <a:rPr lang="en-US" dirty="0"/>
              <a:t>of the protocols </a:t>
            </a:r>
            <a:r>
              <a:rPr lang="en-US" dirty="0" smtClean="0"/>
              <a:t>use </a:t>
            </a:r>
            <a:r>
              <a:rPr lang="en-US" dirty="0">
                <a:solidFill>
                  <a:srgbClr val="FF0000"/>
                </a:solidFill>
              </a:rPr>
              <a:t>link breakage detection feedback</a:t>
            </a:r>
            <a:r>
              <a:rPr lang="en-US" dirty="0"/>
              <a:t> from the 802.11 </a:t>
            </a:r>
            <a:r>
              <a:rPr lang="en-US" dirty="0" smtClean="0"/>
              <a:t>MAC (</a:t>
            </a:r>
            <a:r>
              <a:rPr lang="en-US" dirty="0" smtClean="0">
                <a:solidFill>
                  <a:srgbClr val="FFFF00"/>
                </a:solidFill>
              </a:rPr>
              <a:t>except for DSDV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Ad Hoc Network Routing 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DSDV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Destination-Sequenced Distance Vector</a:t>
            </a:r>
            <a:br>
              <a:rPr lang="en-US" sz="3600" dirty="0"/>
            </a:br>
            <a:r>
              <a:rPr lang="en-US" sz="3600" dirty="0"/>
              <a:t>(DSDV)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DSDV is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hop-by-hop</a:t>
            </a:r>
            <a:r>
              <a:rPr lang="en-US" dirty="0"/>
              <a:t> distance vector routing protocol </a:t>
            </a:r>
            <a:r>
              <a:rPr lang="en-US" dirty="0" smtClean="0"/>
              <a:t>requiring: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node </a:t>
            </a:r>
            <a:r>
              <a:rPr lang="en-US" dirty="0" smtClean="0"/>
              <a:t>periodically </a:t>
            </a:r>
            <a:r>
              <a:rPr lang="en-US" dirty="0"/>
              <a:t>broadcast routing </a:t>
            </a:r>
            <a:r>
              <a:rPr lang="en-US" dirty="0" smtClean="0"/>
              <a:t>updates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guarantees </a:t>
            </a:r>
            <a:r>
              <a:rPr lang="en-US" dirty="0">
                <a:solidFill>
                  <a:srgbClr val="FFFF00"/>
                </a:solidFill>
              </a:rPr>
              <a:t>loop-</a:t>
            </a:r>
            <a:r>
              <a:rPr lang="en-US" dirty="0" smtClean="0">
                <a:solidFill>
                  <a:srgbClr val="FFFF00"/>
                </a:solidFill>
              </a:rPr>
              <a:t>freedom </a:t>
            </a:r>
            <a:r>
              <a:rPr lang="en-US" dirty="0" smtClean="0"/>
              <a:t>(</a:t>
            </a:r>
            <a:r>
              <a:rPr lang="en-US" dirty="0"/>
              <a:t>traditional </a:t>
            </a:r>
            <a:r>
              <a:rPr lang="en-US" dirty="0" smtClean="0"/>
              <a:t>DV doesn’t)</a:t>
            </a:r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>
                <a:solidFill>
                  <a:srgbClr val="FF0000"/>
                </a:solidFill>
              </a:rPr>
              <a:t>Bellman-Ford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Each </a:t>
            </a:r>
            <a:r>
              <a:rPr lang="en-US" dirty="0" smtClean="0"/>
              <a:t>node </a:t>
            </a:r>
            <a:r>
              <a:rPr lang="en-US" dirty="0"/>
              <a:t>maintains a routing table listing the </a:t>
            </a:r>
            <a:r>
              <a:rPr lang="en-US" dirty="0">
                <a:solidFill>
                  <a:srgbClr val="FFFF00"/>
                </a:solidFill>
              </a:rPr>
              <a:t>“next hop”</a:t>
            </a:r>
            <a:r>
              <a:rPr lang="en-US" dirty="0"/>
              <a:t> for each </a:t>
            </a:r>
            <a:r>
              <a:rPr lang="en-US" dirty="0">
                <a:solidFill>
                  <a:srgbClr val="FFFF00"/>
                </a:solidFill>
              </a:rPr>
              <a:t>reachable</a:t>
            </a:r>
            <a:r>
              <a:rPr lang="en-US" dirty="0"/>
              <a:t> destination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DSDV tags each route with a sequence </a:t>
            </a:r>
            <a:r>
              <a:rPr lang="en-US" dirty="0" smtClean="0"/>
              <a:t>number. (</a:t>
            </a:r>
            <a:r>
              <a:rPr lang="en-US" dirty="0" smtClean="0">
                <a:solidFill>
                  <a:srgbClr val="FF0000"/>
                </a:solidFill>
              </a:rPr>
              <a:t>the higher, the better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Each node in the network advertises a </a:t>
            </a:r>
            <a:r>
              <a:rPr lang="en-US" dirty="0">
                <a:solidFill>
                  <a:srgbClr val="FFFF00"/>
                </a:solidFill>
              </a:rPr>
              <a:t>monotonically increasing even </a:t>
            </a:r>
            <a:r>
              <a:rPr lang="en-US" dirty="0"/>
              <a:t>sequence number for </a:t>
            </a:r>
            <a:r>
              <a:rPr lang="en-US" dirty="0" smtClean="0"/>
              <a:t>itself.</a:t>
            </a:r>
          </a:p>
          <a:p>
            <a:pPr>
              <a:lnSpc>
                <a:spcPct val="100000"/>
              </a:lnSpc>
            </a:pPr>
            <a:r>
              <a:rPr lang="en-US" dirty="0"/>
              <a:t>Each node </a:t>
            </a:r>
            <a:r>
              <a:rPr lang="en-US" dirty="0" smtClean="0"/>
              <a:t>periodically broadcasts update.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DSDV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use link layer breakage </a:t>
            </a:r>
            <a:r>
              <a:rPr lang="en-US" dirty="0" smtClean="0"/>
              <a:t>detection.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Uses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full and incremental </a:t>
            </a:r>
            <a:r>
              <a:rPr lang="en-US" dirty="0" smtClean="0"/>
              <a:t>updates.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Trigger an update when: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receipt of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new sequence number </a:t>
            </a:r>
            <a:r>
              <a:rPr lang="en-US" dirty="0"/>
              <a:t>for a destination </a:t>
            </a:r>
            <a:r>
              <a:rPr lang="en-US" dirty="0" smtClean="0"/>
              <a:t>will cause </a:t>
            </a:r>
            <a:r>
              <a:rPr lang="en-US" dirty="0"/>
              <a:t>a triggered </a:t>
            </a:r>
            <a:r>
              <a:rPr lang="en-US" dirty="0" smtClean="0"/>
              <a:t>update (</a:t>
            </a:r>
            <a:r>
              <a:rPr lang="en-US" dirty="0" smtClean="0">
                <a:solidFill>
                  <a:srgbClr val="FF0000"/>
                </a:solidFill>
              </a:rPr>
              <a:t>DSDV-SQ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receipt of </a:t>
            </a:r>
            <a:r>
              <a:rPr lang="en-US" dirty="0">
                <a:solidFill>
                  <a:srgbClr val="FFFF00"/>
                </a:solidFill>
              </a:rPr>
              <a:t>a new </a:t>
            </a:r>
            <a:r>
              <a:rPr lang="en-US" dirty="0" smtClean="0">
                <a:solidFill>
                  <a:srgbClr val="FFFF00"/>
                </a:solidFill>
              </a:rPr>
              <a:t>metric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simply </a:t>
            </a:r>
            <a:r>
              <a:rPr lang="en-US" dirty="0" smtClean="0">
                <a:solidFill>
                  <a:srgbClr val="FF0000"/>
                </a:solidFill>
              </a:rPr>
              <a:t>DSDV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Constants in DSDV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0758" b="-207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TORA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Temporally-Ordered Routing </a:t>
            </a:r>
            <a:r>
              <a:rPr lang="en-US" sz="3600" dirty="0" smtClean="0"/>
              <a:t>Algorithm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TORA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/>
              <a:t>distributed routing protocol based on a </a:t>
            </a:r>
            <a:r>
              <a:rPr lang="en-US" dirty="0">
                <a:solidFill>
                  <a:srgbClr val="FF0000"/>
                </a:solidFill>
              </a:rPr>
              <a:t>“link reversal” algorithm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Discovers </a:t>
            </a:r>
            <a:r>
              <a:rPr lang="en-US" dirty="0"/>
              <a:t>routes </a:t>
            </a:r>
            <a:r>
              <a:rPr lang="en-US" dirty="0">
                <a:solidFill>
                  <a:srgbClr val="FFFF00"/>
                </a:solidFill>
              </a:rPr>
              <a:t>on </a:t>
            </a:r>
            <a:r>
              <a:rPr lang="en-US" dirty="0" smtClean="0">
                <a:solidFill>
                  <a:srgbClr val="FFFF00"/>
                </a:solidFill>
              </a:rPr>
              <a:t>demand.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P</a:t>
            </a:r>
            <a:r>
              <a:rPr lang="en-US" dirty="0" smtClean="0"/>
              <a:t>rovides </a:t>
            </a:r>
            <a:r>
              <a:rPr lang="en-US" dirty="0">
                <a:solidFill>
                  <a:srgbClr val="FFFF00"/>
                </a:solidFill>
              </a:rPr>
              <a:t>multiple routes </a:t>
            </a:r>
            <a:r>
              <a:rPr lang="en-US" dirty="0"/>
              <a:t>to a </a:t>
            </a:r>
            <a:r>
              <a:rPr lang="en-US" dirty="0" smtClean="0"/>
              <a:t>destination.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M</a:t>
            </a:r>
            <a:r>
              <a:rPr lang="en-US" dirty="0" smtClean="0"/>
              <a:t>inimizes </a:t>
            </a:r>
            <a:r>
              <a:rPr lang="en-US" dirty="0"/>
              <a:t>communication overhead by </a:t>
            </a:r>
            <a:r>
              <a:rPr lang="en-US" dirty="0">
                <a:solidFill>
                  <a:srgbClr val="FFFF00"/>
                </a:solidFill>
              </a:rPr>
              <a:t>localizing algorithmic reaction</a:t>
            </a:r>
            <a:r>
              <a:rPr lang="en-US" dirty="0"/>
              <a:t> to topological </a:t>
            </a:r>
            <a:r>
              <a:rPr lang="en-US" dirty="0" smtClean="0"/>
              <a:t>changes.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oute </a:t>
            </a:r>
            <a:r>
              <a:rPr lang="en-US" dirty="0"/>
              <a:t>optimality </a:t>
            </a:r>
            <a:r>
              <a:rPr lang="en-US" dirty="0" smtClean="0"/>
              <a:t>is </a:t>
            </a:r>
            <a:r>
              <a:rPr lang="en-US" dirty="0"/>
              <a:t>considered of </a:t>
            </a:r>
            <a:r>
              <a:rPr lang="en-US" dirty="0">
                <a:solidFill>
                  <a:srgbClr val="FF0000"/>
                </a:solidFill>
              </a:rPr>
              <a:t>secondary </a:t>
            </a:r>
            <a:r>
              <a:rPr lang="en-US" dirty="0" smtClean="0">
                <a:solidFill>
                  <a:srgbClr val="FF0000"/>
                </a:solidFill>
              </a:rPr>
              <a:t>importance.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onger </a:t>
            </a:r>
            <a:r>
              <a:rPr lang="en-US" dirty="0"/>
              <a:t>routes are often used to avoid the overhead of discovering newer </a:t>
            </a:r>
            <a:r>
              <a:rPr lang="en-US" dirty="0" smtClean="0"/>
              <a:t>routes (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>
                <a:solidFill>
                  <a:srgbClr val="FF0000"/>
                </a:solidFill>
              </a:rPr>
              <a:t>?!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: when </a:t>
            </a:r>
            <a:r>
              <a:rPr lang="en-US" dirty="0"/>
              <a:t>a node needs a route to a particular destination, it broadcasts a QUERY </a:t>
            </a:r>
            <a:r>
              <a:rPr lang="en-US" dirty="0" smtClean="0"/>
              <a:t>packet.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Propagate</a:t>
            </a:r>
            <a:r>
              <a:rPr lang="en-US" altLang="zh-CN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QUERY packet </a:t>
            </a:r>
            <a:r>
              <a:rPr lang="en-US" dirty="0" smtClean="0"/>
              <a:t>stops at the destination or </a:t>
            </a:r>
            <a:r>
              <a:rPr lang="en-US" dirty="0"/>
              <a:t>an intermediate node having a route to the </a:t>
            </a:r>
            <a:r>
              <a:rPr lang="en-US" dirty="0" smtClean="0"/>
              <a:t>destination.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Response</a:t>
            </a:r>
            <a:r>
              <a:rPr lang="en-US" dirty="0" smtClean="0"/>
              <a:t>: the </a:t>
            </a:r>
            <a:r>
              <a:rPr lang="en-US" dirty="0"/>
              <a:t>recipient </a:t>
            </a:r>
            <a:r>
              <a:rPr lang="en-US" dirty="0" smtClean="0"/>
              <a:t>then </a:t>
            </a:r>
            <a:r>
              <a:rPr lang="en-US" dirty="0"/>
              <a:t>broadcasts an </a:t>
            </a:r>
            <a:r>
              <a:rPr lang="en-US" dirty="0">
                <a:solidFill>
                  <a:srgbClr val="FFFF00"/>
                </a:solidFill>
              </a:rPr>
              <a:t>UPDATE packet</a:t>
            </a:r>
            <a:r>
              <a:rPr lang="en-US" dirty="0"/>
              <a:t> listing its height with respect to the </a:t>
            </a:r>
            <a:r>
              <a:rPr lang="en-US" dirty="0" smtClean="0"/>
              <a:t>destination.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: each </a:t>
            </a:r>
            <a:r>
              <a:rPr lang="en-US" dirty="0"/>
              <a:t>node that receives the UPDATE sets its </a:t>
            </a:r>
            <a:r>
              <a:rPr lang="en-US" dirty="0">
                <a:solidFill>
                  <a:srgbClr val="FFFF00"/>
                </a:solidFill>
              </a:rPr>
              <a:t>height</a:t>
            </a:r>
            <a:r>
              <a:rPr lang="en-US" dirty="0"/>
              <a:t> to a value greater than </a:t>
            </a:r>
            <a:r>
              <a:rPr lang="en-US" dirty="0" smtClean="0"/>
              <a:t>it </a:t>
            </a:r>
            <a:r>
              <a:rPr lang="en-US" dirty="0" smtClean="0"/>
              <a:t>received.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TORA 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2288" r="-12288"/>
          <a:stretch>
            <a:fillRect/>
          </a:stretch>
        </p:blipFill>
        <p:spPr>
          <a:xfrm>
            <a:off x="963083" y="1500049"/>
            <a:ext cx="7723717" cy="4247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356350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University of Luxembourg, SECAN-Lab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1111" y="5987018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Node C </a:t>
            </a:r>
            <a:r>
              <a:rPr lang="en-US" dirty="0"/>
              <a:t>requires a route, so it broadcasts a QRY</a:t>
            </a:r>
          </a:p>
        </p:txBody>
      </p:sp>
    </p:spTree>
    <p:extLst>
      <p:ext uri="{BB962C8B-B14F-4D97-AF65-F5344CB8AC3E}">
        <p14:creationId xmlns:p14="http://schemas.microsoft.com/office/powerpoint/2010/main" val="1247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TORA 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90" y="1500049"/>
            <a:ext cx="6252303" cy="4247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356350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University of Luxembourg, SECAN-Lab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778" y="5891768"/>
            <a:ext cx="734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QRY propagates until it hits a node which has a route to the </a:t>
            </a:r>
            <a:r>
              <a:rPr lang="en-US" dirty="0" smtClean="0"/>
              <a:t>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TORA 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82" y="1500049"/>
            <a:ext cx="5935519" cy="4247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356350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University of Luxembourg, SECAN-Lab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706" y="5966989"/>
            <a:ext cx="581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UPD is also propagated, while node E sends a new UPD</a:t>
            </a:r>
          </a:p>
        </p:txBody>
      </p:sp>
    </p:spTree>
    <p:extLst>
      <p:ext uri="{BB962C8B-B14F-4D97-AF65-F5344CB8AC3E}">
        <p14:creationId xmlns:p14="http://schemas.microsoft.com/office/powerpoint/2010/main" val="23907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TORA 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82" y="1500049"/>
            <a:ext cx="5935519" cy="4247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356350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University of Luxembourg, SECAN-Lab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611" y="5962703"/>
            <a:ext cx="335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Finally, every node gets its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33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TORA can be described in terms of </a:t>
            </a:r>
            <a:r>
              <a:rPr lang="en-US" dirty="0">
                <a:solidFill>
                  <a:srgbClr val="FFFF00"/>
                </a:solidFill>
              </a:rPr>
              <a:t>water flowing downhill towards a destination node </a:t>
            </a:r>
            <a:r>
              <a:rPr lang="en-US" dirty="0"/>
              <a:t>through a network of tubes that models the routing state of the real network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0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TORA is layered on top of </a:t>
            </a:r>
            <a:r>
              <a:rPr lang="en-US" dirty="0" smtClean="0">
                <a:solidFill>
                  <a:srgbClr val="FFFF00"/>
                </a:solidFill>
              </a:rPr>
              <a:t>IMEP</a:t>
            </a:r>
            <a:r>
              <a:rPr lang="en-US" dirty="0" smtClean="0"/>
              <a:t> (Internet </a:t>
            </a:r>
            <a:r>
              <a:rPr lang="en-US" dirty="0"/>
              <a:t>MANET Encapsulation </a:t>
            </a:r>
            <a:r>
              <a:rPr lang="en-US" dirty="0" smtClean="0"/>
              <a:t>Protocol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/>
              <a:t>IMEP attempts to aggregate many </a:t>
            </a:r>
            <a:r>
              <a:rPr lang="en-US" dirty="0">
                <a:solidFill>
                  <a:srgbClr val="FFFF00"/>
                </a:solidFill>
              </a:rPr>
              <a:t>TORA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IMEP</a:t>
            </a:r>
            <a:r>
              <a:rPr lang="en-US" dirty="0"/>
              <a:t> control </a:t>
            </a:r>
            <a:r>
              <a:rPr lang="en-US" dirty="0" smtClean="0"/>
              <a:t>together </a:t>
            </a:r>
            <a:r>
              <a:rPr lang="en-US" dirty="0"/>
              <a:t>into a single </a:t>
            </a:r>
            <a:r>
              <a:rPr lang="en-US" dirty="0" smtClean="0"/>
              <a:t>packet.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Each </a:t>
            </a:r>
            <a:r>
              <a:rPr lang="en-US" dirty="0"/>
              <a:t>IMEP node </a:t>
            </a:r>
            <a:r>
              <a:rPr lang="en-US" dirty="0">
                <a:solidFill>
                  <a:srgbClr val="FFFF00"/>
                </a:solidFill>
              </a:rPr>
              <a:t>periodically</a:t>
            </a:r>
            <a:r>
              <a:rPr lang="en-US" dirty="0"/>
              <a:t> transmits a </a:t>
            </a:r>
            <a:r>
              <a:rPr lang="en-US" dirty="0" smtClean="0">
                <a:solidFill>
                  <a:srgbClr val="FF0000"/>
                </a:solidFill>
              </a:rPr>
              <a:t>BEACON</a:t>
            </a:r>
            <a:r>
              <a:rPr lang="en-US" dirty="0" smtClean="0"/>
              <a:t>, which </a:t>
            </a:r>
            <a:r>
              <a:rPr lang="en-US" dirty="0"/>
              <a:t>is answered by each node hearing it with a </a:t>
            </a:r>
            <a:r>
              <a:rPr lang="en-US" dirty="0" smtClean="0">
                <a:solidFill>
                  <a:srgbClr val="FF0000"/>
                </a:solidFill>
              </a:rPr>
              <a:t>HELLO.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Uses </a:t>
            </a:r>
            <a:r>
              <a:rPr lang="en-US" dirty="0" smtClean="0">
                <a:solidFill>
                  <a:srgbClr val="FFFF00"/>
                </a:solidFill>
              </a:rPr>
              <a:t>ARP</a:t>
            </a:r>
            <a:r>
              <a:rPr lang="en-US" dirty="0" smtClean="0"/>
              <a:t> instead of </a:t>
            </a:r>
            <a:r>
              <a:rPr lang="en-US" dirty="0">
                <a:solidFill>
                  <a:srgbClr val="FFFF00"/>
                </a:solidFill>
              </a:rPr>
              <a:t>IMEP</a:t>
            </a:r>
            <a:r>
              <a:rPr lang="en-US" dirty="0"/>
              <a:t> in network layer address </a:t>
            </a:r>
            <a:r>
              <a:rPr lang="en-US" dirty="0" smtClean="0"/>
              <a:t>resolution.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TORA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Balance overhead </a:t>
            </a:r>
            <a:r>
              <a:rPr lang="en-US" dirty="0"/>
              <a:t>and routing protocol </a:t>
            </a:r>
            <a:r>
              <a:rPr lang="en-US" dirty="0" smtClean="0"/>
              <a:t>convergence:</a:t>
            </a:r>
            <a:endParaRPr lang="en-US" altLang="zh-CN" dirty="0" smtClean="0">
              <a:solidFill>
                <a:srgbClr val="FFFFFF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ggregate</a:t>
            </a:r>
            <a:r>
              <a:rPr lang="en-US" dirty="0" smtClean="0"/>
              <a:t> </a:t>
            </a:r>
            <a:r>
              <a:rPr lang="en-US" dirty="0"/>
              <a:t>HELLO and ACK packets for a time uniformly chosen </a:t>
            </a:r>
            <a:r>
              <a:rPr lang="en-US" dirty="0" smtClean="0"/>
              <a:t>between </a:t>
            </a:r>
            <a:r>
              <a:rPr lang="en-US" dirty="0">
                <a:solidFill>
                  <a:srgbClr val="FF0000"/>
                </a:solidFill>
              </a:rPr>
              <a:t>150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250 </a:t>
            </a:r>
            <a:r>
              <a:rPr lang="en-US" dirty="0" err="1" smtClean="0">
                <a:solidFill>
                  <a:srgbClr val="FF0000"/>
                </a:solidFill>
              </a:rPr>
              <a:t>ms.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Does not </a:t>
            </a:r>
            <a:r>
              <a:rPr lang="en-US" dirty="0">
                <a:solidFill>
                  <a:srgbClr val="FFFF00"/>
                </a:solidFill>
              </a:rPr>
              <a:t>delay </a:t>
            </a:r>
            <a:r>
              <a:rPr lang="en-US" dirty="0"/>
              <a:t>TORA routing messages for </a:t>
            </a:r>
            <a:r>
              <a:rPr lang="en-US" dirty="0" smtClean="0"/>
              <a:t>aggregation.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>
                <a:solidFill>
                  <a:srgbClr val="FFFF00"/>
                </a:solidFill>
              </a:rPr>
              <a:t>transmission delay </a:t>
            </a:r>
            <a:r>
              <a:rPr lang="en-US" dirty="0" smtClean="0"/>
              <a:t>of  TORA </a:t>
            </a:r>
            <a:r>
              <a:rPr lang="en-US" dirty="0"/>
              <a:t>routing messages </a:t>
            </a:r>
            <a:r>
              <a:rPr lang="en-US" dirty="0" smtClean="0"/>
              <a:t>+ any </a:t>
            </a:r>
            <a:r>
              <a:rPr lang="en-US" dirty="0">
                <a:solidFill>
                  <a:srgbClr val="FFFF00"/>
                </a:solidFill>
              </a:rPr>
              <a:t>queuing delay </a:t>
            </a:r>
            <a:r>
              <a:rPr lang="en-US" dirty="0"/>
              <a:t>at the network interface, allows these routing loops to </a:t>
            </a:r>
            <a:r>
              <a:rPr lang="en-US" dirty="0">
                <a:solidFill>
                  <a:srgbClr val="FF0000"/>
                </a:solidFill>
              </a:rPr>
              <a:t>last long enough </a:t>
            </a:r>
            <a:r>
              <a:rPr lang="en-US" dirty="0"/>
              <a:t>that significant numbers of data packets are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Constants in TORA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118" b="-81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DSR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Dynamic Source </a:t>
            </a:r>
            <a:r>
              <a:rPr lang="en-US" sz="3600" dirty="0" smtClean="0"/>
              <a:t>Routing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DSR)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DSR </a:t>
            </a:r>
            <a:r>
              <a:rPr lang="en-US" dirty="0" smtClean="0"/>
              <a:t>uses </a:t>
            </a:r>
            <a:r>
              <a:rPr lang="en-US" dirty="0">
                <a:solidFill>
                  <a:srgbClr val="FF0000"/>
                </a:solidFill>
              </a:rPr>
              <a:t>source routing </a:t>
            </a:r>
            <a:r>
              <a:rPr lang="en-US" dirty="0"/>
              <a:t>rather than hop-by-hop </a:t>
            </a:r>
            <a:r>
              <a:rPr lang="en-US" dirty="0" smtClean="0"/>
              <a:t>routing.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packet </a:t>
            </a:r>
            <a:r>
              <a:rPr lang="en-US" dirty="0" smtClean="0"/>
              <a:t>carries </a:t>
            </a:r>
            <a:r>
              <a:rPr lang="en-US" dirty="0" smtClean="0">
                <a:solidFill>
                  <a:srgbClr val="FFFF00"/>
                </a:solidFill>
              </a:rPr>
              <a:t>an ordered </a:t>
            </a:r>
            <a:r>
              <a:rPr lang="en-US" dirty="0">
                <a:solidFill>
                  <a:srgbClr val="FFFF00"/>
                </a:solidFill>
              </a:rPr>
              <a:t>list of </a:t>
            </a:r>
            <a:r>
              <a:rPr lang="en-US" dirty="0" smtClean="0">
                <a:solidFill>
                  <a:srgbClr val="FFFF00"/>
                </a:solidFill>
              </a:rPr>
              <a:t>nodes</a:t>
            </a:r>
            <a:r>
              <a:rPr lang="en-US" dirty="0" smtClean="0"/>
              <a:t>, which </a:t>
            </a:r>
            <a:r>
              <a:rPr lang="en-US" dirty="0"/>
              <a:t>the packet must pass</a:t>
            </a:r>
            <a:r>
              <a:rPr lang="en-US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intermediate nodes do not need to maintain up-to-date routing information in order to route the </a:t>
            </a:r>
            <a:r>
              <a:rPr lang="en-US" dirty="0" smtClean="0"/>
              <a:t>packets.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periodic route advertisement and neighbor detection </a:t>
            </a:r>
            <a:r>
              <a:rPr lang="en-US" dirty="0" smtClean="0"/>
              <a:t>packets are not </a:t>
            </a:r>
            <a:r>
              <a:rPr lang="en-US" dirty="0" smtClean="0"/>
              <a:t>needed.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DSR </a:t>
            </a:r>
            <a:r>
              <a:rPr lang="en-US" dirty="0"/>
              <a:t>protocol consists of two </a:t>
            </a:r>
            <a:r>
              <a:rPr lang="en-US" dirty="0" smtClean="0"/>
              <a:t>mechanisms: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Route Discovery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Route </a:t>
            </a:r>
            <a:r>
              <a:rPr lang="en-US" dirty="0">
                <a:solidFill>
                  <a:srgbClr val="FF0000"/>
                </a:solidFill>
              </a:rPr>
              <a:t>Maintenance.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DSR - </a:t>
            </a:r>
            <a:r>
              <a:rPr lang="en-US" altLang="zh-CN" dirty="0"/>
              <a:t>Route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: the </a:t>
            </a:r>
            <a:r>
              <a:rPr lang="en-US" dirty="0"/>
              <a:t>source </a:t>
            </a:r>
            <a:r>
              <a:rPr lang="en-US" dirty="0" smtClean="0"/>
              <a:t>node </a:t>
            </a:r>
            <a:r>
              <a:rPr lang="en-US" dirty="0"/>
              <a:t>broadcasts a </a:t>
            </a:r>
            <a:r>
              <a:rPr lang="en-US" dirty="0" smtClean="0"/>
              <a:t>REQUEST </a:t>
            </a:r>
            <a:r>
              <a:rPr lang="en-US" dirty="0"/>
              <a:t>packet that is flooded through the </a:t>
            </a:r>
            <a:r>
              <a:rPr lang="en-US" dirty="0" smtClean="0"/>
              <a:t>network. (</a:t>
            </a:r>
            <a:r>
              <a:rPr lang="en-US" dirty="0" smtClean="0">
                <a:solidFill>
                  <a:srgbClr val="FFFF00"/>
                </a:solidFill>
              </a:rPr>
              <a:t>same as TORA</a:t>
            </a:r>
            <a:r>
              <a:rPr lang="en-US" dirty="0" smtClean="0"/>
              <a:t>, except the content of REQUEST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Propagate</a:t>
            </a:r>
            <a:r>
              <a:rPr lang="en-US" dirty="0"/>
              <a:t>: the destination node or another node that knows a route to the </a:t>
            </a:r>
            <a:r>
              <a:rPr lang="en-US" dirty="0" smtClean="0"/>
              <a:t>destination will </a:t>
            </a:r>
            <a:r>
              <a:rPr lang="en-US" dirty="0"/>
              <a:t>answer </a:t>
            </a:r>
            <a:r>
              <a:rPr lang="en-US" dirty="0" smtClean="0"/>
              <a:t>with a </a:t>
            </a:r>
            <a:r>
              <a:rPr lang="en-US" dirty="0" smtClean="0"/>
              <a:t>REPLY.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same as </a:t>
            </a:r>
            <a:r>
              <a:rPr lang="en-US" dirty="0" smtClean="0">
                <a:solidFill>
                  <a:srgbClr val="FFFF00"/>
                </a:solidFill>
              </a:rPr>
              <a:t>TORA</a:t>
            </a:r>
            <a:r>
              <a:rPr lang="en-US" dirty="0"/>
              <a:t>, except </a:t>
            </a:r>
            <a:r>
              <a:rPr lang="en-US" dirty="0" smtClean="0"/>
              <a:t>the content of </a:t>
            </a:r>
            <a:r>
              <a:rPr lang="en-US" dirty="0"/>
              <a:t>REPLY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– Route Discovery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161" r="-1116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362184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University of Luxembourg, SECAN-Lab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700" y="2042584"/>
            <a:ext cx="24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Request: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source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request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FFCC"/>
                </a:solidFill>
              </a:rPr>
              <a:t>{hops}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3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– Route Discovery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56" y="1600200"/>
            <a:ext cx="643668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362184"/>
            <a:ext cx="389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University of Luxembourg, SECAN-Lab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700" y="2042584"/>
            <a:ext cx="24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Reply: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source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request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CFFCC"/>
                </a:solidFill>
              </a:rPr>
              <a:t>route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1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-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etects</a:t>
            </a:r>
            <a:r>
              <a:rPr lang="en-US" dirty="0" smtClean="0"/>
              <a:t> </a:t>
            </a:r>
            <a:r>
              <a:rPr lang="en-US" dirty="0"/>
              <a:t>when the topology of the network has </a:t>
            </a:r>
            <a:r>
              <a:rPr lang="en-US" dirty="0" smtClean="0"/>
              <a:t>changed: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source node</a:t>
            </a:r>
            <a:r>
              <a:rPr lang="en-US" dirty="0" smtClean="0"/>
              <a:t> is </a:t>
            </a:r>
            <a:r>
              <a:rPr lang="en-US" dirty="0"/>
              <a:t>notified with a </a:t>
            </a:r>
            <a:r>
              <a:rPr lang="en-US" dirty="0">
                <a:solidFill>
                  <a:srgbClr val="FFFF00"/>
                </a:solidFill>
              </a:rPr>
              <a:t>ROUTE ERROR </a:t>
            </a:r>
            <a:r>
              <a:rPr lang="en-US" dirty="0"/>
              <a:t>packet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ecides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</a:t>
            </a:r>
            <a:r>
              <a:rPr lang="en-US" dirty="0"/>
              <a:t>an alternative route can be </a:t>
            </a:r>
            <a:r>
              <a:rPr lang="en-US" dirty="0" smtClean="0"/>
              <a:t>used.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if </a:t>
            </a:r>
            <a:r>
              <a:rPr lang="en-US" dirty="0"/>
              <a:t>the Route Discovery protocol must be started to find a new </a:t>
            </a:r>
            <a:r>
              <a:rPr lang="en-US" dirty="0" smtClean="0"/>
              <a:t>path.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4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Discovers</a:t>
            </a:r>
            <a:r>
              <a:rPr lang="en-US" dirty="0" smtClean="0"/>
              <a:t> </a:t>
            </a:r>
            <a:r>
              <a:rPr lang="en-US" dirty="0"/>
              <a:t>only routes composed of bidirectional </a:t>
            </a:r>
            <a:r>
              <a:rPr lang="en-US" dirty="0" smtClean="0"/>
              <a:t>links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/>
              <a:t>by requiring </a:t>
            </a:r>
            <a:r>
              <a:rPr lang="en-US" dirty="0" smtClean="0"/>
              <a:t>nodes to </a:t>
            </a:r>
            <a:r>
              <a:rPr lang="en-US" dirty="0"/>
              <a:t>return </a:t>
            </a:r>
            <a:r>
              <a:rPr lang="en-US" dirty="0" smtClean="0">
                <a:solidFill>
                  <a:srgbClr val="FFFF00"/>
                </a:solidFill>
              </a:rPr>
              <a:t>ROUTE </a:t>
            </a:r>
            <a:r>
              <a:rPr lang="en-US" dirty="0">
                <a:solidFill>
                  <a:srgbClr val="FFFF00"/>
                </a:solidFill>
              </a:rPr>
              <a:t>REPLY</a:t>
            </a:r>
            <a:r>
              <a:rPr lang="en-US" dirty="0"/>
              <a:t> messages </a:t>
            </a:r>
            <a:r>
              <a:rPr lang="en-US" dirty="0" smtClean="0"/>
              <a:t>to where ROUTE </a:t>
            </a:r>
            <a:r>
              <a:rPr lang="en-US" dirty="0"/>
              <a:t>REQUEST packet </a:t>
            </a:r>
            <a:r>
              <a:rPr lang="en-US" dirty="0" smtClean="0"/>
              <a:t>came.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A node sends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ROUTE </a:t>
            </a:r>
            <a:r>
              <a:rPr lang="en-US" dirty="0" smtClean="0">
                <a:solidFill>
                  <a:srgbClr val="FFFF00"/>
                </a:solidFill>
              </a:rPr>
              <a:t>REQUEST</a:t>
            </a:r>
            <a:r>
              <a:rPr lang="en-US" dirty="0" smtClean="0"/>
              <a:t> with </a:t>
            </a:r>
            <a:r>
              <a:rPr lang="en-US" altLang="zh-CN" dirty="0" smtClean="0"/>
              <a:t>TTL=0. </a:t>
            </a:r>
            <a:r>
              <a:rPr lang="en-US" altLang="zh-CN" dirty="0"/>
              <a:t>If this </a:t>
            </a:r>
            <a:r>
              <a:rPr lang="en-US" altLang="zh-CN" dirty="0" smtClean="0"/>
              <a:t>non-propagating </a:t>
            </a:r>
            <a:r>
              <a:rPr lang="en-US" altLang="zh-CN" dirty="0"/>
              <a:t>search times out, </a:t>
            </a:r>
            <a:r>
              <a:rPr lang="en-US" altLang="zh-CN" dirty="0" smtClean="0"/>
              <a:t>it will send a </a:t>
            </a:r>
            <a:r>
              <a:rPr lang="en-US" altLang="zh-CN" dirty="0">
                <a:solidFill>
                  <a:srgbClr val="FFFF00"/>
                </a:solidFill>
              </a:rPr>
              <a:t>propagating ROUTE </a:t>
            </a:r>
            <a:r>
              <a:rPr lang="en-US" altLang="zh-CN" dirty="0" smtClean="0">
                <a:solidFill>
                  <a:srgbClr val="FFFF00"/>
                </a:solidFill>
              </a:rPr>
              <a:t>REQUEST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39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 in DSR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0936" b="-3093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2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 Hoc On-Demand Distance </a:t>
            </a:r>
            <a:r>
              <a:rPr lang="en-US" sz="4000" dirty="0" smtClean="0"/>
              <a:t>Vector</a:t>
            </a:r>
            <a:br>
              <a:rPr lang="en-US" sz="4000" dirty="0" smtClean="0"/>
            </a:br>
            <a:r>
              <a:rPr lang="en-US" sz="4000" dirty="0" smtClean="0"/>
              <a:t>(AODV)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AODV </a:t>
            </a:r>
            <a:r>
              <a:rPr lang="en-US" dirty="0" smtClean="0"/>
              <a:t>is </a:t>
            </a:r>
            <a:r>
              <a:rPr lang="en-US" dirty="0"/>
              <a:t>essentially a combination of both </a:t>
            </a:r>
            <a:r>
              <a:rPr lang="en-US" dirty="0">
                <a:solidFill>
                  <a:srgbClr val="FF0000"/>
                </a:solidFill>
              </a:rPr>
              <a:t>DSR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DSDV</a:t>
            </a:r>
            <a:r>
              <a:rPr lang="en-US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It </a:t>
            </a:r>
            <a:r>
              <a:rPr lang="en-US" dirty="0"/>
              <a:t>borrows the basic </a:t>
            </a:r>
            <a:r>
              <a:rPr lang="en-US" dirty="0">
                <a:solidFill>
                  <a:srgbClr val="FFFF00"/>
                </a:solidFill>
              </a:rPr>
              <a:t>on-demand mechanism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Route Discovery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Route Maintenance </a:t>
            </a:r>
            <a:r>
              <a:rPr lang="en-US" dirty="0"/>
              <a:t>from </a:t>
            </a:r>
            <a:r>
              <a:rPr lang="en-US" dirty="0" smtClean="0"/>
              <a:t>DSR.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It uses </a:t>
            </a:r>
            <a:r>
              <a:rPr lang="en-US" dirty="0" smtClean="0">
                <a:solidFill>
                  <a:srgbClr val="FFFF00"/>
                </a:solidFill>
              </a:rPr>
              <a:t>hop</a:t>
            </a:r>
            <a:r>
              <a:rPr lang="en-US" dirty="0">
                <a:solidFill>
                  <a:srgbClr val="FFFF00"/>
                </a:solidFill>
              </a:rPr>
              <a:t>-by-hop </a:t>
            </a:r>
            <a:r>
              <a:rPr lang="en-US" dirty="0"/>
              <a:t>routing, sequence numbers, and periodic beacons from DSDV.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6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Start &amp; propagate</a:t>
            </a:r>
            <a:r>
              <a:rPr lang="en-US" dirty="0" smtClean="0"/>
              <a:t>: </a:t>
            </a:r>
            <a:r>
              <a:rPr lang="en-US" u="sng" dirty="0" smtClean="0"/>
              <a:t>same as </a:t>
            </a:r>
            <a:r>
              <a:rPr lang="en-US" u="sng" dirty="0" smtClean="0">
                <a:solidFill>
                  <a:srgbClr val="FFFF00"/>
                </a:solidFill>
              </a:rPr>
              <a:t>DSR</a:t>
            </a:r>
            <a:r>
              <a:rPr lang="en-US" dirty="0" smtClean="0"/>
              <a:t>, except the </a:t>
            </a:r>
            <a:r>
              <a:rPr lang="en-US" dirty="0"/>
              <a:t>REQUEST contains the last known sequence number for that destination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Response</a:t>
            </a:r>
            <a:r>
              <a:rPr lang="en-US" dirty="0"/>
              <a:t>: </a:t>
            </a: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REQUEST </a:t>
            </a:r>
            <a:r>
              <a:rPr lang="en-US" dirty="0"/>
              <a:t>reaches a node with a route to D, </a:t>
            </a:r>
            <a:r>
              <a:rPr lang="en-US" dirty="0" smtClean="0"/>
              <a:t>it generates </a:t>
            </a:r>
            <a:r>
              <a:rPr lang="en-US" dirty="0"/>
              <a:t>a </a:t>
            </a:r>
            <a:r>
              <a:rPr lang="en-US" dirty="0" smtClean="0"/>
              <a:t>REPLY </a:t>
            </a:r>
            <a:r>
              <a:rPr lang="en-US" dirty="0"/>
              <a:t>that </a:t>
            </a:r>
            <a:r>
              <a:rPr lang="en-US" dirty="0" smtClean="0"/>
              <a:t>contains: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number of hops</a:t>
            </a:r>
            <a:r>
              <a:rPr lang="en-US" dirty="0"/>
              <a:t> necessary to reach </a:t>
            </a:r>
            <a:r>
              <a:rPr lang="en-US" dirty="0" smtClean="0"/>
              <a:t>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sequence number </a:t>
            </a:r>
            <a:r>
              <a:rPr lang="en-US" dirty="0"/>
              <a:t>for D most recently </a:t>
            </a:r>
            <a:r>
              <a:rPr lang="en-US" dirty="0" smtClean="0"/>
              <a:t>seen </a:t>
            </a:r>
            <a:r>
              <a:rPr lang="en-US" dirty="0" smtClean="0"/>
              <a:t>it.</a:t>
            </a:r>
            <a:endParaRPr lang="en-US" dirty="0" smtClean="0"/>
          </a:p>
          <a:p>
            <a:pPr marL="342900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: </a:t>
            </a:r>
            <a:r>
              <a:rPr lang="en-US" dirty="0"/>
              <a:t>Each node that participates in forwarding this REPLY back toward </a:t>
            </a:r>
            <a:r>
              <a:rPr lang="en-US" dirty="0" smtClean="0"/>
              <a:t>S, creates </a:t>
            </a:r>
            <a:r>
              <a:rPr lang="en-US" dirty="0"/>
              <a:t>a forward route to </a:t>
            </a:r>
            <a:r>
              <a:rPr lang="en-US" dirty="0" smtClean="0"/>
              <a:t>D by  remembering </a:t>
            </a:r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/>
              <a:t> the </a:t>
            </a:r>
            <a:r>
              <a:rPr lang="en-US" dirty="0">
                <a:solidFill>
                  <a:srgbClr val="FFFF00"/>
                </a:solidFill>
              </a:rPr>
              <a:t>next hop </a:t>
            </a:r>
            <a:r>
              <a:rPr lang="en-US" dirty="0" smtClean="0"/>
              <a:t>(</a:t>
            </a:r>
            <a:r>
              <a:rPr lang="en-US" u="sng" dirty="0" smtClean="0"/>
              <a:t>same as </a:t>
            </a:r>
            <a:r>
              <a:rPr lang="en-US" u="sng" dirty="0" smtClean="0">
                <a:solidFill>
                  <a:srgbClr val="FFFF00"/>
                </a:solidFill>
              </a:rPr>
              <a:t>DSDV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AODV - </a:t>
            </a:r>
            <a:r>
              <a:rPr lang="en-US" dirty="0"/>
              <a:t>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Each </a:t>
            </a:r>
            <a:r>
              <a:rPr lang="en-US" dirty="0"/>
              <a:t>node periodically transmit a </a:t>
            </a:r>
            <a:r>
              <a:rPr lang="en-US" dirty="0">
                <a:solidFill>
                  <a:srgbClr val="FFFF00"/>
                </a:solidFill>
              </a:rPr>
              <a:t>HELLO</a:t>
            </a:r>
            <a:r>
              <a:rPr lang="en-US" dirty="0"/>
              <a:t> </a:t>
            </a:r>
            <a:r>
              <a:rPr lang="en-US" dirty="0" smtClean="0"/>
              <a:t>message </a:t>
            </a:r>
            <a:r>
              <a:rPr lang="en-US" dirty="0"/>
              <a:t>with a default rate of once per second.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Failure</a:t>
            </a:r>
            <a:r>
              <a:rPr lang="en-US" dirty="0"/>
              <a:t> to receive </a:t>
            </a:r>
            <a:r>
              <a:rPr lang="en-US" dirty="0">
                <a:solidFill>
                  <a:srgbClr val="FFFF00"/>
                </a:solidFill>
              </a:rPr>
              <a:t>three</a:t>
            </a:r>
            <a:r>
              <a:rPr lang="en-US" dirty="0"/>
              <a:t> consecutive HELLO </a:t>
            </a:r>
            <a:r>
              <a:rPr lang="en-US" dirty="0" smtClean="0"/>
              <a:t>messages </a:t>
            </a:r>
            <a:r>
              <a:rPr lang="en-US" dirty="0"/>
              <a:t>from a neighbor </a:t>
            </a:r>
            <a:r>
              <a:rPr lang="en-US" dirty="0" smtClean="0">
                <a:solidFill>
                  <a:srgbClr val="FF0000"/>
                </a:solidFill>
              </a:rPr>
              <a:t>?=</a:t>
            </a:r>
            <a:r>
              <a:rPr lang="en-US" dirty="0" smtClean="0"/>
              <a:t> the neighbor is </a:t>
            </a:r>
            <a:r>
              <a:rPr lang="en-US" dirty="0"/>
              <a:t>down.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Alternatively, </a:t>
            </a:r>
            <a:r>
              <a:rPr lang="en-US" dirty="0" smtClean="0"/>
              <a:t>may </a:t>
            </a:r>
            <a:r>
              <a:rPr lang="en-US" dirty="0"/>
              <a:t>use physical layer or link layer </a:t>
            </a:r>
            <a:r>
              <a:rPr lang="en-US" dirty="0" smtClean="0"/>
              <a:t>methods </a:t>
            </a:r>
            <a:r>
              <a:rPr lang="en-US" dirty="0"/>
              <a:t>to detect link </a:t>
            </a:r>
            <a:r>
              <a:rPr lang="en-US" dirty="0" smtClean="0"/>
              <a:t>breakages.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UNSOLICITED </a:t>
            </a:r>
            <a:r>
              <a:rPr lang="en-US" dirty="0" smtClean="0">
                <a:solidFill>
                  <a:srgbClr val="FFFF00"/>
                </a:solidFill>
              </a:rPr>
              <a:t>REPLY </a:t>
            </a:r>
            <a:r>
              <a:rPr lang="en-US" dirty="0"/>
              <a:t>containing an </a:t>
            </a:r>
            <a:r>
              <a:rPr lang="en-US" dirty="0">
                <a:solidFill>
                  <a:srgbClr val="FF0000"/>
                </a:solidFill>
              </a:rPr>
              <a:t>infinite metric</a:t>
            </a:r>
            <a:r>
              <a:rPr lang="en-US" dirty="0"/>
              <a:t> for that </a:t>
            </a:r>
            <a:r>
              <a:rPr lang="en-US" dirty="0" smtClean="0"/>
              <a:t>destination will </a:t>
            </a:r>
            <a:r>
              <a:rPr lang="en-US" dirty="0"/>
              <a:t>be sent to any </a:t>
            </a:r>
            <a:r>
              <a:rPr lang="en-US" dirty="0">
                <a:solidFill>
                  <a:srgbClr val="FFFF00"/>
                </a:solidFill>
              </a:rPr>
              <a:t>upstream node </a:t>
            </a:r>
            <a:r>
              <a:rPr lang="en-US" dirty="0"/>
              <a:t>that has recently forwarded packets to a destination using </a:t>
            </a:r>
            <a:r>
              <a:rPr lang="en-US" dirty="0">
                <a:solidFill>
                  <a:srgbClr val="FFFF00"/>
                </a:solidFill>
              </a:rPr>
              <a:t>that </a:t>
            </a:r>
            <a:r>
              <a:rPr lang="en-US" dirty="0" smtClean="0">
                <a:solidFill>
                  <a:srgbClr val="FFFF00"/>
                </a:solidFill>
              </a:rPr>
              <a:t>link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4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also implemented a version of AODV that we call </a:t>
            </a:r>
            <a:r>
              <a:rPr lang="en-US" dirty="0">
                <a:solidFill>
                  <a:srgbClr val="FF0000"/>
                </a:solidFill>
              </a:rPr>
              <a:t>AODV-LL </a:t>
            </a:r>
            <a:r>
              <a:rPr lang="en-US" dirty="0"/>
              <a:t>(link layer), </a:t>
            </a:r>
            <a:r>
              <a:rPr lang="en-US" dirty="0" smtClean="0"/>
              <a:t>using </a:t>
            </a:r>
            <a:r>
              <a:rPr lang="en-US" dirty="0"/>
              <a:t>only link layer feedback from 802.11 as in </a:t>
            </a:r>
            <a:r>
              <a:rPr lang="en-US" dirty="0" smtClean="0"/>
              <a:t>DSR.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hanged </a:t>
            </a:r>
            <a:r>
              <a:rPr lang="en-US" dirty="0" smtClean="0"/>
              <a:t>AODV </a:t>
            </a:r>
            <a:r>
              <a:rPr lang="en-US" dirty="0"/>
              <a:t>implementation to use </a:t>
            </a:r>
            <a:r>
              <a:rPr lang="en-US" dirty="0">
                <a:solidFill>
                  <a:srgbClr val="FF0000"/>
                </a:solidFill>
              </a:rPr>
              <a:t>a shorter timeout</a:t>
            </a:r>
            <a:r>
              <a:rPr lang="en-US" dirty="0"/>
              <a:t> of 6 seconds before retrying a </a:t>
            </a:r>
            <a:r>
              <a:rPr lang="en-US" dirty="0" smtClean="0">
                <a:solidFill>
                  <a:srgbClr val="FFFF00"/>
                </a:solidFill>
              </a:rPr>
              <a:t>REQUEST</a:t>
            </a:r>
            <a:r>
              <a:rPr lang="en-US" dirty="0" smtClean="0"/>
              <a:t> </a:t>
            </a:r>
            <a:r>
              <a:rPr lang="en-US" dirty="0"/>
              <a:t>for which no </a:t>
            </a:r>
            <a:r>
              <a:rPr lang="en-US" dirty="0" smtClean="0">
                <a:solidFill>
                  <a:srgbClr val="FFFF00"/>
                </a:solidFill>
              </a:rPr>
              <a:t>REPLY</a:t>
            </a:r>
            <a:r>
              <a:rPr lang="en-US" dirty="0" smtClean="0"/>
              <a:t> </a:t>
            </a:r>
            <a:r>
              <a:rPr lang="en-US" dirty="0"/>
              <a:t>has been received (RREP WAIT TIME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8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ad hoc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Ad hoc </a:t>
            </a:r>
            <a:r>
              <a:rPr lang="en-US" sz="2400" dirty="0"/>
              <a:t>is a Latin phrase meaning "for this". It generally signifies a solution designed for a specific problem or task, non-generalizable, and not intended to be able to be adapted to other </a:t>
            </a:r>
            <a:r>
              <a:rPr lang="en-US" sz="2400" dirty="0" smtClean="0"/>
              <a:t>purpose.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 in AODV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73" b="-37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0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overall goal </a:t>
            </a:r>
            <a:r>
              <a:rPr lang="en-US" dirty="0"/>
              <a:t>of our experiments was to measure the ability of the routing protocols to react to </a:t>
            </a:r>
            <a:r>
              <a:rPr lang="en-US" dirty="0">
                <a:solidFill>
                  <a:srgbClr val="FFFF00"/>
                </a:solidFill>
              </a:rPr>
              <a:t>network topology </a:t>
            </a:r>
            <a:r>
              <a:rPr lang="en-US" dirty="0" smtClean="0">
                <a:solidFill>
                  <a:srgbClr val="FFFF00"/>
                </a:solidFill>
              </a:rPr>
              <a:t>changes </a:t>
            </a:r>
            <a:r>
              <a:rPr lang="en-US" dirty="0"/>
              <a:t>while continuing to successfully deliver data packets to their destinations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1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50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wireless nodes, moving about over a rectangular (</a:t>
            </a:r>
            <a:r>
              <a:rPr lang="en-US" dirty="0">
                <a:solidFill>
                  <a:srgbClr val="FFFF00"/>
                </a:solidFill>
              </a:rPr>
              <a:t>1500m * 300m</a:t>
            </a:r>
            <a:r>
              <a:rPr lang="en-US" dirty="0"/>
              <a:t>) flat space, simulated </a:t>
            </a:r>
            <a:r>
              <a:rPr lang="en-US" dirty="0">
                <a:solidFill>
                  <a:srgbClr val="FFFF00"/>
                </a:solidFill>
              </a:rPr>
              <a:t>900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210</a:t>
            </a:r>
            <a:r>
              <a:rPr lang="en-US" dirty="0"/>
              <a:t> different scenario files with varying movement patterns and traffic loads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Physical </a:t>
            </a:r>
            <a:r>
              <a:rPr lang="en-US" dirty="0">
                <a:solidFill>
                  <a:srgbClr val="FF0000"/>
                </a:solidFill>
              </a:rPr>
              <a:t>radio characteristics</a:t>
            </a:r>
            <a:r>
              <a:rPr lang="en-US" dirty="0"/>
              <a:t>: Lucent </a:t>
            </a:r>
            <a:r>
              <a:rPr lang="en-US" dirty="0" err="1" smtClean="0"/>
              <a:t>WaveLAN</a:t>
            </a:r>
            <a:r>
              <a:rPr lang="en-US" dirty="0" smtClean="0"/>
              <a:t> </a:t>
            </a:r>
            <a:r>
              <a:rPr lang="en-US" dirty="0"/>
              <a:t>direct sequence spread spectrum </a:t>
            </a:r>
            <a:r>
              <a:rPr lang="en-US" dirty="0" smtClean="0"/>
              <a:t>radio.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0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Movement Model</a:t>
            </a:r>
          </a:p>
          <a:p>
            <a:r>
              <a:rPr lang="en-US" dirty="0" smtClean="0"/>
              <a:t>Communication Model</a:t>
            </a:r>
          </a:p>
          <a:p>
            <a:r>
              <a:rPr lang="en-US" dirty="0"/>
              <a:t>Scenario Characteristics</a:t>
            </a:r>
            <a:endParaRPr lang="en-US" dirty="0" smtClean="0"/>
          </a:p>
          <a:p>
            <a:r>
              <a:rPr lang="en-US" dirty="0" smtClean="0"/>
              <a:t>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0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“random waypoint” </a:t>
            </a:r>
            <a:r>
              <a:rPr lang="en-US" dirty="0" smtClean="0"/>
              <a:t>model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begins</a:t>
            </a:r>
            <a:r>
              <a:rPr lang="en-US" dirty="0"/>
              <a:t> by remaining stationary for a pause </a:t>
            </a:r>
            <a:r>
              <a:rPr lang="en-US" dirty="0" smtClean="0"/>
              <a:t>time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selects</a:t>
            </a:r>
            <a:r>
              <a:rPr lang="en-US" dirty="0" smtClean="0"/>
              <a:t> </a:t>
            </a:r>
            <a:r>
              <a:rPr lang="en-US" dirty="0"/>
              <a:t>a random </a:t>
            </a:r>
            <a:r>
              <a:rPr lang="en-US" dirty="0" smtClean="0"/>
              <a:t>destination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moves</a:t>
            </a:r>
            <a:r>
              <a:rPr lang="en-US" dirty="0" smtClean="0"/>
              <a:t> </a:t>
            </a:r>
            <a:r>
              <a:rPr lang="en-US" dirty="0"/>
              <a:t>to that </a:t>
            </a:r>
            <a:r>
              <a:rPr lang="en-US" dirty="0" smtClean="0"/>
              <a:t>destination </a:t>
            </a:r>
            <a:r>
              <a:rPr lang="en-US" dirty="0"/>
              <a:t>at a speed distributed uniformly 0~</a:t>
            </a:r>
            <a:r>
              <a:rPr lang="en-US" dirty="0" smtClean="0"/>
              <a:t>MAX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upon </a:t>
            </a:r>
            <a:r>
              <a:rPr lang="en-US" dirty="0">
                <a:solidFill>
                  <a:srgbClr val="FFFF00"/>
                </a:solidFill>
              </a:rPr>
              <a:t>reaching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pauses</a:t>
            </a:r>
            <a:r>
              <a:rPr lang="en-US" dirty="0"/>
              <a:t> again for a pause </a:t>
            </a:r>
            <a:r>
              <a:rPr lang="en-US" dirty="0" smtClean="0"/>
              <a:t>time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epeats</a:t>
            </a:r>
            <a:r>
              <a:rPr lang="en-US" dirty="0" smtClean="0"/>
              <a:t> from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7</a:t>
            </a:r>
            <a:r>
              <a:rPr lang="en-US" dirty="0" smtClean="0"/>
              <a:t> different </a:t>
            </a:r>
            <a:r>
              <a:rPr lang="en-US" dirty="0">
                <a:solidFill>
                  <a:srgbClr val="FFFF00"/>
                </a:solidFill>
              </a:rPr>
              <a:t>pause time</a:t>
            </a:r>
            <a:r>
              <a:rPr lang="en-US" dirty="0"/>
              <a:t>s: </a:t>
            </a:r>
            <a:r>
              <a:rPr lang="en-US" dirty="0">
                <a:solidFill>
                  <a:srgbClr val="FF0000"/>
                </a:solidFill>
              </a:rPr>
              <a:t>0, 30, 60, 120, 300, 600, and 900 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70</a:t>
            </a:r>
            <a:r>
              <a:rPr lang="en-US" dirty="0" smtClean="0"/>
              <a:t> </a:t>
            </a:r>
            <a:r>
              <a:rPr lang="en-US" dirty="0"/>
              <a:t>different </a:t>
            </a:r>
            <a:r>
              <a:rPr lang="en-US" dirty="0">
                <a:solidFill>
                  <a:srgbClr val="FFFF00"/>
                </a:solidFill>
              </a:rPr>
              <a:t>movement pattern</a:t>
            </a:r>
            <a:r>
              <a:rPr lang="en-US" dirty="0"/>
              <a:t>s, 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dirty="0"/>
              <a:t> for each value of </a:t>
            </a:r>
            <a:r>
              <a:rPr lang="en-US" dirty="0">
                <a:solidFill>
                  <a:srgbClr val="FFFF00"/>
                </a:solidFill>
              </a:rPr>
              <a:t>pause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different </a:t>
            </a:r>
            <a:r>
              <a:rPr lang="en-US" dirty="0"/>
              <a:t>maximum </a:t>
            </a:r>
            <a:r>
              <a:rPr lang="en-US" dirty="0" smtClean="0"/>
              <a:t>speeds: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20 m/s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1 m/s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6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Communication Model</a:t>
            </a:r>
          </a:p>
          <a:p>
            <a:r>
              <a:rPr lang="en-US" dirty="0"/>
              <a:t>Scenario Characteristics</a:t>
            </a:r>
            <a:endParaRPr lang="en-US" dirty="0" smtClean="0"/>
          </a:p>
          <a:p>
            <a:r>
              <a:rPr lang="en-US" dirty="0" smtClean="0"/>
              <a:t>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Constant Bit Rate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CBR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sending rate</a:t>
            </a:r>
            <a:r>
              <a:rPr lang="en-US" dirty="0"/>
              <a:t>s of 1, </a:t>
            </a:r>
            <a:r>
              <a:rPr lang="en-US" dirty="0">
                <a:solidFill>
                  <a:srgbClr val="FFFF00"/>
                </a:solidFill>
              </a:rPr>
              <a:t>4</a:t>
            </a:r>
            <a:r>
              <a:rPr lang="en-US" dirty="0"/>
              <a:t>, and 8 packets per second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networks containing </a:t>
            </a:r>
            <a:r>
              <a:rPr lang="en-US" dirty="0">
                <a:solidFill>
                  <a:srgbClr val="FFFF00"/>
                </a:solidFill>
              </a:rPr>
              <a:t>10, 20, and 30 </a:t>
            </a:r>
            <a:r>
              <a:rPr lang="en-US" dirty="0"/>
              <a:t>CBR </a:t>
            </a:r>
            <a:r>
              <a:rPr lang="en-US" dirty="0">
                <a:solidFill>
                  <a:srgbClr val="FF0000"/>
                </a:solidFill>
              </a:rPr>
              <a:t>source</a:t>
            </a:r>
            <a:r>
              <a:rPr lang="en-US" dirty="0"/>
              <a:t>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packet size</a:t>
            </a:r>
            <a:r>
              <a:rPr lang="en-US" dirty="0"/>
              <a:t>s of </a:t>
            </a:r>
            <a:r>
              <a:rPr lang="en-US" dirty="0">
                <a:solidFill>
                  <a:srgbClr val="FFFF00"/>
                </a:solidFill>
              </a:rPr>
              <a:t>64</a:t>
            </a:r>
            <a:r>
              <a:rPr lang="en-US" dirty="0"/>
              <a:t> and 1024 </a:t>
            </a:r>
            <a:r>
              <a:rPr lang="en-US" dirty="0" smtClean="0"/>
              <a:t>bytes</a:t>
            </a:r>
          </a:p>
          <a:p>
            <a:pPr>
              <a:lnSpc>
                <a:spcPct val="100000"/>
              </a:lnSpc>
            </a:pPr>
            <a:r>
              <a:rPr lang="en-US" dirty="0"/>
              <a:t>did not use </a:t>
            </a:r>
            <a:r>
              <a:rPr lang="en-US" dirty="0" smtClean="0"/>
              <a:t>TCP (because it’s so </a:t>
            </a:r>
            <a:r>
              <a:rPr lang="en-US" dirty="0" smtClean="0">
                <a:solidFill>
                  <a:srgbClr val="CCFFCC"/>
                </a:solidFill>
              </a:rPr>
              <a:t>GOOD!!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5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Model</a:t>
            </a:r>
          </a:p>
          <a:p>
            <a:r>
              <a:rPr lang="en-US" dirty="0" smtClean="0"/>
              <a:t>Communication Model</a:t>
            </a:r>
          </a:p>
          <a:p>
            <a:r>
              <a:rPr lang="en-US" dirty="0">
                <a:solidFill>
                  <a:srgbClr val="FF0000"/>
                </a:solidFill>
              </a:rPr>
              <a:t>Scenario Characteristics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What is </a:t>
            </a:r>
            <a:r>
              <a:rPr lang="en-US" dirty="0" smtClean="0">
                <a:solidFill>
                  <a:srgbClr val="FFFF00"/>
                </a:solidFill>
              </a:rPr>
              <a:t>ad hoc</a:t>
            </a:r>
            <a:r>
              <a:rPr lang="en-US" dirty="0" smtClean="0"/>
              <a:t> network?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each mobile node operates not only as </a:t>
            </a:r>
            <a:r>
              <a:rPr lang="en-US" dirty="0">
                <a:solidFill>
                  <a:srgbClr val="FF0000"/>
                </a:solidFill>
              </a:rPr>
              <a:t>a host </a:t>
            </a:r>
            <a:r>
              <a:rPr lang="en-US" dirty="0"/>
              <a:t>but also as </a:t>
            </a:r>
            <a:r>
              <a:rPr lang="en-US" dirty="0">
                <a:solidFill>
                  <a:srgbClr val="FF0000"/>
                </a:solidFill>
              </a:rPr>
              <a:t>a router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ad hoc routing protocol allows each node to </a:t>
            </a:r>
            <a:r>
              <a:rPr lang="en-US" u="sng" dirty="0">
                <a:solidFill>
                  <a:srgbClr val="FFFFFF"/>
                </a:solidFill>
              </a:rPr>
              <a:t>discover</a:t>
            </a:r>
            <a:r>
              <a:rPr lang="en-US" dirty="0">
                <a:solidFill>
                  <a:srgbClr val="FFFFFF"/>
                </a:solidFill>
              </a:rPr>
              <a:t> “</a:t>
            </a:r>
            <a:r>
              <a:rPr lang="en-US" dirty="0">
                <a:solidFill>
                  <a:srgbClr val="FF0000"/>
                </a:solidFill>
              </a:rPr>
              <a:t>multi-hop</a:t>
            </a:r>
            <a:r>
              <a:rPr lang="en-US" dirty="0">
                <a:solidFill>
                  <a:srgbClr val="FFFFFF"/>
                </a:solidFill>
              </a:rPr>
              <a:t>” paths through the network to any other </a:t>
            </a:r>
            <a:r>
              <a:rPr lang="en-US" dirty="0" smtClean="0">
                <a:solidFill>
                  <a:srgbClr val="FFFFFF"/>
                </a:solidFill>
              </a:rPr>
              <a:t>node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infrastructure</a:t>
            </a:r>
            <a:r>
              <a:rPr lang="en-US" dirty="0" err="1">
                <a:solidFill>
                  <a:srgbClr val="FF0000"/>
                </a:solidFill>
              </a:rPr>
              <a:t>less</a:t>
            </a:r>
            <a:r>
              <a:rPr lang="en-US" dirty="0"/>
              <a:t> </a:t>
            </a:r>
            <a:r>
              <a:rPr lang="en-US" dirty="0" smtClean="0"/>
              <a:t>networking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dynamically</a:t>
            </a:r>
            <a:r>
              <a:rPr lang="en-US" dirty="0" smtClean="0"/>
              <a:t> </a:t>
            </a:r>
            <a:r>
              <a:rPr lang="en-US" dirty="0"/>
              <a:t>establish routing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An </a:t>
            </a:r>
            <a:r>
              <a:rPr lang="en-US" dirty="0"/>
              <a:t>internal mechanism of </a:t>
            </a:r>
            <a:r>
              <a:rPr lang="en-US" dirty="0" smtClean="0"/>
              <a:t>the simulator calculates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shortest path</a:t>
            </a:r>
            <a:r>
              <a:rPr lang="en-US" dirty="0"/>
              <a:t> between the </a:t>
            </a:r>
            <a:r>
              <a:rPr lang="en-US" dirty="0" smtClean="0">
                <a:solidFill>
                  <a:srgbClr val="FFFF00"/>
                </a:solidFill>
              </a:rPr>
              <a:t>originated packet</a:t>
            </a:r>
            <a:r>
              <a:rPr lang="en-US" dirty="0" smtClean="0"/>
              <a:t>’s </a:t>
            </a:r>
            <a:r>
              <a:rPr lang="en-US" dirty="0"/>
              <a:t>sender and its destination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shortest path </a:t>
            </a:r>
            <a:r>
              <a:rPr lang="en-US" dirty="0" smtClean="0"/>
              <a:t>is calculated based on a range of </a:t>
            </a:r>
            <a:r>
              <a:rPr lang="en-US" dirty="0" smtClean="0">
                <a:solidFill>
                  <a:srgbClr val="FFFF00"/>
                </a:solidFill>
              </a:rPr>
              <a:t>250m</a:t>
            </a:r>
            <a:r>
              <a:rPr lang="en-US" dirty="0" smtClean="0"/>
              <a:t> for each radio without congestion and interference.</a:t>
            </a:r>
          </a:p>
          <a:p>
            <a:pPr>
              <a:lnSpc>
                <a:spcPct val="100000"/>
              </a:lnSpc>
            </a:pPr>
            <a:r>
              <a:rPr lang="en-US" dirty="0"/>
              <a:t>The average </a:t>
            </a:r>
            <a:r>
              <a:rPr lang="en-US" dirty="0" smtClean="0"/>
              <a:t>hops is </a:t>
            </a:r>
            <a:r>
              <a:rPr lang="en-US" dirty="0" smtClean="0">
                <a:solidFill>
                  <a:srgbClr val="FFFF00"/>
                </a:solidFill>
              </a:rPr>
              <a:t>2.6</a:t>
            </a:r>
            <a:r>
              <a:rPr lang="en-US" dirty="0" smtClean="0"/>
              <a:t>, </a:t>
            </a:r>
            <a:r>
              <a:rPr lang="en-US" dirty="0"/>
              <a:t>and the farthest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FF00"/>
                </a:solidFill>
              </a:rPr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7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0023" r="-30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598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Characteristics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666" r="-76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6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Model</a:t>
            </a:r>
          </a:p>
          <a:p>
            <a:r>
              <a:rPr lang="en-US" dirty="0" smtClean="0"/>
              <a:t>Communication Model</a:t>
            </a:r>
          </a:p>
          <a:p>
            <a:r>
              <a:rPr lang="en-US" dirty="0"/>
              <a:t>Scenario Characteristics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0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Packet </a:t>
            </a:r>
            <a:r>
              <a:rPr lang="en-US" sz="2400" dirty="0" smtClean="0">
                <a:solidFill>
                  <a:srgbClr val="FF0000"/>
                </a:solidFill>
              </a:rPr>
              <a:t>Delivery Ratio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the ratio between the </a:t>
            </a:r>
            <a:r>
              <a:rPr lang="en-US" sz="2400" dirty="0">
                <a:solidFill>
                  <a:srgbClr val="FFFF00"/>
                </a:solidFill>
              </a:rPr>
              <a:t>number of packets originated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number </a:t>
            </a:r>
            <a:r>
              <a:rPr lang="en-US" sz="2400" dirty="0">
                <a:solidFill>
                  <a:srgbClr val="FFFF00"/>
                </a:solidFill>
              </a:rPr>
              <a:t>of packets </a:t>
            </a:r>
            <a:r>
              <a:rPr lang="en-US" sz="2400" dirty="0" smtClean="0">
                <a:solidFill>
                  <a:srgbClr val="FFFF00"/>
                </a:solidFill>
              </a:rPr>
              <a:t>received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Routing Overhead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total number of </a:t>
            </a:r>
            <a:r>
              <a:rPr lang="en-US" sz="2400" dirty="0">
                <a:solidFill>
                  <a:srgbClr val="FFFF00"/>
                </a:solidFill>
              </a:rPr>
              <a:t>routing packets </a:t>
            </a:r>
            <a:r>
              <a:rPr lang="en-US" sz="2400" dirty="0" smtClean="0"/>
              <a:t>transmitted </a:t>
            </a:r>
            <a:r>
              <a:rPr lang="en-US" sz="2400" dirty="0"/>
              <a:t>during the </a:t>
            </a:r>
            <a:r>
              <a:rPr lang="en-US" sz="2400" dirty="0" smtClean="0"/>
              <a:t>simulation </a:t>
            </a:r>
            <a:r>
              <a:rPr lang="en-US" sz="2400" dirty="0"/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each hop counts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Path </a:t>
            </a:r>
            <a:r>
              <a:rPr lang="en-US" sz="2400" dirty="0" smtClean="0">
                <a:solidFill>
                  <a:srgbClr val="FF0000"/>
                </a:solidFill>
              </a:rPr>
              <a:t>Optimality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difference </a:t>
            </a:r>
            <a:r>
              <a:rPr lang="en-US" sz="2400" dirty="0"/>
              <a:t>between the </a:t>
            </a:r>
            <a:r>
              <a:rPr lang="en-US" sz="2400" dirty="0">
                <a:solidFill>
                  <a:srgbClr val="FFFF00"/>
                </a:solidFill>
              </a:rPr>
              <a:t>number of hops a packet took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length of the shortest </a:t>
            </a:r>
            <a:r>
              <a:rPr lang="en-US" sz="2400" dirty="0" smtClean="0">
                <a:solidFill>
                  <a:srgbClr val="FFFF00"/>
                </a:solidFill>
              </a:rPr>
              <a:t>path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Simulation </a:t>
            </a:r>
            <a:r>
              <a:rPr lang="en-US" dirty="0" smtClean="0">
                <a:solidFill>
                  <a:srgbClr val="FF0000"/>
                </a:solidFill>
              </a:rPr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17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delivery ratio </a:t>
            </a:r>
            <a:r>
              <a:rPr lang="en-US" dirty="0"/>
              <a:t>- pause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3814" r="-3381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9286" y="6347394"/>
            <a:ext cx="118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 sources</a:t>
            </a:r>
          </a:p>
        </p:txBody>
      </p:sp>
    </p:spTree>
    <p:extLst>
      <p:ext uri="{BB962C8B-B14F-4D97-AF65-F5344CB8AC3E}">
        <p14:creationId xmlns:p14="http://schemas.microsoft.com/office/powerpoint/2010/main" val="32827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</a:t>
            </a:r>
            <a:r>
              <a:rPr lang="en-US" dirty="0"/>
              <a:t>- pause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3321" r="-333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9286" y="6347394"/>
            <a:ext cx="118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 sources</a:t>
            </a:r>
          </a:p>
        </p:txBody>
      </p:sp>
    </p:spTree>
    <p:extLst>
      <p:ext uri="{BB962C8B-B14F-4D97-AF65-F5344CB8AC3E}">
        <p14:creationId xmlns:p14="http://schemas.microsoft.com/office/powerpoint/2010/main" val="3387789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FF0000"/>
                </a:solidFill>
              </a:rPr>
              <a:pPr/>
              <a:t>57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3" y="0"/>
            <a:ext cx="8111817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delivery </a:t>
            </a:r>
            <a:r>
              <a:rPr lang="en-US" dirty="0">
                <a:solidFill>
                  <a:srgbClr val="FF0000"/>
                </a:solidFill>
              </a:rPr>
              <a:t>ratio </a:t>
            </a:r>
            <a:r>
              <a:rPr lang="en-US" dirty="0" smtClean="0">
                <a:solidFill>
                  <a:srgbClr val="FF0000"/>
                </a:solidFill>
              </a:rPr>
              <a:t>- pause </a:t>
            </a:r>
            <a:r>
              <a:rPr lang="en-US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51555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811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overhead – pause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srgbClr val="FF0000"/>
                </a:solidFill>
              </a:rPr>
              <a:pPr/>
              <a:t>58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Simulation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from shortest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5358" r="-353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9286" y="6347394"/>
            <a:ext cx="118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 sources</a:t>
            </a:r>
          </a:p>
        </p:txBody>
      </p:sp>
    </p:spTree>
    <p:extLst>
      <p:ext uri="{BB962C8B-B14F-4D97-AF65-F5344CB8AC3E}">
        <p14:creationId xmlns:p14="http://schemas.microsoft.com/office/powerpoint/2010/main" val="1611316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Lower Speed of Node Movement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34" b="-10634"/>
          <a:stretch>
            <a:fillRect/>
          </a:stretch>
        </p:blipFill>
        <p:spPr>
          <a:xfrm>
            <a:off x="361950" y="1600200"/>
            <a:ext cx="41148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2522"/>
            <a:ext cx="4114800" cy="3701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683" y="5956240"/>
            <a:ext cx="1968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 m/s, 20 sources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8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Overhead in Source Routing Protocols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875" b="-108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79156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measured in </a:t>
            </a:r>
            <a:r>
              <a:rPr lang="en-US" dirty="0" smtClean="0">
                <a:solidFill>
                  <a:srgbClr val="FFFF00"/>
                </a:solidFill>
              </a:rPr>
              <a:t>bytes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includes</a:t>
            </a:r>
            <a:r>
              <a:rPr lang="en-US" dirty="0" smtClean="0"/>
              <a:t> </a:t>
            </a:r>
            <a:r>
              <a:rPr lang="en-US" dirty="0"/>
              <a:t>the bytes of the </a:t>
            </a:r>
            <a:r>
              <a:rPr lang="en-US" dirty="0">
                <a:solidFill>
                  <a:srgbClr val="FFFF00"/>
                </a:solidFill>
              </a:rPr>
              <a:t>source route header </a:t>
            </a:r>
            <a:r>
              <a:rPr lang="en-US" dirty="0"/>
              <a:t>that DSR places in each packet</a:t>
            </a:r>
          </a:p>
        </p:txBody>
      </p:sp>
    </p:spTree>
    <p:extLst>
      <p:ext uri="{BB962C8B-B14F-4D97-AF65-F5344CB8AC3E}">
        <p14:creationId xmlns:p14="http://schemas.microsoft.com/office/powerpoint/2010/main" val="2096141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DSDV vs. DSDV-SQ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0" y="1968500"/>
            <a:ext cx="4009394" cy="360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05" y="1968500"/>
            <a:ext cx="4062995" cy="36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22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/>
              <a:t>Ad Hoc Network Routing </a:t>
            </a:r>
            <a:r>
              <a:rPr lang="en-US" dirty="0" smtClean="0"/>
              <a:t>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1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This paper: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provides</a:t>
            </a: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accurate </a:t>
            </a:r>
            <a:r>
              <a:rPr lang="en-US" dirty="0"/>
              <a:t>simulation of the MAC and physical-layer behavior of the IEEE 802.11 wireless LAN </a:t>
            </a:r>
            <a:r>
              <a:rPr lang="en-US" dirty="0" smtClean="0"/>
              <a:t>standard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with modifications </a:t>
            </a:r>
            <a:r>
              <a:rPr lang="en-US" dirty="0">
                <a:solidFill>
                  <a:srgbClr val="FF0000"/>
                </a:solidFill>
              </a:rPr>
              <a:t>to the ns network </a:t>
            </a:r>
            <a:r>
              <a:rPr lang="en-US" dirty="0" smtClean="0">
                <a:solidFill>
                  <a:srgbClr val="FF0000"/>
                </a:solidFill>
              </a:rPr>
              <a:t>simulator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powerful </a:t>
            </a:r>
            <a:r>
              <a:rPr lang="en-US" dirty="0" smtClean="0">
                <a:solidFill>
                  <a:srgbClr val="FFFF00"/>
                </a:solidFill>
              </a:rPr>
              <a:t>tool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detailed</a:t>
            </a:r>
            <a:r>
              <a:rPr lang="en-US" dirty="0" smtClean="0"/>
              <a:t> </a:t>
            </a:r>
            <a:r>
              <a:rPr lang="en-US" dirty="0"/>
              <a:t>packet-level simulation comparing DSDV, TORA, DSR, and </a:t>
            </a:r>
            <a:r>
              <a:rPr lang="en-US" dirty="0" smtClean="0"/>
              <a:t>AODV</a:t>
            </a:r>
          </a:p>
          <a:p>
            <a:pPr>
              <a:lnSpc>
                <a:spcPct val="120000"/>
              </a:lnSpc>
            </a:pPr>
            <a:r>
              <a:rPr lang="en-US" dirty="0"/>
              <a:t>Each of the protocols studied </a:t>
            </a:r>
            <a:r>
              <a:rPr lang="en-US" dirty="0">
                <a:solidFill>
                  <a:srgbClr val="FFFF00"/>
                </a:solidFill>
              </a:rPr>
              <a:t>performs well </a:t>
            </a:r>
            <a:r>
              <a:rPr lang="en-US" dirty="0">
                <a:solidFill>
                  <a:srgbClr val="FF0000"/>
                </a:solidFill>
              </a:rPr>
              <a:t>in some cases</a:t>
            </a:r>
            <a:r>
              <a:rPr lang="en-US" dirty="0"/>
              <a:t> yet </a:t>
            </a:r>
            <a:r>
              <a:rPr lang="en-US" dirty="0">
                <a:solidFill>
                  <a:srgbClr val="FFFF00"/>
                </a:solidFill>
              </a:rPr>
              <a:t>has certain drawbacks </a:t>
            </a: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others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58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DSDV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performs </a:t>
            </a:r>
            <a:r>
              <a:rPr lang="en-US" dirty="0"/>
              <a:t>quite </a:t>
            </a:r>
            <a:r>
              <a:rPr lang="en-US" dirty="0">
                <a:solidFill>
                  <a:srgbClr val="FFFF00"/>
                </a:solidFill>
              </a:rPr>
              <a:t>predictably</a:t>
            </a:r>
            <a:r>
              <a:rPr lang="en-US" dirty="0"/>
              <a:t>, delivering </a:t>
            </a:r>
            <a:r>
              <a:rPr lang="en-US" dirty="0">
                <a:solidFill>
                  <a:srgbClr val="FFFF00"/>
                </a:solidFill>
              </a:rPr>
              <a:t>virtually all </a:t>
            </a:r>
            <a:r>
              <a:rPr lang="en-US" dirty="0"/>
              <a:t>data packets when node mobility rate and movement speed are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failing</a:t>
            </a:r>
            <a:r>
              <a:rPr lang="en-US" dirty="0" smtClean="0"/>
              <a:t> </a:t>
            </a:r>
            <a:r>
              <a:rPr lang="en-US" dirty="0"/>
              <a:t>to converge as node mobility </a:t>
            </a:r>
            <a:r>
              <a:rPr lang="en-US" dirty="0">
                <a:solidFill>
                  <a:srgbClr val="FFFF00"/>
                </a:solidFill>
              </a:rPr>
              <a:t>increases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0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TORA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worst</a:t>
            </a:r>
            <a:r>
              <a:rPr lang="en-US" dirty="0"/>
              <a:t> performer </a:t>
            </a:r>
            <a:r>
              <a:rPr lang="en-US" dirty="0" smtClean="0"/>
              <a:t>in routing </a:t>
            </a:r>
            <a:r>
              <a:rPr lang="en-US" dirty="0"/>
              <a:t>packet </a:t>
            </a:r>
            <a:r>
              <a:rPr lang="en-US" dirty="0" smtClean="0">
                <a:solidFill>
                  <a:srgbClr val="FFFF00"/>
                </a:solidFill>
              </a:rPr>
              <a:t>overhead.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still </a:t>
            </a:r>
            <a:r>
              <a:rPr lang="en-US" dirty="0"/>
              <a:t>delivered over </a:t>
            </a:r>
            <a:r>
              <a:rPr lang="en-US" dirty="0">
                <a:solidFill>
                  <a:srgbClr val="FFFF00"/>
                </a:solidFill>
              </a:rPr>
              <a:t>90%</a:t>
            </a:r>
            <a:r>
              <a:rPr lang="en-US" dirty="0"/>
              <a:t> of the </a:t>
            </a:r>
            <a:r>
              <a:rPr lang="en-US" dirty="0" smtClean="0"/>
              <a:t>packets </a:t>
            </a:r>
            <a:r>
              <a:rPr lang="en-US" dirty="0"/>
              <a:t>in scenarios with </a:t>
            </a:r>
            <a:r>
              <a:rPr lang="en-US" dirty="0">
                <a:solidFill>
                  <a:srgbClr val="FFFF00"/>
                </a:solidFill>
              </a:rPr>
              <a:t>10 or 20 </a:t>
            </a:r>
            <a:r>
              <a:rPr lang="en-US" dirty="0" smtClean="0">
                <a:solidFill>
                  <a:srgbClr val="FFFF00"/>
                </a:solidFill>
              </a:rPr>
              <a:t>sources.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>
                <a:solidFill>
                  <a:srgbClr val="FFFF00"/>
                </a:solidFill>
              </a:rPr>
              <a:t>30 sources</a:t>
            </a:r>
            <a:r>
              <a:rPr lang="en-US" dirty="0"/>
              <a:t>, the network was </a:t>
            </a:r>
            <a:r>
              <a:rPr lang="en-US" dirty="0">
                <a:solidFill>
                  <a:srgbClr val="FFFF00"/>
                </a:solidFill>
              </a:rPr>
              <a:t>unable</a:t>
            </a:r>
            <a:r>
              <a:rPr lang="en-US" dirty="0"/>
              <a:t> to handle all of the traffic generated by the routing protocol and a significant fraction of data packets were </a:t>
            </a:r>
            <a:r>
              <a:rPr lang="en-US" dirty="0" smtClean="0">
                <a:solidFill>
                  <a:srgbClr val="FFFF00"/>
                </a:solidFill>
              </a:rPr>
              <a:t>dropped.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2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DSR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very </a:t>
            </a:r>
            <a:r>
              <a:rPr lang="en-US" dirty="0">
                <a:solidFill>
                  <a:srgbClr val="FFFF00"/>
                </a:solidFill>
              </a:rPr>
              <a:t>good </a:t>
            </a:r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all</a:t>
            </a:r>
            <a:r>
              <a:rPr lang="en-US" dirty="0"/>
              <a:t> mobility rates and movement </a:t>
            </a:r>
            <a:r>
              <a:rPr lang="en-US" dirty="0" smtClean="0"/>
              <a:t>speeds.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its </a:t>
            </a:r>
            <a:r>
              <a:rPr lang="en-US" dirty="0"/>
              <a:t>use of source routing </a:t>
            </a:r>
            <a:r>
              <a:rPr lang="en-US" dirty="0">
                <a:solidFill>
                  <a:srgbClr val="FFFF00"/>
                </a:solidFill>
              </a:rPr>
              <a:t>increases</a:t>
            </a:r>
            <a:r>
              <a:rPr lang="en-US" dirty="0"/>
              <a:t> the number of routing </a:t>
            </a:r>
            <a:r>
              <a:rPr lang="en-US" dirty="0">
                <a:solidFill>
                  <a:srgbClr val="FFFF00"/>
                </a:solidFill>
              </a:rPr>
              <a:t>overhead</a:t>
            </a:r>
            <a:r>
              <a:rPr lang="en-US" dirty="0"/>
              <a:t> bytes </a:t>
            </a:r>
            <a:r>
              <a:rPr lang="en-US" dirty="0">
                <a:solidFill>
                  <a:srgbClr val="FFFF00"/>
                </a:solidFill>
              </a:rPr>
              <a:t>required</a:t>
            </a:r>
            <a:r>
              <a:rPr lang="en-US" dirty="0"/>
              <a:t> by the </a:t>
            </a:r>
            <a:r>
              <a:rPr lang="en-US" dirty="0" smtClean="0"/>
              <a:t>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5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AODV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performs </a:t>
            </a:r>
            <a:r>
              <a:rPr lang="en-US" dirty="0">
                <a:solidFill>
                  <a:srgbClr val="FFFF00"/>
                </a:solidFill>
              </a:rPr>
              <a:t>almost as well as DSR </a:t>
            </a:r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all</a:t>
            </a:r>
            <a:r>
              <a:rPr lang="en-US" dirty="0"/>
              <a:t> mobility rates and movement </a:t>
            </a:r>
            <a:r>
              <a:rPr lang="en-US" dirty="0" smtClean="0"/>
              <a:t>speeds.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accomplishes </a:t>
            </a:r>
            <a:r>
              <a:rPr lang="en-US" dirty="0"/>
              <a:t>its goal of </a:t>
            </a:r>
            <a:r>
              <a:rPr lang="en-US" dirty="0">
                <a:solidFill>
                  <a:srgbClr val="FFFF00"/>
                </a:solidFill>
              </a:rPr>
              <a:t>eliminating source routing </a:t>
            </a:r>
            <a:r>
              <a:rPr lang="en-US" dirty="0" smtClean="0">
                <a:solidFill>
                  <a:srgbClr val="FFFF00"/>
                </a:solidFill>
              </a:rPr>
              <a:t>overhead.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b</a:t>
            </a:r>
            <a:r>
              <a:rPr lang="en-US" dirty="0" smtClean="0"/>
              <a:t>ut still </a:t>
            </a:r>
            <a:r>
              <a:rPr lang="en-US" dirty="0"/>
              <a:t>requires the transmission of </a:t>
            </a:r>
            <a:r>
              <a:rPr lang="en-US" dirty="0">
                <a:solidFill>
                  <a:srgbClr val="FFFF00"/>
                </a:solidFill>
              </a:rPr>
              <a:t>many</a:t>
            </a:r>
            <a:r>
              <a:rPr lang="en-US" dirty="0"/>
              <a:t> routing </a:t>
            </a:r>
            <a:r>
              <a:rPr lang="en-US" dirty="0">
                <a:solidFill>
                  <a:srgbClr val="FFFF00"/>
                </a:solidFill>
              </a:rPr>
              <a:t>overhead</a:t>
            </a:r>
            <a:r>
              <a:rPr lang="en-US" dirty="0"/>
              <a:t> </a:t>
            </a:r>
            <a:r>
              <a:rPr lang="en-US" dirty="0" smtClean="0"/>
              <a:t>packets and at </a:t>
            </a:r>
            <a:r>
              <a:rPr lang="en-US" dirty="0"/>
              <a:t>high rates of node mobility is actually </a:t>
            </a:r>
            <a:r>
              <a:rPr lang="en-US" dirty="0">
                <a:solidFill>
                  <a:srgbClr val="FFFF00"/>
                </a:solidFill>
              </a:rPr>
              <a:t>more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expensive</a:t>
            </a:r>
            <a:r>
              <a:rPr lang="en-US" dirty="0"/>
              <a:t> than </a:t>
            </a:r>
            <a:r>
              <a:rPr lang="en-US" dirty="0" smtClean="0"/>
              <a:t>DSR.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Node </a:t>
            </a:r>
            <a:r>
              <a:rPr lang="en-US" dirty="0" smtClean="0">
                <a:solidFill>
                  <a:srgbClr val="FFFF00"/>
                </a:solidFill>
              </a:rPr>
              <a:t>mobility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A realistic </a:t>
            </a:r>
            <a:r>
              <a:rPr lang="en-US" dirty="0"/>
              <a:t>physical layer </a:t>
            </a:r>
            <a:r>
              <a:rPr lang="en-US" dirty="0" smtClean="0"/>
              <a:t>including: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radio propagation </a:t>
            </a:r>
            <a:r>
              <a:rPr lang="en-US" dirty="0"/>
              <a:t>model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supporting </a:t>
            </a:r>
            <a:r>
              <a:rPr lang="en-US" dirty="0">
                <a:solidFill>
                  <a:srgbClr val="FFFF00"/>
                </a:solidFill>
              </a:rPr>
              <a:t>propagation </a:t>
            </a:r>
            <a:r>
              <a:rPr lang="en-US" dirty="0" smtClean="0">
                <a:solidFill>
                  <a:srgbClr val="FFFF00"/>
                </a:solidFill>
              </a:rPr>
              <a:t>delay</a:t>
            </a:r>
            <a:endParaRPr lang="en-US" dirty="0">
              <a:solidFill>
                <a:srgbClr val="FFFF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capture effects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</a:rPr>
              <a:t>carrier </a:t>
            </a:r>
            <a:r>
              <a:rPr lang="en-US" dirty="0">
                <a:solidFill>
                  <a:srgbClr val="FFFF00"/>
                </a:solidFill>
              </a:rPr>
              <a:t>sense 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Radio </a:t>
            </a:r>
            <a:r>
              <a:rPr lang="en-US" dirty="0"/>
              <a:t>network interfaces with properties such </a:t>
            </a:r>
            <a:r>
              <a:rPr lang="en-US" dirty="0" smtClean="0"/>
              <a:t>as: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transmission power</a:t>
            </a:r>
            <a:endParaRPr lang="en-US" sz="2000" dirty="0">
              <a:solidFill>
                <a:srgbClr val="FFFF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antenna gain</a:t>
            </a:r>
            <a:endParaRPr lang="en-US" sz="2000" dirty="0">
              <a:solidFill>
                <a:srgbClr val="FFFF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000" b="1" dirty="0" smtClean="0"/>
              <a:t>receiver sensitivity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IEEE 802.11 </a:t>
            </a:r>
            <a:r>
              <a:rPr lang="en-US" dirty="0" smtClean="0">
                <a:solidFill>
                  <a:srgbClr val="FFFF00"/>
                </a:solidFill>
              </a:rPr>
              <a:t>MAC</a:t>
            </a:r>
            <a:r>
              <a:rPr lang="en-US" dirty="0" smtClean="0"/>
              <a:t> protocol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FFFF00"/>
                </a:solidFill>
              </a:rPr>
              <a:t>DCF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TORA</a:t>
            </a:r>
            <a:r>
              <a:rPr lang="en-US" dirty="0"/>
              <a:t> was the </a:t>
            </a:r>
            <a:r>
              <a:rPr lang="en-US" dirty="0">
                <a:solidFill>
                  <a:srgbClr val="FFFF00"/>
                </a:solidFill>
              </a:rPr>
              <a:t>worst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DSR</a:t>
            </a:r>
            <a:r>
              <a:rPr lang="en-US" dirty="0"/>
              <a:t> was the </a:t>
            </a:r>
            <a:r>
              <a:rPr lang="en-US" dirty="0">
                <a:solidFill>
                  <a:srgbClr val="FFFF00"/>
                </a:solidFill>
              </a:rPr>
              <a:t>best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DSDV</a:t>
            </a:r>
            <a:r>
              <a:rPr lang="en-US" dirty="0"/>
              <a:t> performs </a:t>
            </a:r>
            <a:r>
              <a:rPr lang="en-US" dirty="0">
                <a:solidFill>
                  <a:srgbClr val="FFFF00"/>
                </a:solidFill>
              </a:rPr>
              <a:t>well</a:t>
            </a:r>
            <a:r>
              <a:rPr lang="en-US" dirty="0"/>
              <a:t> when load and mobility is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poorly</a:t>
            </a:r>
            <a:r>
              <a:rPr lang="en-US" dirty="0"/>
              <a:t> as mobility </a:t>
            </a:r>
            <a:r>
              <a:rPr lang="en-US" dirty="0">
                <a:solidFill>
                  <a:srgbClr val="FFFF00"/>
                </a:solidFill>
              </a:rPr>
              <a:t>increases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AODV</a:t>
            </a:r>
            <a:r>
              <a:rPr lang="en-US" dirty="0"/>
              <a:t> performs nearly </a:t>
            </a:r>
            <a:r>
              <a:rPr lang="en-US" dirty="0">
                <a:solidFill>
                  <a:srgbClr val="FFFF00"/>
                </a:solidFill>
              </a:rPr>
              <a:t>as well as </a:t>
            </a:r>
            <a:r>
              <a:rPr lang="en-US" dirty="0"/>
              <a:t>DSR, but has </a:t>
            </a:r>
            <a:r>
              <a:rPr lang="en-US" dirty="0">
                <a:solidFill>
                  <a:srgbClr val="FFFF00"/>
                </a:solidFill>
              </a:rPr>
              <a:t>high overhead</a:t>
            </a:r>
            <a:r>
              <a:rPr lang="en-US" dirty="0"/>
              <a:t> at </a:t>
            </a:r>
            <a:r>
              <a:rPr lang="en-US" dirty="0">
                <a:solidFill>
                  <a:srgbClr val="FFFF00"/>
                </a:solidFill>
              </a:rPr>
              <a:t>high mobility </a:t>
            </a:r>
            <a:r>
              <a:rPr lang="en-US" dirty="0"/>
              <a:t>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2166" y="6322509"/>
            <a:ext cx="449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Borrowed </a:t>
            </a:r>
            <a:r>
              <a:rPr lang="en-US" dirty="0"/>
              <a:t>from MOBICOM 1998 Dallas, Texas</a:t>
            </a:r>
          </a:p>
        </p:txBody>
      </p:sp>
    </p:spTree>
    <p:extLst>
      <p:ext uri="{BB962C8B-B14F-4D97-AF65-F5344CB8AC3E}">
        <p14:creationId xmlns:p14="http://schemas.microsoft.com/office/powerpoint/2010/main" val="2630339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Attenuates </a:t>
            </a:r>
            <a:r>
              <a:rPr lang="en-US" dirty="0"/>
              <a:t>the power of a </a:t>
            </a:r>
            <a:r>
              <a:rPr lang="en-US" dirty="0" smtClean="0"/>
              <a:t>signal: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1/r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short</a:t>
            </a:r>
            <a:r>
              <a:rPr lang="en-US" dirty="0"/>
              <a:t> </a:t>
            </a:r>
            <a:r>
              <a:rPr lang="en-US" dirty="0" smtClean="0"/>
              <a:t>distance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1/r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at </a:t>
            </a:r>
            <a:r>
              <a:rPr lang="en-US" dirty="0" smtClean="0">
                <a:solidFill>
                  <a:srgbClr val="FFFF00"/>
                </a:solidFill>
              </a:rPr>
              <a:t>long</a:t>
            </a:r>
            <a:r>
              <a:rPr lang="en-US" dirty="0" smtClean="0"/>
              <a:t> distance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Reference </a:t>
            </a:r>
            <a:r>
              <a:rPr lang="en-US" dirty="0"/>
              <a:t>distance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/>
              <a:t>meters for </a:t>
            </a:r>
            <a:r>
              <a:rPr lang="en-US" dirty="0" smtClean="0">
                <a:solidFill>
                  <a:srgbClr val="FFFF00"/>
                </a:solidFill>
              </a:rPr>
              <a:t>outdoor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low</a:t>
            </a:r>
            <a:r>
              <a:rPr lang="en-US" dirty="0"/>
              <a:t>-gain antennas </a:t>
            </a:r>
            <a:r>
              <a:rPr lang="en-US" dirty="0" smtClean="0">
                <a:solidFill>
                  <a:srgbClr val="FF0000"/>
                </a:solidFill>
              </a:rPr>
              <a:t>1.5</a:t>
            </a:r>
            <a:r>
              <a:rPr lang="en-US" dirty="0" smtClean="0"/>
              <a:t> m </a:t>
            </a:r>
            <a:r>
              <a:rPr lang="en-US" dirty="0"/>
              <a:t>above the </a:t>
            </a:r>
            <a:r>
              <a:rPr lang="en-US" dirty="0">
                <a:solidFill>
                  <a:srgbClr val="FFFF00"/>
                </a:solidFill>
              </a:rPr>
              <a:t>ground</a:t>
            </a:r>
            <a:r>
              <a:rPr lang="en-US" dirty="0"/>
              <a:t> </a:t>
            </a:r>
            <a:r>
              <a:rPr lang="en-US" dirty="0" smtClean="0"/>
              <a:t>plane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operating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1–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GHz </a:t>
            </a:r>
            <a:r>
              <a:rPr lang="en-US" dirty="0" smtClean="0">
                <a:solidFill>
                  <a:srgbClr val="FFFF00"/>
                </a:solidFill>
              </a:rPr>
              <a:t>band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ARP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 packets with </a:t>
            </a:r>
            <a:r>
              <a:rPr lang="en-US" dirty="0">
                <a:solidFill>
                  <a:srgbClr val="FFFF00"/>
                </a:solidFill>
              </a:rPr>
              <a:t>drop-tail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Environment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Ad Hoc Network Routing Protocols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DSDV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TORA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DSR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AODV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00000"/>
              </a:lnSpc>
            </a:pPr>
            <a:r>
              <a:rPr lang="en-US" dirty="0"/>
              <a:t>Simulation </a:t>
            </a:r>
            <a:r>
              <a:rPr lang="en-US" dirty="0" smtClean="0"/>
              <a:t>Results &amp;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917</TotalTime>
  <Words>2314</Words>
  <Application>Microsoft Office PowerPoint</Application>
  <PresentationFormat>On-screen Show (4:3)</PresentationFormat>
  <Paragraphs>437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Twilight</vt:lpstr>
      <vt:lpstr>A Performance Comparison of Multi-Hop Wireless Ad Hoc Network Routing Protocols</vt:lpstr>
      <vt:lpstr>Outline </vt:lpstr>
      <vt:lpstr>Outline </vt:lpstr>
      <vt:lpstr>Introduction</vt:lpstr>
      <vt:lpstr>Introduction</vt:lpstr>
      <vt:lpstr>Outline </vt:lpstr>
      <vt:lpstr>Simulation Environment</vt:lpstr>
      <vt:lpstr>Some details on simulation</vt:lpstr>
      <vt:lpstr>Outline </vt:lpstr>
      <vt:lpstr>Ad Hoc Network Routing Protocols</vt:lpstr>
      <vt:lpstr>Outline </vt:lpstr>
      <vt:lpstr>Destination-Sequenced Distance Vector (DSDV)</vt:lpstr>
      <vt:lpstr>DSDV</vt:lpstr>
      <vt:lpstr>DSDV Implementation</vt:lpstr>
      <vt:lpstr>Constants in DSDV</vt:lpstr>
      <vt:lpstr>Outline </vt:lpstr>
      <vt:lpstr>Temporally-Ordered Routing Algorithm (TORA)</vt:lpstr>
      <vt:lpstr>TORA</vt:lpstr>
      <vt:lpstr>TORA Example</vt:lpstr>
      <vt:lpstr>TORA Example</vt:lpstr>
      <vt:lpstr>TORA Example</vt:lpstr>
      <vt:lpstr>TORA Example</vt:lpstr>
      <vt:lpstr>TORA</vt:lpstr>
      <vt:lpstr>TORA Implementation</vt:lpstr>
      <vt:lpstr>TORA Implementation</vt:lpstr>
      <vt:lpstr>Constants in TORA</vt:lpstr>
      <vt:lpstr>Outline </vt:lpstr>
      <vt:lpstr>Dynamic Source Routing (DSR)</vt:lpstr>
      <vt:lpstr>DSR - Route Discovery</vt:lpstr>
      <vt:lpstr>DSR – Route Discovery</vt:lpstr>
      <vt:lpstr>DSR – Route Discovery</vt:lpstr>
      <vt:lpstr>DSR - Maintenance</vt:lpstr>
      <vt:lpstr>DSR Implementation</vt:lpstr>
      <vt:lpstr>Constants in DSR</vt:lpstr>
      <vt:lpstr>Outline </vt:lpstr>
      <vt:lpstr>Ad Hoc On-Demand Distance Vector (AODV)</vt:lpstr>
      <vt:lpstr>AODV</vt:lpstr>
      <vt:lpstr>AODV - Maintenance</vt:lpstr>
      <vt:lpstr>AODV Implementation</vt:lpstr>
      <vt:lpstr>Constants in AODV</vt:lpstr>
      <vt:lpstr>Outline </vt:lpstr>
      <vt:lpstr>Methodology</vt:lpstr>
      <vt:lpstr>Methodology</vt:lpstr>
      <vt:lpstr>Methodology</vt:lpstr>
      <vt:lpstr>Movement Model</vt:lpstr>
      <vt:lpstr>Movement Model</vt:lpstr>
      <vt:lpstr>Methodology</vt:lpstr>
      <vt:lpstr>Communication Model</vt:lpstr>
      <vt:lpstr>Methodology</vt:lpstr>
      <vt:lpstr>Scenario Characteristics</vt:lpstr>
      <vt:lpstr>Scenario Characteristics</vt:lpstr>
      <vt:lpstr>Scenario Characteristics</vt:lpstr>
      <vt:lpstr>Methodology</vt:lpstr>
      <vt:lpstr>Metrics</vt:lpstr>
      <vt:lpstr>Outline </vt:lpstr>
      <vt:lpstr>delivery ratio - pause time</vt:lpstr>
      <vt:lpstr>overhead - pause time</vt:lpstr>
      <vt:lpstr>delivery ratio - pause time</vt:lpstr>
      <vt:lpstr>overhead – pause time</vt:lpstr>
      <vt:lpstr>difference from shortest</vt:lpstr>
      <vt:lpstr>Lower Speed of Node Movement</vt:lpstr>
      <vt:lpstr>Overhead in Source Routing Protocols</vt:lpstr>
      <vt:lpstr>DSDV vs. DSDV-SQ</vt:lpstr>
      <vt:lpstr>Outline </vt:lpstr>
      <vt:lpstr>Conclusions</vt:lpstr>
      <vt:lpstr>Conclusions</vt:lpstr>
      <vt:lpstr>Conclusions</vt:lpstr>
      <vt:lpstr>Conclusions</vt:lpstr>
      <vt:lpstr>Conclusions</vt:lpstr>
      <vt:lpstr>Brief Conclusions</vt:lpstr>
      <vt:lpstr>Q &amp; A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Performance Comparison of Multi-Hop Wireless Ad Hoc Network Routing Protocols</dc:title>
  <dc:creator>Qian HE</dc:creator>
  <cp:lastModifiedBy>Prof. Kinicki</cp:lastModifiedBy>
  <cp:revision>342</cp:revision>
  <dcterms:created xsi:type="dcterms:W3CDTF">2011-11-06T17:59:57Z</dcterms:created>
  <dcterms:modified xsi:type="dcterms:W3CDTF">2011-11-07T15:00:47Z</dcterms:modified>
</cp:coreProperties>
</file>