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9" r:id="rId2"/>
    <p:sldId id="257" r:id="rId3"/>
    <p:sldId id="265" r:id="rId4"/>
    <p:sldId id="266" r:id="rId5"/>
    <p:sldId id="261" r:id="rId6"/>
    <p:sldId id="262" r:id="rId7"/>
    <p:sldId id="264" r:id="rId8"/>
    <p:sldId id="267" r:id="rId9"/>
    <p:sldId id="268" r:id="rId10"/>
    <p:sldId id="269" r:id="rId11"/>
    <p:sldId id="272" r:id="rId12"/>
    <p:sldId id="271" r:id="rId13"/>
    <p:sldId id="273" r:id="rId14"/>
    <p:sldId id="270" r:id="rId15"/>
    <p:sldId id="290" r:id="rId16"/>
    <p:sldId id="277" r:id="rId17"/>
    <p:sldId id="276" r:id="rId18"/>
    <p:sldId id="278" r:id="rId19"/>
    <p:sldId id="279" r:id="rId20"/>
    <p:sldId id="280" r:id="rId21"/>
    <p:sldId id="282" r:id="rId22"/>
    <p:sldId id="281" r:id="rId23"/>
    <p:sldId id="283" r:id="rId24"/>
    <p:sldId id="284" r:id="rId25"/>
    <p:sldId id="285" r:id="rId26"/>
    <p:sldId id="287" r:id="rId27"/>
    <p:sldId id="288" r:id="rId28"/>
    <p:sldId id="289" r:id="rId29"/>
    <p:sldId id="291" r:id="rId3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u" initials="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796" autoAdjust="0"/>
    <p:restoredTop sz="94660"/>
  </p:normalViewPr>
  <p:slideViewPr>
    <p:cSldViewPr>
      <p:cViewPr>
        <p:scale>
          <a:sx n="68" d="100"/>
          <a:sy n="68" d="100"/>
        </p:scale>
        <p:origin x="-1349" y="2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9A933D-D2E7-4AD8-BBC8-73163F3B313C}" type="datetimeFigureOut">
              <a:rPr lang="zh-CN" altLang="en-US" smtClean="0"/>
              <a:pPr/>
              <a:t>2011/11/30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F1D439-6168-41DB-B442-11BB41916DBD}" type="slidenum">
              <a:rPr lang="zh-CN" altLang="en-US" smtClean="0"/>
              <a:pPr/>
              <a:t>‹#›</a:t>
            </a:fld>
            <a:endParaRPr lang="zh-CN" altLang="en-US"/>
          </a:p>
        </p:txBody>
      </p:sp>
    </p:spTree>
    <p:extLst>
      <p:ext uri="{BB962C8B-B14F-4D97-AF65-F5344CB8AC3E}">
        <p14:creationId xmlns:p14="http://schemas.microsoft.com/office/powerpoint/2010/main" val="1700767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2"/>
          <p:cNvSpPr>
            <a:spLocks noGrp="1" noChangeArrowheads="1"/>
          </p:cNvSpPr>
          <p:nvPr>
            <p:ph type="sldNum" sz="quarter"/>
          </p:nvPr>
        </p:nvSpPr>
        <p:spPr>
          <a:noFill/>
        </p:spPr>
        <p:txBody>
          <a:bodyPr/>
          <a:lstStyle/>
          <a:p>
            <a:fld id="{7EDD3481-4EF6-4FD6-B4E5-794183AB0CE6}" type="slidenum">
              <a:rPr lang="en-US"/>
              <a:pPr/>
              <a:t>15</a:t>
            </a:fld>
            <a:endParaRPr lang="en-US"/>
          </a:p>
        </p:txBody>
      </p:sp>
      <p:sp>
        <p:nvSpPr>
          <p:cNvPr id="39939"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39940" name="Rectangle 2"/>
          <p:cNvSpPr txBox="1">
            <a:spLocks noGrp="1" noChangeArrowheads="1"/>
          </p:cNvSpPr>
          <p:nvPr>
            <p:ph type="body" idx="1"/>
          </p:nvPr>
        </p:nvSpPr>
        <p:spPr>
          <a:xfrm>
            <a:off x="685494" y="4342939"/>
            <a:ext cx="5483946" cy="4111751"/>
          </a:xfrm>
          <a:noFill/>
          <a:ln/>
        </p:spPr>
        <p:txBody>
          <a:bodyPr wrap="none" anchor="ctr"/>
          <a:lstStyle/>
          <a:p>
            <a:endParaRPr lang="de-DE"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2011/11/30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2011/11/30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2011/11/30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69863" y="76200"/>
            <a:ext cx="8880475"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990600"/>
            <a:ext cx="73152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4400" y="3505200"/>
            <a:ext cx="73152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a:ln/>
        </p:spPr>
        <p:txBody>
          <a:bodyPr/>
          <a:lstStyle>
            <a:lvl1pPr>
              <a:defRPr/>
            </a:lvl1pPr>
          </a:lstStyle>
          <a:p>
            <a:pPr>
              <a:defRPr/>
            </a:pPr>
            <a:fld id="{4AEDEC4C-9C1C-4E08-9A9C-97E5810EEF9F}" type="slidenum">
              <a:rPr lang="en-US" altLang="zh-CN"/>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69863" y="76200"/>
            <a:ext cx="8880475"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990600"/>
            <a:ext cx="73152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0" y="3505200"/>
            <a:ext cx="73152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a:ln/>
        </p:spPr>
        <p:txBody>
          <a:bodyPr/>
          <a:lstStyle>
            <a:lvl1pPr>
              <a:defRPr/>
            </a:lvl1pPr>
          </a:lstStyle>
          <a:p>
            <a:pPr>
              <a:defRPr/>
            </a:pPr>
            <a:fld id="{5B36B2F1-0C39-494C-8674-9A29902FB338}"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2011/11/30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2011/11/30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2011/11/30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2011/11/30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2011/11/30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2011/11/30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2011/11/30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2011/11/30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srcRect/>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2011/11/30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1089025"/>
            <a:ext cx="9144000" cy="3600986"/>
          </a:xfrm>
          <a:prstGeom prst="rect">
            <a:avLst/>
          </a:prstGeom>
          <a:noFill/>
          <a:ln w="9525">
            <a:noFill/>
            <a:miter lim="800000"/>
            <a:headEnd/>
            <a:tailEnd/>
          </a:ln>
        </p:spPr>
        <p:txBody>
          <a:bodyPr>
            <a:spAutoFit/>
          </a:bodyPr>
          <a:lstStyle/>
          <a:p>
            <a:pPr algn="ctr"/>
            <a:r>
              <a:rPr lang="en-US" altLang="zh-CN" sz="2800" i="1" dirty="0"/>
              <a:t>Design and Evaluation of a Versatile and Efficient Receiver-Initiated Link Layer for Low-Power Wireless</a:t>
            </a:r>
          </a:p>
          <a:p>
            <a:endParaRPr lang="en-US" altLang="zh-CN" sz="2200" dirty="0"/>
          </a:p>
          <a:p>
            <a:endParaRPr lang="en-US" altLang="zh-CN" sz="2200" dirty="0"/>
          </a:p>
          <a:p>
            <a:endParaRPr lang="en-US" altLang="zh-CN" sz="2200" dirty="0"/>
          </a:p>
          <a:p>
            <a:pPr algn="ctr"/>
            <a:r>
              <a:rPr lang="en-US" altLang="zh-CN" sz="2000" dirty="0" err="1"/>
              <a:t>Prabal</a:t>
            </a:r>
            <a:r>
              <a:rPr lang="en-US" altLang="zh-CN" sz="2000" dirty="0"/>
              <a:t> </a:t>
            </a:r>
            <a:r>
              <a:rPr lang="en-US" altLang="zh-CN" sz="2000" dirty="0" err="1"/>
              <a:t>Dutta</a:t>
            </a:r>
            <a:r>
              <a:rPr lang="en-US" altLang="zh-CN" sz="2000" dirty="0"/>
              <a:t>, Stephen Dawson-Haggerty, Yin Chen,</a:t>
            </a:r>
          </a:p>
          <a:p>
            <a:pPr algn="ctr"/>
            <a:r>
              <a:rPr lang="en-US" altLang="zh-CN" sz="2000" dirty="0" err="1"/>
              <a:t>Chieh</a:t>
            </a:r>
            <a:r>
              <a:rPr lang="en-US" altLang="zh-CN" sz="2000" dirty="0"/>
              <a:t>-Jan (Mike) Liang, and Andreas </a:t>
            </a:r>
            <a:r>
              <a:rPr lang="en-US" altLang="zh-CN" sz="2000" dirty="0" err="1"/>
              <a:t>Terzis</a:t>
            </a:r>
            <a:endParaRPr lang="en-US" altLang="zh-CN" sz="2400" dirty="0"/>
          </a:p>
          <a:p>
            <a:endParaRPr lang="en-US" altLang="zh-CN" sz="2200" dirty="0"/>
          </a:p>
          <a:p>
            <a:endParaRPr lang="en-US" altLang="zh-CN" sz="2200" dirty="0"/>
          </a:p>
          <a:p>
            <a:endParaRPr lang="en-US" altLang="zh-CN" sz="2200" dirty="0"/>
          </a:p>
        </p:txBody>
      </p:sp>
      <p:sp>
        <p:nvSpPr>
          <p:cNvPr id="6" name="Text Box 15"/>
          <p:cNvSpPr txBox="1">
            <a:spLocks noChangeArrowheads="1"/>
          </p:cNvSpPr>
          <p:nvPr/>
        </p:nvSpPr>
        <p:spPr bwMode="auto">
          <a:xfrm>
            <a:off x="2438400" y="5445224"/>
            <a:ext cx="6705600" cy="523220"/>
          </a:xfrm>
          <a:prstGeom prst="rect">
            <a:avLst/>
          </a:prstGeom>
          <a:noFill/>
          <a:ln w="9525">
            <a:noFill/>
            <a:miter lim="800000"/>
            <a:headEnd/>
            <a:tailEnd/>
          </a:ln>
          <a:effectLst/>
        </p:spPr>
        <p:txBody>
          <a:bodyPr>
            <a:spAutoFit/>
          </a:bodyPr>
          <a:lstStyle/>
          <a:p>
            <a:pPr>
              <a:spcBef>
                <a:spcPct val="50000"/>
              </a:spcBef>
            </a:pPr>
            <a:r>
              <a:rPr lang="en-US" altLang="zh-CN" sz="2800" dirty="0">
                <a:ea typeface="宋体" charset="-122"/>
              </a:rPr>
              <a:t>Presented by </a:t>
            </a:r>
            <a:r>
              <a:rPr lang="en-US" altLang="zh-CN" sz="2800" dirty="0" err="1" smtClean="0">
                <a:ea typeface="宋体" charset="-122"/>
              </a:rPr>
              <a:t>Lianmu</a:t>
            </a:r>
            <a:r>
              <a:rPr lang="en-US" altLang="zh-CN" sz="2800" dirty="0" smtClean="0">
                <a:ea typeface="宋体" charset="-122"/>
              </a:rPr>
              <a:t> Chen</a:t>
            </a:r>
            <a:endParaRPr lang="en-US" altLang="zh-CN" sz="2800" dirty="0">
              <a:ea typeface="宋体" charset="-122"/>
            </a:endParaRPr>
          </a:p>
        </p:txBody>
      </p:sp>
      <p:pic>
        <p:nvPicPr>
          <p:cNvPr id="4" name="Picture 2" descr="C:\Users\Mu\Desktop\logo.png"/>
          <p:cNvPicPr>
            <a:picLocks noChangeAspect="1" noChangeArrowheads="1"/>
          </p:cNvPicPr>
          <p:nvPr/>
        </p:nvPicPr>
        <p:blipFill>
          <a:blip r:embed="rId2" cstate="print"/>
          <a:srcRect/>
          <a:stretch>
            <a:fillRect/>
          </a:stretch>
        </p:blipFill>
        <p:spPr bwMode="auto">
          <a:xfrm>
            <a:off x="179512" y="5949280"/>
            <a:ext cx="1835736" cy="69272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AC15A96A-5156-423B-9804-F990345B2DCD}" type="slidenum">
              <a:rPr lang="en-US" altLang="zh-CN"/>
              <a:pPr/>
              <a:t>10</a:t>
            </a:fld>
            <a:endParaRPr lang="en-US" altLang="zh-CN"/>
          </a:p>
        </p:txBody>
      </p:sp>
      <p:sp>
        <p:nvSpPr>
          <p:cNvPr id="16388" name="Line 3"/>
          <p:cNvSpPr>
            <a:spLocks noChangeShapeType="1"/>
          </p:cNvSpPr>
          <p:nvPr/>
        </p:nvSpPr>
        <p:spPr bwMode="auto">
          <a:xfrm flipV="1">
            <a:off x="2743200" y="3343275"/>
            <a:ext cx="3840163" cy="0"/>
          </a:xfrm>
          <a:prstGeom prst="line">
            <a:avLst/>
          </a:prstGeom>
          <a:noFill/>
          <a:ln w="9525">
            <a:solidFill>
              <a:schemeClr val="tx1"/>
            </a:solidFill>
            <a:round/>
            <a:headEnd/>
            <a:tailEnd/>
          </a:ln>
        </p:spPr>
        <p:txBody>
          <a:bodyPr/>
          <a:lstStyle/>
          <a:p>
            <a:endParaRPr lang="zh-CN" altLang="en-US"/>
          </a:p>
        </p:txBody>
      </p:sp>
      <p:sp>
        <p:nvSpPr>
          <p:cNvPr id="16389" name="Text Box 6"/>
          <p:cNvSpPr txBox="1">
            <a:spLocks noChangeArrowheads="1"/>
          </p:cNvSpPr>
          <p:nvPr/>
        </p:nvSpPr>
        <p:spPr bwMode="auto">
          <a:xfrm>
            <a:off x="1187624" y="2780928"/>
            <a:ext cx="1166601" cy="707886"/>
          </a:xfrm>
          <a:prstGeom prst="rect">
            <a:avLst/>
          </a:prstGeom>
          <a:noFill/>
          <a:ln w="9525">
            <a:noFill/>
            <a:miter lim="800000"/>
            <a:headEnd/>
            <a:tailEnd/>
          </a:ln>
        </p:spPr>
        <p:txBody>
          <a:bodyPr wrap="none">
            <a:spAutoFit/>
          </a:bodyPr>
          <a:lstStyle/>
          <a:p>
            <a:pPr algn="r"/>
            <a:r>
              <a:rPr lang="en-US" altLang="zh-CN" sz="2000" dirty="0" smtClean="0">
                <a:latin typeface="Trebuchet MS" charset="0"/>
              </a:rPr>
              <a:t>Node 2 </a:t>
            </a:r>
          </a:p>
          <a:p>
            <a:pPr algn="r"/>
            <a:r>
              <a:rPr lang="en-US" altLang="zh-CN" sz="2000" dirty="0" smtClean="0">
                <a:latin typeface="Trebuchet MS" charset="0"/>
              </a:rPr>
              <a:t>Receiver</a:t>
            </a:r>
            <a:endParaRPr lang="en-US" altLang="zh-CN" sz="2000" dirty="0">
              <a:latin typeface="Trebuchet MS" charset="0"/>
            </a:endParaRPr>
          </a:p>
        </p:txBody>
      </p:sp>
      <p:sp>
        <p:nvSpPr>
          <p:cNvPr id="16390" name="Text Box 7"/>
          <p:cNvSpPr txBox="1">
            <a:spLocks noChangeArrowheads="1"/>
          </p:cNvSpPr>
          <p:nvPr/>
        </p:nvSpPr>
        <p:spPr bwMode="auto">
          <a:xfrm>
            <a:off x="1331640" y="3861048"/>
            <a:ext cx="979755" cy="707886"/>
          </a:xfrm>
          <a:prstGeom prst="rect">
            <a:avLst/>
          </a:prstGeom>
          <a:noFill/>
          <a:ln w="9525">
            <a:noFill/>
            <a:miter lim="800000"/>
            <a:headEnd/>
            <a:tailEnd/>
          </a:ln>
        </p:spPr>
        <p:txBody>
          <a:bodyPr wrap="none">
            <a:spAutoFit/>
          </a:bodyPr>
          <a:lstStyle/>
          <a:p>
            <a:pPr algn="r"/>
            <a:r>
              <a:rPr lang="en-US" altLang="zh-CN" sz="2000" dirty="0" smtClean="0">
                <a:latin typeface="Trebuchet MS" charset="0"/>
              </a:rPr>
              <a:t>Node 3</a:t>
            </a:r>
          </a:p>
          <a:p>
            <a:pPr algn="r"/>
            <a:r>
              <a:rPr lang="en-US" altLang="zh-CN" sz="2000" dirty="0" smtClean="0">
                <a:latin typeface="Trebuchet MS" charset="0"/>
              </a:rPr>
              <a:t>Sender</a:t>
            </a:r>
            <a:endParaRPr lang="en-US" altLang="zh-CN" sz="2000" dirty="0">
              <a:latin typeface="Trebuchet MS" charset="0"/>
            </a:endParaRPr>
          </a:p>
        </p:txBody>
      </p:sp>
      <p:sp>
        <p:nvSpPr>
          <p:cNvPr id="16391" name="Line 8"/>
          <p:cNvSpPr>
            <a:spLocks noChangeShapeType="1"/>
          </p:cNvSpPr>
          <p:nvPr/>
        </p:nvSpPr>
        <p:spPr bwMode="auto">
          <a:xfrm>
            <a:off x="2743200" y="4406900"/>
            <a:ext cx="3840163" cy="0"/>
          </a:xfrm>
          <a:prstGeom prst="line">
            <a:avLst/>
          </a:prstGeom>
          <a:noFill/>
          <a:ln w="9525">
            <a:solidFill>
              <a:schemeClr val="tx1"/>
            </a:solidFill>
            <a:round/>
            <a:headEnd/>
            <a:tailEnd/>
          </a:ln>
        </p:spPr>
        <p:txBody>
          <a:bodyPr/>
          <a:lstStyle/>
          <a:p>
            <a:endParaRPr lang="zh-CN" altLang="en-US"/>
          </a:p>
        </p:txBody>
      </p:sp>
      <p:sp>
        <p:nvSpPr>
          <p:cNvPr id="16392" name="Line 11"/>
          <p:cNvSpPr>
            <a:spLocks noChangeShapeType="1"/>
          </p:cNvSpPr>
          <p:nvPr/>
        </p:nvSpPr>
        <p:spPr bwMode="auto">
          <a:xfrm>
            <a:off x="2743200" y="2263775"/>
            <a:ext cx="3840163" cy="0"/>
          </a:xfrm>
          <a:prstGeom prst="line">
            <a:avLst/>
          </a:prstGeom>
          <a:noFill/>
          <a:ln w="9525">
            <a:solidFill>
              <a:schemeClr val="tx1"/>
            </a:solidFill>
            <a:round/>
            <a:headEnd/>
            <a:tailEnd/>
          </a:ln>
        </p:spPr>
        <p:txBody>
          <a:bodyPr/>
          <a:lstStyle/>
          <a:p>
            <a:endParaRPr lang="zh-CN" altLang="en-US"/>
          </a:p>
        </p:txBody>
      </p:sp>
      <p:sp>
        <p:nvSpPr>
          <p:cNvPr id="16393" name="Text Box 14"/>
          <p:cNvSpPr txBox="1">
            <a:spLocks noChangeArrowheads="1"/>
          </p:cNvSpPr>
          <p:nvPr/>
        </p:nvSpPr>
        <p:spPr bwMode="auto">
          <a:xfrm>
            <a:off x="1331640" y="1700808"/>
            <a:ext cx="979755" cy="707886"/>
          </a:xfrm>
          <a:prstGeom prst="rect">
            <a:avLst/>
          </a:prstGeom>
          <a:noFill/>
          <a:ln w="9525">
            <a:noFill/>
            <a:miter lim="800000"/>
            <a:headEnd/>
            <a:tailEnd/>
          </a:ln>
        </p:spPr>
        <p:txBody>
          <a:bodyPr wrap="none">
            <a:spAutoFit/>
          </a:bodyPr>
          <a:lstStyle/>
          <a:p>
            <a:pPr algn="r"/>
            <a:r>
              <a:rPr lang="en-US" altLang="zh-CN" sz="2000" dirty="0" smtClean="0">
                <a:latin typeface="Trebuchet MS" charset="0"/>
              </a:rPr>
              <a:t>Node 1</a:t>
            </a:r>
          </a:p>
          <a:p>
            <a:pPr algn="r"/>
            <a:r>
              <a:rPr lang="en-US" altLang="zh-CN" sz="2000" dirty="0" smtClean="0">
                <a:latin typeface="Trebuchet MS" charset="0"/>
              </a:rPr>
              <a:t>Sender</a:t>
            </a:r>
            <a:endParaRPr lang="en-US" altLang="zh-CN" sz="2000" dirty="0">
              <a:latin typeface="Trebuchet MS" charset="0"/>
            </a:endParaRPr>
          </a:p>
        </p:txBody>
      </p:sp>
      <p:sp>
        <p:nvSpPr>
          <p:cNvPr id="1034330" name="Rectangle 90"/>
          <p:cNvSpPr>
            <a:spLocks noChangeArrowheads="1"/>
          </p:cNvSpPr>
          <p:nvPr/>
        </p:nvSpPr>
        <p:spPr bwMode="auto">
          <a:xfrm>
            <a:off x="3733800" y="1884363"/>
            <a:ext cx="606425" cy="379412"/>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P</a:t>
            </a:r>
          </a:p>
        </p:txBody>
      </p:sp>
      <p:sp>
        <p:nvSpPr>
          <p:cNvPr id="1034331" name="Rectangle 91"/>
          <p:cNvSpPr>
            <a:spLocks noChangeArrowheads="1"/>
          </p:cNvSpPr>
          <p:nvPr/>
        </p:nvSpPr>
        <p:spPr bwMode="auto">
          <a:xfrm>
            <a:off x="4340225" y="1884363"/>
            <a:ext cx="304800" cy="379412"/>
          </a:xfrm>
          <a:prstGeom prst="rect">
            <a:avLst/>
          </a:prstGeom>
          <a:solidFill>
            <a:schemeClr val="tx1"/>
          </a:solidFill>
          <a:ln w="9525">
            <a:solidFill>
              <a:schemeClr val="tx1"/>
            </a:solidFill>
            <a:miter lim="800000"/>
            <a:headEnd/>
            <a:tailEnd/>
          </a:ln>
        </p:spPr>
        <p:txBody>
          <a:bodyPr wrap="none" anchor="ctr"/>
          <a:lstStyle/>
          <a:p>
            <a:pPr algn="ctr"/>
            <a:r>
              <a:rPr lang="en-US" altLang="zh-CN" sz="1600">
                <a:solidFill>
                  <a:schemeClr val="bg1"/>
                </a:solidFill>
                <a:latin typeface="Trebuchet MS" charset="0"/>
              </a:rPr>
              <a:t>A</a:t>
            </a:r>
          </a:p>
        </p:txBody>
      </p:sp>
      <p:sp>
        <p:nvSpPr>
          <p:cNvPr id="1034332" name="AutoShape 92"/>
          <p:cNvSpPr>
            <a:spLocks noChangeArrowheads="1"/>
          </p:cNvSpPr>
          <p:nvPr/>
        </p:nvSpPr>
        <p:spPr bwMode="auto">
          <a:xfrm>
            <a:off x="3959225" y="2451100"/>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333" name="AutoShape 93"/>
          <p:cNvSpPr>
            <a:spLocks noChangeArrowheads="1"/>
          </p:cNvSpPr>
          <p:nvPr/>
        </p:nvSpPr>
        <p:spPr bwMode="auto">
          <a:xfrm flipV="1">
            <a:off x="4414838" y="2468563"/>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334" name="Rectangle 94"/>
          <p:cNvSpPr>
            <a:spLocks noChangeArrowheads="1"/>
          </p:cNvSpPr>
          <p:nvPr/>
        </p:nvSpPr>
        <p:spPr bwMode="auto">
          <a:xfrm>
            <a:off x="2730500" y="1884363"/>
            <a:ext cx="1003300" cy="379412"/>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Listen</a:t>
            </a:r>
          </a:p>
        </p:txBody>
      </p:sp>
      <p:sp>
        <p:nvSpPr>
          <p:cNvPr id="1034335" name="Rectangle 95"/>
          <p:cNvSpPr>
            <a:spLocks noChangeArrowheads="1"/>
          </p:cNvSpPr>
          <p:nvPr/>
        </p:nvSpPr>
        <p:spPr bwMode="auto">
          <a:xfrm>
            <a:off x="4683125" y="1884363"/>
            <a:ext cx="606425" cy="379412"/>
          </a:xfrm>
          <a:prstGeom prst="rect">
            <a:avLst/>
          </a:prstGeom>
          <a:solidFill>
            <a:schemeClr val="tx1"/>
          </a:solidFill>
          <a:ln w="9525">
            <a:solidFill>
              <a:schemeClr val="tx1"/>
            </a:solidFill>
            <a:miter lim="800000"/>
            <a:headEnd/>
            <a:tailEnd/>
          </a:ln>
        </p:spPr>
        <p:txBody>
          <a:bodyPr wrap="none" anchor="ctr"/>
          <a:lstStyle/>
          <a:p>
            <a:pPr algn="ctr"/>
            <a:r>
              <a:rPr lang="en-US" altLang="zh-CN" sz="1600">
                <a:solidFill>
                  <a:schemeClr val="bg1"/>
                </a:solidFill>
                <a:latin typeface="Trebuchet MS" charset="0"/>
              </a:rPr>
              <a:t>D</a:t>
            </a:r>
          </a:p>
        </p:txBody>
      </p:sp>
      <p:sp>
        <p:nvSpPr>
          <p:cNvPr id="1034336" name="AutoShape 96"/>
          <p:cNvSpPr>
            <a:spLocks noChangeArrowheads="1"/>
          </p:cNvSpPr>
          <p:nvPr/>
        </p:nvSpPr>
        <p:spPr bwMode="auto">
          <a:xfrm>
            <a:off x="5518150" y="2468563"/>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337" name="AutoShape 97"/>
          <p:cNvSpPr>
            <a:spLocks noChangeArrowheads="1"/>
          </p:cNvSpPr>
          <p:nvPr/>
        </p:nvSpPr>
        <p:spPr bwMode="auto">
          <a:xfrm flipV="1">
            <a:off x="4911725" y="2470150"/>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338" name="Rectangle 98"/>
          <p:cNvSpPr>
            <a:spLocks noChangeArrowheads="1"/>
          </p:cNvSpPr>
          <p:nvPr/>
        </p:nvSpPr>
        <p:spPr bwMode="auto">
          <a:xfrm>
            <a:off x="5289550" y="1884363"/>
            <a:ext cx="606425" cy="379412"/>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P-CW</a:t>
            </a:r>
          </a:p>
        </p:txBody>
      </p:sp>
      <p:sp>
        <p:nvSpPr>
          <p:cNvPr id="1034340" name="Rectangle 100"/>
          <p:cNvSpPr>
            <a:spLocks noChangeArrowheads="1"/>
          </p:cNvSpPr>
          <p:nvPr/>
        </p:nvSpPr>
        <p:spPr bwMode="auto">
          <a:xfrm>
            <a:off x="3733800" y="4027488"/>
            <a:ext cx="606425" cy="379412"/>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P</a:t>
            </a:r>
          </a:p>
        </p:txBody>
      </p:sp>
      <p:sp>
        <p:nvSpPr>
          <p:cNvPr id="1034341" name="Rectangle 101"/>
          <p:cNvSpPr>
            <a:spLocks noChangeArrowheads="1"/>
          </p:cNvSpPr>
          <p:nvPr/>
        </p:nvSpPr>
        <p:spPr bwMode="auto">
          <a:xfrm>
            <a:off x="4340225" y="4027488"/>
            <a:ext cx="304800" cy="379412"/>
          </a:xfrm>
          <a:prstGeom prst="rect">
            <a:avLst/>
          </a:prstGeom>
          <a:solidFill>
            <a:schemeClr val="tx1"/>
          </a:solidFill>
          <a:ln w="9525">
            <a:solidFill>
              <a:schemeClr val="tx1"/>
            </a:solidFill>
            <a:miter lim="800000"/>
            <a:headEnd/>
            <a:tailEnd/>
          </a:ln>
        </p:spPr>
        <p:txBody>
          <a:bodyPr wrap="none" anchor="ctr"/>
          <a:lstStyle/>
          <a:p>
            <a:pPr algn="ctr"/>
            <a:r>
              <a:rPr lang="en-US" altLang="zh-CN" sz="1600">
                <a:solidFill>
                  <a:schemeClr val="bg1"/>
                </a:solidFill>
                <a:latin typeface="Trebuchet MS" charset="0"/>
              </a:rPr>
              <a:t>A</a:t>
            </a:r>
          </a:p>
        </p:txBody>
      </p:sp>
      <p:sp>
        <p:nvSpPr>
          <p:cNvPr id="1034342" name="AutoShape 102"/>
          <p:cNvSpPr>
            <a:spLocks noChangeArrowheads="1"/>
          </p:cNvSpPr>
          <p:nvPr/>
        </p:nvSpPr>
        <p:spPr bwMode="auto">
          <a:xfrm flipV="1">
            <a:off x="3959225" y="3581400"/>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343" name="AutoShape 103"/>
          <p:cNvSpPr>
            <a:spLocks noChangeArrowheads="1"/>
          </p:cNvSpPr>
          <p:nvPr/>
        </p:nvSpPr>
        <p:spPr bwMode="auto">
          <a:xfrm>
            <a:off x="4414838" y="3581400"/>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344" name="Rectangle 104"/>
          <p:cNvSpPr>
            <a:spLocks noChangeArrowheads="1"/>
          </p:cNvSpPr>
          <p:nvPr/>
        </p:nvSpPr>
        <p:spPr bwMode="auto">
          <a:xfrm>
            <a:off x="2667000" y="4027488"/>
            <a:ext cx="1066800" cy="379412"/>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Listen</a:t>
            </a:r>
          </a:p>
        </p:txBody>
      </p:sp>
      <p:sp>
        <p:nvSpPr>
          <p:cNvPr id="1034345" name="Rectangle 105"/>
          <p:cNvSpPr>
            <a:spLocks noChangeArrowheads="1"/>
          </p:cNvSpPr>
          <p:nvPr/>
        </p:nvSpPr>
        <p:spPr bwMode="auto">
          <a:xfrm>
            <a:off x="4681538" y="4027488"/>
            <a:ext cx="606425" cy="379412"/>
          </a:xfrm>
          <a:prstGeom prst="rect">
            <a:avLst/>
          </a:prstGeom>
          <a:solidFill>
            <a:schemeClr val="tx1"/>
          </a:solidFill>
          <a:ln w="9525">
            <a:solidFill>
              <a:schemeClr val="tx1"/>
            </a:solidFill>
            <a:miter lim="800000"/>
            <a:headEnd/>
            <a:tailEnd/>
          </a:ln>
        </p:spPr>
        <p:txBody>
          <a:bodyPr wrap="none" anchor="ctr"/>
          <a:lstStyle/>
          <a:p>
            <a:pPr algn="ctr"/>
            <a:r>
              <a:rPr lang="en-US" altLang="zh-CN" sz="1600">
                <a:solidFill>
                  <a:schemeClr val="bg1"/>
                </a:solidFill>
                <a:latin typeface="Trebuchet MS" charset="0"/>
              </a:rPr>
              <a:t>D</a:t>
            </a:r>
          </a:p>
        </p:txBody>
      </p:sp>
      <p:sp>
        <p:nvSpPr>
          <p:cNvPr id="1034346" name="AutoShape 106"/>
          <p:cNvSpPr>
            <a:spLocks noChangeArrowheads="1"/>
          </p:cNvSpPr>
          <p:nvPr/>
        </p:nvSpPr>
        <p:spPr bwMode="auto">
          <a:xfrm flipV="1">
            <a:off x="5518150" y="3598863"/>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347" name="AutoShape 107"/>
          <p:cNvSpPr>
            <a:spLocks noChangeArrowheads="1"/>
          </p:cNvSpPr>
          <p:nvPr/>
        </p:nvSpPr>
        <p:spPr bwMode="auto">
          <a:xfrm>
            <a:off x="4911725" y="3582988"/>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348" name="Rectangle 108"/>
          <p:cNvSpPr>
            <a:spLocks noChangeArrowheads="1"/>
          </p:cNvSpPr>
          <p:nvPr/>
        </p:nvSpPr>
        <p:spPr bwMode="auto">
          <a:xfrm>
            <a:off x="5287963" y="4027488"/>
            <a:ext cx="606425" cy="379412"/>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P-CW</a:t>
            </a:r>
          </a:p>
        </p:txBody>
      </p:sp>
      <p:sp>
        <p:nvSpPr>
          <p:cNvPr id="1034350" name="Rectangle 110"/>
          <p:cNvSpPr>
            <a:spLocks noChangeArrowheads="1"/>
          </p:cNvSpPr>
          <p:nvPr/>
        </p:nvSpPr>
        <p:spPr bwMode="auto">
          <a:xfrm>
            <a:off x="3730625" y="2962275"/>
            <a:ext cx="606425" cy="379413"/>
          </a:xfrm>
          <a:prstGeom prst="rect">
            <a:avLst/>
          </a:prstGeom>
          <a:solidFill>
            <a:schemeClr val="tx1"/>
          </a:solidFill>
          <a:ln w="9525">
            <a:solidFill>
              <a:schemeClr val="tx1"/>
            </a:solidFill>
            <a:miter lim="800000"/>
            <a:headEnd/>
            <a:tailEnd/>
          </a:ln>
        </p:spPr>
        <p:txBody>
          <a:bodyPr wrap="none" anchor="ctr"/>
          <a:lstStyle/>
          <a:p>
            <a:pPr algn="ctr"/>
            <a:r>
              <a:rPr lang="en-US" altLang="zh-CN" sz="1600">
                <a:solidFill>
                  <a:schemeClr val="bg1"/>
                </a:solidFill>
                <a:latin typeface="Trebuchet MS" charset="0"/>
              </a:rPr>
              <a:t>P</a:t>
            </a:r>
          </a:p>
        </p:txBody>
      </p:sp>
      <p:sp>
        <p:nvSpPr>
          <p:cNvPr id="1034351" name="Rectangle 111" descr="Light downward diagonal"/>
          <p:cNvSpPr>
            <a:spLocks noChangeArrowheads="1"/>
          </p:cNvSpPr>
          <p:nvPr/>
        </p:nvSpPr>
        <p:spPr bwMode="auto">
          <a:xfrm>
            <a:off x="4337050" y="2962275"/>
            <a:ext cx="304800" cy="379413"/>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A</a:t>
            </a:r>
          </a:p>
        </p:txBody>
      </p:sp>
      <p:sp>
        <p:nvSpPr>
          <p:cNvPr id="1034352" name="Rectangle 112"/>
          <p:cNvSpPr>
            <a:spLocks noChangeArrowheads="1"/>
          </p:cNvSpPr>
          <p:nvPr/>
        </p:nvSpPr>
        <p:spPr bwMode="auto">
          <a:xfrm>
            <a:off x="4679950" y="2962275"/>
            <a:ext cx="606425" cy="379413"/>
          </a:xfrm>
          <a:prstGeom prst="rect">
            <a:avLst/>
          </a:prstGeom>
          <a:solidFill>
            <a:schemeClr val="bg1"/>
          </a:solidFill>
          <a:ln w="9525">
            <a:solidFill>
              <a:schemeClr val="tx1"/>
            </a:solidFill>
            <a:miter lim="800000"/>
            <a:headEnd/>
            <a:tailEnd/>
          </a:ln>
        </p:spPr>
        <p:txBody>
          <a:bodyPr wrap="none" anchor="ctr"/>
          <a:lstStyle/>
          <a:p>
            <a:pPr algn="ctr"/>
            <a:r>
              <a:rPr lang="en-US" altLang="zh-CN" sz="1600">
                <a:latin typeface="Trebuchet MS" charset="0"/>
              </a:rPr>
              <a:t>D</a:t>
            </a:r>
          </a:p>
        </p:txBody>
      </p:sp>
      <p:sp>
        <p:nvSpPr>
          <p:cNvPr id="1034353" name="Rectangle 113"/>
          <p:cNvSpPr>
            <a:spLocks noChangeArrowheads="1"/>
          </p:cNvSpPr>
          <p:nvPr/>
        </p:nvSpPr>
        <p:spPr bwMode="auto">
          <a:xfrm>
            <a:off x="5286375" y="2962275"/>
            <a:ext cx="606425" cy="379413"/>
          </a:xfrm>
          <a:prstGeom prst="rect">
            <a:avLst/>
          </a:prstGeom>
          <a:solidFill>
            <a:schemeClr val="tx1"/>
          </a:solidFill>
          <a:ln w="9525">
            <a:solidFill>
              <a:schemeClr val="tx1"/>
            </a:solidFill>
            <a:miter lim="800000"/>
            <a:headEnd/>
            <a:tailEnd/>
          </a:ln>
        </p:spPr>
        <p:txBody>
          <a:bodyPr wrap="none" anchor="ctr"/>
          <a:lstStyle/>
          <a:p>
            <a:pPr algn="ctr"/>
            <a:r>
              <a:rPr lang="en-US" altLang="zh-CN" sz="1600">
                <a:solidFill>
                  <a:schemeClr val="bg1"/>
                </a:solidFill>
                <a:latin typeface="Trebuchet MS" charset="0"/>
              </a:rPr>
              <a:t>P-CW</a:t>
            </a:r>
          </a:p>
        </p:txBody>
      </p:sp>
      <p:sp>
        <p:nvSpPr>
          <p:cNvPr id="1034354" name="Rectangle 114" descr="Light downward diagonal"/>
          <p:cNvSpPr>
            <a:spLocks noChangeArrowheads="1"/>
          </p:cNvSpPr>
          <p:nvPr/>
        </p:nvSpPr>
        <p:spPr bwMode="auto">
          <a:xfrm>
            <a:off x="5892800" y="2962275"/>
            <a:ext cx="606425" cy="379413"/>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D</a:t>
            </a:r>
          </a:p>
        </p:txBody>
      </p:sp>
      <p:grpSp>
        <p:nvGrpSpPr>
          <p:cNvPr id="2" name="Group 115"/>
          <p:cNvGrpSpPr>
            <a:grpSpLocks/>
          </p:cNvGrpSpPr>
          <p:nvPr/>
        </p:nvGrpSpPr>
        <p:grpSpPr bwMode="auto">
          <a:xfrm>
            <a:off x="4645025" y="2963863"/>
            <a:ext cx="644525" cy="379412"/>
            <a:chOff x="4783" y="3142"/>
            <a:chExt cx="192" cy="239"/>
          </a:xfrm>
        </p:grpSpPr>
        <p:sp>
          <p:nvSpPr>
            <p:cNvPr id="16426" name="Line 116"/>
            <p:cNvSpPr>
              <a:spLocks noChangeShapeType="1"/>
            </p:cNvSpPr>
            <p:nvPr/>
          </p:nvSpPr>
          <p:spPr bwMode="auto">
            <a:xfrm>
              <a:off x="4793" y="3142"/>
              <a:ext cx="182" cy="239"/>
            </a:xfrm>
            <a:prstGeom prst="line">
              <a:avLst/>
            </a:prstGeom>
            <a:noFill/>
            <a:ln w="76200">
              <a:solidFill>
                <a:srgbClr val="CC0000"/>
              </a:solidFill>
              <a:round/>
              <a:headEnd/>
              <a:tailEnd/>
            </a:ln>
          </p:spPr>
          <p:txBody>
            <a:bodyPr/>
            <a:lstStyle/>
            <a:p>
              <a:endParaRPr lang="zh-CN" altLang="en-US"/>
            </a:p>
          </p:txBody>
        </p:sp>
        <p:sp>
          <p:nvSpPr>
            <p:cNvPr id="16427" name="Line 117"/>
            <p:cNvSpPr>
              <a:spLocks noChangeShapeType="1"/>
            </p:cNvSpPr>
            <p:nvPr/>
          </p:nvSpPr>
          <p:spPr bwMode="auto">
            <a:xfrm flipV="1">
              <a:off x="4783" y="3142"/>
              <a:ext cx="177" cy="239"/>
            </a:xfrm>
            <a:prstGeom prst="line">
              <a:avLst/>
            </a:prstGeom>
            <a:noFill/>
            <a:ln w="76200">
              <a:solidFill>
                <a:srgbClr val="CC0000"/>
              </a:solidFill>
              <a:round/>
              <a:headEnd/>
              <a:tailEnd/>
            </a:ln>
          </p:spPr>
          <p:txBody>
            <a:bodyPr/>
            <a:lstStyle/>
            <a:p>
              <a:endParaRPr lang="zh-CN" altLang="en-US"/>
            </a:p>
          </p:txBody>
        </p:sp>
      </p:grpSp>
      <p:sp>
        <p:nvSpPr>
          <p:cNvPr id="1034358" name="Rectangle 118" descr="Light downward diagonal"/>
          <p:cNvSpPr>
            <a:spLocks noChangeArrowheads="1"/>
          </p:cNvSpPr>
          <p:nvPr/>
        </p:nvSpPr>
        <p:spPr bwMode="auto">
          <a:xfrm>
            <a:off x="5892800" y="1884363"/>
            <a:ext cx="606425" cy="379412"/>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BO</a:t>
            </a:r>
          </a:p>
        </p:txBody>
      </p:sp>
      <p:sp>
        <p:nvSpPr>
          <p:cNvPr id="1034359" name="Rectangle 119"/>
          <p:cNvSpPr>
            <a:spLocks noChangeArrowheads="1"/>
          </p:cNvSpPr>
          <p:nvPr/>
        </p:nvSpPr>
        <p:spPr bwMode="auto">
          <a:xfrm>
            <a:off x="5892800" y="4027488"/>
            <a:ext cx="606425" cy="379412"/>
          </a:xfrm>
          <a:prstGeom prst="rect">
            <a:avLst/>
          </a:prstGeom>
          <a:solidFill>
            <a:schemeClr val="tx1"/>
          </a:solidFill>
          <a:ln w="9525">
            <a:solidFill>
              <a:schemeClr val="tx1"/>
            </a:solidFill>
            <a:miter lim="800000"/>
            <a:headEnd/>
            <a:tailEnd/>
          </a:ln>
        </p:spPr>
        <p:txBody>
          <a:bodyPr wrap="none" anchor="ctr"/>
          <a:lstStyle/>
          <a:p>
            <a:pPr algn="ctr"/>
            <a:r>
              <a:rPr lang="en-US" altLang="zh-CN" sz="1600">
                <a:solidFill>
                  <a:schemeClr val="bg1"/>
                </a:solidFill>
                <a:latin typeface="Trebuchet MS" charset="0"/>
              </a:rPr>
              <a:t>D</a:t>
            </a:r>
          </a:p>
        </p:txBody>
      </p:sp>
      <p:sp>
        <p:nvSpPr>
          <p:cNvPr id="1034362" name="Line 122"/>
          <p:cNvSpPr>
            <a:spLocks noChangeShapeType="1"/>
          </p:cNvSpPr>
          <p:nvPr/>
        </p:nvSpPr>
        <p:spPr bwMode="auto">
          <a:xfrm flipV="1">
            <a:off x="4984750" y="4491038"/>
            <a:ext cx="0" cy="1120775"/>
          </a:xfrm>
          <a:prstGeom prst="line">
            <a:avLst/>
          </a:prstGeom>
          <a:noFill/>
          <a:ln w="38100">
            <a:solidFill>
              <a:schemeClr val="tx1"/>
            </a:solidFill>
            <a:round/>
            <a:headEnd/>
            <a:tailEnd type="triangle" w="med" len="med"/>
          </a:ln>
        </p:spPr>
        <p:txBody>
          <a:bodyPr/>
          <a:lstStyle/>
          <a:p>
            <a:endParaRPr lang="zh-CN" altLang="en-US"/>
          </a:p>
        </p:txBody>
      </p:sp>
      <p:sp>
        <p:nvSpPr>
          <p:cNvPr id="1034363" name="Text Box 123"/>
          <p:cNvSpPr txBox="1">
            <a:spLocks noChangeArrowheads="1"/>
          </p:cNvSpPr>
          <p:nvPr/>
        </p:nvSpPr>
        <p:spPr bwMode="auto">
          <a:xfrm>
            <a:off x="4025900" y="5611813"/>
            <a:ext cx="1870075" cy="396875"/>
          </a:xfrm>
          <a:prstGeom prst="rect">
            <a:avLst/>
          </a:prstGeom>
          <a:noFill/>
          <a:ln w="9525">
            <a:noFill/>
            <a:miter lim="800000"/>
            <a:headEnd/>
            <a:tailEnd/>
          </a:ln>
        </p:spPr>
        <p:txBody>
          <a:bodyPr wrap="none">
            <a:spAutoFit/>
          </a:bodyPr>
          <a:lstStyle/>
          <a:p>
            <a:pPr algn="r"/>
            <a:r>
              <a:rPr lang="en-US" altLang="zh-CN" sz="2000">
                <a:latin typeface="Trebuchet MS" charset="0"/>
              </a:rPr>
              <a:t>frame collision</a:t>
            </a:r>
          </a:p>
        </p:txBody>
      </p:sp>
      <p:sp>
        <p:nvSpPr>
          <p:cNvPr id="1034366" name="Line 126"/>
          <p:cNvSpPr>
            <a:spLocks noChangeShapeType="1"/>
          </p:cNvSpPr>
          <p:nvPr/>
        </p:nvSpPr>
        <p:spPr bwMode="auto">
          <a:xfrm flipV="1">
            <a:off x="4200525" y="4835525"/>
            <a:ext cx="0" cy="338138"/>
          </a:xfrm>
          <a:prstGeom prst="line">
            <a:avLst/>
          </a:prstGeom>
          <a:noFill/>
          <a:ln w="38100">
            <a:solidFill>
              <a:srgbClr val="CC0000"/>
            </a:solidFill>
            <a:round/>
            <a:headEnd/>
            <a:tailEnd type="triangle" w="med" len="med"/>
          </a:ln>
        </p:spPr>
        <p:txBody>
          <a:bodyPr/>
          <a:lstStyle/>
          <a:p>
            <a:endParaRPr lang="zh-CN" altLang="en-US"/>
          </a:p>
        </p:txBody>
      </p:sp>
      <p:sp>
        <p:nvSpPr>
          <p:cNvPr id="1034367" name="Text Box 127"/>
          <p:cNvSpPr txBox="1">
            <a:spLocks noChangeArrowheads="1"/>
          </p:cNvSpPr>
          <p:nvPr/>
        </p:nvSpPr>
        <p:spPr bwMode="auto">
          <a:xfrm>
            <a:off x="3612806" y="5156200"/>
            <a:ext cx="1188146" cy="400110"/>
          </a:xfrm>
          <a:prstGeom prst="rect">
            <a:avLst/>
          </a:prstGeom>
          <a:noFill/>
          <a:ln w="9525">
            <a:noFill/>
            <a:miter lim="800000"/>
            <a:headEnd/>
            <a:tailEnd/>
          </a:ln>
        </p:spPr>
        <p:txBody>
          <a:bodyPr wrap="none">
            <a:spAutoFit/>
          </a:bodyPr>
          <a:lstStyle/>
          <a:p>
            <a:pPr algn="ctr"/>
            <a:r>
              <a:rPr lang="en-US" altLang="zh-CN" sz="2000" dirty="0" err="1" smtClean="0">
                <a:solidFill>
                  <a:srgbClr val="CC0000"/>
                </a:solidFill>
                <a:latin typeface="Trebuchet MS" charset="0"/>
              </a:rPr>
              <a:t>Backcast</a:t>
            </a:r>
            <a:endParaRPr lang="en-US" altLang="zh-CN" sz="2000" dirty="0">
              <a:solidFill>
                <a:srgbClr val="CC0000"/>
              </a:solidFill>
              <a:latin typeface="Trebuchet MS" charset="0"/>
            </a:endParaRPr>
          </a:p>
        </p:txBody>
      </p:sp>
      <p:sp>
        <p:nvSpPr>
          <p:cNvPr id="1034368" name="AutoShape 128"/>
          <p:cNvSpPr>
            <a:spLocks/>
          </p:cNvSpPr>
          <p:nvPr/>
        </p:nvSpPr>
        <p:spPr bwMode="auto">
          <a:xfrm rot="-5400000">
            <a:off x="4090988" y="4156075"/>
            <a:ext cx="227012" cy="896938"/>
          </a:xfrm>
          <a:prstGeom prst="leftBrace">
            <a:avLst>
              <a:gd name="adj1" fmla="val 32925"/>
              <a:gd name="adj2" fmla="val 50000"/>
            </a:avLst>
          </a:prstGeom>
          <a:noFill/>
          <a:ln w="9525">
            <a:solidFill>
              <a:srgbClr val="CC0000"/>
            </a:solidFill>
            <a:round/>
            <a:headEnd/>
            <a:tailEnd/>
          </a:ln>
        </p:spPr>
        <p:txBody>
          <a:bodyPr wrap="none" anchor="ctr"/>
          <a:lstStyle/>
          <a:p>
            <a:endParaRPr lang="zh-CN" altLang="zh-CN"/>
          </a:p>
        </p:txBody>
      </p:sp>
      <p:sp>
        <p:nvSpPr>
          <p:cNvPr id="1034369" name="AutoShape 129"/>
          <p:cNvSpPr>
            <a:spLocks noChangeArrowheads="1"/>
          </p:cNvSpPr>
          <p:nvPr/>
        </p:nvSpPr>
        <p:spPr bwMode="auto">
          <a:xfrm>
            <a:off x="6122988" y="3581400"/>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45" name="Rectangle 2"/>
          <p:cNvSpPr txBox="1">
            <a:spLocks noChangeArrowheads="1"/>
          </p:cNvSpPr>
          <p:nvPr/>
        </p:nvSpPr>
        <p:spPr>
          <a:xfrm>
            <a:off x="169863" y="76200"/>
            <a:ext cx="8880475" cy="914400"/>
          </a:xfrm>
          <a:prstGeom prst="rect">
            <a:avLst/>
          </a:prstGeom>
        </p:spPr>
        <p:txBody>
          <a:bodyPr vert="horz" lIns="91440" tIns="45720" rIns="91440" bIns="45720" rtlCol="0" anchor="ctr">
            <a:normAutofit/>
          </a:bodyPr>
          <a:lstStyle/>
          <a:p>
            <a:pPr lvl="0" algn="ctr">
              <a:spcBef>
                <a:spcPct val="0"/>
              </a:spcBef>
            </a:pPr>
            <a:r>
              <a:rPr lang="en-US" altLang="zh-CN" sz="4000" dirty="0" smtClean="0"/>
              <a:t>A-MAC’s contention mechanism</a:t>
            </a:r>
            <a:endParaRPr kumimoji="0" lang="en-US" altLang="zh-CN" sz="40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44" name="Picture 2" descr="C:\Users\Mu\Desktop\logo.png"/>
          <p:cNvPicPr>
            <a:picLocks noChangeAspect="1" noChangeArrowheads="1"/>
          </p:cNvPicPr>
          <p:nvPr/>
        </p:nvPicPr>
        <p:blipFill>
          <a:blip r:embed="rId2" cstate="print"/>
          <a:srcRect/>
          <a:stretch>
            <a:fillRect/>
          </a:stretch>
        </p:blipFill>
        <p:spPr bwMode="auto">
          <a:xfrm>
            <a:off x="179512" y="5949280"/>
            <a:ext cx="1835736" cy="6927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3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3434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343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343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343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3434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3435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3433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3433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3434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3434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3435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3436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3436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3436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3433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3433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3434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3434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3435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3436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3436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03433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03433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3434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3434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3435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03435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03435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03435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0343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330" grpId="0" animBg="1"/>
      <p:bldP spid="1034331" grpId="0" animBg="1"/>
      <p:bldP spid="1034332" grpId="0" animBg="1"/>
      <p:bldP spid="1034333" grpId="0" animBg="1"/>
      <p:bldP spid="1034334" grpId="0" animBg="1"/>
      <p:bldP spid="1034335" grpId="0" animBg="1"/>
      <p:bldP spid="1034336" grpId="0" animBg="1"/>
      <p:bldP spid="1034337" grpId="0" animBg="1"/>
      <p:bldP spid="1034338" grpId="0" animBg="1"/>
      <p:bldP spid="1034340" grpId="0" animBg="1"/>
      <p:bldP spid="1034341" grpId="0" animBg="1"/>
      <p:bldP spid="1034342" grpId="0" animBg="1"/>
      <p:bldP spid="1034343" grpId="0" animBg="1"/>
      <p:bldP spid="1034344" grpId="0" animBg="1"/>
      <p:bldP spid="1034345" grpId="0" animBg="1"/>
      <p:bldP spid="1034346" grpId="0" animBg="1"/>
      <p:bldP spid="1034347" grpId="0" animBg="1"/>
      <p:bldP spid="1034348" grpId="0" animBg="1"/>
      <p:bldP spid="1034350" grpId="0" animBg="1"/>
      <p:bldP spid="1034351" grpId="0" animBg="1"/>
      <p:bldP spid="1034352" grpId="0" animBg="1"/>
      <p:bldP spid="1034353" grpId="0" animBg="1"/>
      <p:bldP spid="1034354" grpId="0" animBg="1"/>
      <p:bldP spid="1034358" grpId="0" animBg="1"/>
      <p:bldP spid="1034359" grpId="0" animBg="1"/>
      <p:bldP spid="1034362" grpId="0" animBg="1"/>
      <p:bldP spid="1034363" grpId="0"/>
      <p:bldP spid="1034366" grpId="0" animBg="1"/>
      <p:bldP spid="1034367" grpId="0"/>
      <p:bldP spid="1034368" grpId="0" animBg="1"/>
      <p:bldP spid="103436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47AB0E36-B610-430E-8179-C4F139A02726}" type="slidenum">
              <a:rPr lang="en-US" altLang="zh-CN"/>
              <a:pPr/>
              <a:t>11</a:t>
            </a:fld>
            <a:endParaRPr lang="en-US" altLang="zh-CN"/>
          </a:p>
        </p:txBody>
      </p:sp>
      <p:sp>
        <p:nvSpPr>
          <p:cNvPr id="19459" name="Rectangle 2"/>
          <p:cNvSpPr>
            <a:spLocks noGrp="1" noChangeArrowheads="1"/>
          </p:cNvSpPr>
          <p:nvPr>
            <p:ph type="title"/>
          </p:nvPr>
        </p:nvSpPr>
        <p:spPr>
          <a:xfrm>
            <a:off x="169863" y="76200"/>
            <a:ext cx="8880475" cy="847725"/>
          </a:xfrm>
        </p:spPr>
        <p:txBody>
          <a:bodyPr>
            <a:normAutofit/>
          </a:bodyPr>
          <a:lstStyle/>
          <a:p>
            <a:r>
              <a:rPr lang="en-US" altLang="zh-CN" sz="4000" dirty="0" smtClean="0"/>
              <a:t>A-MAC Communications</a:t>
            </a:r>
          </a:p>
        </p:txBody>
      </p:sp>
      <p:sp>
        <p:nvSpPr>
          <p:cNvPr id="64" name="TextBox 63"/>
          <p:cNvSpPr txBox="1"/>
          <p:nvPr/>
        </p:nvSpPr>
        <p:spPr>
          <a:xfrm>
            <a:off x="0" y="1484785"/>
            <a:ext cx="9468544" cy="5293757"/>
          </a:xfrm>
          <a:prstGeom prst="rect">
            <a:avLst/>
          </a:prstGeom>
          <a:noFill/>
        </p:spPr>
        <p:txBody>
          <a:bodyPr wrap="square" rtlCol="0">
            <a:spAutoFit/>
          </a:bodyPr>
          <a:lstStyle/>
          <a:p>
            <a:r>
              <a:rPr lang="en-US" altLang="zh-CN" sz="3600" dirty="0" smtClean="0"/>
              <a:t>Benefits:</a:t>
            </a:r>
          </a:p>
          <a:p>
            <a:endParaRPr lang="en-US" altLang="zh-CN" sz="3200" dirty="0" smtClean="0"/>
          </a:p>
          <a:p>
            <a:pPr>
              <a:buFont typeface="Arial" pitchFamily="34" charset="0"/>
              <a:buChar char="•"/>
            </a:pPr>
            <a:r>
              <a:rPr lang="en-US" altLang="zh-CN" sz="3200" dirty="0" smtClean="0"/>
              <a:t> </a:t>
            </a:r>
            <a:r>
              <a:rPr lang="en-US" altLang="zh-CN" sz="2800" dirty="0" smtClean="0"/>
              <a:t>Save energy:</a:t>
            </a:r>
          </a:p>
          <a:p>
            <a:r>
              <a:rPr lang="en-US" altLang="zh-CN" sz="2800" dirty="0" smtClean="0"/>
              <a:t>    </a:t>
            </a:r>
            <a:r>
              <a:rPr lang="en-US" altLang="zh-CN" sz="2200" dirty="0" smtClean="0"/>
              <a:t>(</a:t>
            </a:r>
            <a:r>
              <a:rPr lang="en-US" altLang="zh-CN" sz="2000" dirty="0" smtClean="0"/>
              <a:t>1)only has to wait marginally longer than the radio’s RX/TX turnaround time;</a:t>
            </a:r>
          </a:p>
          <a:p>
            <a:r>
              <a:rPr lang="en-US" altLang="zh-CN" sz="2200" dirty="0" smtClean="0"/>
              <a:t>     (2)IEEE 802.15.4 standard, a turnaround occurs in 192 </a:t>
            </a:r>
            <a:r>
              <a:rPr lang="en-US" altLang="zh-CN" sz="2200" i="1" dirty="0" err="1" smtClean="0"/>
              <a:t>μs</a:t>
            </a:r>
            <a:r>
              <a:rPr lang="en-US" altLang="zh-CN" sz="2200" i="1" dirty="0" smtClean="0"/>
              <a:t>, nearly 20 times </a:t>
            </a:r>
          </a:p>
          <a:p>
            <a:r>
              <a:rPr lang="en-US" altLang="zh-CN" sz="2200" i="1" dirty="0" smtClean="0"/>
              <a:t>     faster than the 3.75 ms beacon-data </a:t>
            </a:r>
            <a:r>
              <a:rPr lang="en-US" altLang="zh-CN" sz="2200" dirty="0" smtClean="0"/>
              <a:t>turnaround time that </a:t>
            </a:r>
            <a:r>
              <a:rPr lang="en-US" altLang="zh-CN" sz="2200" b="1" dirty="0" smtClean="0"/>
              <a:t>RI-MAC</a:t>
            </a:r>
            <a:r>
              <a:rPr lang="en-US" altLang="zh-CN" sz="2200" dirty="0" smtClean="0"/>
              <a:t> requires   </a:t>
            </a:r>
          </a:p>
          <a:p>
            <a:r>
              <a:rPr lang="en-US" altLang="zh-CN" sz="2200" dirty="0" smtClean="0"/>
              <a:t>     with its software based protocol processing</a:t>
            </a:r>
            <a:r>
              <a:rPr lang="en-US" altLang="zh-CN" sz="2800" dirty="0" smtClean="0"/>
              <a:t>	</a:t>
            </a:r>
          </a:p>
          <a:p>
            <a:endParaRPr lang="en-US" altLang="zh-CN" sz="2800" dirty="0" smtClean="0"/>
          </a:p>
          <a:p>
            <a:pPr>
              <a:buFont typeface="Arial" pitchFamily="34" charset="0"/>
              <a:buChar char="•"/>
            </a:pPr>
            <a:r>
              <a:rPr lang="en-US" altLang="zh-CN" sz="2800" dirty="0" smtClean="0"/>
              <a:t>Distinguish between collisions and interference</a:t>
            </a:r>
          </a:p>
          <a:p>
            <a:endParaRPr lang="en-US" altLang="zh-CN" sz="3200" dirty="0" smtClean="0"/>
          </a:p>
          <a:p>
            <a:endParaRPr lang="en-US" altLang="zh-CN" sz="3200" dirty="0" smtClean="0"/>
          </a:p>
          <a:p>
            <a:endParaRPr lang="zh-CN" altLang="en-US" dirty="0"/>
          </a:p>
        </p:txBody>
      </p:sp>
      <p:pic>
        <p:nvPicPr>
          <p:cNvPr id="6" name="Picture 2" descr="C:\Users\Mu\Desktop\logo.png"/>
          <p:cNvPicPr>
            <a:picLocks noChangeAspect="1" noChangeArrowheads="1"/>
          </p:cNvPicPr>
          <p:nvPr/>
        </p:nvPicPr>
        <p:blipFill>
          <a:blip r:embed="rId2" cstate="print"/>
          <a:srcRect/>
          <a:stretch>
            <a:fillRect/>
          </a:stretch>
        </p:blipFill>
        <p:spPr bwMode="auto">
          <a:xfrm>
            <a:off x="179512" y="5949280"/>
            <a:ext cx="1835736" cy="692728"/>
          </a:xfrm>
          <a:prstGeom prst="rect">
            <a:avLst/>
          </a:prstGeom>
          <a:noFill/>
        </p:spPr>
      </p:pic>
      <p:sp>
        <p:nvSpPr>
          <p:cNvPr id="65" name="TextBox 64"/>
          <p:cNvSpPr txBox="1"/>
          <p:nvPr/>
        </p:nvSpPr>
        <p:spPr>
          <a:xfrm>
            <a:off x="1763688" y="5517232"/>
            <a:ext cx="8100392" cy="923330"/>
          </a:xfrm>
          <a:prstGeom prst="rect">
            <a:avLst/>
          </a:prstGeom>
          <a:noFill/>
        </p:spPr>
        <p:txBody>
          <a:bodyPr wrap="square" rtlCol="0">
            <a:spAutoFit/>
          </a:bodyPr>
          <a:lstStyle/>
          <a:p>
            <a:r>
              <a:rPr lang="en-US" altLang="zh-CN" b="1" i="1" dirty="0" smtClean="0"/>
              <a:t>Therefore, A-MAC is far less susceptible to interference based  false alarms </a:t>
            </a:r>
          </a:p>
          <a:p>
            <a:r>
              <a:rPr lang="en-US" altLang="zh-CN" b="1" i="1" dirty="0" smtClean="0"/>
              <a:t>than either LPL or RI-MAC.</a:t>
            </a:r>
          </a:p>
          <a:p>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p>
            <a:fld id="{3BEBBCAE-88D1-42F8-AC78-8F35214B5F4A}" type="slidenum">
              <a:rPr lang="en-US" altLang="zh-CN"/>
              <a:pPr/>
              <a:t>12</a:t>
            </a:fld>
            <a:endParaRPr lang="en-US" altLang="zh-CN"/>
          </a:p>
        </p:txBody>
      </p:sp>
      <p:pic>
        <p:nvPicPr>
          <p:cNvPr id="8" name="Picture 2" descr="C:\Users\Mu\Desktop\logo.png"/>
          <p:cNvPicPr>
            <a:picLocks noChangeAspect="1" noChangeArrowheads="1"/>
          </p:cNvPicPr>
          <p:nvPr/>
        </p:nvPicPr>
        <p:blipFill>
          <a:blip r:embed="rId2" cstate="print"/>
          <a:srcRect/>
          <a:stretch>
            <a:fillRect/>
          </a:stretch>
        </p:blipFill>
        <p:spPr bwMode="auto">
          <a:xfrm>
            <a:off x="179512" y="5949280"/>
            <a:ext cx="1835736" cy="692728"/>
          </a:xfrm>
          <a:prstGeom prst="rect">
            <a:avLst/>
          </a:prstGeom>
          <a:noFill/>
        </p:spPr>
      </p:pic>
      <p:sp>
        <p:nvSpPr>
          <p:cNvPr id="12" name="TextBox 11"/>
          <p:cNvSpPr txBox="1"/>
          <p:nvPr/>
        </p:nvSpPr>
        <p:spPr>
          <a:xfrm>
            <a:off x="251520" y="2564904"/>
            <a:ext cx="8892480" cy="1015663"/>
          </a:xfrm>
          <a:prstGeom prst="rect">
            <a:avLst/>
          </a:prstGeom>
          <a:noFill/>
        </p:spPr>
        <p:txBody>
          <a:bodyPr wrap="square" rtlCol="0">
            <a:spAutoFit/>
          </a:bodyPr>
          <a:lstStyle/>
          <a:p>
            <a:pPr algn="ctr"/>
            <a:r>
              <a:rPr lang="en-US" altLang="zh-CN" sz="6000" dirty="0" smtClean="0"/>
              <a:t>Implementation Details</a:t>
            </a:r>
            <a:endParaRPr lang="zh-CN" altLang="en-US" sz="6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p>
            <a:fld id="{3BEBBCAE-88D1-42F8-AC78-8F35214B5F4A}" type="slidenum">
              <a:rPr lang="en-US" altLang="zh-CN"/>
              <a:pPr/>
              <a:t>13</a:t>
            </a:fld>
            <a:endParaRPr lang="en-US" altLang="zh-CN"/>
          </a:p>
        </p:txBody>
      </p:sp>
      <p:pic>
        <p:nvPicPr>
          <p:cNvPr id="8" name="Picture 2" descr="C:\Users\Mu\Desktop\logo.png"/>
          <p:cNvPicPr>
            <a:picLocks noChangeAspect="1" noChangeArrowheads="1"/>
          </p:cNvPicPr>
          <p:nvPr/>
        </p:nvPicPr>
        <p:blipFill>
          <a:blip r:embed="rId2" cstate="print"/>
          <a:srcRect/>
          <a:stretch>
            <a:fillRect/>
          </a:stretch>
        </p:blipFill>
        <p:spPr bwMode="auto">
          <a:xfrm>
            <a:off x="179512" y="5949280"/>
            <a:ext cx="1835736" cy="692728"/>
          </a:xfrm>
          <a:prstGeom prst="rect">
            <a:avLst/>
          </a:prstGeom>
          <a:noFill/>
        </p:spPr>
      </p:pic>
      <p:sp>
        <p:nvSpPr>
          <p:cNvPr id="12" name="TextBox 11"/>
          <p:cNvSpPr txBox="1"/>
          <p:nvPr/>
        </p:nvSpPr>
        <p:spPr>
          <a:xfrm>
            <a:off x="0" y="260648"/>
            <a:ext cx="8892480" cy="707886"/>
          </a:xfrm>
          <a:prstGeom prst="rect">
            <a:avLst/>
          </a:prstGeom>
          <a:noFill/>
        </p:spPr>
        <p:txBody>
          <a:bodyPr wrap="square" rtlCol="0">
            <a:spAutoFit/>
          </a:bodyPr>
          <a:lstStyle/>
          <a:p>
            <a:pPr algn="ctr"/>
            <a:r>
              <a:rPr lang="en-US" altLang="zh-CN" sz="4000" dirty="0" smtClean="0"/>
              <a:t>Problems</a:t>
            </a:r>
            <a:endParaRPr lang="en-US" altLang="zh-CN" sz="4000" dirty="0"/>
          </a:p>
        </p:txBody>
      </p:sp>
      <p:sp>
        <p:nvSpPr>
          <p:cNvPr id="5" name="TextBox 4"/>
          <p:cNvSpPr txBox="1"/>
          <p:nvPr/>
        </p:nvSpPr>
        <p:spPr>
          <a:xfrm>
            <a:off x="0" y="1484785"/>
            <a:ext cx="9144000" cy="5386090"/>
          </a:xfrm>
          <a:prstGeom prst="rect">
            <a:avLst/>
          </a:prstGeom>
          <a:noFill/>
        </p:spPr>
        <p:txBody>
          <a:bodyPr wrap="square" rtlCol="0">
            <a:spAutoFit/>
          </a:bodyPr>
          <a:lstStyle/>
          <a:p>
            <a:pPr>
              <a:buFont typeface="Arial" pitchFamily="34" charset="0"/>
              <a:buChar char="•"/>
            </a:pPr>
            <a:r>
              <a:rPr lang="en-US" altLang="zh-CN" sz="3200" dirty="0" smtClean="0"/>
              <a:t> Overreacting</a:t>
            </a:r>
            <a:r>
              <a:rPr lang="en-US" altLang="zh-CN" sz="2800" dirty="0" smtClean="0"/>
              <a:t>:</a:t>
            </a:r>
          </a:p>
          <a:p>
            <a:r>
              <a:rPr lang="en-US" altLang="zh-CN" sz="2800" dirty="0" smtClean="0"/>
              <a:t>   -</a:t>
            </a:r>
            <a:r>
              <a:rPr lang="en-US" altLang="zh-CN" dirty="0" smtClean="0"/>
              <a:t>a sender will auto-</a:t>
            </a:r>
            <a:r>
              <a:rPr lang="en-US" altLang="zh-CN" dirty="0" err="1" smtClean="0"/>
              <a:t>ack</a:t>
            </a:r>
            <a:r>
              <a:rPr lang="en-US" altLang="zh-CN" dirty="0" smtClean="0"/>
              <a:t> </a:t>
            </a:r>
            <a:r>
              <a:rPr lang="en-US" altLang="zh-CN" i="1" dirty="0" smtClean="0"/>
              <a:t>every probe it receives, </a:t>
            </a:r>
            <a:r>
              <a:rPr lang="en-US" altLang="zh-CN" dirty="0" smtClean="0"/>
              <a:t>including probes from neighbors for which the    </a:t>
            </a:r>
          </a:p>
          <a:p>
            <a:r>
              <a:rPr lang="en-US" altLang="zh-CN" dirty="0" smtClean="0"/>
              <a:t>       sender has no pending traffic.</a:t>
            </a:r>
          </a:p>
          <a:p>
            <a:pPr>
              <a:buFont typeface="Arial" pitchFamily="34" charset="0"/>
              <a:buChar char="•"/>
            </a:pPr>
            <a:r>
              <a:rPr lang="en-US" altLang="zh-CN" sz="2800" dirty="0" smtClean="0"/>
              <a:t>Against Standards</a:t>
            </a:r>
          </a:p>
          <a:p>
            <a:r>
              <a:rPr lang="en-US" altLang="zh-CN" sz="2800" dirty="0" smtClean="0"/>
              <a:t>   -</a:t>
            </a:r>
            <a:r>
              <a:rPr lang="en-US" altLang="zh-CN" dirty="0" smtClean="0"/>
              <a:t>the IEEE 802.15.4-2006  standard specifically prohibits this behavior, any frame that is     </a:t>
            </a:r>
          </a:p>
          <a:p>
            <a:r>
              <a:rPr lang="en-US" altLang="zh-CN" dirty="0" smtClean="0"/>
              <a:t>       broadcast shall be sent with its Acknowledgment Request subfield set to zero.</a:t>
            </a:r>
          </a:p>
          <a:p>
            <a:pPr>
              <a:buFont typeface="Arial" pitchFamily="34" charset="0"/>
              <a:buChar char="•"/>
            </a:pPr>
            <a:r>
              <a:rPr lang="en-US" altLang="zh-CN" sz="2800" dirty="0" smtClean="0"/>
              <a:t>Mixed radio support</a:t>
            </a:r>
          </a:p>
          <a:p>
            <a:r>
              <a:rPr lang="en-US" altLang="zh-CN" sz="2800" dirty="0" smtClean="0"/>
              <a:t>   -</a:t>
            </a:r>
            <a:r>
              <a:rPr lang="en-US" altLang="zh-CN" dirty="0" smtClean="0"/>
              <a:t> because this behavior is prohibited, it enjoys somewhat mixed radio support: while the      </a:t>
            </a:r>
          </a:p>
          <a:p>
            <a:r>
              <a:rPr lang="en-US" altLang="zh-CN" dirty="0" smtClean="0"/>
              <a:t>        CC2420 [34] radio and AT86RF230 [3] radio Rev A silicon both support broadcast auto-</a:t>
            </a:r>
            <a:r>
              <a:rPr lang="en-US" altLang="zh-CN" dirty="0" err="1" smtClean="0"/>
              <a:t>acks</a:t>
            </a:r>
            <a:r>
              <a:rPr lang="en-US" altLang="zh-CN" dirty="0" smtClean="0"/>
              <a:t>,          </a:t>
            </a:r>
          </a:p>
          <a:p>
            <a:r>
              <a:rPr lang="en-US" altLang="zh-CN" dirty="0" smtClean="0"/>
              <a:t>        the Rev B  silicon “fixes” this standards non-compliance and does not auto-</a:t>
            </a:r>
            <a:r>
              <a:rPr lang="en-US" altLang="zh-CN" dirty="0" err="1" smtClean="0"/>
              <a:t>ack</a:t>
            </a:r>
            <a:r>
              <a:rPr lang="en-US" altLang="zh-CN" dirty="0" smtClean="0"/>
              <a:t> broadcast    </a:t>
            </a:r>
          </a:p>
          <a:p>
            <a:r>
              <a:rPr lang="en-US" altLang="zh-CN" dirty="0" smtClean="0"/>
              <a:t>        frames.</a:t>
            </a:r>
          </a:p>
          <a:p>
            <a:endParaRPr lang="en-US" altLang="zh-CN" sz="3200" dirty="0" smtClean="0"/>
          </a:p>
          <a:p>
            <a:endParaRPr lang="en-US" altLang="zh-CN" sz="3200" dirty="0" smtClean="0"/>
          </a:p>
          <a:p>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47AB0E36-B610-430E-8179-C4F139A02726}" type="slidenum">
              <a:rPr lang="en-US" altLang="zh-CN"/>
              <a:pPr/>
              <a:t>14</a:t>
            </a:fld>
            <a:endParaRPr lang="en-US" altLang="zh-CN"/>
          </a:p>
        </p:txBody>
      </p:sp>
      <p:sp>
        <p:nvSpPr>
          <p:cNvPr id="19459" name="Rectangle 2"/>
          <p:cNvSpPr>
            <a:spLocks noGrp="1" noChangeArrowheads="1"/>
          </p:cNvSpPr>
          <p:nvPr>
            <p:ph type="title"/>
          </p:nvPr>
        </p:nvSpPr>
        <p:spPr>
          <a:xfrm>
            <a:off x="169863" y="76200"/>
            <a:ext cx="8880475" cy="847725"/>
          </a:xfrm>
        </p:spPr>
        <p:txBody>
          <a:bodyPr>
            <a:normAutofit/>
          </a:bodyPr>
          <a:lstStyle/>
          <a:p>
            <a:r>
              <a:rPr lang="en-US" altLang="zh-CN" sz="4000" dirty="0" err="1" smtClean="0"/>
              <a:t>Unicast</a:t>
            </a:r>
            <a:r>
              <a:rPr lang="en-US" altLang="zh-CN" sz="4000" dirty="0" smtClean="0"/>
              <a:t> Communications</a:t>
            </a:r>
          </a:p>
        </p:txBody>
      </p:sp>
      <p:sp>
        <p:nvSpPr>
          <p:cNvPr id="19460" name="Line 3"/>
          <p:cNvSpPr>
            <a:spLocks noChangeShapeType="1"/>
          </p:cNvSpPr>
          <p:nvPr/>
        </p:nvSpPr>
        <p:spPr bwMode="auto">
          <a:xfrm flipV="1">
            <a:off x="1479550" y="3343275"/>
            <a:ext cx="7494588" cy="0"/>
          </a:xfrm>
          <a:prstGeom prst="line">
            <a:avLst/>
          </a:prstGeom>
          <a:noFill/>
          <a:ln w="9525">
            <a:solidFill>
              <a:schemeClr val="tx1"/>
            </a:solidFill>
            <a:round/>
            <a:headEnd/>
            <a:tailEnd/>
          </a:ln>
        </p:spPr>
        <p:txBody>
          <a:bodyPr/>
          <a:lstStyle/>
          <a:p>
            <a:endParaRPr lang="zh-CN" altLang="en-US"/>
          </a:p>
        </p:txBody>
      </p:sp>
      <p:sp>
        <p:nvSpPr>
          <p:cNvPr id="1034244" name="Rectangle 4"/>
          <p:cNvSpPr>
            <a:spLocks noChangeArrowheads="1"/>
          </p:cNvSpPr>
          <p:nvPr/>
        </p:nvSpPr>
        <p:spPr bwMode="auto">
          <a:xfrm>
            <a:off x="2482850" y="2963863"/>
            <a:ext cx="606425" cy="379412"/>
          </a:xfrm>
          <a:prstGeom prst="rect">
            <a:avLst/>
          </a:prstGeom>
          <a:solidFill>
            <a:schemeClr val="tx1"/>
          </a:solidFill>
          <a:ln w="9525">
            <a:solidFill>
              <a:schemeClr val="tx1"/>
            </a:solidFill>
            <a:miter lim="800000"/>
            <a:headEnd/>
            <a:tailEnd/>
          </a:ln>
        </p:spPr>
        <p:txBody>
          <a:bodyPr wrap="none" anchor="ctr"/>
          <a:lstStyle/>
          <a:p>
            <a:pPr algn="ctr"/>
            <a:r>
              <a:rPr lang="en-US" altLang="zh-CN" sz="1600">
                <a:solidFill>
                  <a:schemeClr val="bg1"/>
                </a:solidFill>
                <a:latin typeface="Trebuchet MS" charset="0"/>
              </a:rPr>
              <a:t>P</a:t>
            </a:r>
          </a:p>
        </p:txBody>
      </p:sp>
      <p:sp>
        <p:nvSpPr>
          <p:cNvPr id="1034245" name="Rectangle 5" descr="Light downward diagonal"/>
          <p:cNvSpPr>
            <a:spLocks noChangeArrowheads="1"/>
          </p:cNvSpPr>
          <p:nvPr/>
        </p:nvSpPr>
        <p:spPr bwMode="auto">
          <a:xfrm>
            <a:off x="3089275" y="2963863"/>
            <a:ext cx="304800" cy="379412"/>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A</a:t>
            </a:r>
          </a:p>
        </p:txBody>
      </p:sp>
      <p:sp>
        <p:nvSpPr>
          <p:cNvPr id="19463" name="Text Box 6"/>
          <p:cNvSpPr txBox="1">
            <a:spLocks noChangeArrowheads="1"/>
          </p:cNvSpPr>
          <p:nvPr/>
        </p:nvSpPr>
        <p:spPr bwMode="auto">
          <a:xfrm>
            <a:off x="50800" y="2803525"/>
            <a:ext cx="1354138" cy="701675"/>
          </a:xfrm>
          <a:prstGeom prst="rect">
            <a:avLst/>
          </a:prstGeom>
          <a:noFill/>
          <a:ln w="9525">
            <a:noFill/>
            <a:miter lim="800000"/>
            <a:headEnd/>
            <a:tailEnd/>
          </a:ln>
        </p:spPr>
        <p:txBody>
          <a:bodyPr wrap="none">
            <a:spAutoFit/>
          </a:bodyPr>
          <a:lstStyle/>
          <a:p>
            <a:pPr algn="ctr"/>
            <a:r>
              <a:rPr lang="en-US" altLang="zh-CN" sz="2000">
                <a:latin typeface="Trebuchet MS" charset="0"/>
              </a:rPr>
              <a:t>Node 2</a:t>
            </a:r>
          </a:p>
          <a:p>
            <a:pPr algn="ctr"/>
            <a:r>
              <a:rPr lang="en-US" altLang="zh-CN" sz="2000">
                <a:latin typeface="Trebuchet MS" charset="0"/>
              </a:rPr>
              <a:t>(Receiver)</a:t>
            </a:r>
          </a:p>
        </p:txBody>
      </p:sp>
      <p:sp>
        <p:nvSpPr>
          <p:cNvPr id="19464" name="Text Box 7"/>
          <p:cNvSpPr txBox="1">
            <a:spLocks noChangeArrowheads="1"/>
          </p:cNvSpPr>
          <p:nvPr/>
        </p:nvSpPr>
        <p:spPr bwMode="auto">
          <a:xfrm>
            <a:off x="257175" y="3865563"/>
            <a:ext cx="1147763" cy="701675"/>
          </a:xfrm>
          <a:prstGeom prst="rect">
            <a:avLst/>
          </a:prstGeom>
          <a:noFill/>
          <a:ln w="9525">
            <a:noFill/>
            <a:miter lim="800000"/>
            <a:headEnd/>
            <a:tailEnd/>
          </a:ln>
        </p:spPr>
        <p:txBody>
          <a:bodyPr wrap="none">
            <a:spAutoFit/>
          </a:bodyPr>
          <a:lstStyle/>
          <a:p>
            <a:pPr algn="ctr"/>
            <a:r>
              <a:rPr lang="en-US" altLang="zh-CN" sz="2000">
                <a:latin typeface="Trebuchet MS" charset="0"/>
              </a:rPr>
              <a:t>Node 3</a:t>
            </a:r>
          </a:p>
          <a:p>
            <a:pPr algn="ctr"/>
            <a:r>
              <a:rPr lang="en-US" altLang="zh-CN" sz="2000">
                <a:latin typeface="Trebuchet MS" charset="0"/>
              </a:rPr>
              <a:t>(Sender)</a:t>
            </a:r>
          </a:p>
        </p:txBody>
      </p:sp>
      <p:sp>
        <p:nvSpPr>
          <p:cNvPr id="19465" name="Line 8"/>
          <p:cNvSpPr>
            <a:spLocks noChangeShapeType="1"/>
          </p:cNvSpPr>
          <p:nvPr/>
        </p:nvSpPr>
        <p:spPr bwMode="auto">
          <a:xfrm>
            <a:off x="1479550" y="4406900"/>
            <a:ext cx="7494588" cy="0"/>
          </a:xfrm>
          <a:prstGeom prst="line">
            <a:avLst/>
          </a:prstGeom>
          <a:noFill/>
          <a:ln w="9525">
            <a:solidFill>
              <a:schemeClr val="tx1"/>
            </a:solidFill>
            <a:round/>
            <a:headEnd/>
            <a:tailEnd/>
          </a:ln>
        </p:spPr>
        <p:txBody>
          <a:bodyPr/>
          <a:lstStyle/>
          <a:p>
            <a:endParaRPr lang="zh-CN" altLang="en-US"/>
          </a:p>
        </p:txBody>
      </p:sp>
      <p:sp>
        <p:nvSpPr>
          <p:cNvPr id="19466" name="Line 11"/>
          <p:cNvSpPr>
            <a:spLocks noChangeShapeType="1"/>
          </p:cNvSpPr>
          <p:nvPr/>
        </p:nvSpPr>
        <p:spPr bwMode="auto">
          <a:xfrm>
            <a:off x="1479550" y="2263775"/>
            <a:ext cx="7494588" cy="0"/>
          </a:xfrm>
          <a:prstGeom prst="line">
            <a:avLst/>
          </a:prstGeom>
          <a:noFill/>
          <a:ln w="9525">
            <a:solidFill>
              <a:schemeClr val="tx1"/>
            </a:solidFill>
            <a:round/>
            <a:headEnd/>
            <a:tailEnd/>
          </a:ln>
        </p:spPr>
        <p:txBody>
          <a:bodyPr/>
          <a:lstStyle/>
          <a:p>
            <a:endParaRPr lang="zh-CN" altLang="en-US"/>
          </a:p>
        </p:txBody>
      </p:sp>
      <p:sp>
        <p:nvSpPr>
          <p:cNvPr id="1034252" name="Rectangle 12"/>
          <p:cNvSpPr>
            <a:spLocks noChangeArrowheads="1"/>
          </p:cNvSpPr>
          <p:nvPr/>
        </p:nvSpPr>
        <p:spPr bwMode="auto">
          <a:xfrm>
            <a:off x="2482850" y="1884363"/>
            <a:ext cx="606425" cy="379412"/>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P</a:t>
            </a:r>
          </a:p>
        </p:txBody>
      </p:sp>
      <p:sp>
        <p:nvSpPr>
          <p:cNvPr id="1034253" name="Rectangle 13"/>
          <p:cNvSpPr>
            <a:spLocks noChangeArrowheads="1"/>
          </p:cNvSpPr>
          <p:nvPr/>
        </p:nvSpPr>
        <p:spPr bwMode="auto">
          <a:xfrm>
            <a:off x="3089275" y="1884363"/>
            <a:ext cx="304800" cy="379412"/>
          </a:xfrm>
          <a:prstGeom prst="rect">
            <a:avLst/>
          </a:prstGeom>
          <a:solidFill>
            <a:schemeClr val="tx1"/>
          </a:solidFill>
          <a:ln w="9525">
            <a:solidFill>
              <a:schemeClr val="tx1"/>
            </a:solidFill>
            <a:miter lim="800000"/>
            <a:headEnd/>
            <a:tailEnd/>
          </a:ln>
        </p:spPr>
        <p:txBody>
          <a:bodyPr wrap="none" anchor="ctr"/>
          <a:lstStyle/>
          <a:p>
            <a:pPr algn="ctr"/>
            <a:r>
              <a:rPr lang="en-US" altLang="zh-CN" sz="1600">
                <a:solidFill>
                  <a:schemeClr val="bg1"/>
                </a:solidFill>
                <a:latin typeface="Trebuchet MS" charset="0"/>
              </a:rPr>
              <a:t>A</a:t>
            </a:r>
          </a:p>
        </p:txBody>
      </p:sp>
      <p:sp>
        <p:nvSpPr>
          <p:cNvPr id="19469" name="Text Box 14"/>
          <p:cNvSpPr txBox="1">
            <a:spLocks noChangeArrowheads="1"/>
          </p:cNvSpPr>
          <p:nvPr/>
        </p:nvSpPr>
        <p:spPr bwMode="auto">
          <a:xfrm>
            <a:off x="258763" y="1741488"/>
            <a:ext cx="1147762" cy="701675"/>
          </a:xfrm>
          <a:prstGeom prst="rect">
            <a:avLst/>
          </a:prstGeom>
          <a:noFill/>
          <a:ln w="9525">
            <a:noFill/>
            <a:miter lim="800000"/>
            <a:headEnd/>
            <a:tailEnd/>
          </a:ln>
        </p:spPr>
        <p:txBody>
          <a:bodyPr wrap="none">
            <a:spAutoFit/>
          </a:bodyPr>
          <a:lstStyle/>
          <a:p>
            <a:pPr algn="ctr"/>
            <a:r>
              <a:rPr lang="en-US" altLang="zh-CN" sz="2000">
                <a:latin typeface="Trebuchet MS" charset="0"/>
              </a:rPr>
              <a:t>Node 1</a:t>
            </a:r>
          </a:p>
          <a:p>
            <a:pPr algn="ctr"/>
            <a:r>
              <a:rPr lang="en-US" altLang="zh-CN" sz="2000">
                <a:latin typeface="Trebuchet MS" charset="0"/>
              </a:rPr>
              <a:t>(Sender)</a:t>
            </a:r>
          </a:p>
        </p:txBody>
      </p:sp>
      <p:sp>
        <p:nvSpPr>
          <p:cNvPr id="1034255" name="AutoShape 15"/>
          <p:cNvSpPr>
            <a:spLocks noChangeArrowheads="1"/>
          </p:cNvSpPr>
          <p:nvPr/>
        </p:nvSpPr>
        <p:spPr bwMode="auto">
          <a:xfrm>
            <a:off x="2708275" y="2451100"/>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256" name="AutoShape 16"/>
          <p:cNvSpPr>
            <a:spLocks noChangeArrowheads="1"/>
          </p:cNvSpPr>
          <p:nvPr/>
        </p:nvSpPr>
        <p:spPr bwMode="auto">
          <a:xfrm flipV="1">
            <a:off x="3163888" y="2468563"/>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267" name="Rectangle 27"/>
          <p:cNvSpPr>
            <a:spLocks noChangeArrowheads="1"/>
          </p:cNvSpPr>
          <p:nvPr/>
        </p:nvSpPr>
        <p:spPr bwMode="auto">
          <a:xfrm>
            <a:off x="1479550" y="1884363"/>
            <a:ext cx="1003300" cy="379412"/>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Listen</a:t>
            </a:r>
          </a:p>
        </p:txBody>
      </p:sp>
      <p:sp>
        <p:nvSpPr>
          <p:cNvPr id="1034269" name="Rectangle 29"/>
          <p:cNvSpPr>
            <a:spLocks noChangeArrowheads="1"/>
          </p:cNvSpPr>
          <p:nvPr/>
        </p:nvSpPr>
        <p:spPr bwMode="auto">
          <a:xfrm>
            <a:off x="3432175" y="2962275"/>
            <a:ext cx="606425" cy="379413"/>
          </a:xfrm>
          <a:prstGeom prst="rect">
            <a:avLst/>
          </a:prstGeom>
          <a:solidFill>
            <a:schemeClr val="bg1"/>
          </a:solidFill>
          <a:ln w="9525">
            <a:solidFill>
              <a:schemeClr val="tx1"/>
            </a:solidFill>
            <a:miter lim="800000"/>
            <a:headEnd/>
            <a:tailEnd/>
          </a:ln>
        </p:spPr>
        <p:txBody>
          <a:bodyPr wrap="none" anchor="ctr"/>
          <a:lstStyle/>
          <a:p>
            <a:pPr algn="ctr"/>
            <a:r>
              <a:rPr lang="en-US" altLang="zh-CN" sz="1600">
                <a:latin typeface="Trebuchet MS" charset="0"/>
              </a:rPr>
              <a:t>D</a:t>
            </a:r>
          </a:p>
        </p:txBody>
      </p:sp>
      <p:sp>
        <p:nvSpPr>
          <p:cNvPr id="1034318" name="Text Box 78"/>
          <p:cNvSpPr txBox="1">
            <a:spLocks noChangeArrowheads="1"/>
          </p:cNvSpPr>
          <p:nvPr/>
        </p:nvSpPr>
        <p:spPr bwMode="auto">
          <a:xfrm>
            <a:off x="2286000" y="3276600"/>
            <a:ext cx="1071563" cy="457200"/>
          </a:xfrm>
          <a:prstGeom prst="rect">
            <a:avLst/>
          </a:prstGeom>
          <a:noFill/>
          <a:ln w="9525">
            <a:noFill/>
            <a:miter lim="800000"/>
            <a:headEnd/>
            <a:tailEnd/>
          </a:ln>
        </p:spPr>
        <p:txBody>
          <a:bodyPr wrap="none">
            <a:spAutoFit/>
          </a:bodyPr>
          <a:lstStyle/>
          <a:p>
            <a:pPr algn="ctr"/>
            <a:r>
              <a:rPr lang="en-US" altLang="zh-CN" sz="1200" b="1">
                <a:latin typeface="Trebuchet MS" charset="0"/>
              </a:rPr>
              <a:t>DST=0x8002</a:t>
            </a:r>
          </a:p>
          <a:p>
            <a:pPr algn="ctr"/>
            <a:r>
              <a:rPr lang="en-US" altLang="zh-CN" sz="1200" b="1">
                <a:latin typeface="Trebuchet MS" charset="0"/>
              </a:rPr>
              <a:t>SRC=0x0002</a:t>
            </a:r>
          </a:p>
        </p:txBody>
      </p:sp>
      <p:sp>
        <p:nvSpPr>
          <p:cNvPr id="1034320" name="Rectangle 80"/>
          <p:cNvSpPr>
            <a:spLocks noChangeArrowheads="1"/>
          </p:cNvSpPr>
          <p:nvPr/>
        </p:nvSpPr>
        <p:spPr bwMode="auto">
          <a:xfrm>
            <a:off x="3432175" y="1884363"/>
            <a:ext cx="606425" cy="379412"/>
          </a:xfrm>
          <a:prstGeom prst="rect">
            <a:avLst/>
          </a:prstGeom>
          <a:solidFill>
            <a:schemeClr val="tx1"/>
          </a:solidFill>
          <a:ln w="9525">
            <a:solidFill>
              <a:schemeClr val="tx1"/>
            </a:solidFill>
            <a:miter lim="800000"/>
            <a:headEnd/>
            <a:tailEnd/>
          </a:ln>
        </p:spPr>
        <p:txBody>
          <a:bodyPr wrap="none" anchor="ctr"/>
          <a:lstStyle/>
          <a:p>
            <a:pPr algn="ctr"/>
            <a:r>
              <a:rPr lang="en-US" altLang="zh-CN" sz="1600">
                <a:solidFill>
                  <a:schemeClr val="bg1"/>
                </a:solidFill>
                <a:latin typeface="Trebuchet MS" charset="0"/>
              </a:rPr>
              <a:t>D</a:t>
            </a:r>
          </a:p>
        </p:txBody>
      </p:sp>
      <p:sp>
        <p:nvSpPr>
          <p:cNvPr id="1034321" name="AutoShape 81"/>
          <p:cNvSpPr>
            <a:spLocks noChangeArrowheads="1"/>
          </p:cNvSpPr>
          <p:nvPr/>
        </p:nvSpPr>
        <p:spPr bwMode="auto">
          <a:xfrm>
            <a:off x="4267200" y="2468563"/>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324" name="AutoShape 84"/>
          <p:cNvSpPr>
            <a:spLocks noChangeArrowheads="1"/>
          </p:cNvSpPr>
          <p:nvPr/>
        </p:nvSpPr>
        <p:spPr bwMode="auto">
          <a:xfrm flipV="1">
            <a:off x="3660775" y="2470150"/>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325" name="Rectangle 85"/>
          <p:cNvSpPr>
            <a:spLocks noChangeArrowheads="1"/>
          </p:cNvSpPr>
          <p:nvPr/>
        </p:nvSpPr>
        <p:spPr bwMode="auto">
          <a:xfrm>
            <a:off x="4038600" y="1884363"/>
            <a:ext cx="606425" cy="379412"/>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P</a:t>
            </a:r>
          </a:p>
        </p:txBody>
      </p:sp>
      <p:sp>
        <p:nvSpPr>
          <p:cNvPr id="1034326" name="Rectangle 86"/>
          <p:cNvSpPr>
            <a:spLocks noChangeArrowheads="1"/>
          </p:cNvSpPr>
          <p:nvPr/>
        </p:nvSpPr>
        <p:spPr bwMode="auto">
          <a:xfrm>
            <a:off x="4040188" y="2962275"/>
            <a:ext cx="606425" cy="379413"/>
          </a:xfrm>
          <a:prstGeom prst="rect">
            <a:avLst/>
          </a:prstGeom>
          <a:solidFill>
            <a:schemeClr val="tx1"/>
          </a:solidFill>
          <a:ln w="9525">
            <a:solidFill>
              <a:schemeClr val="tx1"/>
            </a:solidFill>
            <a:miter lim="800000"/>
            <a:headEnd/>
            <a:tailEnd/>
          </a:ln>
        </p:spPr>
        <p:txBody>
          <a:bodyPr wrap="none" anchor="ctr"/>
          <a:lstStyle/>
          <a:p>
            <a:pPr algn="ctr"/>
            <a:r>
              <a:rPr lang="en-US" altLang="zh-CN" sz="1600">
                <a:solidFill>
                  <a:schemeClr val="bg1"/>
                </a:solidFill>
                <a:latin typeface="Trebuchet MS" charset="0"/>
              </a:rPr>
              <a:t>P</a:t>
            </a:r>
          </a:p>
        </p:txBody>
      </p:sp>
      <p:sp>
        <p:nvSpPr>
          <p:cNvPr id="1034327" name="Rectangle 87" descr="Light downward diagonal"/>
          <p:cNvSpPr>
            <a:spLocks noChangeArrowheads="1"/>
          </p:cNvSpPr>
          <p:nvPr/>
        </p:nvSpPr>
        <p:spPr bwMode="auto">
          <a:xfrm>
            <a:off x="4646613" y="2962275"/>
            <a:ext cx="152400" cy="379413"/>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L</a:t>
            </a:r>
          </a:p>
        </p:txBody>
      </p:sp>
      <p:sp>
        <p:nvSpPr>
          <p:cNvPr id="1034328" name="Text Box 88"/>
          <p:cNvSpPr txBox="1">
            <a:spLocks noChangeArrowheads="1"/>
          </p:cNvSpPr>
          <p:nvPr/>
        </p:nvSpPr>
        <p:spPr bwMode="auto">
          <a:xfrm>
            <a:off x="1416050" y="1598613"/>
            <a:ext cx="1106488" cy="274637"/>
          </a:xfrm>
          <a:prstGeom prst="rect">
            <a:avLst/>
          </a:prstGeom>
          <a:noFill/>
          <a:ln w="9525">
            <a:noFill/>
            <a:miter lim="800000"/>
            <a:headEnd/>
            <a:tailEnd/>
          </a:ln>
        </p:spPr>
        <p:txBody>
          <a:bodyPr wrap="none">
            <a:spAutoFit/>
          </a:bodyPr>
          <a:lstStyle/>
          <a:p>
            <a:pPr algn="ctr"/>
            <a:r>
              <a:rPr lang="en-US" altLang="zh-CN" sz="1200" b="1">
                <a:latin typeface="Trebuchet MS" charset="0"/>
              </a:rPr>
              <a:t>MAC=0x8002</a:t>
            </a:r>
          </a:p>
        </p:txBody>
      </p:sp>
      <p:sp>
        <p:nvSpPr>
          <p:cNvPr id="1034330" name="Rectangle 90"/>
          <p:cNvSpPr>
            <a:spLocks noChangeArrowheads="1"/>
          </p:cNvSpPr>
          <p:nvPr/>
        </p:nvSpPr>
        <p:spPr bwMode="auto">
          <a:xfrm>
            <a:off x="6129338" y="1884363"/>
            <a:ext cx="606425" cy="379412"/>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P</a:t>
            </a:r>
          </a:p>
        </p:txBody>
      </p:sp>
      <p:sp>
        <p:nvSpPr>
          <p:cNvPr id="1034331" name="Rectangle 91"/>
          <p:cNvSpPr>
            <a:spLocks noChangeArrowheads="1"/>
          </p:cNvSpPr>
          <p:nvPr/>
        </p:nvSpPr>
        <p:spPr bwMode="auto">
          <a:xfrm>
            <a:off x="6735763" y="1884363"/>
            <a:ext cx="304800" cy="379412"/>
          </a:xfrm>
          <a:prstGeom prst="rect">
            <a:avLst/>
          </a:prstGeom>
          <a:solidFill>
            <a:schemeClr val="tx1"/>
          </a:solidFill>
          <a:ln w="9525">
            <a:solidFill>
              <a:schemeClr val="tx1"/>
            </a:solidFill>
            <a:miter lim="800000"/>
            <a:headEnd/>
            <a:tailEnd/>
          </a:ln>
        </p:spPr>
        <p:txBody>
          <a:bodyPr wrap="none" anchor="ctr"/>
          <a:lstStyle/>
          <a:p>
            <a:pPr algn="ctr"/>
            <a:r>
              <a:rPr lang="en-US" altLang="zh-CN" sz="1600">
                <a:solidFill>
                  <a:schemeClr val="bg1"/>
                </a:solidFill>
                <a:latin typeface="Trebuchet MS" charset="0"/>
              </a:rPr>
              <a:t>A</a:t>
            </a:r>
          </a:p>
        </p:txBody>
      </p:sp>
      <p:sp>
        <p:nvSpPr>
          <p:cNvPr id="1034332" name="AutoShape 92"/>
          <p:cNvSpPr>
            <a:spLocks noChangeArrowheads="1"/>
          </p:cNvSpPr>
          <p:nvPr/>
        </p:nvSpPr>
        <p:spPr bwMode="auto">
          <a:xfrm>
            <a:off x="6354763" y="2451100"/>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333" name="AutoShape 93"/>
          <p:cNvSpPr>
            <a:spLocks noChangeArrowheads="1"/>
          </p:cNvSpPr>
          <p:nvPr/>
        </p:nvSpPr>
        <p:spPr bwMode="auto">
          <a:xfrm flipV="1">
            <a:off x="6810375" y="2468563"/>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334" name="Rectangle 94"/>
          <p:cNvSpPr>
            <a:spLocks noChangeArrowheads="1"/>
          </p:cNvSpPr>
          <p:nvPr/>
        </p:nvSpPr>
        <p:spPr bwMode="auto">
          <a:xfrm>
            <a:off x="5126038" y="1884363"/>
            <a:ext cx="1003300" cy="379412"/>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Listen</a:t>
            </a:r>
          </a:p>
        </p:txBody>
      </p:sp>
      <p:sp>
        <p:nvSpPr>
          <p:cNvPr id="1034335" name="Rectangle 95"/>
          <p:cNvSpPr>
            <a:spLocks noChangeArrowheads="1"/>
          </p:cNvSpPr>
          <p:nvPr/>
        </p:nvSpPr>
        <p:spPr bwMode="auto">
          <a:xfrm>
            <a:off x="7078663" y="1884363"/>
            <a:ext cx="606425" cy="379412"/>
          </a:xfrm>
          <a:prstGeom prst="rect">
            <a:avLst/>
          </a:prstGeom>
          <a:solidFill>
            <a:schemeClr val="tx1"/>
          </a:solidFill>
          <a:ln w="9525">
            <a:solidFill>
              <a:schemeClr val="tx1"/>
            </a:solidFill>
            <a:miter lim="800000"/>
            <a:headEnd/>
            <a:tailEnd/>
          </a:ln>
        </p:spPr>
        <p:txBody>
          <a:bodyPr wrap="none" anchor="ctr"/>
          <a:lstStyle/>
          <a:p>
            <a:pPr algn="ctr"/>
            <a:r>
              <a:rPr lang="en-US" altLang="zh-CN" sz="1600">
                <a:solidFill>
                  <a:schemeClr val="bg1"/>
                </a:solidFill>
                <a:latin typeface="Trebuchet MS" charset="0"/>
              </a:rPr>
              <a:t>D</a:t>
            </a:r>
          </a:p>
        </p:txBody>
      </p:sp>
      <p:sp>
        <p:nvSpPr>
          <p:cNvPr id="1034336" name="AutoShape 96"/>
          <p:cNvSpPr>
            <a:spLocks noChangeArrowheads="1"/>
          </p:cNvSpPr>
          <p:nvPr/>
        </p:nvSpPr>
        <p:spPr bwMode="auto">
          <a:xfrm>
            <a:off x="7913688" y="2468563"/>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337" name="AutoShape 97"/>
          <p:cNvSpPr>
            <a:spLocks noChangeArrowheads="1"/>
          </p:cNvSpPr>
          <p:nvPr/>
        </p:nvSpPr>
        <p:spPr bwMode="auto">
          <a:xfrm flipV="1">
            <a:off x="7307263" y="2470150"/>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338" name="Rectangle 98"/>
          <p:cNvSpPr>
            <a:spLocks noChangeArrowheads="1"/>
          </p:cNvSpPr>
          <p:nvPr/>
        </p:nvSpPr>
        <p:spPr bwMode="auto">
          <a:xfrm>
            <a:off x="7685088" y="1884363"/>
            <a:ext cx="606425" cy="379412"/>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P-CW</a:t>
            </a:r>
          </a:p>
        </p:txBody>
      </p:sp>
      <p:sp>
        <p:nvSpPr>
          <p:cNvPr id="1034339" name="Text Box 99"/>
          <p:cNvSpPr txBox="1">
            <a:spLocks noChangeArrowheads="1"/>
          </p:cNvSpPr>
          <p:nvPr/>
        </p:nvSpPr>
        <p:spPr bwMode="auto">
          <a:xfrm>
            <a:off x="5062538" y="1598613"/>
            <a:ext cx="1106487" cy="274637"/>
          </a:xfrm>
          <a:prstGeom prst="rect">
            <a:avLst/>
          </a:prstGeom>
          <a:noFill/>
          <a:ln w="9525">
            <a:noFill/>
            <a:miter lim="800000"/>
            <a:headEnd/>
            <a:tailEnd/>
          </a:ln>
        </p:spPr>
        <p:txBody>
          <a:bodyPr wrap="none">
            <a:spAutoFit/>
          </a:bodyPr>
          <a:lstStyle/>
          <a:p>
            <a:pPr algn="ctr"/>
            <a:r>
              <a:rPr lang="en-US" altLang="zh-CN" sz="1200" b="1">
                <a:latin typeface="Trebuchet MS" charset="0"/>
              </a:rPr>
              <a:t>MAC=0x8002</a:t>
            </a:r>
          </a:p>
        </p:txBody>
      </p:sp>
      <p:sp>
        <p:nvSpPr>
          <p:cNvPr id="1034340" name="Rectangle 100"/>
          <p:cNvSpPr>
            <a:spLocks noChangeArrowheads="1"/>
          </p:cNvSpPr>
          <p:nvPr/>
        </p:nvSpPr>
        <p:spPr bwMode="auto">
          <a:xfrm>
            <a:off x="6129338" y="4027488"/>
            <a:ext cx="606425" cy="379412"/>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P</a:t>
            </a:r>
          </a:p>
        </p:txBody>
      </p:sp>
      <p:sp>
        <p:nvSpPr>
          <p:cNvPr id="1034341" name="Rectangle 101"/>
          <p:cNvSpPr>
            <a:spLocks noChangeArrowheads="1"/>
          </p:cNvSpPr>
          <p:nvPr/>
        </p:nvSpPr>
        <p:spPr bwMode="auto">
          <a:xfrm>
            <a:off x="6735763" y="4027488"/>
            <a:ext cx="304800" cy="379412"/>
          </a:xfrm>
          <a:prstGeom prst="rect">
            <a:avLst/>
          </a:prstGeom>
          <a:solidFill>
            <a:schemeClr val="tx1"/>
          </a:solidFill>
          <a:ln w="9525">
            <a:solidFill>
              <a:schemeClr val="tx1"/>
            </a:solidFill>
            <a:miter lim="800000"/>
            <a:headEnd/>
            <a:tailEnd/>
          </a:ln>
        </p:spPr>
        <p:txBody>
          <a:bodyPr wrap="none" anchor="ctr"/>
          <a:lstStyle/>
          <a:p>
            <a:pPr algn="ctr"/>
            <a:r>
              <a:rPr lang="en-US" altLang="zh-CN" sz="1600">
                <a:solidFill>
                  <a:schemeClr val="bg1"/>
                </a:solidFill>
                <a:latin typeface="Trebuchet MS" charset="0"/>
              </a:rPr>
              <a:t>A</a:t>
            </a:r>
          </a:p>
        </p:txBody>
      </p:sp>
      <p:sp>
        <p:nvSpPr>
          <p:cNvPr id="1034342" name="AutoShape 102"/>
          <p:cNvSpPr>
            <a:spLocks noChangeArrowheads="1"/>
          </p:cNvSpPr>
          <p:nvPr/>
        </p:nvSpPr>
        <p:spPr bwMode="auto">
          <a:xfrm flipV="1">
            <a:off x="6354763" y="3581400"/>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343" name="AutoShape 103"/>
          <p:cNvSpPr>
            <a:spLocks noChangeArrowheads="1"/>
          </p:cNvSpPr>
          <p:nvPr/>
        </p:nvSpPr>
        <p:spPr bwMode="auto">
          <a:xfrm>
            <a:off x="6810375" y="3581400"/>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344" name="Rectangle 104"/>
          <p:cNvSpPr>
            <a:spLocks noChangeArrowheads="1"/>
          </p:cNvSpPr>
          <p:nvPr/>
        </p:nvSpPr>
        <p:spPr bwMode="auto">
          <a:xfrm>
            <a:off x="5062538" y="4027488"/>
            <a:ext cx="1066800" cy="379412"/>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Listen</a:t>
            </a:r>
          </a:p>
        </p:txBody>
      </p:sp>
      <p:sp>
        <p:nvSpPr>
          <p:cNvPr id="1034345" name="Rectangle 105"/>
          <p:cNvSpPr>
            <a:spLocks noChangeArrowheads="1"/>
          </p:cNvSpPr>
          <p:nvPr/>
        </p:nvSpPr>
        <p:spPr bwMode="auto">
          <a:xfrm>
            <a:off x="7077075" y="4027488"/>
            <a:ext cx="606425" cy="379412"/>
          </a:xfrm>
          <a:prstGeom prst="rect">
            <a:avLst/>
          </a:prstGeom>
          <a:solidFill>
            <a:schemeClr val="tx1"/>
          </a:solidFill>
          <a:ln w="9525">
            <a:solidFill>
              <a:schemeClr val="tx1"/>
            </a:solidFill>
            <a:miter lim="800000"/>
            <a:headEnd/>
            <a:tailEnd/>
          </a:ln>
        </p:spPr>
        <p:txBody>
          <a:bodyPr wrap="none" anchor="ctr"/>
          <a:lstStyle/>
          <a:p>
            <a:pPr algn="ctr"/>
            <a:r>
              <a:rPr lang="en-US" altLang="zh-CN" sz="1600">
                <a:solidFill>
                  <a:schemeClr val="bg1"/>
                </a:solidFill>
                <a:latin typeface="Trebuchet MS" charset="0"/>
              </a:rPr>
              <a:t>D</a:t>
            </a:r>
          </a:p>
        </p:txBody>
      </p:sp>
      <p:sp>
        <p:nvSpPr>
          <p:cNvPr id="1034346" name="AutoShape 106"/>
          <p:cNvSpPr>
            <a:spLocks noChangeArrowheads="1"/>
          </p:cNvSpPr>
          <p:nvPr/>
        </p:nvSpPr>
        <p:spPr bwMode="auto">
          <a:xfrm flipV="1">
            <a:off x="7913688" y="3598863"/>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347" name="AutoShape 107"/>
          <p:cNvSpPr>
            <a:spLocks noChangeArrowheads="1"/>
          </p:cNvSpPr>
          <p:nvPr/>
        </p:nvSpPr>
        <p:spPr bwMode="auto">
          <a:xfrm>
            <a:off x="7307263" y="3582988"/>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348" name="Rectangle 108"/>
          <p:cNvSpPr>
            <a:spLocks noChangeArrowheads="1"/>
          </p:cNvSpPr>
          <p:nvPr/>
        </p:nvSpPr>
        <p:spPr bwMode="auto">
          <a:xfrm>
            <a:off x="7683500" y="4027488"/>
            <a:ext cx="606425" cy="379412"/>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P-CW</a:t>
            </a:r>
          </a:p>
        </p:txBody>
      </p:sp>
      <p:sp>
        <p:nvSpPr>
          <p:cNvPr id="1034349" name="Text Box 109"/>
          <p:cNvSpPr txBox="1">
            <a:spLocks noChangeArrowheads="1"/>
          </p:cNvSpPr>
          <p:nvPr/>
        </p:nvSpPr>
        <p:spPr bwMode="auto">
          <a:xfrm>
            <a:off x="5062538" y="3808413"/>
            <a:ext cx="1106487" cy="274637"/>
          </a:xfrm>
          <a:prstGeom prst="rect">
            <a:avLst/>
          </a:prstGeom>
          <a:noFill/>
          <a:ln w="9525">
            <a:noFill/>
            <a:miter lim="800000"/>
            <a:headEnd/>
            <a:tailEnd/>
          </a:ln>
        </p:spPr>
        <p:txBody>
          <a:bodyPr wrap="none">
            <a:spAutoFit/>
          </a:bodyPr>
          <a:lstStyle/>
          <a:p>
            <a:pPr algn="ctr"/>
            <a:r>
              <a:rPr lang="en-US" altLang="zh-CN" sz="1200" b="1">
                <a:latin typeface="Trebuchet MS" charset="0"/>
              </a:rPr>
              <a:t>MAC=0x8002</a:t>
            </a:r>
          </a:p>
        </p:txBody>
      </p:sp>
      <p:sp>
        <p:nvSpPr>
          <p:cNvPr id="1034350" name="Rectangle 110"/>
          <p:cNvSpPr>
            <a:spLocks noChangeArrowheads="1"/>
          </p:cNvSpPr>
          <p:nvPr/>
        </p:nvSpPr>
        <p:spPr bwMode="auto">
          <a:xfrm>
            <a:off x="6126163" y="2962275"/>
            <a:ext cx="606425" cy="379413"/>
          </a:xfrm>
          <a:prstGeom prst="rect">
            <a:avLst/>
          </a:prstGeom>
          <a:solidFill>
            <a:schemeClr val="tx1"/>
          </a:solidFill>
          <a:ln w="9525">
            <a:solidFill>
              <a:schemeClr val="tx1"/>
            </a:solidFill>
            <a:miter lim="800000"/>
            <a:headEnd/>
            <a:tailEnd/>
          </a:ln>
        </p:spPr>
        <p:txBody>
          <a:bodyPr wrap="none" anchor="ctr"/>
          <a:lstStyle/>
          <a:p>
            <a:pPr algn="ctr"/>
            <a:r>
              <a:rPr lang="en-US" altLang="zh-CN" sz="1600">
                <a:solidFill>
                  <a:schemeClr val="bg1"/>
                </a:solidFill>
                <a:latin typeface="Trebuchet MS" charset="0"/>
              </a:rPr>
              <a:t>P</a:t>
            </a:r>
          </a:p>
        </p:txBody>
      </p:sp>
      <p:sp>
        <p:nvSpPr>
          <p:cNvPr id="1034351" name="Rectangle 111" descr="Light downward diagonal"/>
          <p:cNvSpPr>
            <a:spLocks noChangeArrowheads="1"/>
          </p:cNvSpPr>
          <p:nvPr/>
        </p:nvSpPr>
        <p:spPr bwMode="auto">
          <a:xfrm>
            <a:off x="6732588" y="2962275"/>
            <a:ext cx="304800" cy="379413"/>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A</a:t>
            </a:r>
          </a:p>
        </p:txBody>
      </p:sp>
      <p:sp>
        <p:nvSpPr>
          <p:cNvPr id="1034352" name="Rectangle 112"/>
          <p:cNvSpPr>
            <a:spLocks noChangeArrowheads="1"/>
          </p:cNvSpPr>
          <p:nvPr/>
        </p:nvSpPr>
        <p:spPr bwMode="auto">
          <a:xfrm>
            <a:off x="7075488" y="2962275"/>
            <a:ext cx="606425" cy="379413"/>
          </a:xfrm>
          <a:prstGeom prst="rect">
            <a:avLst/>
          </a:prstGeom>
          <a:solidFill>
            <a:schemeClr val="bg1"/>
          </a:solidFill>
          <a:ln w="9525">
            <a:solidFill>
              <a:schemeClr val="tx1"/>
            </a:solidFill>
            <a:miter lim="800000"/>
            <a:headEnd/>
            <a:tailEnd/>
          </a:ln>
        </p:spPr>
        <p:txBody>
          <a:bodyPr wrap="none" anchor="ctr"/>
          <a:lstStyle/>
          <a:p>
            <a:pPr algn="ctr"/>
            <a:r>
              <a:rPr lang="en-US" altLang="zh-CN" sz="1600">
                <a:latin typeface="Trebuchet MS" charset="0"/>
              </a:rPr>
              <a:t>D</a:t>
            </a:r>
          </a:p>
        </p:txBody>
      </p:sp>
      <p:sp>
        <p:nvSpPr>
          <p:cNvPr id="1034353" name="Rectangle 113"/>
          <p:cNvSpPr>
            <a:spLocks noChangeArrowheads="1"/>
          </p:cNvSpPr>
          <p:nvPr/>
        </p:nvSpPr>
        <p:spPr bwMode="auto">
          <a:xfrm>
            <a:off x="7681913" y="2962275"/>
            <a:ext cx="606425" cy="379413"/>
          </a:xfrm>
          <a:prstGeom prst="rect">
            <a:avLst/>
          </a:prstGeom>
          <a:solidFill>
            <a:schemeClr val="tx1"/>
          </a:solidFill>
          <a:ln w="9525">
            <a:solidFill>
              <a:schemeClr val="tx1"/>
            </a:solidFill>
            <a:miter lim="800000"/>
            <a:headEnd/>
            <a:tailEnd/>
          </a:ln>
        </p:spPr>
        <p:txBody>
          <a:bodyPr wrap="none" anchor="ctr"/>
          <a:lstStyle/>
          <a:p>
            <a:pPr algn="ctr"/>
            <a:r>
              <a:rPr lang="en-US" altLang="zh-CN" sz="1600">
                <a:solidFill>
                  <a:schemeClr val="bg1"/>
                </a:solidFill>
                <a:latin typeface="Trebuchet MS" charset="0"/>
              </a:rPr>
              <a:t>P-CW</a:t>
            </a:r>
          </a:p>
        </p:txBody>
      </p:sp>
      <p:sp>
        <p:nvSpPr>
          <p:cNvPr id="1034354" name="Rectangle 114" descr="Light downward diagonal"/>
          <p:cNvSpPr>
            <a:spLocks noChangeArrowheads="1"/>
          </p:cNvSpPr>
          <p:nvPr/>
        </p:nvSpPr>
        <p:spPr bwMode="auto">
          <a:xfrm>
            <a:off x="8288338" y="2962275"/>
            <a:ext cx="606425" cy="379413"/>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D</a:t>
            </a:r>
          </a:p>
        </p:txBody>
      </p:sp>
      <p:grpSp>
        <p:nvGrpSpPr>
          <p:cNvPr id="2" name="Group 115"/>
          <p:cNvGrpSpPr>
            <a:grpSpLocks/>
          </p:cNvGrpSpPr>
          <p:nvPr/>
        </p:nvGrpSpPr>
        <p:grpSpPr bwMode="auto">
          <a:xfrm>
            <a:off x="7040563" y="2963863"/>
            <a:ext cx="644525" cy="379412"/>
            <a:chOff x="4783" y="3142"/>
            <a:chExt cx="192" cy="239"/>
          </a:xfrm>
        </p:grpSpPr>
        <p:sp>
          <p:nvSpPr>
            <p:cNvPr id="19518" name="Line 116"/>
            <p:cNvSpPr>
              <a:spLocks noChangeShapeType="1"/>
            </p:cNvSpPr>
            <p:nvPr/>
          </p:nvSpPr>
          <p:spPr bwMode="auto">
            <a:xfrm>
              <a:off x="4793" y="3142"/>
              <a:ext cx="182" cy="239"/>
            </a:xfrm>
            <a:prstGeom prst="line">
              <a:avLst/>
            </a:prstGeom>
            <a:noFill/>
            <a:ln w="76200">
              <a:solidFill>
                <a:srgbClr val="CC0000"/>
              </a:solidFill>
              <a:round/>
              <a:headEnd/>
              <a:tailEnd/>
            </a:ln>
          </p:spPr>
          <p:txBody>
            <a:bodyPr/>
            <a:lstStyle/>
            <a:p>
              <a:endParaRPr lang="zh-CN" altLang="en-US"/>
            </a:p>
          </p:txBody>
        </p:sp>
        <p:sp>
          <p:nvSpPr>
            <p:cNvPr id="19519" name="Line 117"/>
            <p:cNvSpPr>
              <a:spLocks noChangeShapeType="1"/>
            </p:cNvSpPr>
            <p:nvPr/>
          </p:nvSpPr>
          <p:spPr bwMode="auto">
            <a:xfrm flipV="1">
              <a:off x="4783" y="3142"/>
              <a:ext cx="177" cy="239"/>
            </a:xfrm>
            <a:prstGeom prst="line">
              <a:avLst/>
            </a:prstGeom>
            <a:noFill/>
            <a:ln w="76200">
              <a:solidFill>
                <a:srgbClr val="CC0000"/>
              </a:solidFill>
              <a:round/>
              <a:headEnd/>
              <a:tailEnd/>
            </a:ln>
          </p:spPr>
          <p:txBody>
            <a:bodyPr/>
            <a:lstStyle/>
            <a:p>
              <a:endParaRPr lang="zh-CN" altLang="en-US"/>
            </a:p>
          </p:txBody>
        </p:sp>
      </p:grpSp>
      <p:sp>
        <p:nvSpPr>
          <p:cNvPr id="1034358" name="Rectangle 118" descr="Light downward diagonal"/>
          <p:cNvSpPr>
            <a:spLocks noChangeArrowheads="1"/>
          </p:cNvSpPr>
          <p:nvPr/>
        </p:nvSpPr>
        <p:spPr bwMode="auto">
          <a:xfrm>
            <a:off x="8288338" y="1884363"/>
            <a:ext cx="606425" cy="379412"/>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BO</a:t>
            </a:r>
          </a:p>
        </p:txBody>
      </p:sp>
      <p:sp>
        <p:nvSpPr>
          <p:cNvPr id="1034359" name="Rectangle 119"/>
          <p:cNvSpPr>
            <a:spLocks noChangeArrowheads="1"/>
          </p:cNvSpPr>
          <p:nvPr/>
        </p:nvSpPr>
        <p:spPr bwMode="auto">
          <a:xfrm>
            <a:off x="8288338" y="4027488"/>
            <a:ext cx="606425" cy="379412"/>
          </a:xfrm>
          <a:prstGeom prst="rect">
            <a:avLst/>
          </a:prstGeom>
          <a:solidFill>
            <a:schemeClr val="tx1"/>
          </a:solidFill>
          <a:ln w="9525">
            <a:solidFill>
              <a:schemeClr val="tx1"/>
            </a:solidFill>
            <a:miter lim="800000"/>
            <a:headEnd/>
            <a:tailEnd/>
          </a:ln>
        </p:spPr>
        <p:txBody>
          <a:bodyPr wrap="none" anchor="ctr"/>
          <a:lstStyle/>
          <a:p>
            <a:pPr algn="ctr"/>
            <a:r>
              <a:rPr lang="en-US" altLang="zh-CN" sz="1600">
                <a:solidFill>
                  <a:schemeClr val="bg1"/>
                </a:solidFill>
                <a:latin typeface="Trebuchet MS" charset="0"/>
              </a:rPr>
              <a:t>D</a:t>
            </a:r>
          </a:p>
        </p:txBody>
      </p:sp>
      <p:sp>
        <p:nvSpPr>
          <p:cNvPr id="1034360" name="Text Box 120"/>
          <p:cNvSpPr txBox="1">
            <a:spLocks noChangeArrowheads="1"/>
          </p:cNvSpPr>
          <p:nvPr/>
        </p:nvSpPr>
        <p:spPr bwMode="auto">
          <a:xfrm>
            <a:off x="3789363" y="3276600"/>
            <a:ext cx="1098550" cy="822325"/>
          </a:xfrm>
          <a:prstGeom prst="rect">
            <a:avLst/>
          </a:prstGeom>
          <a:noFill/>
          <a:ln w="9525">
            <a:noFill/>
            <a:miter lim="800000"/>
            <a:headEnd/>
            <a:tailEnd/>
          </a:ln>
        </p:spPr>
        <p:txBody>
          <a:bodyPr wrap="none">
            <a:spAutoFit/>
          </a:bodyPr>
          <a:lstStyle/>
          <a:p>
            <a:pPr algn="ctr"/>
            <a:r>
              <a:rPr lang="en-US" altLang="zh-CN" sz="1200" b="1">
                <a:latin typeface="Trebuchet MS" charset="0"/>
              </a:rPr>
              <a:t>DST=0x8002</a:t>
            </a:r>
          </a:p>
          <a:p>
            <a:pPr algn="ctr"/>
            <a:r>
              <a:rPr lang="en-US" altLang="zh-CN" sz="1200" b="1">
                <a:latin typeface="Trebuchet MS" charset="0"/>
              </a:rPr>
              <a:t>SRC=0x0002</a:t>
            </a:r>
          </a:p>
          <a:p>
            <a:pPr algn="ctr"/>
            <a:r>
              <a:rPr lang="en-US" altLang="zh-CN" sz="1200" b="1">
                <a:latin typeface="Trebuchet MS" charset="0"/>
              </a:rPr>
              <a:t>ACK=0x0023</a:t>
            </a:r>
          </a:p>
          <a:p>
            <a:pPr algn="ctr"/>
            <a:r>
              <a:rPr lang="en-US" altLang="zh-CN" sz="1200" b="1">
                <a:latin typeface="Trebuchet MS" charset="0"/>
              </a:rPr>
              <a:t>FRM=0x0001</a:t>
            </a:r>
          </a:p>
        </p:txBody>
      </p:sp>
      <p:sp>
        <p:nvSpPr>
          <p:cNvPr id="1034361" name="Text Box 121"/>
          <p:cNvSpPr txBox="1">
            <a:spLocks noChangeArrowheads="1"/>
          </p:cNvSpPr>
          <p:nvPr/>
        </p:nvSpPr>
        <p:spPr bwMode="auto">
          <a:xfrm>
            <a:off x="3198813" y="1219200"/>
            <a:ext cx="1071562" cy="639763"/>
          </a:xfrm>
          <a:prstGeom prst="rect">
            <a:avLst/>
          </a:prstGeom>
          <a:noFill/>
          <a:ln w="9525">
            <a:noFill/>
            <a:miter lim="800000"/>
            <a:headEnd/>
            <a:tailEnd/>
          </a:ln>
        </p:spPr>
        <p:txBody>
          <a:bodyPr wrap="none">
            <a:spAutoFit/>
          </a:bodyPr>
          <a:lstStyle/>
          <a:p>
            <a:pPr algn="ctr"/>
            <a:r>
              <a:rPr lang="en-US" altLang="zh-CN" sz="1200" b="1">
                <a:latin typeface="Trebuchet MS" charset="0"/>
              </a:rPr>
              <a:t>DST=0x0002</a:t>
            </a:r>
          </a:p>
          <a:p>
            <a:pPr algn="ctr"/>
            <a:r>
              <a:rPr lang="en-US" altLang="zh-CN" sz="1200" b="1">
                <a:latin typeface="Trebuchet MS" charset="0"/>
              </a:rPr>
              <a:t>SRC=0x0001</a:t>
            </a:r>
          </a:p>
          <a:p>
            <a:pPr algn="ctr"/>
            <a:r>
              <a:rPr lang="en-US" altLang="zh-CN" sz="1200" b="1">
                <a:latin typeface="Trebuchet MS" charset="0"/>
              </a:rPr>
              <a:t>SEQ=0x23</a:t>
            </a:r>
          </a:p>
        </p:txBody>
      </p:sp>
      <p:sp>
        <p:nvSpPr>
          <p:cNvPr id="1034362" name="Line 122"/>
          <p:cNvSpPr>
            <a:spLocks noChangeShapeType="1"/>
          </p:cNvSpPr>
          <p:nvPr/>
        </p:nvSpPr>
        <p:spPr bwMode="auto">
          <a:xfrm flipV="1">
            <a:off x="7380288" y="4491038"/>
            <a:ext cx="0" cy="1120775"/>
          </a:xfrm>
          <a:prstGeom prst="line">
            <a:avLst/>
          </a:prstGeom>
          <a:noFill/>
          <a:ln w="38100">
            <a:solidFill>
              <a:schemeClr val="tx1"/>
            </a:solidFill>
            <a:round/>
            <a:headEnd/>
            <a:tailEnd type="triangle" w="med" len="med"/>
          </a:ln>
        </p:spPr>
        <p:txBody>
          <a:bodyPr/>
          <a:lstStyle/>
          <a:p>
            <a:endParaRPr lang="zh-CN" altLang="en-US"/>
          </a:p>
        </p:txBody>
      </p:sp>
      <p:sp>
        <p:nvSpPr>
          <p:cNvPr id="1034363" name="Text Box 123"/>
          <p:cNvSpPr txBox="1">
            <a:spLocks noChangeArrowheads="1"/>
          </p:cNvSpPr>
          <p:nvPr/>
        </p:nvSpPr>
        <p:spPr bwMode="auto">
          <a:xfrm>
            <a:off x="6421438" y="5611813"/>
            <a:ext cx="1870075" cy="396875"/>
          </a:xfrm>
          <a:prstGeom prst="rect">
            <a:avLst/>
          </a:prstGeom>
          <a:noFill/>
          <a:ln w="9525">
            <a:noFill/>
            <a:miter lim="800000"/>
            <a:headEnd/>
            <a:tailEnd/>
          </a:ln>
        </p:spPr>
        <p:txBody>
          <a:bodyPr wrap="none">
            <a:spAutoFit/>
          </a:bodyPr>
          <a:lstStyle/>
          <a:p>
            <a:pPr algn="r"/>
            <a:r>
              <a:rPr lang="en-US" altLang="zh-CN" sz="2000">
                <a:latin typeface="Trebuchet MS" charset="0"/>
              </a:rPr>
              <a:t>frame collision</a:t>
            </a:r>
          </a:p>
        </p:txBody>
      </p:sp>
      <p:sp>
        <p:nvSpPr>
          <p:cNvPr id="1034366" name="Line 126"/>
          <p:cNvSpPr>
            <a:spLocks noChangeShapeType="1"/>
          </p:cNvSpPr>
          <p:nvPr/>
        </p:nvSpPr>
        <p:spPr bwMode="auto">
          <a:xfrm flipV="1">
            <a:off x="6596063" y="4835525"/>
            <a:ext cx="0" cy="338138"/>
          </a:xfrm>
          <a:prstGeom prst="line">
            <a:avLst/>
          </a:prstGeom>
          <a:noFill/>
          <a:ln w="38100">
            <a:solidFill>
              <a:srgbClr val="CC0000"/>
            </a:solidFill>
            <a:round/>
            <a:headEnd/>
            <a:tailEnd type="triangle" w="med" len="med"/>
          </a:ln>
        </p:spPr>
        <p:txBody>
          <a:bodyPr/>
          <a:lstStyle/>
          <a:p>
            <a:endParaRPr lang="zh-CN" altLang="en-US"/>
          </a:p>
        </p:txBody>
      </p:sp>
      <p:sp>
        <p:nvSpPr>
          <p:cNvPr id="1034367" name="Text Box 127"/>
          <p:cNvSpPr txBox="1">
            <a:spLocks noChangeArrowheads="1"/>
          </p:cNvSpPr>
          <p:nvPr/>
        </p:nvSpPr>
        <p:spPr bwMode="auto">
          <a:xfrm>
            <a:off x="6013450" y="5156200"/>
            <a:ext cx="1177925" cy="396875"/>
          </a:xfrm>
          <a:prstGeom prst="rect">
            <a:avLst/>
          </a:prstGeom>
          <a:noFill/>
          <a:ln w="9525">
            <a:noFill/>
            <a:miter lim="800000"/>
            <a:headEnd/>
            <a:tailEnd/>
          </a:ln>
        </p:spPr>
        <p:txBody>
          <a:bodyPr wrap="none">
            <a:spAutoFit/>
          </a:bodyPr>
          <a:lstStyle/>
          <a:p>
            <a:pPr algn="ctr"/>
            <a:r>
              <a:rPr lang="en-US" altLang="zh-CN" sz="2000">
                <a:solidFill>
                  <a:srgbClr val="CC0000"/>
                </a:solidFill>
                <a:latin typeface="Trebuchet MS" charset="0"/>
              </a:rPr>
              <a:t>Backcast</a:t>
            </a:r>
          </a:p>
        </p:txBody>
      </p:sp>
      <p:sp>
        <p:nvSpPr>
          <p:cNvPr id="1034368" name="AutoShape 128"/>
          <p:cNvSpPr>
            <a:spLocks/>
          </p:cNvSpPr>
          <p:nvPr/>
        </p:nvSpPr>
        <p:spPr bwMode="auto">
          <a:xfrm rot="-5400000">
            <a:off x="6486526" y="4156075"/>
            <a:ext cx="227012" cy="896937"/>
          </a:xfrm>
          <a:prstGeom prst="leftBrace">
            <a:avLst>
              <a:gd name="adj1" fmla="val 32925"/>
              <a:gd name="adj2" fmla="val 50000"/>
            </a:avLst>
          </a:prstGeom>
          <a:noFill/>
          <a:ln w="9525">
            <a:solidFill>
              <a:srgbClr val="CC0000"/>
            </a:solidFill>
            <a:round/>
            <a:headEnd/>
            <a:tailEnd/>
          </a:ln>
        </p:spPr>
        <p:txBody>
          <a:bodyPr wrap="none" anchor="ctr"/>
          <a:lstStyle/>
          <a:p>
            <a:endParaRPr lang="zh-CN" altLang="zh-CN"/>
          </a:p>
        </p:txBody>
      </p:sp>
      <p:sp>
        <p:nvSpPr>
          <p:cNvPr id="1034369" name="AutoShape 129"/>
          <p:cNvSpPr>
            <a:spLocks noChangeArrowheads="1"/>
          </p:cNvSpPr>
          <p:nvPr/>
        </p:nvSpPr>
        <p:spPr bwMode="auto">
          <a:xfrm>
            <a:off x="8518525" y="3581400"/>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pic>
        <p:nvPicPr>
          <p:cNvPr id="64" name="Picture 2" descr="C:\Users\Mu\Desktop\logo.png"/>
          <p:cNvPicPr>
            <a:picLocks noChangeAspect="1" noChangeArrowheads="1"/>
          </p:cNvPicPr>
          <p:nvPr/>
        </p:nvPicPr>
        <p:blipFill>
          <a:blip r:embed="rId2" cstate="print"/>
          <a:srcRect/>
          <a:stretch>
            <a:fillRect/>
          </a:stretch>
        </p:blipFill>
        <p:spPr bwMode="auto">
          <a:xfrm>
            <a:off x="179512" y="5949280"/>
            <a:ext cx="1835736" cy="6927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6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343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3424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3425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3425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343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3425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3425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3424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343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3436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343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3426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3436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343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343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343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343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3433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3433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3434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3434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3433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3433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3434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3434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03435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03433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03433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03434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03434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03435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034367"/>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03436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03436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034335"/>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034337"/>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034345"/>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034347"/>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034352"/>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2"/>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034362"/>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034363"/>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034336"/>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034338"/>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034346"/>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034348"/>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034353"/>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034354"/>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034358"/>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034359"/>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10343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44" grpId="0" animBg="1"/>
      <p:bldP spid="1034245" grpId="0" animBg="1"/>
      <p:bldP spid="1034252" grpId="0" animBg="1"/>
      <p:bldP spid="1034253" grpId="0" animBg="1"/>
      <p:bldP spid="1034255" grpId="0" animBg="1"/>
      <p:bldP spid="1034256" grpId="0" animBg="1"/>
      <p:bldP spid="1034267" grpId="0" animBg="1"/>
      <p:bldP spid="1034269" grpId="0" animBg="1"/>
      <p:bldP spid="1034318" grpId="0"/>
      <p:bldP spid="1034320" grpId="0" animBg="1"/>
      <p:bldP spid="1034321" grpId="0" animBg="1"/>
      <p:bldP spid="1034324" grpId="0" animBg="1"/>
      <p:bldP spid="1034325" grpId="0" animBg="1"/>
      <p:bldP spid="1034326" grpId="0" animBg="1"/>
      <p:bldP spid="1034327" grpId="0" animBg="1"/>
      <p:bldP spid="1034328" grpId="0"/>
      <p:bldP spid="1034330" grpId="0" animBg="1"/>
      <p:bldP spid="1034331" grpId="0" animBg="1"/>
      <p:bldP spid="1034332" grpId="0" animBg="1"/>
      <p:bldP spid="1034333" grpId="0" animBg="1"/>
      <p:bldP spid="1034334" grpId="0" animBg="1"/>
      <p:bldP spid="1034335" grpId="0" animBg="1"/>
      <p:bldP spid="1034336" grpId="0" animBg="1"/>
      <p:bldP spid="1034337" grpId="0" animBg="1"/>
      <p:bldP spid="1034338" grpId="0" animBg="1"/>
      <p:bldP spid="1034339" grpId="0"/>
      <p:bldP spid="1034340" grpId="0" animBg="1"/>
      <p:bldP spid="1034341" grpId="0" animBg="1"/>
      <p:bldP spid="1034342" grpId="0" animBg="1"/>
      <p:bldP spid="1034343" grpId="0" animBg="1"/>
      <p:bldP spid="1034344" grpId="0" animBg="1"/>
      <p:bldP spid="1034345" grpId="0" animBg="1"/>
      <p:bldP spid="1034346" grpId="0" animBg="1"/>
      <p:bldP spid="1034347" grpId="0" animBg="1"/>
      <p:bldP spid="1034348" grpId="0" animBg="1"/>
      <p:bldP spid="1034349" grpId="0"/>
      <p:bldP spid="1034350" grpId="0" animBg="1"/>
      <p:bldP spid="1034351" grpId="0" animBg="1"/>
      <p:bldP spid="1034352" grpId="0" animBg="1"/>
      <p:bldP spid="1034353" grpId="0" animBg="1"/>
      <p:bldP spid="1034354" grpId="0" animBg="1"/>
      <p:bldP spid="1034358" grpId="0" animBg="1"/>
      <p:bldP spid="1034359" grpId="0" animBg="1"/>
      <p:bldP spid="1034360" grpId="0"/>
      <p:bldP spid="1034361" grpId="0"/>
      <p:bldP spid="1034362" grpId="0" animBg="1"/>
      <p:bldP spid="1034363" grpId="0"/>
      <p:bldP spid="1034366" grpId="0" animBg="1"/>
      <p:bldP spid="1034367" grpId="0"/>
      <p:bldP spid="1034368" grpId="0" animBg="1"/>
      <p:bldP spid="103436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63525" y="260648"/>
            <a:ext cx="8880475" cy="847725"/>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zh-CN" sz="4000" b="0" i="0" u="none" strike="noStrike" kern="1200" cap="none" spc="0" normalizeH="0" baseline="0" noProof="0" dirty="0" smtClean="0">
                <a:ln>
                  <a:noFill/>
                </a:ln>
                <a:solidFill>
                  <a:schemeClr val="tx1"/>
                </a:solidFill>
                <a:effectLst/>
                <a:uLnTx/>
                <a:uFillTx/>
                <a:latin typeface="+mj-lt"/>
                <a:ea typeface="+mj-ea"/>
                <a:cs typeface="+mj-cs"/>
              </a:rPr>
              <a:t>Broadcast Communications</a:t>
            </a:r>
          </a:p>
        </p:txBody>
      </p:sp>
      <p:sp>
        <p:nvSpPr>
          <p:cNvPr id="6" name="Text Box 2"/>
          <p:cNvSpPr txBox="1">
            <a:spLocks noChangeArrowheads="1"/>
          </p:cNvSpPr>
          <p:nvPr/>
        </p:nvSpPr>
        <p:spPr bwMode="auto">
          <a:xfrm>
            <a:off x="0" y="1844824"/>
            <a:ext cx="8820471" cy="4705350"/>
          </a:xfrm>
          <a:prstGeom prst="rect">
            <a:avLst/>
          </a:prstGeom>
          <a:noFill/>
          <a:ln w="9525">
            <a:noFill/>
            <a:round/>
            <a:headEnd/>
            <a:tailEnd/>
          </a:ln>
        </p:spPr>
        <p:txBody>
          <a:bodyPr lIns="0" tIns="15840" rIns="0" bIns="0"/>
          <a:lstStyle/>
          <a:p>
            <a:pPr marL="422275" indent="-317500" algn="l">
              <a:spcBef>
                <a:spcPts val="475"/>
              </a:spcBef>
              <a:buClr>
                <a:srgbClr val="CC0000"/>
              </a:buClr>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pt-PT" sz="3200" dirty="0">
                <a:solidFill>
                  <a:srgbClr val="000000"/>
                </a:solidFill>
              </a:rPr>
              <a:t>Broadcast Communications</a:t>
            </a:r>
          </a:p>
          <a:p>
            <a:pPr marL="854075" lvl="1" indent="-319088" algn="l">
              <a:spcBef>
                <a:spcPts val="475"/>
              </a:spcBef>
              <a:buClr>
                <a:srgbClr val="CC0000"/>
              </a:buClr>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pt-PT" sz="2400" dirty="0">
                <a:solidFill>
                  <a:srgbClr val="000000"/>
                </a:solidFill>
              </a:rPr>
              <a:t>A-MAC broadcast design is identical to Unicast, with an important diference: sender disables hardware address recognition but keeps hardware auto-acks </a:t>
            </a:r>
            <a:r>
              <a:rPr lang="pt-PT" sz="2400" dirty="0" smtClean="0">
                <a:solidFill>
                  <a:srgbClr val="000000"/>
                </a:solidFill>
              </a:rPr>
              <a:t>enabled</a:t>
            </a:r>
          </a:p>
          <a:p>
            <a:pPr marL="854075" lvl="1" indent="-319088" algn="l">
              <a:spcBef>
                <a:spcPts val="475"/>
              </a:spcBef>
              <a:buClr>
                <a:srgbClr val="CC0000"/>
              </a:buClr>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endParaRPr lang="pt-PT" sz="2400" dirty="0">
              <a:solidFill>
                <a:srgbClr val="000000"/>
              </a:solidFill>
            </a:endParaRPr>
          </a:p>
          <a:p>
            <a:pPr marL="854075" lvl="1" indent="-319088" algn="l">
              <a:spcBef>
                <a:spcPts val="475"/>
              </a:spcBef>
              <a:buClr>
                <a:srgbClr val="CC0000"/>
              </a:buClr>
              <a:buSzPct val="45000"/>
              <a:buFont typeface="Wingdings" charset="2"/>
              <a:buChar char=""/>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pt-PT" sz="2400" dirty="0">
                <a:solidFill>
                  <a:srgbClr val="000000"/>
                </a:solidFill>
              </a:rPr>
              <a:t>In this way, sender will auto-ack every probe it receives and it will send the data packet like in the unicast case</a:t>
            </a:r>
          </a:p>
        </p:txBody>
      </p:sp>
      <p:pic>
        <p:nvPicPr>
          <p:cNvPr id="7" name="Picture 2" descr="C:\Users\Mu\Desktop\logo.png"/>
          <p:cNvPicPr>
            <a:picLocks noChangeAspect="1" noChangeArrowheads="1"/>
          </p:cNvPicPr>
          <p:nvPr/>
        </p:nvPicPr>
        <p:blipFill>
          <a:blip r:embed="rId3" cstate="print"/>
          <a:srcRect/>
          <a:stretch>
            <a:fillRect/>
          </a:stretch>
        </p:blipFill>
        <p:spPr bwMode="auto">
          <a:xfrm>
            <a:off x="179512" y="5949280"/>
            <a:ext cx="1835736" cy="692728"/>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p>
            <a:fld id="{3BEBBCAE-88D1-42F8-AC78-8F35214B5F4A}" type="slidenum">
              <a:rPr lang="en-US" altLang="zh-CN"/>
              <a:pPr/>
              <a:t>16</a:t>
            </a:fld>
            <a:endParaRPr lang="en-US" altLang="zh-CN"/>
          </a:p>
        </p:txBody>
      </p:sp>
      <p:pic>
        <p:nvPicPr>
          <p:cNvPr id="8" name="Picture 2" descr="C:\Users\Mu\Desktop\logo.png"/>
          <p:cNvPicPr>
            <a:picLocks noChangeAspect="1" noChangeArrowheads="1"/>
          </p:cNvPicPr>
          <p:nvPr/>
        </p:nvPicPr>
        <p:blipFill>
          <a:blip r:embed="rId2" cstate="print"/>
          <a:srcRect/>
          <a:stretch>
            <a:fillRect/>
          </a:stretch>
        </p:blipFill>
        <p:spPr bwMode="auto">
          <a:xfrm>
            <a:off x="179512" y="5949280"/>
            <a:ext cx="1835736" cy="692728"/>
          </a:xfrm>
          <a:prstGeom prst="rect">
            <a:avLst/>
          </a:prstGeom>
          <a:noFill/>
        </p:spPr>
      </p:pic>
      <p:sp>
        <p:nvSpPr>
          <p:cNvPr id="12" name="TextBox 11"/>
          <p:cNvSpPr txBox="1"/>
          <p:nvPr/>
        </p:nvSpPr>
        <p:spPr>
          <a:xfrm>
            <a:off x="251520" y="2564904"/>
            <a:ext cx="8892480" cy="1015663"/>
          </a:xfrm>
          <a:prstGeom prst="rect">
            <a:avLst/>
          </a:prstGeom>
          <a:noFill/>
        </p:spPr>
        <p:txBody>
          <a:bodyPr wrap="square" rtlCol="0">
            <a:spAutoFit/>
          </a:bodyPr>
          <a:lstStyle/>
          <a:p>
            <a:pPr algn="ctr"/>
            <a:r>
              <a:rPr lang="en-US" altLang="zh-CN" sz="6000" dirty="0" err="1" smtClean="0"/>
              <a:t>Backcast</a:t>
            </a:r>
            <a:r>
              <a:rPr lang="en-US" altLang="zh-CN" sz="6000" dirty="0" smtClean="0"/>
              <a:t> Evaluation</a:t>
            </a:r>
            <a:endParaRPr lang="zh-CN" altLang="en-US" sz="6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r>
              <a:rPr lang="en-US" altLang="zh-CN" dirty="0" smtClean="0"/>
              <a:t>Methodology</a:t>
            </a:r>
          </a:p>
        </p:txBody>
      </p:sp>
      <p:sp>
        <p:nvSpPr>
          <p:cNvPr id="26627" name="Slide Number Placeholder 3"/>
          <p:cNvSpPr>
            <a:spLocks noGrp="1"/>
          </p:cNvSpPr>
          <p:nvPr>
            <p:ph type="sldNum" sz="quarter" idx="12"/>
          </p:nvPr>
        </p:nvSpPr>
        <p:spPr>
          <a:noFill/>
        </p:spPr>
        <p:txBody>
          <a:bodyPr/>
          <a:lstStyle/>
          <a:p>
            <a:fld id="{1FDF9208-EA18-43A3-89D4-F4EE572E7C77}" type="slidenum">
              <a:rPr lang="en-US" altLang="zh-CN"/>
              <a:pPr/>
              <a:t>17</a:t>
            </a:fld>
            <a:endParaRPr lang="en-US" altLang="zh-CN"/>
          </a:p>
        </p:txBody>
      </p:sp>
      <p:sp>
        <p:nvSpPr>
          <p:cNvPr id="5" name="TextBox 4"/>
          <p:cNvSpPr txBox="1"/>
          <p:nvPr/>
        </p:nvSpPr>
        <p:spPr>
          <a:xfrm>
            <a:off x="0" y="1628800"/>
            <a:ext cx="9684568" cy="5201424"/>
          </a:xfrm>
          <a:prstGeom prst="rect">
            <a:avLst/>
          </a:prstGeom>
          <a:noFill/>
        </p:spPr>
        <p:txBody>
          <a:bodyPr wrap="square" rtlCol="0">
            <a:spAutoFit/>
          </a:bodyPr>
          <a:lstStyle/>
          <a:p>
            <a:r>
              <a:rPr lang="en-US" altLang="zh-CN" sz="3200" dirty="0" smtClean="0"/>
              <a:t>Two important metrics:</a:t>
            </a:r>
          </a:p>
          <a:p>
            <a:pPr>
              <a:buFont typeface="Arial" pitchFamily="34" charset="0"/>
              <a:buChar char="•"/>
            </a:pPr>
            <a:endParaRPr lang="en-US" altLang="zh-CN" dirty="0" smtClean="0"/>
          </a:p>
          <a:p>
            <a:pPr>
              <a:buFont typeface="Arial" pitchFamily="34" charset="0"/>
              <a:buChar char="•"/>
            </a:pPr>
            <a:r>
              <a:rPr lang="en-US" altLang="zh-CN" b="1" i="1" dirty="0" smtClean="0"/>
              <a:t>Received signal strength indicator (RSSI)</a:t>
            </a:r>
          </a:p>
          <a:p>
            <a:r>
              <a:rPr lang="en-US" altLang="zh-CN" dirty="0" smtClean="0"/>
              <a:t>   </a:t>
            </a:r>
            <a:r>
              <a:rPr lang="en-US" altLang="zh-CN" sz="2400" dirty="0" smtClean="0"/>
              <a:t>Signal strength, measured by the radio over the first eight symbols of an    </a:t>
            </a:r>
          </a:p>
          <a:p>
            <a:r>
              <a:rPr lang="en-US" altLang="zh-CN" sz="2400" dirty="0" smtClean="0"/>
              <a:t>  acknowledgment (ACK) frame</a:t>
            </a:r>
          </a:p>
          <a:p>
            <a:endParaRPr lang="en-US" altLang="zh-CN" dirty="0" smtClean="0"/>
          </a:p>
          <a:p>
            <a:endParaRPr lang="en-US" altLang="zh-CN" dirty="0" smtClean="0"/>
          </a:p>
          <a:p>
            <a:pPr>
              <a:buFont typeface="Arial" pitchFamily="34" charset="0"/>
              <a:buChar char="•"/>
            </a:pPr>
            <a:r>
              <a:rPr lang="en-US" altLang="zh-CN" b="1" i="1" dirty="0" smtClean="0"/>
              <a:t>Signal quality (LQI)</a:t>
            </a:r>
          </a:p>
          <a:p>
            <a:r>
              <a:rPr lang="en-US" altLang="zh-CN" dirty="0" smtClean="0"/>
              <a:t>  </a:t>
            </a:r>
            <a:r>
              <a:rPr lang="en-US" altLang="zh-CN" sz="2400" dirty="0" smtClean="0"/>
              <a:t>measured by the radio over the first eight symbols and is reported as a </a:t>
            </a:r>
          </a:p>
          <a:p>
            <a:r>
              <a:rPr lang="en-US" altLang="zh-CN" sz="2400" dirty="0" smtClean="0"/>
              <a:t>  7-bit  unsigned integer  that  can be viewed as the average correlation </a:t>
            </a:r>
          </a:p>
          <a:p>
            <a:r>
              <a:rPr lang="en-US" altLang="zh-CN" sz="2400" dirty="0" smtClean="0"/>
              <a:t>  value or chip error rate (</a:t>
            </a:r>
            <a:r>
              <a:rPr lang="en-US" altLang="zh-CN" sz="2400" b="1" i="1" dirty="0" smtClean="0"/>
              <a:t>values near 100 indicate an excellent link</a:t>
            </a:r>
            <a:r>
              <a:rPr lang="en-US" altLang="zh-CN" sz="2400" dirty="0" smtClean="0"/>
              <a:t>).</a:t>
            </a:r>
          </a:p>
          <a:p>
            <a:endParaRPr lang="en-US" altLang="zh-CN" dirty="0" smtClean="0"/>
          </a:p>
          <a:p>
            <a:endParaRPr lang="en-US" altLang="zh-CN" dirty="0" smtClean="0"/>
          </a:p>
          <a:p>
            <a:endParaRPr lang="en-US" altLang="zh-CN" dirty="0" smtClean="0"/>
          </a:p>
          <a:p>
            <a:endParaRPr lang="en-US" altLang="zh-CN" dirty="0" smtClean="0"/>
          </a:p>
          <a:p>
            <a:endParaRPr lang="zh-CN" altLang="en-US" dirty="0"/>
          </a:p>
        </p:txBody>
      </p:sp>
      <p:pic>
        <p:nvPicPr>
          <p:cNvPr id="6" name="Picture 2" descr="C:\Users\Mu\Desktop\logo.png"/>
          <p:cNvPicPr>
            <a:picLocks noChangeAspect="1" noChangeArrowheads="1"/>
          </p:cNvPicPr>
          <p:nvPr/>
        </p:nvPicPr>
        <p:blipFill>
          <a:blip r:embed="rId2" cstate="print"/>
          <a:srcRect/>
          <a:stretch>
            <a:fillRect/>
          </a:stretch>
        </p:blipFill>
        <p:spPr bwMode="auto">
          <a:xfrm>
            <a:off x="179512" y="5949280"/>
            <a:ext cx="1835736" cy="69272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r>
              <a:rPr lang="en-US" altLang="zh-CN" dirty="0" smtClean="0"/>
              <a:t>Large scale performance</a:t>
            </a:r>
          </a:p>
        </p:txBody>
      </p:sp>
      <p:sp>
        <p:nvSpPr>
          <p:cNvPr id="26627" name="Slide Number Placeholder 3"/>
          <p:cNvSpPr>
            <a:spLocks noGrp="1"/>
          </p:cNvSpPr>
          <p:nvPr>
            <p:ph type="sldNum" sz="quarter" idx="12"/>
          </p:nvPr>
        </p:nvSpPr>
        <p:spPr>
          <a:noFill/>
        </p:spPr>
        <p:txBody>
          <a:bodyPr/>
          <a:lstStyle/>
          <a:p>
            <a:fld id="{1FDF9208-EA18-43A3-89D4-F4EE572E7C77}" type="slidenum">
              <a:rPr lang="en-US" altLang="zh-CN"/>
              <a:pPr/>
              <a:t>18</a:t>
            </a:fld>
            <a:endParaRPr lang="en-US" altLang="zh-CN"/>
          </a:p>
        </p:txBody>
      </p:sp>
      <p:pic>
        <p:nvPicPr>
          <p:cNvPr id="26628" name="Picture 2"/>
          <p:cNvPicPr>
            <a:picLocks noChangeAspect="1" noChangeArrowheads="1"/>
          </p:cNvPicPr>
          <p:nvPr/>
        </p:nvPicPr>
        <p:blipFill>
          <a:blip r:embed="rId2" cstate="print"/>
          <a:srcRect/>
          <a:stretch>
            <a:fillRect/>
          </a:stretch>
        </p:blipFill>
        <p:spPr bwMode="auto">
          <a:xfrm>
            <a:off x="17463" y="1484784"/>
            <a:ext cx="9050337" cy="3024335"/>
          </a:xfrm>
          <a:prstGeom prst="rect">
            <a:avLst/>
          </a:prstGeom>
          <a:noFill/>
          <a:ln w="9525">
            <a:noFill/>
            <a:miter lim="800000"/>
            <a:headEnd/>
            <a:tailEnd/>
          </a:ln>
        </p:spPr>
      </p:pic>
      <p:sp>
        <p:nvSpPr>
          <p:cNvPr id="5" name="TextBox 4"/>
          <p:cNvSpPr txBox="1"/>
          <p:nvPr/>
        </p:nvSpPr>
        <p:spPr>
          <a:xfrm>
            <a:off x="0" y="4725144"/>
            <a:ext cx="9396536" cy="954107"/>
          </a:xfrm>
          <a:prstGeom prst="rect">
            <a:avLst/>
          </a:prstGeom>
          <a:noFill/>
        </p:spPr>
        <p:txBody>
          <a:bodyPr wrap="square" rtlCol="0">
            <a:spAutoFit/>
          </a:bodyPr>
          <a:lstStyle/>
          <a:p>
            <a:r>
              <a:rPr lang="en-US" altLang="zh-CN" sz="1400" b="1" dirty="0" smtClean="0"/>
              <a:t>Figure 7. The effect on LQI as the number of concurrent ACKs increases from 0 to 94 in a typical indoor deployment setting. The median value of LQI falls quickly for the first six nodes and then falls slowly. Beyond approximately 30 nodes, the LQI values stabilize at approximately 100. The data suggest that even in the presence of a large number of ACK collisions, the receiver can successfully decode the ACK frame. Note the y-axis ranges from 74 to 106.</a:t>
            </a:r>
            <a:endParaRPr lang="zh-CN" altLang="en-US" sz="1400" b="1" dirty="0"/>
          </a:p>
        </p:txBody>
      </p:sp>
      <p:sp>
        <p:nvSpPr>
          <p:cNvPr id="6" name="TextBox 5"/>
          <p:cNvSpPr txBox="1"/>
          <p:nvPr/>
        </p:nvSpPr>
        <p:spPr>
          <a:xfrm>
            <a:off x="0" y="5877272"/>
            <a:ext cx="8748464" cy="646331"/>
          </a:xfrm>
          <a:prstGeom prst="rect">
            <a:avLst/>
          </a:prstGeom>
          <a:noFill/>
        </p:spPr>
        <p:txBody>
          <a:bodyPr wrap="square" rtlCol="0">
            <a:spAutoFit/>
          </a:bodyPr>
          <a:lstStyle/>
          <a:p>
            <a:r>
              <a:rPr lang="en-US" altLang="zh-CN" b="1" dirty="0" smtClean="0"/>
              <a:t>Conclusion</a:t>
            </a:r>
            <a:r>
              <a:rPr lang="en-US" altLang="zh-CN" dirty="0" smtClean="0"/>
              <a:t>:  The statistical superposition of an increasing number of signals does not lead to destructive interference, making </a:t>
            </a:r>
            <a:r>
              <a:rPr lang="en-US" altLang="zh-CN" dirty="0" err="1" smtClean="0"/>
              <a:t>backcast</a:t>
            </a:r>
            <a:r>
              <a:rPr lang="en-US" altLang="zh-CN" dirty="0" smtClean="0"/>
              <a:t> a robust synchronization primitive.</a:t>
            </a: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fontScale="90000"/>
          </a:bodyPr>
          <a:lstStyle/>
          <a:p>
            <a:r>
              <a:rPr lang="en-US" altLang="zh-CN" dirty="0" smtClean="0"/>
              <a:t>Robustness to External Interference</a:t>
            </a:r>
          </a:p>
        </p:txBody>
      </p:sp>
      <p:sp>
        <p:nvSpPr>
          <p:cNvPr id="28675" name="Slide Number Placeholder 3"/>
          <p:cNvSpPr>
            <a:spLocks noGrp="1"/>
          </p:cNvSpPr>
          <p:nvPr>
            <p:ph type="sldNum" sz="quarter" idx="12"/>
          </p:nvPr>
        </p:nvSpPr>
        <p:spPr>
          <a:noFill/>
        </p:spPr>
        <p:txBody>
          <a:bodyPr/>
          <a:lstStyle/>
          <a:p>
            <a:fld id="{E7620D08-389A-4838-A38C-6FBF33632609}" type="slidenum">
              <a:rPr lang="en-US" altLang="zh-CN"/>
              <a:pPr/>
              <a:t>19</a:t>
            </a:fld>
            <a:endParaRPr lang="en-US" altLang="zh-CN"/>
          </a:p>
        </p:txBody>
      </p:sp>
      <p:pic>
        <p:nvPicPr>
          <p:cNvPr id="28678" name="Picture 4"/>
          <p:cNvPicPr>
            <a:picLocks noChangeAspect="1" noChangeArrowheads="1"/>
          </p:cNvPicPr>
          <p:nvPr/>
        </p:nvPicPr>
        <p:blipFill>
          <a:blip r:embed="rId2" cstate="print"/>
          <a:srcRect/>
          <a:stretch>
            <a:fillRect/>
          </a:stretch>
        </p:blipFill>
        <p:spPr bwMode="auto">
          <a:xfrm>
            <a:off x="827584" y="2060848"/>
            <a:ext cx="7488832" cy="2337082"/>
          </a:xfrm>
          <a:prstGeom prst="rect">
            <a:avLst/>
          </a:prstGeom>
          <a:noFill/>
          <a:ln w="9525">
            <a:noFill/>
            <a:miter lim="800000"/>
            <a:headEnd/>
            <a:tailEnd/>
          </a:ln>
        </p:spPr>
      </p:pic>
      <p:sp>
        <p:nvSpPr>
          <p:cNvPr id="7" name="Rounded Rectangle 6"/>
          <p:cNvSpPr>
            <a:spLocks noChangeArrowheads="1"/>
          </p:cNvSpPr>
          <p:nvPr/>
        </p:nvSpPr>
        <p:spPr bwMode="auto">
          <a:xfrm>
            <a:off x="6948264" y="2996952"/>
            <a:ext cx="1008112" cy="1368152"/>
          </a:xfrm>
          <a:prstGeom prst="roundRect">
            <a:avLst>
              <a:gd name="adj" fmla="val 16667"/>
            </a:avLst>
          </a:prstGeom>
          <a:noFill/>
          <a:ln w="38100">
            <a:solidFill>
              <a:srgbClr val="C00000"/>
            </a:solidFill>
            <a:round/>
            <a:headEnd/>
            <a:tailEnd/>
          </a:ln>
        </p:spPr>
        <p:txBody>
          <a:bodyPr/>
          <a:lstStyle/>
          <a:p>
            <a:endParaRPr lang="zh-CN" altLang="zh-CN"/>
          </a:p>
        </p:txBody>
      </p:sp>
      <p:sp>
        <p:nvSpPr>
          <p:cNvPr id="8" name="TextBox 7"/>
          <p:cNvSpPr txBox="1"/>
          <p:nvPr/>
        </p:nvSpPr>
        <p:spPr>
          <a:xfrm>
            <a:off x="1043608" y="4941168"/>
            <a:ext cx="6624736" cy="646331"/>
          </a:xfrm>
          <a:prstGeom prst="rect">
            <a:avLst/>
          </a:prstGeom>
          <a:noFill/>
        </p:spPr>
        <p:txBody>
          <a:bodyPr wrap="square" rtlCol="0">
            <a:spAutoFit/>
          </a:bodyPr>
          <a:lstStyle/>
          <a:p>
            <a:r>
              <a:rPr lang="en-US" altLang="zh-CN" b="1" dirty="0" smtClean="0"/>
              <a:t>Table 1.  The effect of interference on idle listening current in an office environment using three different synchronization schemes</a:t>
            </a:r>
            <a:endParaRPr lang="zh-CN" altLang="en-US" b="1" dirty="0"/>
          </a:p>
        </p:txBody>
      </p:sp>
      <p:pic>
        <p:nvPicPr>
          <p:cNvPr id="9" name="Picture 2" descr="C:\Users\Mu\Desktop\logo.png"/>
          <p:cNvPicPr>
            <a:picLocks noChangeAspect="1" noChangeArrowheads="1"/>
          </p:cNvPicPr>
          <p:nvPr/>
        </p:nvPicPr>
        <p:blipFill>
          <a:blip r:embed="rId3" cstate="print"/>
          <a:srcRect/>
          <a:stretch>
            <a:fillRect/>
          </a:stretch>
        </p:blipFill>
        <p:spPr bwMode="auto">
          <a:xfrm>
            <a:off x="179512" y="5949280"/>
            <a:ext cx="1835736" cy="6927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p>
            <a:fld id="{3BEBBCAE-88D1-42F8-AC78-8F35214B5F4A}" type="slidenum">
              <a:rPr lang="en-US" altLang="zh-CN"/>
              <a:pPr/>
              <a:t>2</a:t>
            </a:fld>
            <a:endParaRPr lang="en-US" altLang="zh-CN"/>
          </a:p>
        </p:txBody>
      </p:sp>
      <p:pic>
        <p:nvPicPr>
          <p:cNvPr id="8" name="Picture 2" descr="C:\Users\Mu\Desktop\logo.png"/>
          <p:cNvPicPr>
            <a:picLocks noChangeAspect="1" noChangeArrowheads="1"/>
          </p:cNvPicPr>
          <p:nvPr/>
        </p:nvPicPr>
        <p:blipFill>
          <a:blip r:embed="rId2" cstate="print"/>
          <a:srcRect/>
          <a:stretch>
            <a:fillRect/>
          </a:stretch>
        </p:blipFill>
        <p:spPr bwMode="auto">
          <a:xfrm>
            <a:off x="179512" y="5949280"/>
            <a:ext cx="1835736" cy="692728"/>
          </a:xfrm>
          <a:prstGeom prst="rect">
            <a:avLst/>
          </a:prstGeom>
          <a:noFill/>
        </p:spPr>
      </p:pic>
      <p:sp>
        <p:nvSpPr>
          <p:cNvPr id="12" name="TextBox 11"/>
          <p:cNvSpPr txBox="1"/>
          <p:nvPr/>
        </p:nvSpPr>
        <p:spPr>
          <a:xfrm>
            <a:off x="2195736" y="404664"/>
            <a:ext cx="4536504" cy="707886"/>
          </a:xfrm>
          <a:prstGeom prst="rect">
            <a:avLst/>
          </a:prstGeom>
          <a:noFill/>
        </p:spPr>
        <p:txBody>
          <a:bodyPr wrap="square" rtlCol="0">
            <a:spAutoFit/>
          </a:bodyPr>
          <a:lstStyle/>
          <a:p>
            <a:pPr algn="ctr"/>
            <a:r>
              <a:rPr lang="en-US" altLang="zh-CN" sz="4000" dirty="0" smtClean="0"/>
              <a:t>Outline</a:t>
            </a:r>
            <a:endParaRPr lang="zh-CN" altLang="en-US" sz="4000" dirty="0"/>
          </a:p>
        </p:txBody>
      </p:sp>
      <p:sp>
        <p:nvSpPr>
          <p:cNvPr id="13" name="TextBox 12"/>
          <p:cNvSpPr txBox="1"/>
          <p:nvPr/>
        </p:nvSpPr>
        <p:spPr>
          <a:xfrm>
            <a:off x="827584" y="1772816"/>
            <a:ext cx="5688632" cy="3323987"/>
          </a:xfrm>
          <a:prstGeom prst="rect">
            <a:avLst/>
          </a:prstGeom>
          <a:noFill/>
        </p:spPr>
        <p:txBody>
          <a:bodyPr wrap="square" rtlCol="0">
            <a:spAutoFit/>
          </a:bodyPr>
          <a:lstStyle/>
          <a:p>
            <a:pPr>
              <a:buFont typeface="Arial" pitchFamily="34" charset="0"/>
              <a:buChar char="•"/>
            </a:pPr>
            <a:r>
              <a:rPr lang="en-US" altLang="zh-CN" sz="3200" dirty="0" smtClean="0"/>
              <a:t>Introduction</a:t>
            </a:r>
          </a:p>
          <a:p>
            <a:pPr>
              <a:buFont typeface="Arial" pitchFamily="34" charset="0"/>
              <a:buChar char="•"/>
            </a:pPr>
            <a:r>
              <a:rPr lang="en-US" altLang="zh-CN" sz="3200" dirty="0" smtClean="0"/>
              <a:t>A-MAC Design Overview </a:t>
            </a:r>
          </a:p>
          <a:p>
            <a:pPr>
              <a:buFont typeface="Arial" pitchFamily="34" charset="0"/>
              <a:buChar char="•"/>
            </a:pPr>
            <a:r>
              <a:rPr lang="en-US" altLang="zh-CN" sz="3200" dirty="0" smtClean="0"/>
              <a:t>Implementation Details</a:t>
            </a:r>
          </a:p>
          <a:p>
            <a:pPr>
              <a:buFont typeface="Arial" pitchFamily="34" charset="0"/>
              <a:buChar char="•"/>
            </a:pPr>
            <a:r>
              <a:rPr lang="en-US" altLang="zh-CN" sz="3200" dirty="0" err="1" smtClean="0"/>
              <a:t>Backcast</a:t>
            </a:r>
            <a:r>
              <a:rPr lang="en-US" altLang="zh-CN" sz="3200" dirty="0" smtClean="0"/>
              <a:t> Evaluation </a:t>
            </a:r>
          </a:p>
          <a:p>
            <a:pPr>
              <a:buFont typeface="Arial" pitchFamily="34" charset="0"/>
              <a:buChar char="•"/>
            </a:pPr>
            <a:r>
              <a:rPr lang="en-US" altLang="zh-CN" sz="3200" dirty="0" err="1" smtClean="0"/>
              <a:t>Macrobenchmark</a:t>
            </a:r>
            <a:r>
              <a:rPr lang="en-US" altLang="zh-CN" sz="3200" dirty="0" smtClean="0"/>
              <a:t> Evaluation</a:t>
            </a:r>
          </a:p>
          <a:p>
            <a:pPr>
              <a:buFont typeface="Arial" pitchFamily="34" charset="0"/>
              <a:buChar char="•"/>
            </a:pPr>
            <a:r>
              <a:rPr lang="en-US" altLang="zh-CN" sz="3200" dirty="0" smtClean="0"/>
              <a:t>Conclusions</a:t>
            </a:r>
          </a:p>
          <a:p>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fontScale="90000"/>
          </a:bodyPr>
          <a:lstStyle/>
          <a:p>
            <a:r>
              <a:rPr lang="en-US" altLang="zh-CN" dirty="0" smtClean="0"/>
              <a:t>Robustness to External Interference</a:t>
            </a:r>
          </a:p>
        </p:txBody>
      </p:sp>
      <p:sp>
        <p:nvSpPr>
          <p:cNvPr id="28675" name="Slide Number Placeholder 3"/>
          <p:cNvSpPr>
            <a:spLocks noGrp="1"/>
          </p:cNvSpPr>
          <p:nvPr>
            <p:ph type="sldNum" sz="quarter" idx="12"/>
          </p:nvPr>
        </p:nvSpPr>
        <p:spPr>
          <a:noFill/>
        </p:spPr>
        <p:txBody>
          <a:bodyPr/>
          <a:lstStyle/>
          <a:p>
            <a:fld id="{E7620D08-389A-4838-A38C-6FBF33632609}" type="slidenum">
              <a:rPr lang="en-US" altLang="zh-CN"/>
              <a:pPr/>
              <a:t>20</a:t>
            </a:fld>
            <a:endParaRPr lang="en-US" altLang="zh-CN"/>
          </a:p>
        </p:txBody>
      </p:sp>
      <p:pic>
        <p:nvPicPr>
          <p:cNvPr id="28676" name="Picture 2"/>
          <p:cNvPicPr>
            <a:picLocks noChangeAspect="1" noChangeArrowheads="1"/>
          </p:cNvPicPr>
          <p:nvPr/>
        </p:nvPicPr>
        <p:blipFill>
          <a:blip r:embed="rId2" cstate="print"/>
          <a:srcRect/>
          <a:stretch>
            <a:fillRect/>
          </a:stretch>
        </p:blipFill>
        <p:spPr bwMode="auto">
          <a:xfrm>
            <a:off x="0" y="1628800"/>
            <a:ext cx="4499992" cy="2232248"/>
          </a:xfrm>
          <a:prstGeom prst="rect">
            <a:avLst/>
          </a:prstGeom>
          <a:noFill/>
          <a:ln w="9525">
            <a:noFill/>
            <a:miter lim="800000"/>
            <a:headEnd/>
            <a:tailEnd/>
          </a:ln>
        </p:spPr>
      </p:pic>
      <p:pic>
        <p:nvPicPr>
          <p:cNvPr id="28677" name="Picture 3"/>
          <p:cNvPicPr>
            <a:picLocks noChangeAspect="1" noChangeArrowheads="1"/>
          </p:cNvPicPr>
          <p:nvPr/>
        </p:nvPicPr>
        <p:blipFill>
          <a:blip r:embed="rId3" cstate="print"/>
          <a:srcRect/>
          <a:stretch>
            <a:fillRect/>
          </a:stretch>
        </p:blipFill>
        <p:spPr bwMode="auto">
          <a:xfrm>
            <a:off x="4499992" y="1628800"/>
            <a:ext cx="4644008" cy="2232248"/>
          </a:xfrm>
          <a:prstGeom prst="rect">
            <a:avLst/>
          </a:prstGeom>
          <a:noFill/>
          <a:ln w="9525">
            <a:noFill/>
            <a:miter lim="800000"/>
            <a:headEnd/>
            <a:tailEnd/>
          </a:ln>
        </p:spPr>
      </p:pic>
      <p:pic>
        <p:nvPicPr>
          <p:cNvPr id="9" name="Picture 2" descr="C:\Users\Mu\Desktop\logo.png"/>
          <p:cNvPicPr>
            <a:picLocks noChangeAspect="1" noChangeArrowheads="1"/>
          </p:cNvPicPr>
          <p:nvPr/>
        </p:nvPicPr>
        <p:blipFill>
          <a:blip r:embed="rId4" cstate="print"/>
          <a:srcRect/>
          <a:stretch>
            <a:fillRect/>
          </a:stretch>
        </p:blipFill>
        <p:spPr bwMode="auto">
          <a:xfrm>
            <a:off x="179512" y="5949280"/>
            <a:ext cx="1835736" cy="692728"/>
          </a:xfrm>
          <a:prstGeom prst="rect">
            <a:avLst/>
          </a:prstGeom>
          <a:noFill/>
        </p:spPr>
      </p:pic>
      <p:sp>
        <p:nvSpPr>
          <p:cNvPr id="8" name="TextBox 7"/>
          <p:cNvSpPr txBox="1"/>
          <p:nvPr/>
        </p:nvSpPr>
        <p:spPr>
          <a:xfrm>
            <a:off x="683568" y="4005064"/>
            <a:ext cx="7704856" cy="2308324"/>
          </a:xfrm>
          <a:prstGeom prst="rect">
            <a:avLst/>
          </a:prstGeom>
          <a:noFill/>
        </p:spPr>
        <p:txBody>
          <a:bodyPr wrap="square" rtlCol="0">
            <a:spAutoFit/>
          </a:bodyPr>
          <a:lstStyle/>
          <a:p>
            <a:pPr algn="just"/>
            <a:r>
              <a:rPr lang="en-US" altLang="zh-CN" b="1" dirty="0" smtClean="0"/>
              <a:t>Figure 10. LPL preamble sampling techniques leave receivers susceptible to noisy wireless environments, such as those caused by 802.11 interference. </a:t>
            </a:r>
          </a:p>
          <a:p>
            <a:pPr algn="just"/>
            <a:r>
              <a:rPr lang="en-US" altLang="zh-CN" b="1" dirty="0" smtClean="0"/>
              <a:t>Figures (a) and (b) show the macroscopic and microscopic behavior of the </a:t>
            </a:r>
            <a:r>
              <a:rPr lang="en-US" altLang="zh-CN" b="1" dirty="0" err="1" smtClean="0"/>
              <a:t>TinyOS</a:t>
            </a:r>
            <a:r>
              <a:rPr lang="en-US" altLang="zh-CN" b="1" dirty="0" smtClean="0"/>
              <a:t> 2.1sampling algorithm when the channel is clear: the receiver immediately returns to sleep. Figures (c) and (d) show the macroscopic and microscopic behavior while a file transfer is in progress using a nearby 802.11 access point. Of the seven channel samples visible in this trace, five are unnecessarily lengthened due to channel noise.</a:t>
            </a:r>
            <a:endParaRPr lang="zh-CN" altLang="en-US"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p>
            <a:fld id="{3BEBBCAE-88D1-42F8-AC78-8F35214B5F4A}" type="slidenum">
              <a:rPr lang="en-US" altLang="zh-CN"/>
              <a:pPr/>
              <a:t>21</a:t>
            </a:fld>
            <a:endParaRPr lang="en-US" altLang="zh-CN"/>
          </a:p>
        </p:txBody>
      </p:sp>
      <p:pic>
        <p:nvPicPr>
          <p:cNvPr id="8" name="Picture 2" descr="C:\Users\Mu\Desktop\logo.png"/>
          <p:cNvPicPr>
            <a:picLocks noChangeAspect="1" noChangeArrowheads="1"/>
          </p:cNvPicPr>
          <p:nvPr/>
        </p:nvPicPr>
        <p:blipFill>
          <a:blip r:embed="rId2" cstate="print"/>
          <a:srcRect/>
          <a:stretch>
            <a:fillRect/>
          </a:stretch>
        </p:blipFill>
        <p:spPr bwMode="auto">
          <a:xfrm>
            <a:off x="179512" y="5949280"/>
            <a:ext cx="1835736" cy="692728"/>
          </a:xfrm>
          <a:prstGeom prst="rect">
            <a:avLst/>
          </a:prstGeom>
          <a:noFill/>
        </p:spPr>
      </p:pic>
      <p:sp>
        <p:nvSpPr>
          <p:cNvPr id="12" name="TextBox 11"/>
          <p:cNvSpPr txBox="1"/>
          <p:nvPr/>
        </p:nvSpPr>
        <p:spPr>
          <a:xfrm>
            <a:off x="251520" y="2564904"/>
            <a:ext cx="8892480" cy="954107"/>
          </a:xfrm>
          <a:prstGeom prst="rect">
            <a:avLst/>
          </a:prstGeom>
          <a:noFill/>
        </p:spPr>
        <p:txBody>
          <a:bodyPr wrap="square" rtlCol="0">
            <a:spAutoFit/>
          </a:bodyPr>
          <a:lstStyle/>
          <a:p>
            <a:pPr algn="ctr"/>
            <a:r>
              <a:rPr lang="en-US" altLang="zh-CN" sz="5600" dirty="0" err="1" smtClean="0"/>
              <a:t>Macrobenchmark</a:t>
            </a:r>
            <a:r>
              <a:rPr lang="en-US" altLang="zh-CN" sz="5600" dirty="0" smtClean="0"/>
              <a:t> Evaluation</a:t>
            </a:r>
            <a:endParaRPr lang="zh-CN" altLang="en-US" sz="5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31" descr="table2.pdf"/>
          <p:cNvPicPr>
            <a:picLocks noChangeAspect="1"/>
          </p:cNvPicPr>
          <p:nvPr/>
        </p:nvPicPr>
        <p:blipFill>
          <a:blip r:embed="rId2" cstate="print"/>
          <a:srcRect/>
          <a:stretch>
            <a:fillRect/>
          </a:stretch>
        </p:blipFill>
        <p:spPr bwMode="auto">
          <a:xfrm>
            <a:off x="1187624" y="2420888"/>
            <a:ext cx="6343650" cy="3130550"/>
          </a:xfrm>
          <a:prstGeom prst="rect">
            <a:avLst/>
          </a:prstGeom>
          <a:noFill/>
          <a:ln w="9525">
            <a:noFill/>
            <a:miter lim="800000"/>
            <a:headEnd/>
            <a:tailEnd/>
          </a:ln>
        </p:spPr>
      </p:pic>
      <p:sp>
        <p:nvSpPr>
          <p:cNvPr id="29700" name="Title 1"/>
          <p:cNvSpPr>
            <a:spLocks noGrp="1"/>
          </p:cNvSpPr>
          <p:nvPr>
            <p:ph type="title"/>
          </p:nvPr>
        </p:nvSpPr>
        <p:spPr>
          <a:xfrm>
            <a:off x="395536" y="260648"/>
            <a:ext cx="8229600" cy="1143000"/>
          </a:xfrm>
        </p:spPr>
        <p:txBody>
          <a:bodyPr>
            <a:normAutofit/>
          </a:bodyPr>
          <a:lstStyle/>
          <a:p>
            <a:r>
              <a:rPr lang="en-US" altLang="zh-CN" dirty="0" smtClean="0"/>
              <a:t>Multiple Contending </a:t>
            </a:r>
            <a:r>
              <a:rPr lang="en-US" altLang="zh-CN" dirty="0" err="1" smtClean="0"/>
              <a:t>Unicast</a:t>
            </a:r>
            <a:r>
              <a:rPr lang="en-US" altLang="zh-CN" dirty="0" smtClean="0"/>
              <a:t> Flows</a:t>
            </a:r>
          </a:p>
        </p:txBody>
      </p:sp>
      <p:sp>
        <p:nvSpPr>
          <p:cNvPr id="29701" name="Slide Number Placeholder 3"/>
          <p:cNvSpPr>
            <a:spLocks noGrp="1"/>
          </p:cNvSpPr>
          <p:nvPr>
            <p:ph type="sldNum" sz="quarter" idx="12"/>
          </p:nvPr>
        </p:nvSpPr>
        <p:spPr>
          <a:noFill/>
        </p:spPr>
        <p:txBody>
          <a:bodyPr/>
          <a:lstStyle/>
          <a:p>
            <a:fld id="{C0E1CF22-EF25-4BC0-827D-0986E997E8D2}" type="slidenum">
              <a:rPr lang="en-US" altLang="zh-CN"/>
              <a:pPr/>
              <a:t>22</a:t>
            </a:fld>
            <a:endParaRPr lang="en-US" altLang="zh-CN"/>
          </a:p>
        </p:txBody>
      </p:sp>
      <p:sp>
        <p:nvSpPr>
          <p:cNvPr id="25" name="Rounded Rectangle 24"/>
          <p:cNvSpPr>
            <a:spLocks noChangeArrowheads="1"/>
          </p:cNvSpPr>
          <p:nvPr/>
        </p:nvSpPr>
        <p:spPr bwMode="auto">
          <a:xfrm>
            <a:off x="4499992" y="5157192"/>
            <a:ext cx="838200" cy="336550"/>
          </a:xfrm>
          <a:prstGeom prst="roundRect">
            <a:avLst>
              <a:gd name="adj" fmla="val 16667"/>
            </a:avLst>
          </a:prstGeom>
          <a:noFill/>
          <a:ln w="38100">
            <a:solidFill>
              <a:srgbClr val="C00000"/>
            </a:solidFill>
            <a:round/>
            <a:headEnd/>
            <a:tailEnd/>
          </a:ln>
        </p:spPr>
        <p:txBody>
          <a:bodyPr/>
          <a:lstStyle/>
          <a:p>
            <a:endParaRPr lang="zh-CN" altLang="zh-CN"/>
          </a:p>
        </p:txBody>
      </p:sp>
      <p:sp>
        <p:nvSpPr>
          <p:cNvPr id="26" name="Rounded Rectangle 25"/>
          <p:cNvSpPr>
            <a:spLocks noChangeArrowheads="1"/>
          </p:cNvSpPr>
          <p:nvPr/>
        </p:nvSpPr>
        <p:spPr bwMode="auto">
          <a:xfrm>
            <a:off x="3203848" y="5157192"/>
            <a:ext cx="461962" cy="349250"/>
          </a:xfrm>
          <a:prstGeom prst="roundRect">
            <a:avLst>
              <a:gd name="adj" fmla="val 16667"/>
            </a:avLst>
          </a:prstGeom>
          <a:noFill/>
          <a:ln w="38100">
            <a:solidFill>
              <a:srgbClr val="C00000"/>
            </a:solidFill>
            <a:round/>
            <a:headEnd/>
            <a:tailEnd/>
          </a:ln>
        </p:spPr>
        <p:txBody>
          <a:bodyPr/>
          <a:lstStyle/>
          <a:p>
            <a:endParaRPr lang="zh-CN" altLang="zh-CN"/>
          </a:p>
        </p:txBody>
      </p:sp>
      <p:cxnSp>
        <p:nvCxnSpPr>
          <p:cNvPr id="27" name="Straight Arrow Connector 26"/>
          <p:cNvCxnSpPr>
            <a:cxnSpLocks noChangeShapeType="1"/>
            <a:stCxn id="26" idx="3"/>
            <a:endCxn id="25" idx="1"/>
          </p:cNvCxnSpPr>
          <p:nvPr/>
        </p:nvCxnSpPr>
        <p:spPr bwMode="auto">
          <a:xfrm flipV="1">
            <a:off x="3665810" y="5325467"/>
            <a:ext cx="834182" cy="6350"/>
          </a:xfrm>
          <a:prstGeom prst="straightConnector1">
            <a:avLst/>
          </a:prstGeom>
          <a:noFill/>
          <a:ln w="38100">
            <a:solidFill>
              <a:srgbClr val="C00000"/>
            </a:solidFill>
            <a:round/>
            <a:headEnd/>
            <a:tailEnd type="arrow" w="med" len="med"/>
          </a:ln>
        </p:spPr>
      </p:cxnSp>
      <p:sp>
        <p:nvSpPr>
          <p:cNvPr id="28" name="Rounded Rectangle 27"/>
          <p:cNvSpPr>
            <a:spLocks noChangeArrowheads="1"/>
          </p:cNvSpPr>
          <p:nvPr/>
        </p:nvSpPr>
        <p:spPr bwMode="auto">
          <a:xfrm>
            <a:off x="5580112" y="5157192"/>
            <a:ext cx="1892300" cy="336550"/>
          </a:xfrm>
          <a:prstGeom prst="roundRect">
            <a:avLst>
              <a:gd name="adj" fmla="val 16667"/>
            </a:avLst>
          </a:prstGeom>
          <a:noFill/>
          <a:ln w="38100">
            <a:solidFill>
              <a:srgbClr val="C00000"/>
            </a:solidFill>
            <a:round/>
            <a:headEnd/>
            <a:tailEnd/>
          </a:ln>
        </p:spPr>
        <p:txBody>
          <a:bodyPr/>
          <a:lstStyle/>
          <a:p>
            <a:endParaRPr lang="zh-CN" altLang="zh-CN"/>
          </a:p>
        </p:txBody>
      </p:sp>
      <p:cxnSp>
        <p:nvCxnSpPr>
          <p:cNvPr id="29" name="Straight Arrow Connector 28"/>
          <p:cNvCxnSpPr>
            <a:cxnSpLocks noChangeShapeType="1"/>
            <a:stCxn id="25" idx="3"/>
            <a:endCxn id="28" idx="1"/>
          </p:cNvCxnSpPr>
          <p:nvPr/>
        </p:nvCxnSpPr>
        <p:spPr bwMode="auto">
          <a:xfrm>
            <a:off x="5338192" y="5325467"/>
            <a:ext cx="241920" cy="0"/>
          </a:xfrm>
          <a:prstGeom prst="straightConnector1">
            <a:avLst/>
          </a:prstGeom>
          <a:noFill/>
          <a:ln w="38100">
            <a:solidFill>
              <a:srgbClr val="C00000"/>
            </a:solidFill>
            <a:round/>
            <a:headEnd/>
            <a:tailEnd type="arrow" w="med" len="med"/>
          </a:ln>
        </p:spPr>
      </p:cxnSp>
      <p:sp>
        <p:nvSpPr>
          <p:cNvPr id="39" name="Rounded Rectangle 38"/>
          <p:cNvSpPr>
            <a:spLocks noChangeArrowheads="1"/>
          </p:cNvSpPr>
          <p:nvPr/>
        </p:nvSpPr>
        <p:spPr bwMode="auto">
          <a:xfrm>
            <a:off x="4499992" y="3933056"/>
            <a:ext cx="838200" cy="336550"/>
          </a:xfrm>
          <a:prstGeom prst="roundRect">
            <a:avLst>
              <a:gd name="adj" fmla="val 16667"/>
            </a:avLst>
          </a:prstGeom>
          <a:noFill/>
          <a:ln w="38100">
            <a:solidFill>
              <a:srgbClr val="C00000"/>
            </a:solidFill>
            <a:round/>
            <a:headEnd/>
            <a:tailEnd/>
          </a:ln>
        </p:spPr>
        <p:txBody>
          <a:bodyPr/>
          <a:lstStyle/>
          <a:p>
            <a:endParaRPr lang="zh-CN" altLang="zh-CN"/>
          </a:p>
        </p:txBody>
      </p:sp>
      <p:sp>
        <p:nvSpPr>
          <p:cNvPr id="40" name="Rounded Rectangle 39"/>
          <p:cNvSpPr>
            <a:spLocks noChangeArrowheads="1"/>
          </p:cNvSpPr>
          <p:nvPr/>
        </p:nvSpPr>
        <p:spPr bwMode="auto">
          <a:xfrm>
            <a:off x="3275856" y="3933056"/>
            <a:ext cx="461963" cy="349250"/>
          </a:xfrm>
          <a:prstGeom prst="roundRect">
            <a:avLst>
              <a:gd name="adj" fmla="val 16667"/>
            </a:avLst>
          </a:prstGeom>
          <a:noFill/>
          <a:ln w="38100">
            <a:solidFill>
              <a:srgbClr val="C00000"/>
            </a:solidFill>
            <a:round/>
            <a:headEnd/>
            <a:tailEnd/>
          </a:ln>
        </p:spPr>
        <p:txBody>
          <a:bodyPr/>
          <a:lstStyle/>
          <a:p>
            <a:endParaRPr lang="zh-CN" altLang="zh-CN"/>
          </a:p>
        </p:txBody>
      </p:sp>
      <p:cxnSp>
        <p:nvCxnSpPr>
          <p:cNvPr id="41" name="Straight Arrow Connector 40"/>
          <p:cNvCxnSpPr>
            <a:cxnSpLocks noChangeShapeType="1"/>
          </p:cNvCxnSpPr>
          <p:nvPr/>
        </p:nvCxnSpPr>
        <p:spPr bwMode="auto">
          <a:xfrm flipV="1">
            <a:off x="3779912" y="4077072"/>
            <a:ext cx="720080" cy="6351"/>
          </a:xfrm>
          <a:prstGeom prst="straightConnector1">
            <a:avLst/>
          </a:prstGeom>
          <a:noFill/>
          <a:ln w="38100">
            <a:solidFill>
              <a:srgbClr val="C00000"/>
            </a:solidFill>
            <a:round/>
            <a:headEnd/>
            <a:tailEnd type="arrow" w="med" len="med"/>
          </a:ln>
        </p:spPr>
      </p:cxnSp>
      <p:sp>
        <p:nvSpPr>
          <p:cNvPr id="42" name="Rounded Rectangle 41"/>
          <p:cNvSpPr>
            <a:spLocks noChangeArrowheads="1"/>
          </p:cNvSpPr>
          <p:nvPr/>
        </p:nvSpPr>
        <p:spPr bwMode="auto">
          <a:xfrm>
            <a:off x="5580112" y="3933056"/>
            <a:ext cx="1892300" cy="336550"/>
          </a:xfrm>
          <a:prstGeom prst="roundRect">
            <a:avLst>
              <a:gd name="adj" fmla="val 16667"/>
            </a:avLst>
          </a:prstGeom>
          <a:noFill/>
          <a:ln w="38100">
            <a:solidFill>
              <a:srgbClr val="C00000"/>
            </a:solidFill>
            <a:round/>
            <a:headEnd/>
            <a:tailEnd/>
          </a:ln>
        </p:spPr>
        <p:txBody>
          <a:bodyPr/>
          <a:lstStyle/>
          <a:p>
            <a:endParaRPr lang="zh-CN" altLang="zh-CN"/>
          </a:p>
        </p:txBody>
      </p:sp>
      <p:cxnSp>
        <p:nvCxnSpPr>
          <p:cNvPr id="43" name="Straight Arrow Connector 42"/>
          <p:cNvCxnSpPr>
            <a:cxnSpLocks noChangeShapeType="1"/>
            <a:stCxn id="39" idx="3"/>
            <a:endCxn id="42" idx="1"/>
          </p:cNvCxnSpPr>
          <p:nvPr/>
        </p:nvCxnSpPr>
        <p:spPr bwMode="auto">
          <a:xfrm>
            <a:off x="5338192" y="4101331"/>
            <a:ext cx="241920" cy="0"/>
          </a:xfrm>
          <a:prstGeom prst="straightConnector1">
            <a:avLst/>
          </a:prstGeom>
          <a:noFill/>
          <a:ln w="38100">
            <a:solidFill>
              <a:srgbClr val="C00000"/>
            </a:solidFill>
            <a:round/>
            <a:headEnd/>
            <a:tailEnd type="arrow" w="med" len="med"/>
          </a:ln>
        </p:spPr>
      </p:cxnSp>
      <p:pic>
        <p:nvPicPr>
          <p:cNvPr id="57" name="Picture 2" descr="C:\Users\Mu\Desktop\logo.png"/>
          <p:cNvPicPr>
            <a:picLocks noChangeAspect="1" noChangeArrowheads="1"/>
          </p:cNvPicPr>
          <p:nvPr/>
        </p:nvPicPr>
        <p:blipFill>
          <a:blip r:embed="rId3" cstate="print"/>
          <a:srcRect/>
          <a:stretch>
            <a:fillRect/>
          </a:stretch>
        </p:blipFill>
        <p:spPr bwMode="auto">
          <a:xfrm>
            <a:off x="179512" y="5949280"/>
            <a:ext cx="1835736" cy="692728"/>
          </a:xfrm>
          <a:prstGeom prst="rect">
            <a:avLst/>
          </a:prstGeom>
          <a:noFill/>
        </p:spPr>
      </p:pic>
      <p:sp>
        <p:nvSpPr>
          <p:cNvPr id="55" name="TextBox 54"/>
          <p:cNvSpPr txBox="1"/>
          <p:nvPr/>
        </p:nvSpPr>
        <p:spPr>
          <a:xfrm>
            <a:off x="1403648" y="5733256"/>
            <a:ext cx="7560840" cy="923330"/>
          </a:xfrm>
          <a:prstGeom prst="rect">
            <a:avLst/>
          </a:prstGeom>
          <a:noFill/>
        </p:spPr>
        <p:txBody>
          <a:bodyPr wrap="square" rtlCol="0">
            <a:spAutoFit/>
          </a:bodyPr>
          <a:lstStyle/>
          <a:p>
            <a:r>
              <a:rPr lang="en-US" altLang="zh-CN" b="1" dirty="0" smtClean="0"/>
              <a:t>Table 2 shows between one and four senders contending to transmit to </a:t>
            </a:r>
            <a:r>
              <a:rPr lang="en-US" altLang="zh-CN" b="1" i="1" dirty="0" smtClean="0"/>
              <a:t>a single receiver</a:t>
            </a:r>
            <a:r>
              <a:rPr lang="en-US" altLang="zh-CN" b="1" dirty="0" smtClean="0"/>
              <a:t> for both RI-MAC and A-MAC.</a:t>
            </a:r>
            <a:endParaRPr lang="zh-CN" altLang="en-US" b="1" dirty="0" smtClean="0"/>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8" grpId="0" animBg="1"/>
      <p:bldP spid="39" grpId="0" animBg="1"/>
      <p:bldP spid="40" grpId="0" animBg="1"/>
      <p:bldP spid="4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p:cNvSpPr/>
          <p:nvPr/>
        </p:nvSpPr>
        <p:spPr bwMode="auto">
          <a:xfrm>
            <a:off x="627063" y="1600200"/>
            <a:ext cx="2420937" cy="3600450"/>
          </a:xfrm>
          <a:prstGeom prst="ellips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zh-CN" altLang="zh-CN"/>
          </a:p>
        </p:txBody>
      </p:sp>
      <p:sp>
        <p:nvSpPr>
          <p:cNvPr id="30723" name="Title 1"/>
          <p:cNvSpPr>
            <a:spLocks noGrp="1"/>
          </p:cNvSpPr>
          <p:nvPr>
            <p:ph type="title"/>
          </p:nvPr>
        </p:nvSpPr>
        <p:spPr/>
        <p:txBody>
          <a:bodyPr>
            <a:normAutofit/>
          </a:bodyPr>
          <a:lstStyle/>
          <a:p>
            <a:r>
              <a:rPr lang="en-US" altLang="zh-CN" sz="4000" dirty="0" smtClean="0"/>
              <a:t>Multiple Parallel </a:t>
            </a:r>
            <a:r>
              <a:rPr lang="en-US" altLang="zh-CN" sz="4000" dirty="0" err="1" smtClean="0"/>
              <a:t>Unicast</a:t>
            </a:r>
            <a:r>
              <a:rPr lang="en-US" altLang="zh-CN" sz="4000" dirty="0" smtClean="0"/>
              <a:t> Flows</a:t>
            </a:r>
          </a:p>
        </p:txBody>
      </p:sp>
      <p:sp>
        <p:nvSpPr>
          <p:cNvPr id="30724" name="Slide Number Placeholder 3"/>
          <p:cNvSpPr>
            <a:spLocks noGrp="1"/>
          </p:cNvSpPr>
          <p:nvPr>
            <p:ph type="sldNum" sz="quarter" idx="12"/>
          </p:nvPr>
        </p:nvSpPr>
        <p:spPr>
          <a:noFill/>
        </p:spPr>
        <p:txBody>
          <a:bodyPr/>
          <a:lstStyle/>
          <a:p>
            <a:fld id="{88BFF0C8-AFD1-42B1-B8BA-15DC094E98B6}" type="slidenum">
              <a:rPr lang="en-US" altLang="zh-CN"/>
              <a:pPr/>
              <a:t>23</a:t>
            </a:fld>
            <a:endParaRPr lang="en-US" altLang="zh-CN"/>
          </a:p>
        </p:txBody>
      </p:sp>
      <p:pic>
        <p:nvPicPr>
          <p:cNvPr id="95236" name="Picture 2"/>
          <p:cNvPicPr>
            <a:picLocks noChangeAspect="1" noChangeArrowheads="1"/>
          </p:cNvPicPr>
          <p:nvPr/>
        </p:nvPicPr>
        <p:blipFill>
          <a:blip r:embed="rId2" cstate="print"/>
          <a:srcRect/>
          <a:stretch>
            <a:fillRect/>
          </a:stretch>
        </p:blipFill>
        <p:spPr bwMode="auto">
          <a:xfrm>
            <a:off x="3381375" y="1600200"/>
            <a:ext cx="5076825" cy="3600450"/>
          </a:xfrm>
          <a:prstGeom prst="rect">
            <a:avLst/>
          </a:prstGeom>
          <a:noFill/>
          <a:ln w="9525">
            <a:noFill/>
            <a:miter lim="800000"/>
            <a:headEnd/>
            <a:tailEnd/>
          </a:ln>
        </p:spPr>
      </p:pic>
      <p:sp>
        <p:nvSpPr>
          <p:cNvPr id="30726" name="Oval 5"/>
          <p:cNvSpPr>
            <a:spLocks noChangeArrowheads="1"/>
          </p:cNvSpPr>
          <p:nvPr/>
        </p:nvSpPr>
        <p:spPr bwMode="auto">
          <a:xfrm>
            <a:off x="2108200" y="2316163"/>
            <a:ext cx="381000" cy="381000"/>
          </a:xfrm>
          <a:prstGeom prst="ellipse">
            <a:avLst/>
          </a:prstGeom>
          <a:solidFill>
            <a:schemeClr val="bg1"/>
          </a:solidFill>
          <a:ln w="38100">
            <a:solidFill>
              <a:schemeClr val="tx1"/>
            </a:solidFill>
            <a:round/>
            <a:headEnd/>
            <a:tailEnd/>
          </a:ln>
        </p:spPr>
        <p:txBody>
          <a:bodyPr/>
          <a:lstStyle/>
          <a:p>
            <a:r>
              <a:rPr lang="en-US" altLang="zh-CN" sz="1600" b="1"/>
              <a:t>R</a:t>
            </a:r>
            <a:endParaRPr lang="en-US" altLang="zh-CN" b="1"/>
          </a:p>
        </p:txBody>
      </p:sp>
      <p:sp>
        <p:nvSpPr>
          <p:cNvPr id="30727" name="Oval 8"/>
          <p:cNvSpPr>
            <a:spLocks noChangeArrowheads="1"/>
          </p:cNvSpPr>
          <p:nvPr/>
        </p:nvSpPr>
        <p:spPr bwMode="auto">
          <a:xfrm>
            <a:off x="1189038" y="2311400"/>
            <a:ext cx="381000" cy="381000"/>
          </a:xfrm>
          <a:prstGeom prst="ellipse">
            <a:avLst/>
          </a:prstGeom>
          <a:solidFill>
            <a:schemeClr val="bg1"/>
          </a:solidFill>
          <a:ln w="38100">
            <a:solidFill>
              <a:schemeClr val="tx1"/>
            </a:solidFill>
            <a:round/>
            <a:headEnd/>
            <a:tailEnd/>
          </a:ln>
        </p:spPr>
        <p:txBody>
          <a:bodyPr/>
          <a:lstStyle/>
          <a:p>
            <a:r>
              <a:rPr lang="en-US" altLang="zh-CN" sz="1600" b="1"/>
              <a:t>S</a:t>
            </a:r>
          </a:p>
        </p:txBody>
      </p:sp>
      <p:cxnSp>
        <p:nvCxnSpPr>
          <p:cNvPr id="30728" name="Straight Arrow Connector 10"/>
          <p:cNvCxnSpPr>
            <a:cxnSpLocks noChangeShapeType="1"/>
            <a:stCxn id="30727" idx="6"/>
            <a:endCxn id="30726" idx="2"/>
          </p:cNvCxnSpPr>
          <p:nvPr/>
        </p:nvCxnSpPr>
        <p:spPr bwMode="auto">
          <a:xfrm>
            <a:off x="1570038" y="2501900"/>
            <a:ext cx="538162" cy="4763"/>
          </a:xfrm>
          <a:prstGeom prst="straightConnector1">
            <a:avLst/>
          </a:prstGeom>
          <a:noFill/>
          <a:ln w="38100">
            <a:solidFill>
              <a:schemeClr val="tx1"/>
            </a:solidFill>
            <a:round/>
            <a:headEnd/>
            <a:tailEnd type="triangle" w="med" len="med"/>
          </a:ln>
        </p:spPr>
      </p:cxnSp>
      <p:sp>
        <p:nvSpPr>
          <p:cNvPr id="30729" name="Oval 20"/>
          <p:cNvSpPr>
            <a:spLocks noChangeArrowheads="1"/>
          </p:cNvSpPr>
          <p:nvPr/>
        </p:nvSpPr>
        <p:spPr bwMode="auto">
          <a:xfrm>
            <a:off x="2112963" y="3230563"/>
            <a:ext cx="381000" cy="381000"/>
          </a:xfrm>
          <a:prstGeom prst="ellipse">
            <a:avLst/>
          </a:prstGeom>
          <a:solidFill>
            <a:schemeClr val="bg1"/>
          </a:solidFill>
          <a:ln w="38100">
            <a:solidFill>
              <a:schemeClr val="tx1"/>
            </a:solidFill>
            <a:round/>
            <a:headEnd/>
            <a:tailEnd/>
          </a:ln>
        </p:spPr>
        <p:txBody>
          <a:bodyPr/>
          <a:lstStyle/>
          <a:p>
            <a:r>
              <a:rPr lang="en-US" altLang="zh-CN" sz="1600" b="1"/>
              <a:t>R</a:t>
            </a:r>
            <a:endParaRPr lang="en-US" altLang="zh-CN" b="1"/>
          </a:p>
        </p:txBody>
      </p:sp>
      <p:sp>
        <p:nvSpPr>
          <p:cNvPr id="30730" name="Oval 21"/>
          <p:cNvSpPr>
            <a:spLocks noChangeArrowheads="1"/>
          </p:cNvSpPr>
          <p:nvPr/>
        </p:nvSpPr>
        <p:spPr bwMode="auto">
          <a:xfrm>
            <a:off x="1193800" y="3225800"/>
            <a:ext cx="381000" cy="381000"/>
          </a:xfrm>
          <a:prstGeom prst="ellipse">
            <a:avLst/>
          </a:prstGeom>
          <a:solidFill>
            <a:schemeClr val="bg1"/>
          </a:solidFill>
          <a:ln w="38100">
            <a:solidFill>
              <a:schemeClr val="tx1"/>
            </a:solidFill>
            <a:round/>
            <a:headEnd/>
            <a:tailEnd/>
          </a:ln>
        </p:spPr>
        <p:txBody>
          <a:bodyPr/>
          <a:lstStyle/>
          <a:p>
            <a:r>
              <a:rPr lang="en-US" altLang="zh-CN" sz="1600" b="1"/>
              <a:t>S</a:t>
            </a:r>
          </a:p>
        </p:txBody>
      </p:sp>
      <p:cxnSp>
        <p:nvCxnSpPr>
          <p:cNvPr id="30731" name="Straight Arrow Connector 22"/>
          <p:cNvCxnSpPr>
            <a:cxnSpLocks noChangeShapeType="1"/>
            <a:stCxn id="30730" idx="6"/>
            <a:endCxn id="30729" idx="2"/>
          </p:cNvCxnSpPr>
          <p:nvPr/>
        </p:nvCxnSpPr>
        <p:spPr bwMode="auto">
          <a:xfrm>
            <a:off x="1574800" y="3416300"/>
            <a:ext cx="538163" cy="4763"/>
          </a:xfrm>
          <a:prstGeom prst="straightConnector1">
            <a:avLst/>
          </a:prstGeom>
          <a:noFill/>
          <a:ln w="38100">
            <a:solidFill>
              <a:schemeClr val="tx1"/>
            </a:solidFill>
            <a:round/>
            <a:headEnd/>
            <a:tailEnd type="triangle" w="med" len="med"/>
          </a:ln>
        </p:spPr>
      </p:cxnSp>
      <p:sp>
        <p:nvSpPr>
          <p:cNvPr id="30732" name="Oval 23"/>
          <p:cNvSpPr>
            <a:spLocks noChangeArrowheads="1"/>
          </p:cNvSpPr>
          <p:nvPr/>
        </p:nvSpPr>
        <p:spPr bwMode="auto">
          <a:xfrm>
            <a:off x="2112963" y="4127500"/>
            <a:ext cx="381000" cy="381000"/>
          </a:xfrm>
          <a:prstGeom prst="ellipse">
            <a:avLst/>
          </a:prstGeom>
          <a:solidFill>
            <a:schemeClr val="bg1"/>
          </a:solidFill>
          <a:ln w="38100">
            <a:solidFill>
              <a:schemeClr val="tx1"/>
            </a:solidFill>
            <a:round/>
            <a:headEnd/>
            <a:tailEnd/>
          </a:ln>
        </p:spPr>
        <p:txBody>
          <a:bodyPr/>
          <a:lstStyle/>
          <a:p>
            <a:r>
              <a:rPr lang="en-US" altLang="zh-CN" sz="1600" b="1"/>
              <a:t>R</a:t>
            </a:r>
            <a:endParaRPr lang="en-US" altLang="zh-CN" b="1"/>
          </a:p>
        </p:txBody>
      </p:sp>
      <p:sp>
        <p:nvSpPr>
          <p:cNvPr id="30733" name="Oval 24"/>
          <p:cNvSpPr>
            <a:spLocks noChangeArrowheads="1"/>
          </p:cNvSpPr>
          <p:nvPr/>
        </p:nvSpPr>
        <p:spPr bwMode="auto">
          <a:xfrm>
            <a:off x="1193800" y="4122738"/>
            <a:ext cx="381000" cy="381000"/>
          </a:xfrm>
          <a:prstGeom prst="ellipse">
            <a:avLst/>
          </a:prstGeom>
          <a:solidFill>
            <a:schemeClr val="bg1"/>
          </a:solidFill>
          <a:ln w="38100">
            <a:solidFill>
              <a:schemeClr val="tx1"/>
            </a:solidFill>
            <a:round/>
            <a:headEnd/>
            <a:tailEnd/>
          </a:ln>
        </p:spPr>
        <p:txBody>
          <a:bodyPr/>
          <a:lstStyle/>
          <a:p>
            <a:r>
              <a:rPr lang="en-US" altLang="zh-CN" sz="1600" b="1"/>
              <a:t>S</a:t>
            </a:r>
          </a:p>
        </p:txBody>
      </p:sp>
      <p:cxnSp>
        <p:nvCxnSpPr>
          <p:cNvPr id="30734" name="Straight Arrow Connector 25"/>
          <p:cNvCxnSpPr>
            <a:cxnSpLocks noChangeShapeType="1"/>
            <a:stCxn id="30733" idx="6"/>
            <a:endCxn id="30732" idx="2"/>
          </p:cNvCxnSpPr>
          <p:nvPr/>
        </p:nvCxnSpPr>
        <p:spPr bwMode="auto">
          <a:xfrm>
            <a:off x="1574800" y="4313238"/>
            <a:ext cx="538163" cy="4762"/>
          </a:xfrm>
          <a:prstGeom prst="straightConnector1">
            <a:avLst/>
          </a:prstGeom>
          <a:noFill/>
          <a:ln w="38100">
            <a:solidFill>
              <a:schemeClr val="tx1"/>
            </a:solidFill>
            <a:round/>
            <a:headEnd/>
            <a:tailEnd type="triangle" w="med" len="med"/>
          </a:ln>
        </p:spPr>
      </p:cxnSp>
      <p:sp>
        <p:nvSpPr>
          <p:cNvPr id="30735" name="Rectangle 4"/>
          <p:cNvSpPr>
            <a:spLocks noChangeArrowheads="1"/>
          </p:cNvSpPr>
          <p:nvPr/>
        </p:nvSpPr>
        <p:spPr bwMode="auto">
          <a:xfrm>
            <a:off x="1189038" y="4562475"/>
            <a:ext cx="1304925" cy="638175"/>
          </a:xfrm>
          <a:prstGeom prst="rect">
            <a:avLst/>
          </a:prstGeom>
          <a:noFill/>
          <a:ln w="9525">
            <a:noFill/>
            <a:miter lim="800000"/>
            <a:headEnd/>
            <a:tailEnd/>
          </a:ln>
        </p:spPr>
        <p:txBody>
          <a:bodyPr/>
          <a:lstStyle/>
          <a:p>
            <a:pPr algn="ctr"/>
            <a:r>
              <a:rPr lang="en-US" altLang="zh-CN" sz="1800" b="1">
                <a:latin typeface="Trebuchet MS" charset="0"/>
              </a:rPr>
              <a:t>Collision</a:t>
            </a:r>
          </a:p>
          <a:p>
            <a:pPr algn="ctr"/>
            <a:r>
              <a:rPr lang="en-US" altLang="zh-CN" sz="1800" b="1">
                <a:latin typeface="Trebuchet MS" charset="0"/>
              </a:rPr>
              <a:t>Domain</a:t>
            </a:r>
          </a:p>
        </p:txBody>
      </p:sp>
      <p:sp>
        <p:nvSpPr>
          <p:cNvPr id="30" name="Rounded Rectangle 29"/>
          <p:cNvSpPr>
            <a:spLocks noChangeArrowheads="1"/>
          </p:cNvSpPr>
          <p:nvPr/>
        </p:nvSpPr>
        <p:spPr bwMode="auto">
          <a:xfrm>
            <a:off x="6172200" y="3733800"/>
            <a:ext cx="736600" cy="673100"/>
          </a:xfrm>
          <a:prstGeom prst="roundRect">
            <a:avLst>
              <a:gd name="adj" fmla="val 16667"/>
            </a:avLst>
          </a:prstGeom>
          <a:noFill/>
          <a:ln w="38100">
            <a:solidFill>
              <a:srgbClr val="008000"/>
            </a:solidFill>
            <a:round/>
            <a:headEnd/>
            <a:tailEnd/>
          </a:ln>
        </p:spPr>
        <p:txBody>
          <a:bodyPr/>
          <a:lstStyle/>
          <a:p>
            <a:endParaRPr lang="zh-CN" altLang="zh-CN"/>
          </a:p>
        </p:txBody>
      </p:sp>
      <p:sp>
        <p:nvSpPr>
          <p:cNvPr id="31" name="Rounded Rectangle 30"/>
          <p:cNvSpPr>
            <a:spLocks noChangeArrowheads="1"/>
          </p:cNvSpPr>
          <p:nvPr/>
        </p:nvSpPr>
        <p:spPr bwMode="auto">
          <a:xfrm>
            <a:off x="6172200" y="4432300"/>
            <a:ext cx="736600" cy="673100"/>
          </a:xfrm>
          <a:prstGeom prst="roundRect">
            <a:avLst>
              <a:gd name="adj" fmla="val 16667"/>
            </a:avLst>
          </a:prstGeom>
          <a:noFill/>
          <a:ln w="38100">
            <a:solidFill>
              <a:srgbClr val="C00000"/>
            </a:solidFill>
            <a:round/>
            <a:headEnd/>
            <a:tailEnd/>
          </a:ln>
        </p:spPr>
        <p:txBody>
          <a:bodyPr/>
          <a:lstStyle/>
          <a:p>
            <a:endParaRPr lang="zh-CN" altLang="zh-CN"/>
          </a:p>
        </p:txBody>
      </p:sp>
      <p:sp>
        <p:nvSpPr>
          <p:cNvPr id="32" name="Rounded Rectangle 31"/>
          <p:cNvSpPr>
            <a:spLocks noChangeArrowheads="1"/>
          </p:cNvSpPr>
          <p:nvPr/>
        </p:nvSpPr>
        <p:spPr bwMode="auto">
          <a:xfrm>
            <a:off x="3454400" y="3746500"/>
            <a:ext cx="1282700" cy="215900"/>
          </a:xfrm>
          <a:prstGeom prst="roundRect">
            <a:avLst>
              <a:gd name="adj" fmla="val 16667"/>
            </a:avLst>
          </a:prstGeom>
          <a:noFill/>
          <a:ln w="38100">
            <a:solidFill>
              <a:srgbClr val="008000"/>
            </a:solidFill>
            <a:round/>
            <a:headEnd/>
            <a:tailEnd/>
          </a:ln>
        </p:spPr>
        <p:txBody>
          <a:bodyPr/>
          <a:lstStyle/>
          <a:p>
            <a:endParaRPr lang="zh-CN" altLang="zh-CN"/>
          </a:p>
        </p:txBody>
      </p:sp>
      <p:sp>
        <p:nvSpPr>
          <p:cNvPr id="33" name="Rounded Rectangle 32"/>
          <p:cNvSpPr>
            <a:spLocks noChangeArrowheads="1"/>
          </p:cNvSpPr>
          <p:nvPr/>
        </p:nvSpPr>
        <p:spPr bwMode="auto">
          <a:xfrm>
            <a:off x="3454400" y="4432300"/>
            <a:ext cx="1282700" cy="215900"/>
          </a:xfrm>
          <a:prstGeom prst="roundRect">
            <a:avLst>
              <a:gd name="adj" fmla="val 16667"/>
            </a:avLst>
          </a:prstGeom>
          <a:noFill/>
          <a:ln w="38100">
            <a:solidFill>
              <a:srgbClr val="C00000"/>
            </a:solidFill>
            <a:round/>
            <a:headEnd/>
            <a:tailEnd/>
          </a:ln>
        </p:spPr>
        <p:txBody>
          <a:bodyPr/>
          <a:lstStyle/>
          <a:p>
            <a:endParaRPr lang="zh-CN" altLang="zh-CN"/>
          </a:p>
        </p:txBody>
      </p:sp>
      <p:cxnSp>
        <p:nvCxnSpPr>
          <p:cNvPr id="35" name="Straight Arrow Connector 34"/>
          <p:cNvCxnSpPr>
            <a:cxnSpLocks noChangeShapeType="1"/>
            <a:stCxn id="32" idx="3"/>
            <a:endCxn id="30" idx="1"/>
          </p:cNvCxnSpPr>
          <p:nvPr/>
        </p:nvCxnSpPr>
        <p:spPr bwMode="auto">
          <a:xfrm>
            <a:off x="4737100" y="3854450"/>
            <a:ext cx="1435100" cy="215900"/>
          </a:xfrm>
          <a:prstGeom prst="straightConnector1">
            <a:avLst/>
          </a:prstGeom>
          <a:noFill/>
          <a:ln w="38100">
            <a:solidFill>
              <a:srgbClr val="008000"/>
            </a:solidFill>
            <a:round/>
            <a:headEnd/>
            <a:tailEnd type="arrow" w="med" len="med"/>
          </a:ln>
        </p:spPr>
      </p:cxnSp>
      <p:cxnSp>
        <p:nvCxnSpPr>
          <p:cNvPr id="37" name="Straight Arrow Connector 36"/>
          <p:cNvCxnSpPr>
            <a:cxnSpLocks noChangeShapeType="1"/>
            <a:stCxn id="33" idx="3"/>
            <a:endCxn id="31" idx="1"/>
          </p:cNvCxnSpPr>
          <p:nvPr/>
        </p:nvCxnSpPr>
        <p:spPr bwMode="auto">
          <a:xfrm>
            <a:off x="4737100" y="4540250"/>
            <a:ext cx="1435100" cy="228600"/>
          </a:xfrm>
          <a:prstGeom prst="straightConnector1">
            <a:avLst/>
          </a:prstGeom>
          <a:noFill/>
          <a:ln w="38100">
            <a:solidFill>
              <a:srgbClr val="C00000"/>
            </a:solidFill>
            <a:round/>
            <a:headEnd/>
            <a:tailEnd type="arrow" w="med" len="med"/>
          </a:ln>
        </p:spPr>
      </p:cxnSp>
      <p:sp>
        <p:nvSpPr>
          <p:cNvPr id="38" name="Rounded Rectangle 37"/>
          <p:cNvSpPr>
            <a:spLocks noChangeArrowheads="1"/>
          </p:cNvSpPr>
          <p:nvPr/>
        </p:nvSpPr>
        <p:spPr bwMode="auto">
          <a:xfrm>
            <a:off x="7620000" y="3733800"/>
            <a:ext cx="736600" cy="673100"/>
          </a:xfrm>
          <a:prstGeom prst="roundRect">
            <a:avLst>
              <a:gd name="adj" fmla="val 16667"/>
            </a:avLst>
          </a:prstGeom>
          <a:noFill/>
          <a:ln w="38100">
            <a:solidFill>
              <a:srgbClr val="008000"/>
            </a:solidFill>
            <a:round/>
            <a:headEnd/>
            <a:tailEnd/>
          </a:ln>
        </p:spPr>
        <p:txBody>
          <a:bodyPr/>
          <a:lstStyle/>
          <a:p>
            <a:endParaRPr lang="zh-CN" altLang="zh-CN"/>
          </a:p>
        </p:txBody>
      </p:sp>
      <p:sp>
        <p:nvSpPr>
          <p:cNvPr id="39" name="Rounded Rectangle 38"/>
          <p:cNvSpPr>
            <a:spLocks noChangeArrowheads="1"/>
          </p:cNvSpPr>
          <p:nvPr/>
        </p:nvSpPr>
        <p:spPr bwMode="auto">
          <a:xfrm>
            <a:off x="7620000" y="4432300"/>
            <a:ext cx="736600" cy="673100"/>
          </a:xfrm>
          <a:prstGeom prst="roundRect">
            <a:avLst>
              <a:gd name="adj" fmla="val 16667"/>
            </a:avLst>
          </a:prstGeom>
          <a:noFill/>
          <a:ln w="38100">
            <a:solidFill>
              <a:srgbClr val="C00000"/>
            </a:solidFill>
            <a:round/>
            <a:headEnd/>
            <a:tailEnd/>
          </a:ln>
        </p:spPr>
        <p:txBody>
          <a:bodyPr/>
          <a:lstStyle/>
          <a:p>
            <a:endParaRPr lang="zh-CN" altLang="zh-CN"/>
          </a:p>
        </p:txBody>
      </p:sp>
      <p:cxnSp>
        <p:nvCxnSpPr>
          <p:cNvPr id="40" name="Straight Arrow Connector 39"/>
          <p:cNvCxnSpPr>
            <a:cxnSpLocks noChangeShapeType="1"/>
            <a:stCxn id="31" idx="3"/>
            <a:endCxn id="39" idx="1"/>
          </p:cNvCxnSpPr>
          <p:nvPr/>
        </p:nvCxnSpPr>
        <p:spPr bwMode="auto">
          <a:xfrm>
            <a:off x="6908800" y="4768850"/>
            <a:ext cx="711200" cy="1588"/>
          </a:xfrm>
          <a:prstGeom prst="straightConnector1">
            <a:avLst/>
          </a:prstGeom>
          <a:noFill/>
          <a:ln w="38100">
            <a:solidFill>
              <a:srgbClr val="C00000"/>
            </a:solidFill>
            <a:round/>
            <a:headEnd/>
            <a:tailEnd type="arrow" w="med" len="med"/>
          </a:ln>
        </p:spPr>
      </p:cxnSp>
      <p:cxnSp>
        <p:nvCxnSpPr>
          <p:cNvPr id="43" name="Straight Arrow Connector 42"/>
          <p:cNvCxnSpPr>
            <a:cxnSpLocks noChangeShapeType="1"/>
            <a:stCxn id="30" idx="3"/>
            <a:endCxn id="38" idx="1"/>
          </p:cNvCxnSpPr>
          <p:nvPr/>
        </p:nvCxnSpPr>
        <p:spPr bwMode="auto">
          <a:xfrm>
            <a:off x="6908800" y="4070350"/>
            <a:ext cx="711200" cy="1588"/>
          </a:xfrm>
          <a:prstGeom prst="straightConnector1">
            <a:avLst/>
          </a:prstGeom>
          <a:noFill/>
          <a:ln w="38100">
            <a:solidFill>
              <a:srgbClr val="008000"/>
            </a:solidFill>
            <a:round/>
            <a:headEnd/>
            <a:tailEnd type="arrow" w="med" len="med"/>
          </a:ln>
        </p:spPr>
      </p:cxnSp>
      <p:sp>
        <p:nvSpPr>
          <p:cNvPr id="26" name="TextBox 25"/>
          <p:cNvSpPr txBox="1"/>
          <p:nvPr/>
        </p:nvSpPr>
        <p:spPr>
          <a:xfrm>
            <a:off x="539552" y="5445224"/>
            <a:ext cx="8604448" cy="1200329"/>
          </a:xfrm>
          <a:prstGeom prst="rect">
            <a:avLst/>
          </a:prstGeom>
          <a:noFill/>
        </p:spPr>
        <p:txBody>
          <a:bodyPr wrap="square" rtlCol="0">
            <a:spAutoFit/>
          </a:bodyPr>
          <a:lstStyle/>
          <a:p>
            <a:r>
              <a:rPr lang="en-US" altLang="zh-CN" dirty="0" smtClean="0"/>
              <a:t>Table 3 shows </a:t>
            </a:r>
            <a:r>
              <a:rPr lang="en-US" altLang="zh-CN" b="1" dirty="0" smtClean="0"/>
              <a:t>A-MAC throughput and packet delivery ratio</a:t>
            </a:r>
            <a:r>
              <a:rPr lang="en-US" altLang="zh-CN" dirty="0" smtClean="0"/>
              <a:t> as a function of </a:t>
            </a:r>
          </a:p>
          <a:p>
            <a:r>
              <a:rPr lang="en-US" altLang="zh-CN" dirty="0" smtClean="0"/>
              <a:t>the </a:t>
            </a:r>
            <a:r>
              <a:rPr lang="en-US" altLang="zh-CN" b="1" dirty="0" smtClean="0"/>
              <a:t>number of different </a:t>
            </a:r>
            <a:r>
              <a:rPr lang="en-US" altLang="zh-CN" b="1" dirty="0" err="1" smtClean="0"/>
              <a:t>whitelisted</a:t>
            </a:r>
            <a:r>
              <a:rPr lang="en-US" altLang="zh-CN" b="1" dirty="0" smtClean="0"/>
              <a:t> channels </a:t>
            </a:r>
            <a:r>
              <a:rPr lang="en-US" altLang="zh-CN" dirty="0" smtClean="0"/>
              <a:t>that are available for use,  </a:t>
            </a:r>
          </a:p>
          <a:p>
            <a:r>
              <a:rPr lang="en-US" altLang="zh-CN" dirty="0" smtClean="0"/>
              <a:t>the </a:t>
            </a:r>
            <a:r>
              <a:rPr lang="en-US" altLang="zh-CN" b="1" dirty="0" smtClean="0"/>
              <a:t>number of </a:t>
            </a:r>
            <a:r>
              <a:rPr lang="en-US" altLang="zh-CN" b="1" dirty="0" err="1" smtClean="0"/>
              <a:t>sender:receiver</a:t>
            </a:r>
            <a:r>
              <a:rPr lang="en-US" altLang="zh-CN" b="1" dirty="0" smtClean="0"/>
              <a:t> pairs </a:t>
            </a:r>
            <a:r>
              <a:rPr lang="en-US" altLang="zh-CN" dirty="0" smtClean="0"/>
              <a:t>transferring data concurrently, </a:t>
            </a:r>
          </a:p>
          <a:p>
            <a:r>
              <a:rPr lang="en-US" altLang="zh-CN" dirty="0" smtClean="0"/>
              <a:t>and the receivers</a:t>
            </a:r>
            <a:r>
              <a:rPr lang="en-US" altLang="zh-CN" b="1" dirty="0" smtClean="0"/>
              <a:t>’ probe interval</a:t>
            </a:r>
            <a:r>
              <a:rPr lang="en-US" altLang="zh-CN" dirty="0" smtClean="0"/>
              <a:t>.</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2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8" grpId="0" animBg="1"/>
      <p:bldP spid="3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normAutofit/>
          </a:bodyPr>
          <a:lstStyle/>
          <a:p>
            <a:r>
              <a:rPr lang="en-US" altLang="zh-CN" sz="4000" dirty="0" smtClean="0"/>
              <a:t>Asynchronous Network Wakeup</a:t>
            </a:r>
          </a:p>
        </p:txBody>
      </p:sp>
      <p:sp>
        <p:nvSpPr>
          <p:cNvPr id="31747" name="Slide Number Placeholder 3"/>
          <p:cNvSpPr>
            <a:spLocks noGrp="1"/>
          </p:cNvSpPr>
          <p:nvPr>
            <p:ph type="sldNum" sz="quarter" idx="12"/>
          </p:nvPr>
        </p:nvSpPr>
        <p:spPr>
          <a:noFill/>
        </p:spPr>
        <p:txBody>
          <a:bodyPr/>
          <a:lstStyle/>
          <a:p>
            <a:fld id="{2E0071C6-344D-46E2-935C-AD3E7C8673BE}" type="slidenum">
              <a:rPr lang="en-US" altLang="zh-CN"/>
              <a:pPr/>
              <a:t>24</a:t>
            </a:fld>
            <a:endParaRPr lang="en-US" altLang="zh-CN"/>
          </a:p>
        </p:txBody>
      </p:sp>
      <p:pic>
        <p:nvPicPr>
          <p:cNvPr id="31748" name="Picture 2"/>
          <p:cNvPicPr>
            <a:picLocks noChangeAspect="1" noChangeArrowheads="1"/>
          </p:cNvPicPr>
          <p:nvPr/>
        </p:nvPicPr>
        <p:blipFill>
          <a:blip r:embed="rId2" cstate="print"/>
          <a:srcRect/>
          <a:stretch>
            <a:fillRect/>
          </a:stretch>
        </p:blipFill>
        <p:spPr bwMode="auto">
          <a:xfrm>
            <a:off x="827584" y="1556792"/>
            <a:ext cx="7077075" cy="2876550"/>
          </a:xfrm>
          <a:prstGeom prst="rect">
            <a:avLst/>
          </a:prstGeom>
          <a:noFill/>
          <a:ln w="9525">
            <a:noFill/>
            <a:miter lim="800000"/>
            <a:headEnd/>
            <a:tailEnd/>
          </a:ln>
        </p:spPr>
      </p:pic>
      <p:sp>
        <p:nvSpPr>
          <p:cNvPr id="31749" name="Rectangle 4"/>
          <p:cNvSpPr>
            <a:spLocks noChangeArrowheads="1"/>
          </p:cNvSpPr>
          <p:nvPr/>
        </p:nvSpPr>
        <p:spPr bwMode="auto">
          <a:xfrm>
            <a:off x="2051720" y="1340768"/>
            <a:ext cx="1828800" cy="381000"/>
          </a:xfrm>
          <a:prstGeom prst="rect">
            <a:avLst/>
          </a:prstGeom>
          <a:noFill/>
          <a:ln w="9525">
            <a:noFill/>
            <a:miter lim="800000"/>
            <a:headEnd/>
            <a:tailEnd/>
          </a:ln>
        </p:spPr>
        <p:txBody>
          <a:bodyPr/>
          <a:lstStyle/>
          <a:p>
            <a:pPr algn="ctr"/>
            <a:r>
              <a:rPr lang="en-US" altLang="zh-CN" sz="1800" b="1" dirty="0">
                <a:solidFill>
                  <a:srgbClr val="C00000"/>
                </a:solidFill>
                <a:latin typeface="Trebuchet MS" charset="0"/>
              </a:rPr>
              <a:t>Faster Wakeup</a:t>
            </a:r>
          </a:p>
        </p:txBody>
      </p:sp>
      <p:sp>
        <p:nvSpPr>
          <p:cNvPr id="31750" name="Rectangle 5"/>
          <p:cNvSpPr>
            <a:spLocks noChangeArrowheads="1"/>
          </p:cNvSpPr>
          <p:nvPr/>
        </p:nvSpPr>
        <p:spPr bwMode="auto">
          <a:xfrm>
            <a:off x="5508104" y="1340768"/>
            <a:ext cx="1828800" cy="381000"/>
          </a:xfrm>
          <a:prstGeom prst="rect">
            <a:avLst/>
          </a:prstGeom>
          <a:noFill/>
          <a:ln w="9525">
            <a:noFill/>
            <a:miter lim="800000"/>
            <a:headEnd/>
            <a:tailEnd/>
          </a:ln>
        </p:spPr>
        <p:txBody>
          <a:bodyPr/>
          <a:lstStyle/>
          <a:p>
            <a:pPr algn="ctr"/>
            <a:r>
              <a:rPr lang="en-US" altLang="zh-CN" sz="1800" b="1" dirty="0">
                <a:solidFill>
                  <a:srgbClr val="C00000"/>
                </a:solidFill>
                <a:latin typeface="Trebuchet MS" charset="0"/>
              </a:rPr>
              <a:t>Fewer Packets</a:t>
            </a:r>
          </a:p>
        </p:txBody>
      </p:sp>
      <p:sp>
        <p:nvSpPr>
          <p:cNvPr id="31751" name="Rectangle 6"/>
          <p:cNvSpPr>
            <a:spLocks noChangeArrowheads="1"/>
          </p:cNvSpPr>
          <p:nvPr/>
        </p:nvSpPr>
        <p:spPr bwMode="auto">
          <a:xfrm>
            <a:off x="5791200" y="3962400"/>
            <a:ext cx="1828800" cy="381000"/>
          </a:xfrm>
          <a:prstGeom prst="rect">
            <a:avLst/>
          </a:prstGeom>
          <a:noFill/>
          <a:ln w="9525">
            <a:noFill/>
            <a:miter lim="800000"/>
            <a:headEnd/>
            <a:tailEnd/>
          </a:ln>
        </p:spPr>
        <p:txBody>
          <a:bodyPr/>
          <a:lstStyle/>
          <a:p>
            <a:pPr algn="ctr"/>
            <a:r>
              <a:rPr lang="en-US" altLang="zh-CN" sz="1800" b="1">
                <a:latin typeface="Trebuchet MS" charset="0"/>
              </a:rPr>
              <a:t>A-MAC</a:t>
            </a:r>
          </a:p>
        </p:txBody>
      </p:sp>
      <p:sp>
        <p:nvSpPr>
          <p:cNvPr id="31752" name="Rectangle 7"/>
          <p:cNvSpPr>
            <a:spLocks noChangeArrowheads="1"/>
          </p:cNvSpPr>
          <p:nvPr/>
        </p:nvSpPr>
        <p:spPr bwMode="auto">
          <a:xfrm rot="-2026772">
            <a:off x="5791200" y="2876550"/>
            <a:ext cx="1828800" cy="381000"/>
          </a:xfrm>
          <a:prstGeom prst="rect">
            <a:avLst/>
          </a:prstGeom>
          <a:noFill/>
          <a:ln w="9525">
            <a:noFill/>
            <a:miter lim="800000"/>
            <a:headEnd/>
            <a:tailEnd/>
          </a:ln>
        </p:spPr>
        <p:txBody>
          <a:bodyPr/>
          <a:lstStyle/>
          <a:p>
            <a:pPr algn="ctr"/>
            <a:r>
              <a:rPr lang="en-US" altLang="zh-CN" sz="1800" b="1">
                <a:latin typeface="Trebuchet MS" charset="0"/>
              </a:rPr>
              <a:t>LPL (Flash)</a:t>
            </a:r>
          </a:p>
        </p:txBody>
      </p:sp>
      <p:sp>
        <p:nvSpPr>
          <p:cNvPr id="31753" name="Rectangle 8"/>
          <p:cNvSpPr>
            <a:spLocks noChangeArrowheads="1"/>
          </p:cNvSpPr>
          <p:nvPr/>
        </p:nvSpPr>
        <p:spPr bwMode="auto">
          <a:xfrm rot="-1012641">
            <a:off x="2286000" y="3429000"/>
            <a:ext cx="1828800" cy="381000"/>
          </a:xfrm>
          <a:prstGeom prst="rect">
            <a:avLst/>
          </a:prstGeom>
          <a:noFill/>
          <a:ln w="9525">
            <a:noFill/>
            <a:miter lim="800000"/>
            <a:headEnd/>
            <a:tailEnd/>
          </a:ln>
        </p:spPr>
        <p:txBody>
          <a:bodyPr/>
          <a:lstStyle/>
          <a:p>
            <a:pPr algn="ctr"/>
            <a:r>
              <a:rPr lang="en-US" altLang="zh-CN" sz="1800" b="1">
                <a:latin typeface="Trebuchet MS" charset="0"/>
              </a:rPr>
              <a:t>A-MAC</a:t>
            </a:r>
          </a:p>
        </p:txBody>
      </p:sp>
      <p:sp>
        <p:nvSpPr>
          <p:cNvPr id="31754" name="Rectangle 9"/>
          <p:cNvSpPr>
            <a:spLocks noChangeArrowheads="1"/>
          </p:cNvSpPr>
          <p:nvPr/>
        </p:nvSpPr>
        <p:spPr bwMode="auto">
          <a:xfrm rot="-2026772">
            <a:off x="2160588" y="2876550"/>
            <a:ext cx="1828800" cy="381000"/>
          </a:xfrm>
          <a:prstGeom prst="rect">
            <a:avLst/>
          </a:prstGeom>
          <a:noFill/>
          <a:ln w="9525">
            <a:noFill/>
            <a:miter lim="800000"/>
            <a:headEnd/>
            <a:tailEnd/>
          </a:ln>
        </p:spPr>
        <p:txBody>
          <a:bodyPr/>
          <a:lstStyle/>
          <a:p>
            <a:pPr algn="ctr"/>
            <a:r>
              <a:rPr lang="en-US" altLang="zh-CN" sz="1800" b="1">
                <a:latin typeface="Trebuchet MS" charset="0"/>
              </a:rPr>
              <a:t>LPL (Flash)</a:t>
            </a:r>
          </a:p>
        </p:txBody>
      </p:sp>
      <p:sp>
        <p:nvSpPr>
          <p:cNvPr id="11" name="TextBox 10"/>
          <p:cNvSpPr txBox="1"/>
          <p:nvPr/>
        </p:nvSpPr>
        <p:spPr>
          <a:xfrm>
            <a:off x="683568" y="4869160"/>
            <a:ext cx="7560840" cy="646331"/>
          </a:xfrm>
          <a:prstGeom prst="rect">
            <a:avLst/>
          </a:prstGeom>
          <a:noFill/>
        </p:spPr>
        <p:txBody>
          <a:bodyPr wrap="square" rtlCol="0">
            <a:spAutoFit/>
          </a:bodyPr>
          <a:lstStyle/>
          <a:p>
            <a:r>
              <a:rPr lang="en-US" altLang="zh-CN" b="1" dirty="0" smtClean="0"/>
              <a:t>Figure 11 shows the wakeup times of 59 nodes in a </a:t>
            </a:r>
            <a:r>
              <a:rPr lang="en-US" altLang="zh-CN" b="1" dirty="0" err="1" smtClean="0"/>
              <a:t>multihop</a:t>
            </a:r>
            <a:endParaRPr lang="en-US" altLang="zh-CN" b="1" dirty="0" smtClean="0"/>
          </a:p>
          <a:p>
            <a:r>
              <a:rPr lang="en-US" altLang="zh-CN" b="1" dirty="0" err="1" smtClean="0"/>
              <a:t>testbed</a:t>
            </a:r>
            <a:r>
              <a:rPr lang="en-US" altLang="zh-CN" b="1" dirty="0" smtClean="0"/>
              <a:t> across a range of sampling/probing intervals.</a:t>
            </a:r>
            <a:endParaRPr lang="zh-CN" altLang="en-US" b="1" dirty="0"/>
          </a:p>
        </p:txBody>
      </p:sp>
      <p:pic>
        <p:nvPicPr>
          <p:cNvPr id="12" name="Picture 2" descr="C:\Users\Mu\Desktop\logo.png"/>
          <p:cNvPicPr>
            <a:picLocks noChangeAspect="1" noChangeArrowheads="1"/>
          </p:cNvPicPr>
          <p:nvPr/>
        </p:nvPicPr>
        <p:blipFill>
          <a:blip r:embed="rId3" cstate="print"/>
          <a:srcRect/>
          <a:stretch>
            <a:fillRect/>
          </a:stretch>
        </p:blipFill>
        <p:spPr bwMode="auto">
          <a:xfrm>
            <a:off x="179512" y="5949280"/>
            <a:ext cx="1835736" cy="69272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74638"/>
            <a:ext cx="8229600" cy="706090"/>
          </a:xfrm>
        </p:spPr>
        <p:txBody>
          <a:bodyPr>
            <a:normAutofit fontScale="90000"/>
          </a:bodyPr>
          <a:lstStyle/>
          <a:p>
            <a:r>
              <a:rPr lang="en-US" altLang="zh-CN" dirty="0" smtClean="0"/>
              <a:t>Collection Tree Protocol Performance</a:t>
            </a:r>
          </a:p>
        </p:txBody>
      </p:sp>
      <p:sp>
        <p:nvSpPr>
          <p:cNvPr id="33795" name="Slide Number Placeholder 3"/>
          <p:cNvSpPr>
            <a:spLocks noGrp="1"/>
          </p:cNvSpPr>
          <p:nvPr>
            <p:ph type="sldNum" sz="quarter" idx="12"/>
          </p:nvPr>
        </p:nvSpPr>
        <p:spPr>
          <a:noFill/>
        </p:spPr>
        <p:txBody>
          <a:bodyPr/>
          <a:lstStyle/>
          <a:p>
            <a:fld id="{A4A7F75D-B332-4F4C-A5BC-CE6B03678C99}" type="slidenum">
              <a:rPr lang="en-US" altLang="zh-CN"/>
              <a:pPr/>
              <a:t>25</a:t>
            </a:fld>
            <a:endParaRPr lang="en-US" altLang="zh-CN"/>
          </a:p>
        </p:txBody>
      </p:sp>
      <p:pic>
        <p:nvPicPr>
          <p:cNvPr id="98309" name="Picture 2"/>
          <p:cNvPicPr>
            <a:picLocks noChangeAspect="1" noChangeArrowheads="1"/>
          </p:cNvPicPr>
          <p:nvPr/>
        </p:nvPicPr>
        <p:blipFill>
          <a:blip r:embed="rId2" cstate="print"/>
          <a:srcRect/>
          <a:stretch>
            <a:fillRect/>
          </a:stretch>
        </p:blipFill>
        <p:spPr bwMode="auto">
          <a:xfrm>
            <a:off x="0" y="2204864"/>
            <a:ext cx="4248472" cy="2088232"/>
          </a:xfrm>
          <a:prstGeom prst="rect">
            <a:avLst/>
          </a:prstGeom>
          <a:noFill/>
          <a:ln w="9525">
            <a:noFill/>
            <a:miter lim="800000"/>
            <a:headEnd/>
            <a:tailEnd/>
          </a:ln>
        </p:spPr>
      </p:pic>
      <p:sp>
        <p:nvSpPr>
          <p:cNvPr id="46" name="Rectangle 4"/>
          <p:cNvSpPr>
            <a:spLocks noChangeArrowheads="1"/>
          </p:cNvSpPr>
          <p:nvPr/>
        </p:nvSpPr>
        <p:spPr bwMode="auto">
          <a:xfrm>
            <a:off x="0" y="1340768"/>
            <a:ext cx="4248472" cy="942975"/>
          </a:xfrm>
          <a:prstGeom prst="rect">
            <a:avLst/>
          </a:prstGeom>
          <a:noFill/>
          <a:ln w="9525">
            <a:noFill/>
            <a:miter lim="800000"/>
            <a:headEnd/>
            <a:tailEnd/>
          </a:ln>
        </p:spPr>
        <p:txBody>
          <a:bodyPr/>
          <a:lstStyle/>
          <a:p>
            <a:r>
              <a:rPr lang="en-US" altLang="zh-CN" sz="1800" b="1" dirty="0">
                <a:latin typeface="Trebuchet MS" charset="0"/>
              </a:rPr>
              <a:t>N = </a:t>
            </a:r>
            <a:r>
              <a:rPr lang="en-US" altLang="zh-CN" sz="1800" b="1" dirty="0" smtClean="0">
                <a:latin typeface="Trebuchet MS" charset="0"/>
              </a:rPr>
              <a:t>59   </a:t>
            </a:r>
            <a:r>
              <a:rPr lang="en-US" altLang="zh-CN" sz="1800" b="1" dirty="0" err="1" smtClean="0">
                <a:latin typeface="Trebuchet MS" charset="0"/>
              </a:rPr>
              <a:t>T</a:t>
            </a:r>
            <a:r>
              <a:rPr lang="en-US" altLang="zh-CN" sz="1200" b="1" dirty="0" err="1" smtClean="0">
                <a:latin typeface="Trebuchet MS" charset="0"/>
              </a:rPr>
              <a:t>data</a:t>
            </a:r>
            <a:r>
              <a:rPr lang="en-US" altLang="zh-CN" sz="1800" b="1" dirty="0" smtClean="0">
                <a:latin typeface="Trebuchet MS" charset="0"/>
              </a:rPr>
              <a:t> </a:t>
            </a:r>
            <a:r>
              <a:rPr lang="en-US" altLang="zh-CN" sz="1800" b="1" dirty="0">
                <a:latin typeface="Trebuchet MS" charset="0"/>
              </a:rPr>
              <a:t>= 60 </a:t>
            </a:r>
            <a:r>
              <a:rPr lang="en-US" altLang="zh-CN" sz="1800" b="1" dirty="0" smtClean="0">
                <a:latin typeface="Trebuchet MS" charset="0"/>
              </a:rPr>
              <a:t>s  </a:t>
            </a:r>
            <a:r>
              <a:rPr lang="en-US" altLang="zh-CN" sz="1800" b="1" dirty="0" err="1" smtClean="0">
                <a:latin typeface="Trebuchet MS" charset="0"/>
              </a:rPr>
              <a:t>T</a:t>
            </a:r>
            <a:r>
              <a:rPr lang="en-US" altLang="zh-CN" sz="1200" b="1" dirty="0" err="1" smtClean="0">
                <a:latin typeface="Trebuchet MS" charset="0"/>
              </a:rPr>
              <a:t>probe</a:t>
            </a:r>
            <a:r>
              <a:rPr lang="en-US" altLang="zh-CN" sz="1800" b="1" dirty="0" smtClean="0">
                <a:latin typeface="Trebuchet MS" charset="0"/>
              </a:rPr>
              <a:t> </a:t>
            </a:r>
            <a:r>
              <a:rPr lang="en-US" altLang="zh-CN" sz="1800" b="1" dirty="0">
                <a:latin typeface="Trebuchet MS" charset="0"/>
              </a:rPr>
              <a:t>= 500 ms</a:t>
            </a:r>
          </a:p>
          <a:p>
            <a:endParaRPr lang="en-US" altLang="zh-CN" sz="1800" b="1" dirty="0">
              <a:latin typeface="Trebuchet MS" charset="0"/>
            </a:endParaRPr>
          </a:p>
        </p:txBody>
      </p:sp>
      <p:pic>
        <p:nvPicPr>
          <p:cNvPr id="29" name="Picture 28"/>
          <p:cNvPicPr>
            <a:picLocks noChangeAspect="1"/>
          </p:cNvPicPr>
          <p:nvPr/>
        </p:nvPicPr>
        <p:blipFill>
          <a:blip r:embed="rId3" cstate="print"/>
          <a:srcRect/>
          <a:stretch>
            <a:fillRect/>
          </a:stretch>
        </p:blipFill>
        <p:spPr bwMode="auto">
          <a:xfrm>
            <a:off x="4499992" y="1556792"/>
            <a:ext cx="4427984" cy="3384376"/>
          </a:xfrm>
          <a:prstGeom prst="rect">
            <a:avLst/>
          </a:prstGeom>
          <a:noFill/>
          <a:ln w="9525">
            <a:noFill/>
            <a:miter lim="800000"/>
            <a:headEnd/>
            <a:tailEnd/>
          </a:ln>
        </p:spPr>
      </p:pic>
      <p:sp>
        <p:nvSpPr>
          <p:cNvPr id="30" name="TextBox 29"/>
          <p:cNvSpPr txBox="1"/>
          <p:nvPr/>
        </p:nvSpPr>
        <p:spPr>
          <a:xfrm>
            <a:off x="0" y="4581128"/>
            <a:ext cx="4283968" cy="338554"/>
          </a:xfrm>
          <a:prstGeom prst="rect">
            <a:avLst/>
          </a:prstGeom>
          <a:noFill/>
        </p:spPr>
        <p:txBody>
          <a:bodyPr wrap="square" rtlCol="0">
            <a:spAutoFit/>
          </a:bodyPr>
          <a:lstStyle/>
          <a:p>
            <a:r>
              <a:rPr lang="en-US" altLang="zh-CN" sz="1600" b="1" dirty="0" smtClean="0"/>
              <a:t>Table 4.  CTP performance over LPL and A-MAC. </a:t>
            </a:r>
            <a:endParaRPr lang="zh-CN" altLang="en-US" sz="1600" b="1" dirty="0"/>
          </a:p>
        </p:txBody>
      </p:sp>
      <p:sp>
        <p:nvSpPr>
          <p:cNvPr id="31" name="TextBox 30"/>
          <p:cNvSpPr txBox="1"/>
          <p:nvPr/>
        </p:nvSpPr>
        <p:spPr>
          <a:xfrm>
            <a:off x="4860032" y="5373216"/>
            <a:ext cx="3600400" cy="369332"/>
          </a:xfrm>
          <a:prstGeom prst="rect">
            <a:avLst/>
          </a:prstGeom>
          <a:noFill/>
        </p:spPr>
        <p:txBody>
          <a:bodyPr wrap="square" rtlCol="0">
            <a:spAutoFit/>
          </a:bodyPr>
          <a:lstStyle/>
          <a:p>
            <a:r>
              <a:rPr lang="en-US" altLang="zh-CN" b="1" dirty="0" smtClean="0"/>
              <a:t>(a) CDF of CTP Duty Cycles</a:t>
            </a:r>
            <a:endParaRPr lang="zh-CN" altLang="en-US" b="1" dirty="0"/>
          </a:p>
        </p:txBody>
      </p:sp>
      <p:pic>
        <p:nvPicPr>
          <p:cNvPr id="35" name="Picture 2" descr="C:\Users\Mu\Desktop\logo.png"/>
          <p:cNvPicPr>
            <a:picLocks noChangeAspect="1" noChangeArrowheads="1"/>
          </p:cNvPicPr>
          <p:nvPr/>
        </p:nvPicPr>
        <p:blipFill>
          <a:blip r:embed="rId4" cstate="print"/>
          <a:srcRect/>
          <a:stretch>
            <a:fillRect/>
          </a:stretch>
        </p:blipFill>
        <p:spPr bwMode="auto">
          <a:xfrm>
            <a:off x="179512" y="5949280"/>
            <a:ext cx="1835736" cy="6927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30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3"/>
          <p:cNvSpPr>
            <a:spLocks noGrp="1"/>
          </p:cNvSpPr>
          <p:nvPr>
            <p:ph type="sldNum" sz="quarter" idx="12"/>
          </p:nvPr>
        </p:nvSpPr>
        <p:spPr>
          <a:noFill/>
        </p:spPr>
        <p:txBody>
          <a:bodyPr/>
          <a:lstStyle/>
          <a:p>
            <a:fld id="{E5E7CB34-909F-46EB-8B6A-D87D9D24CE2E}" type="slidenum">
              <a:rPr lang="en-US" altLang="zh-CN"/>
              <a:pPr/>
              <a:t>26</a:t>
            </a:fld>
            <a:endParaRPr lang="en-US" altLang="zh-CN"/>
          </a:p>
        </p:txBody>
      </p:sp>
      <p:pic>
        <p:nvPicPr>
          <p:cNvPr id="27652" name="Picture 2"/>
          <p:cNvPicPr>
            <a:picLocks noChangeAspect="1" noChangeArrowheads="1"/>
          </p:cNvPicPr>
          <p:nvPr/>
        </p:nvPicPr>
        <p:blipFill>
          <a:blip r:embed="rId2" cstate="print"/>
          <a:srcRect/>
          <a:stretch>
            <a:fillRect/>
          </a:stretch>
        </p:blipFill>
        <p:spPr bwMode="auto">
          <a:xfrm>
            <a:off x="0" y="2119313"/>
            <a:ext cx="9144000" cy="3576637"/>
          </a:xfrm>
          <a:prstGeom prst="rect">
            <a:avLst/>
          </a:prstGeom>
          <a:noFill/>
          <a:ln w="9525">
            <a:noFill/>
            <a:miter lim="800000"/>
            <a:headEnd/>
            <a:tailEnd/>
          </a:ln>
        </p:spPr>
      </p:pic>
      <p:sp>
        <p:nvSpPr>
          <p:cNvPr id="27653" name="Text Box 100"/>
          <p:cNvSpPr txBox="1">
            <a:spLocks noChangeArrowheads="1"/>
          </p:cNvSpPr>
          <p:nvPr/>
        </p:nvSpPr>
        <p:spPr bwMode="auto">
          <a:xfrm>
            <a:off x="2644775" y="3276600"/>
            <a:ext cx="1216025" cy="400050"/>
          </a:xfrm>
          <a:prstGeom prst="rect">
            <a:avLst/>
          </a:prstGeom>
          <a:noFill/>
          <a:ln w="9525">
            <a:noFill/>
            <a:miter lim="800000"/>
            <a:headEnd/>
            <a:tailEnd/>
          </a:ln>
        </p:spPr>
        <p:txBody>
          <a:bodyPr wrap="none">
            <a:spAutoFit/>
          </a:bodyPr>
          <a:lstStyle/>
          <a:p>
            <a:pPr algn="r"/>
            <a:r>
              <a:rPr lang="en-US" altLang="zh-CN" sz="2000">
                <a:solidFill>
                  <a:srgbClr val="CC0000"/>
                </a:solidFill>
                <a:latin typeface="Trebuchet MS" charset="0"/>
              </a:rPr>
              <a:t>Sampling</a:t>
            </a:r>
          </a:p>
        </p:txBody>
      </p:sp>
      <p:sp>
        <p:nvSpPr>
          <p:cNvPr id="27654" name="Text Box 100"/>
          <p:cNvSpPr txBox="1">
            <a:spLocks noChangeArrowheads="1"/>
          </p:cNvSpPr>
          <p:nvPr/>
        </p:nvSpPr>
        <p:spPr bwMode="auto">
          <a:xfrm>
            <a:off x="1524000" y="1657350"/>
            <a:ext cx="1452563" cy="400050"/>
          </a:xfrm>
          <a:prstGeom prst="rect">
            <a:avLst/>
          </a:prstGeom>
          <a:noFill/>
          <a:ln w="9525">
            <a:noFill/>
            <a:miter lim="800000"/>
            <a:headEnd/>
            <a:tailEnd/>
          </a:ln>
        </p:spPr>
        <p:txBody>
          <a:bodyPr wrap="none">
            <a:spAutoFit/>
          </a:bodyPr>
          <a:lstStyle/>
          <a:p>
            <a:pPr algn="r"/>
            <a:r>
              <a:rPr lang="en-US" altLang="zh-CN" sz="2000">
                <a:latin typeface="Trebuchet MS" charset="0"/>
              </a:rPr>
              <a:t>Channel 18</a:t>
            </a:r>
          </a:p>
        </p:txBody>
      </p:sp>
      <p:sp>
        <p:nvSpPr>
          <p:cNvPr id="27655" name="Text Box 100"/>
          <p:cNvSpPr txBox="1">
            <a:spLocks noChangeArrowheads="1"/>
          </p:cNvSpPr>
          <p:nvPr/>
        </p:nvSpPr>
        <p:spPr bwMode="auto">
          <a:xfrm>
            <a:off x="6096000" y="1657350"/>
            <a:ext cx="1452563" cy="400050"/>
          </a:xfrm>
          <a:prstGeom prst="rect">
            <a:avLst/>
          </a:prstGeom>
          <a:noFill/>
          <a:ln w="9525">
            <a:noFill/>
            <a:miter lim="800000"/>
            <a:headEnd/>
            <a:tailEnd/>
          </a:ln>
        </p:spPr>
        <p:txBody>
          <a:bodyPr wrap="none">
            <a:spAutoFit/>
          </a:bodyPr>
          <a:lstStyle/>
          <a:p>
            <a:pPr algn="r"/>
            <a:r>
              <a:rPr lang="en-US" altLang="zh-CN" sz="2000">
                <a:latin typeface="Trebuchet MS" charset="0"/>
              </a:rPr>
              <a:t>Channel 26</a:t>
            </a:r>
          </a:p>
        </p:txBody>
      </p:sp>
      <p:sp>
        <p:nvSpPr>
          <p:cNvPr id="27656" name="Text Box 100"/>
          <p:cNvSpPr txBox="1">
            <a:spLocks noChangeArrowheads="1"/>
          </p:cNvSpPr>
          <p:nvPr/>
        </p:nvSpPr>
        <p:spPr bwMode="auto">
          <a:xfrm>
            <a:off x="2633663" y="4318000"/>
            <a:ext cx="1036637" cy="400050"/>
          </a:xfrm>
          <a:prstGeom prst="rect">
            <a:avLst/>
          </a:prstGeom>
          <a:noFill/>
          <a:ln w="9525">
            <a:noFill/>
            <a:miter lim="800000"/>
            <a:headEnd/>
            <a:tailEnd/>
          </a:ln>
        </p:spPr>
        <p:txBody>
          <a:bodyPr wrap="none">
            <a:spAutoFit/>
          </a:bodyPr>
          <a:lstStyle/>
          <a:p>
            <a:pPr algn="r"/>
            <a:r>
              <a:rPr lang="en-US" altLang="zh-CN" sz="2000">
                <a:solidFill>
                  <a:srgbClr val="008000"/>
                </a:solidFill>
                <a:latin typeface="Trebuchet MS" charset="0"/>
              </a:rPr>
              <a:t>Probing</a:t>
            </a:r>
          </a:p>
        </p:txBody>
      </p:sp>
      <p:sp>
        <p:nvSpPr>
          <p:cNvPr id="27657" name="Text Box 100"/>
          <p:cNvSpPr txBox="1">
            <a:spLocks noChangeArrowheads="1"/>
          </p:cNvSpPr>
          <p:nvPr/>
        </p:nvSpPr>
        <p:spPr bwMode="auto">
          <a:xfrm>
            <a:off x="2654300" y="4737100"/>
            <a:ext cx="1187450" cy="400050"/>
          </a:xfrm>
          <a:prstGeom prst="rect">
            <a:avLst/>
          </a:prstGeom>
          <a:noFill/>
          <a:ln w="9525">
            <a:noFill/>
            <a:miter lim="800000"/>
            <a:headEnd/>
            <a:tailEnd/>
          </a:ln>
        </p:spPr>
        <p:txBody>
          <a:bodyPr wrap="none">
            <a:spAutoFit/>
          </a:bodyPr>
          <a:lstStyle/>
          <a:p>
            <a:pPr algn="r"/>
            <a:r>
              <a:rPr lang="en-US" altLang="zh-CN" sz="2000">
                <a:solidFill>
                  <a:srgbClr val="0000FF"/>
                </a:solidFill>
                <a:latin typeface="Trebuchet MS" charset="0"/>
              </a:rPr>
              <a:t>Backcast</a:t>
            </a:r>
          </a:p>
        </p:txBody>
      </p:sp>
      <p:sp>
        <p:nvSpPr>
          <p:cNvPr id="27658" name="Text Box 100"/>
          <p:cNvSpPr txBox="1">
            <a:spLocks noChangeArrowheads="1"/>
          </p:cNvSpPr>
          <p:nvPr/>
        </p:nvSpPr>
        <p:spPr bwMode="auto">
          <a:xfrm>
            <a:off x="5726113" y="2863850"/>
            <a:ext cx="1216025" cy="400050"/>
          </a:xfrm>
          <a:prstGeom prst="rect">
            <a:avLst/>
          </a:prstGeom>
          <a:noFill/>
          <a:ln w="9525">
            <a:noFill/>
            <a:miter lim="800000"/>
            <a:headEnd/>
            <a:tailEnd/>
          </a:ln>
        </p:spPr>
        <p:txBody>
          <a:bodyPr wrap="none">
            <a:spAutoFit/>
          </a:bodyPr>
          <a:lstStyle/>
          <a:p>
            <a:pPr algn="r"/>
            <a:r>
              <a:rPr lang="en-US" altLang="zh-CN" sz="2000">
                <a:solidFill>
                  <a:srgbClr val="CC0000"/>
                </a:solidFill>
                <a:latin typeface="Trebuchet MS" charset="0"/>
              </a:rPr>
              <a:t>Sampling</a:t>
            </a:r>
          </a:p>
        </p:txBody>
      </p:sp>
      <p:sp>
        <p:nvSpPr>
          <p:cNvPr id="27659" name="Text Box 100"/>
          <p:cNvSpPr txBox="1">
            <a:spLocks noChangeArrowheads="1"/>
          </p:cNvSpPr>
          <p:nvPr/>
        </p:nvSpPr>
        <p:spPr bwMode="auto">
          <a:xfrm>
            <a:off x="5905500" y="3486150"/>
            <a:ext cx="1036638" cy="400050"/>
          </a:xfrm>
          <a:prstGeom prst="rect">
            <a:avLst/>
          </a:prstGeom>
          <a:noFill/>
          <a:ln w="9525">
            <a:noFill/>
            <a:miter lim="800000"/>
            <a:headEnd/>
            <a:tailEnd/>
          </a:ln>
        </p:spPr>
        <p:txBody>
          <a:bodyPr wrap="none">
            <a:spAutoFit/>
          </a:bodyPr>
          <a:lstStyle/>
          <a:p>
            <a:pPr algn="r"/>
            <a:r>
              <a:rPr lang="en-US" altLang="zh-CN" sz="2000">
                <a:solidFill>
                  <a:srgbClr val="008000"/>
                </a:solidFill>
                <a:latin typeface="Trebuchet MS" charset="0"/>
              </a:rPr>
              <a:t>Probing</a:t>
            </a:r>
          </a:p>
        </p:txBody>
      </p:sp>
      <p:sp>
        <p:nvSpPr>
          <p:cNvPr id="27660" name="Text Box 100"/>
          <p:cNvSpPr txBox="1">
            <a:spLocks noChangeArrowheads="1"/>
          </p:cNvSpPr>
          <p:nvPr/>
        </p:nvSpPr>
        <p:spPr bwMode="auto">
          <a:xfrm>
            <a:off x="5735638" y="4718050"/>
            <a:ext cx="1187450" cy="400050"/>
          </a:xfrm>
          <a:prstGeom prst="rect">
            <a:avLst/>
          </a:prstGeom>
          <a:noFill/>
          <a:ln w="9525">
            <a:noFill/>
            <a:miter lim="800000"/>
            <a:headEnd/>
            <a:tailEnd/>
          </a:ln>
        </p:spPr>
        <p:txBody>
          <a:bodyPr wrap="none">
            <a:spAutoFit/>
          </a:bodyPr>
          <a:lstStyle/>
          <a:p>
            <a:pPr algn="r"/>
            <a:r>
              <a:rPr lang="en-US" altLang="zh-CN" sz="2000">
                <a:solidFill>
                  <a:srgbClr val="0000FF"/>
                </a:solidFill>
                <a:latin typeface="Trebuchet MS" charset="0"/>
              </a:rPr>
              <a:t>Backcast</a:t>
            </a:r>
          </a:p>
        </p:txBody>
      </p:sp>
      <p:sp>
        <p:nvSpPr>
          <p:cNvPr id="14" name="Title 1"/>
          <p:cNvSpPr txBox="1">
            <a:spLocks/>
          </p:cNvSpPr>
          <p:nvPr/>
        </p:nvSpPr>
        <p:spPr>
          <a:xfrm>
            <a:off x="395536" y="188640"/>
            <a:ext cx="8229600" cy="706090"/>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zh-CN" sz="4400" b="0" i="0" u="none" strike="noStrike" kern="1200" cap="none" spc="0" normalizeH="0" baseline="0" noProof="0" dirty="0" smtClean="0">
                <a:ln>
                  <a:noFill/>
                </a:ln>
                <a:solidFill>
                  <a:schemeClr val="tx1"/>
                </a:solidFill>
                <a:effectLst/>
                <a:uLnTx/>
                <a:uFillTx/>
                <a:latin typeface="+mj-lt"/>
                <a:ea typeface="+mj-ea"/>
                <a:cs typeface="+mj-cs"/>
              </a:rPr>
              <a:t>Inference Vulnerability</a:t>
            </a:r>
          </a:p>
        </p:txBody>
      </p:sp>
      <p:pic>
        <p:nvPicPr>
          <p:cNvPr id="15" name="Picture 2" descr="C:\Users\Mu\Desktop\logo.png"/>
          <p:cNvPicPr>
            <a:picLocks noChangeAspect="1" noChangeArrowheads="1"/>
          </p:cNvPicPr>
          <p:nvPr/>
        </p:nvPicPr>
        <p:blipFill>
          <a:blip r:embed="rId3" cstate="print"/>
          <a:srcRect/>
          <a:stretch>
            <a:fillRect/>
          </a:stretch>
        </p:blipFill>
        <p:spPr bwMode="auto">
          <a:xfrm>
            <a:off x="179512" y="5949280"/>
            <a:ext cx="1835736" cy="692728"/>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3"/>
          <p:cNvSpPr>
            <a:spLocks noGrp="1"/>
          </p:cNvSpPr>
          <p:nvPr>
            <p:ph type="sldNum" sz="quarter" idx="12"/>
          </p:nvPr>
        </p:nvSpPr>
        <p:spPr>
          <a:noFill/>
        </p:spPr>
        <p:txBody>
          <a:bodyPr/>
          <a:lstStyle/>
          <a:p>
            <a:fld id="{E5E7CB34-909F-46EB-8B6A-D87D9D24CE2E}" type="slidenum">
              <a:rPr lang="en-US" altLang="zh-CN"/>
              <a:pPr/>
              <a:t>27</a:t>
            </a:fld>
            <a:endParaRPr lang="en-US" altLang="zh-CN"/>
          </a:p>
        </p:txBody>
      </p:sp>
      <p:sp>
        <p:nvSpPr>
          <p:cNvPr id="14" name="Title 1"/>
          <p:cNvSpPr txBox="1">
            <a:spLocks/>
          </p:cNvSpPr>
          <p:nvPr/>
        </p:nvSpPr>
        <p:spPr>
          <a:xfrm>
            <a:off x="395536" y="188640"/>
            <a:ext cx="8229600" cy="706090"/>
          </a:xfrm>
          <a:prstGeom prst="rect">
            <a:avLst/>
          </a:prstGeom>
        </p:spPr>
        <p:txBody>
          <a:bodyPr vert="horz" lIns="91440" tIns="45720" rIns="91440" bIns="45720" rtlCol="0" anchor="ctr">
            <a:normAutofit fontScale="97500" lnSpcReduction="10000"/>
          </a:bodyPr>
          <a:lstStyle/>
          <a:p>
            <a:pPr lvl="0" algn="ctr">
              <a:spcBef>
                <a:spcPct val="0"/>
              </a:spcBef>
            </a:pPr>
            <a:r>
              <a:rPr lang="en-US" altLang="zh-CN" sz="4400" dirty="0" smtClean="0"/>
              <a:t>Effect of Density on Packet Delivery</a:t>
            </a:r>
            <a:endParaRPr kumimoji="0" lang="en-US" altLang="zh-CN" sz="4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3" name="Picture 2"/>
          <p:cNvPicPr>
            <a:picLocks noChangeAspect="1" noChangeArrowheads="1"/>
          </p:cNvPicPr>
          <p:nvPr/>
        </p:nvPicPr>
        <p:blipFill>
          <a:blip r:embed="rId2" cstate="print"/>
          <a:srcRect/>
          <a:stretch>
            <a:fillRect/>
          </a:stretch>
        </p:blipFill>
        <p:spPr bwMode="auto">
          <a:xfrm>
            <a:off x="1187624" y="1196752"/>
            <a:ext cx="6912768" cy="4104456"/>
          </a:xfrm>
          <a:prstGeom prst="rect">
            <a:avLst/>
          </a:prstGeom>
          <a:noFill/>
          <a:ln w="9525">
            <a:noFill/>
            <a:miter lim="800000"/>
            <a:headEnd/>
            <a:tailEnd/>
          </a:ln>
        </p:spPr>
      </p:pic>
      <p:sp>
        <p:nvSpPr>
          <p:cNvPr id="15" name="TextBox 14"/>
          <p:cNvSpPr txBox="1"/>
          <p:nvPr/>
        </p:nvSpPr>
        <p:spPr>
          <a:xfrm>
            <a:off x="1871192" y="5445224"/>
            <a:ext cx="7272808" cy="923330"/>
          </a:xfrm>
          <a:prstGeom prst="rect">
            <a:avLst/>
          </a:prstGeom>
          <a:noFill/>
        </p:spPr>
        <p:txBody>
          <a:bodyPr wrap="square" rtlCol="0">
            <a:spAutoFit/>
          </a:bodyPr>
          <a:lstStyle/>
          <a:p>
            <a:r>
              <a:rPr lang="en-US" altLang="zh-CN" dirty="0" smtClean="0"/>
              <a:t>Same collision domain (between 0, 1, 2, 3, 8, 13, and 18) who simply transmit probes with varying probe periods (32 ms, 64 ms, 128 ms,</a:t>
            </a:r>
          </a:p>
          <a:p>
            <a:r>
              <a:rPr lang="en-US" altLang="zh-CN" dirty="0" smtClean="0"/>
              <a:t>and 256 ms)</a:t>
            </a:r>
            <a:endParaRPr lang="zh-CN" altLang="en-US" dirty="0"/>
          </a:p>
        </p:txBody>
      </p:sp>
      <p:pic>
        <p:nvPicPr>
          <p:cNvPr id="16" name="Picture 2" descr="C:\Users\Mu\Desktop\logo.png"/>
          <p:cNvPicPr>
            <a:picLocks noChangeAspect="1" noChangeArrowheads="1"/>
          </p:cNvPicPr>
          <p:nvPr/>
        </p:nvPicPr>
        <p:blipFill>
          <a:blip r:embed="rId3" cstate="print"/>
          <a:srcRect/>
          <a:stretch>
            <a:fillRect/>
          </a:stretch>
        </p:blipFill>
        <p:spPr bwMode="auto">
          <a:xfrm>
            <a:off x="179512" y="5949280"/>
            <a:ext cx="1835736" cy="692728"/>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p>
            <a:fld id="{F02E3EE8-C418-4450-8DB3-600F702C75FB}" type="slidenum">
              <a:rPr lang="en-US" altLang="zh-CN"/>
              <a:pPr/>
              <a:t>28</a:t>
            </a:fld>
            <a:endParaRPr lang="en-US" altLang="zh-CN"/>
          </a:p>
        </p:txBody>
      </p:sp>
      <p:sp>
        <p:nvSpPr>
          <p:cNvPr id="43011" name="Rectangle 2"/>
          <p:cNvSpPr>
            <a:spLocks noGrp="1" noChangeArrowheads="1"/>
          </p:cNvSpPr>
          <p:nvPr>
            <p:ph type="title"/>
          </p:nvPr>
        </p:nvSpPr>
        <p:spPr>
          <a:xfrm>
            <a:off x="323528" y="0"/>
            <a:ext cx="8229600" cy="1143000"/>
          </a:xfrm>
        </p:spPr>
        <p:txBody>
          <a:bodyPr>
            <a:normAutofit/>
          </a:bodyPr>
          <a:lstStyle/>
          <a:p>
            <a:r>
              <a:rPr lang="en-US" altLang="zh-CN" sz="4000" dirty="0" smtClean="0"/>
              <a:t>Conclusion</a:t>
            </a:r>
          </a:p>
        </p:txBody>
      </p:sp>
      <p:sp>
        <p:nvSpPr>
          <p:cNvPr id="1044483" name="Rectangle 3"/>
          <p:cNvSpPr>
            <a:spLocks noGrp="1" noChangeArrowheads="1"/>
          </p:cNvSpPr>
          <p:nvPr>
            <p:ph type="body" idx="1"/>
          </p:nvPr>
        </p:nvSpPr>
        <p:spPr>
          <a:xfrm>
            <a:off x="467544" y="1052736"/>
            <a:ext cx="7772400" cy="5548313"/>
          </a:xfrm>
        </p:spPr>
        <p:txBody>
          <a:bodyPr>
            <a:normAutofit fontScale="77500" lnSpcReduction="20000"/>
          </a:bodyPr>
          <a:lstStyle/>
          <a:p>
            <a:pPr>
              <a:lnSpc>
                <a:spcPct val="90000"/>
              </a:lnSpc>
            </a:pPr>
            <a:r>
              <a:rPr lang="en-US" altLang="zh-CN" dirty="0" err="1" smtClean="0">
                <a:sym typeface="Wingdings" charset="2"/>
              </a:rPr>
              <a:t>Backcast</a:t>
            </a:r>
            <a:r>
              <a:rPr lang="en-US" altLang="zh-CN" dirty="0" smtClean="0">
                <a:sym typeface="Wingdings" charset="2"/>
              </a:rPr>
              <a:t> provides a new synchronization primitive</a:t>
            </a:r>
          </a:p>
          <a:p>
            <a:pPr lvl="1">
              <a:lnSpc>
                <a:spcPct val="90000"/>
              </a:lnSpc>
            </a:pPr>
            <a:r>
              <a:rPr lang="en-US" altLang="zh-CN" dirty="0" smtClean="0">
                <a:sym typeface="Wingdings" charset="2"/>
              </a:rPr>
              <a:t>Common abstraction underlying many protocols</a:t>
            </a:r>
          </a:p>
          <a:p>
            <a:pPr lvl="1">
              <a:lnSpc>
                <a:spcPct val="90000"/>
              </a:lnSpc>
            </a:pPr>
            <a:r>
              <a:rPr lang="en-US" altLang="zh-CN" dirty="0" smtClean="0">
                <a:sym typeface="Wingdings" charset="2"/>
              </a:rPr>
              <a:t>Can be implemented using a DATA/ACK frame exchange</a:t>
            </a:r>
          </a:p>
          <a:p>
            <a:pPr lvl="1">
              <a:lnSpc>
                <a:spcPct val="90000"/>
              </a:lnSpc>
            </a:pPr>
            <a:r>
              <a:rPr lang="en-US" altLang="zh-CN" dirty="0" smtClean="0">
                <a:sym typeface="Wingdings" charset="2"/>
              </a:rPr>
              <a:t>Works even with a 8, 12, 94 colliding ACK frames</a:t>
            </a:r>
          </a:p>
          <a:p>
            <a:pPr lvl="1">
              <a:lnSpc>
                <a:spcPct val="90000"/>
              </a:lnSpc>
            </a:pPr>
            <a:r>
              <a:rPr lang="en-US" altLang="zh-CN" dirty="0" smtClean="0">
                <a:sym typeface="Wingdings" charset="2"/>
              </a:rPr>
              <a:t>Faster, more efficient, and more robust than LPL, LPP</a:t>
            </a:r>
          </a:p>
          <a:p>
            <a:pPr>
              <a:lnSpc>
                <a:spcPct val="90000"/>
              </a:lnSpc>
            </a:pPr>
            <a:r>
              <a:rPr lang="en-US" altLang="zh-CN" dirty="0" smtClean="0">
                <a:sym typeface="Wingdings" charset="2"/>
              </a:rPr>
              <a:t>A-MAC augments </a:t>
            </a:r>
            <a:r>
              <a:rPr lang="en-US" altLang="zh-CN" dirty="0" err="1" smtClean="0">
                <a:sym typeface="Wingdings" charset="2"/>
              </a:rPr>
              <a:t>Backcast</a:t>
            </a:r>
            <a:r>
              <a:rPr lang="en-US" altLang="zh-CN" dirty="0" smtClean="0">
                <a:sym typeface="Wingdings" charset="2"/>
              </a:rPr>
              <a:t> to implement</a:t>
            </a:r>
          </a:p>
          <a:p>
            <a:pPr lvl="1">
              <a:lnSpc>
                <a:spcPct val="90000"/>
              </a:lnSpc>
            </a:pPr>
            <a:r>
              <a:rPr lang="en-US" altLang="zh-CN" dirty="0" err="1" smtClean="0">
                <a:sym typeface="Wingdings" charset="2"/>
              </a:rPr>
              <a:t>Unicast</a:t>
            </a:r>
            <a:endParaRPr lang="en-US" altLang="zh-CN" dirty="0" smtClean="0">
              <a:sym typeface="Wingdings" charset="2"/>
            </a:endParaRPr>
          </a:p>
          <a:p>
            <a:pPr lvl="1">
              <a:lnSpc>
                <a:spcPct val="90000"/>
              </a:lnSpc>
            </a:pPr>
            <a:r>
              <a:rPr lang="en-US" altLang="zh-CN" dirty="0" smtClean="0">
                <a:sym typeface="Wingdings" charset="2"/>
              </a:rPr>
              <a:t>Broadcast</a:t>
            </a:r>
          </a:p>
          <a:p>
            <a:pPr lvl="1">
              <a:lnSpc>
                <a:spcPct val="90000"/>
              </a:lnSpc>
            </a:pPr>
            <a:r>
              <a:rPr lang="en-US" altLang="zh-CN" dirty="0" smtClean="0">
                <a:sym typeface="Wingdings" charset="2"/>
              </a:rPr>
              <a:t>Network wakeup</a:t>
            </a:r>
          </a:p>
          <a:p>
            <a:pPr lvl="1">
              <a:lnSpc>
                <a:spcPct val="90000"/>
              </a:lnSpc>
            </a:pPr>
            <a:r>
              <a:rPr lang="en-US" altLang="zh-CN" dirty="0" smtClean="0">
                <a:sym typeface="Wingdings" charset="2"/>
              </a:rPr>
              <a:t>Robust </a:t>
            </a:r>
            <a:r>
              <a:rPr lang="en-US" altLang="zh-CN" dirty="0" err="1" smtClean="0">
                <a:sym typeface="Wingdings" charset="2"/>
              </a:rPr>
              <a:t>pollcast</a:t>
            </a:r>
            <a:endParaRPr lang="en-US" altLang="zh-CN" dirty="0" smtClean="0">
              <a:sym typeface="Wingdings" charset="2"/>
            </a:endParaRPr>
          </a:p>
          <a:p>
            <a:pPr>
              <a:lnSpc>
                <a:spcPct val="90000"/>
              </a:lnSpc>
            </a:pPr>
            <a:r>
              <a:rPr lang="en-US" altLang="zh-CN" dirty="0" smtClean="0">
                <a:sym typeface="Wingdings" charset="2"/>
              </a:rPr>
              <a:t>Results show</a:t>
            </a:r>
          </a:p>
          <a:p>
            <a:pPr lvl="1">
              <a:lnSpc>
                <a:spcPct val="90000"/>
              </a:lnSpc>
            </a:pPr>
            <a:r>
              <a:rPr lang="en-US" altLang="zh-CN" dirty="0" smtClean="0">
                <a:sym typeface="Wingdings" charset="2"/>
              </a:rPr>
              <a:t>Higher packet delivery ratios</a:t>
            </a:r>
          </a:p>
          <a:p>
            <a:pPr lvl="1">
              <a:lnSpc>
                <a:spcPct val="90000"/>
              </a:lnSpc>
            </a:pPr>
            <a:r>
              <a:rPr lang="en-US" altLang="zh-CN" dirty="0" smtClean="0">
                <a:sym typeface="Wingdings" charset="2"/>
              </a:rPr>
              <a:t>Lower duty cycles</a:t>
            </a:r>
          </a:p>
          <a:p>
            <a:pPr lvl="1">
              <a:lnSpc>
                <a:spcPct val="90000"/>
              </a:lnSpc>
            </a:pPr>
            <a:r>
              <a:rPr lang="en-US" altLang="zh-CN" dirty="0" smtClean="0">
                <a:sym typeface="Wingdings" charset="2"/>
              </a:rPr>
              <a:t>Better throughput (and min/max fairness)</a:t>
            </a:r>
          </a:p>
          <a:p>
            <a:pPr lvl="1">
              <a:lnSpc>
                <a:spcPct val="90000"/>
              </a:lnSpc>
            </a:pPr>
            <a:r>
              <a:rPr lang="en-US" altLang="zh-CN" dirty="0" smtClean="0">
                <a:sym typeface="Wingdings" charset="2"/>
              </a:rPr>
              <a:t>Faster network wakeup</a:t>
            </a:r>
          </a:p>
          <a:p>
            <a:pPr lvl="1">
              <a:lnSpc>
                <a:spcPct val="90000"/>
              </a:lnSpc>
            </a:pPr>
            <a:r>
              <a:rPr lang="en-US" altLang="zh-CN" dirty="0" smtClean="0">
                <a:sym typeface="Wingdings" charset="2"/>
              </a:rPr>
              <a:t>Higher channel efficiency</a:t>
            </a:r>
          </a:p>
        </p:txBody>
      </p:sp>
      <p:pic>
        <p:nvPicPr>
          <p:cNvPr id="5" name="Picture 2" descr="C:\Users\Mu\Desktop\logo.png"/>
          <p:cNvPicPr>
            <a:picLocks noChangeAspect="1" noChangeArrowheads="1"/>
          </p:cNvPicPr>
          <p:nvPr/>
        </p:nvPicPr>
        <p:blipFill>
          <a:blip r:embed="rId2" cstate="print"/>
          <a:srcRect/>
          <a:stretch>
            <a:fillRect/>
          </a:stretch>
        </p:blipFill>
        <p:spPr bwMode="auto">
          <a:xfrm>
            <a:off x="179512" y="5949280"/>
            <a:ext cx="1835736" cy="6927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444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4448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4448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4448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4448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4448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4448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4448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4448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4448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4448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44483">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44483">
                                            <p:txEl>
                                              <p:pRg st="13" end="13"/>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44483">
                                            <p:txEl>
                                              <p:pRg st="14" end="14"/>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4448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48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p>
            <a:fld id="{3BEBBCAE-88D1-42F8-AC78-8F35214B5F4A}" type="slidenum">
              <a:rPr lang="en-US" altLang="zh-CN"/>
              <a:pPr/>
              <a:t>29</a:t>
            </a:fld>
            <a:endParaRPr lang="en-US" altLang="zh-CN"/>
          </a:p>
        </p:txBody>
      </p:sp>
      <p:pic>
        <p:nvPicPr>
          <p:cNvPr id="8" name="Picture 2" descr="C:\Users\Mu\Desktop\logo.png"/>
          <p:cNvPicPr>
            <a:picLocks noChangeAspect="1" noChangeArrowheads="1"/>
          </p:cNvPicPr>
          <p:nvPr/>
        </p:nvPicPr>
        <p:blipFill>
          <a:blip r:embed="rId2" cstate="print"/>
          <a:srcRect/>
          <a:stretch>
            <a:fillRect/>
          </a:stretch>
        </p:blipFill>
        <p:spPr bwMode="auto">
          <a:xfrm>
            <a:off x="179512" y="5949280"/>
            <a:ext cx="1835736" cy="692728"/>
          </a:xfrm>
          <a:prstGeom prst="rect">
            <a:avLst/>
          </a:prstGeom>
          <a:noFill/>
        </p:spPr>
      </p:pic>
      <p:sp>
        <p:nvSpPr>
          <p:cNvPr id="12" name="TextBox 11"/>
          <p:cNvSpPr txBox="1"/>
          <p:nvPr/>
        </p:nvSpPr>
        <p:spPr>
          <a:xfrm>
            <a:off x="0" y="1772816"/>
            <a:ext cx="8892480" cy="2062103"/>
          </a:xfrm>
          <a:prstGeom prst="rect">
            <a:avLst/>
          </a:prstGeom>
          <a:noFill/>
        </p:spPr>
        <p:txBody>
          <a:bodyPr wrap="square" rtlCol="0">
            <a:spAutoFit/>
          </a:bodyPr>
          <a:lstStyle/>
          <a:p>
            <a:pPr algn="ctr"/>
            <a:r>
              <a:rPr lang="en-US" altLang="zh-CN" sz="7200" dirty="0" smtClean="0"/>
              <a:t>Thank you</a:t>
            </a:r>
          </a:p>
          <a:p>
            <a:pPr algn="ctr"/>
            <a:r>
              <a:rPr lang="en-US" altLang="zh-CN" sz="5600" dirty="0" smtClean="0"/>
              <a:t>Questions</a:t>
            </a:r>
            <a:r>
              <a:rPr lang="zh-CN" altLang="en-US" sz="5600" dirty="0" smtClean="0"/>
              <a:t>？</a:t>
            </a:r>
            <a:endParaRPr lang="zh-CN" altLang="en-US" sz="5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p>
            <a:fld id="{3BEBBCAE-88D1-42F8-AC78-8F35214B5F4A}" type="slidenum">
              <a:rPr lang="en-US" altLang="zh-CN"/>
              <a:pPr/>
              <a:t>3</a:t>
            </a:fld>
            <a:endParaRPr lang="en-US" altLang="zh-CN"/>
          </a:p>
        </p:txBody>
      </p:sp>
      <p:pic>
        <p:nvPicPr>
          <p:cNvPr id="8" name="Picture 2" descr="C:\Users\Mu\Desktop\logo.png"/>
          <p:cNvPicPr>
            <a:picLocks noChangeAspect="1" noChangeArrowheads="1"/>
          </p:cNvPicPr>
          <p:nvPr/>
        </p:nvPicPr>
        <p:blipFill>
          <a:blip r:embed="rId2" cstate="print"/>
          <a:srcRect/>
          <a:stretch>
            <a:fillRect/>
          </a:stretch>
        </p:blipFill>
        <p:spPr bwMode="auto">
          <a:xfrm>
            <a:off x="179512" y="5949280"/>
            <a:ext cx="1835736" cy="692728"/>
          </a:xfrm>
          <a:prstGeom prst="rect">
            <a:avLst/>
          </a:prstGeom>
          <a:noFill/>
        </p:spPr>
      </p:pic>
      <p:sp>
        <p:nvSpPr>
          <p:cNvPr id="12" name="TextBox 11"/>
          <p:cNvSpPr txBox="1"/>
          <p:nvPr/>
        </p:nvSpPr>
        <p:spPr>
          <a:xfrm>
            <a:off x="1547664" y="2276872"/>
            <a:ext cx="6264696" cy="1323439"/>
          </a:xfrm>
          <a:prstGeom prst="rect">
            <a:avLst/>
          </a:prstGeom>
          <a:noFill/>
        </p:spPr>
        <p:txBody>
          <a:bodyPr wrap="square" rtlCol="0">
            <a:spAutoFit/>
          </a:bodyPr>
          <a:lstStyle/>
          <a:p>
            <a:pPr algn="ctr"/>
            <a:r>
              <a:rPr lang="en-US" altLang="zh-CN" sz="8000" dirty="0" smtClean="0"/>
              <a:t>Introduction</a:t>
            </a:r>
            <a:endParaRPr lang="zh-CN" altLang="en-US" sz="8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55121E53-F687-4FEA-8DBE-7E1CB4410D73}" type="slidenum">
              <a:rPr lang="en-US" altLang="zh-CN"/>
              <a:pPr/>
              <a:t>4</a:t>
            </a:fld>
            <a:endParaRPr lang="en-US" altLang="zh-CN"/>
          </a:p>
        </p:txBody>
      </p:sp>
      <p:sp>
        <p:nvSpPr>
          <p:cNvPr id="5124" name="Line 3"/>
          <p:cNvSpPr>
            <a:spLocks noChangeShapeType="1"/>
          </p:cNvSpPr>
          <p:nvPr/>
        </p:nvSpPr>
        <p:spPr bwMode="auto">
          <a:xfrm flipV="1">
            <a:off x="3398838" y="4333875"/>
            <a:ext cx="3840162" cy="0"/>
          </a:xfrm>
          <a:prstGeom prst="line">
            <a:avLst/>
          </a:prstGeom>
          <a:noFill/>
          <a:ln w="9525">
            <a:solidFill>
              <a:schemeClr val="tx1"/>
            </a:solidFill>
            <a:round/>
            <a:headEnd/>
            <a:tailEnd/>
          </a:ln>
        </p:spPr>
        <p:txBody>
          <a:bodyPr/>
          <a:lstStyle/>
          <a:p>
            <a:endParaRPr lang="zh-CN" altLang="en-US"/>
          </a:p>
        </p:txBody>
      </p:sp>
      <p:sp>
        <p:nvSpPr>
          <p:cNvPr id="5125" name="Text Box 6"/>
          <p:cNvSpPr txBox="1">
            <a:spLocks noChangeArrowheads="1"/>
          </p:cNvSpPr>
          <p:nvPr/>
        </p:nvSpPr>
        <p:spPr bwMode="auto">
          <a:xfrm>
            <a:off x="1757363" y="3886200"/>
            <a:ext cx="1166812" cy="400050"/>
          </a:xfrm>
          <a:prstGeom prst="rect">
            <a:avLst/>
          </a:prstGeom>
          <a:noFill/>
          <a:ln w="9525">
            <a:noFill/>
            <a:miter lim="800000"/>
            <a:headEnd/>
            <a:tailEnd/>
          </a:ln>
        </p:spPr>
        <p:txBody>
          <a:bodyPr wrap="none">
            <a:spAutoFit/>
          </a:bodyPr>
          <a:lstStyle/>
          <a:p>
            <a:pPr algn="r"/>
            <a:r>
              <a:rPr lang="en-US" altLang="zh-CN" sz="2000">
                <a:latin typeface="Trebuchet MS" charset="0"/>
              </a:rPr>
              <a:t>Receiver</a:t>
            </a:r>
          </a:p>
        </p:txBody>
      </p:sp>
      <p:sp>
        <p:nvSpPr>
          <p:cNvPr id="5126" name="Line 11"/>
          <p:cNvSpPr>
            <a:spLocks noChangeShapeType="1"/>
          </p:cNvSpPr>
          <p:nvPr/>
        </p:nvSpPr>
        <p:spPr bwMode="auto">
          <a:xfrm>
            <a:off x="3398838" y="3254375"/>
            <a:ext cx="3840162" cy="0"/>
          </a:xfrm>
          <a:prstGeom prst="line">
            <a:avLst/>
          </a:prstGeom>
          <a:noFill/>
          <a:ln w="9525">
            <a:solidFill>
              <a:schemeClr val="tx1"/>
            </a:solidFill>
            <a:round/>
            <a:headEnd/>
            <a:tailEnd/>
          </a:ln>
        </p:spPr>
        <p:txBody>
          <a:bodyPr/>
          <a:lstStyle/>
          <a:p>
            <a:endParaRPr lang="zh-CN" altLang="en-US"/>
          </a:p>
        </p:txBody>
      </p:sp>
      <p:sp>
        <p:nvSpPr>
          <p:cNvPr id="5127" name="Text Box 14"/>
          <p:cNvSpPr txBox="1">
            <a:spLocks noChangeArrowheads="1"/>
          </p:cNvSpPr>
          <p:nvPr/>
        </p:nvSpPr>
        <p:spPr bwMode="auto">
          <a:xfrm>
            <a:off x="1957388" y="2819400"/>
            <a:ext cx="968375" cy="400050"/>
          </a:xfrm>
          <a:prstGeom prst="rect">
            <a:avLst/>
          </a:prstGeom>
          <a:noFill/>
          <a:ln w="9525">
            <a:noFill/>
            <a:miter lim="800000"/>
            <a:headEnd/>
            <a:tailEnd/>
          </a:ln>
        </p:spPr>
        <p:txBody>
          <a:bodyPr wrap="none">
            <a:spAutoFit/>
          </a:bodyPr>
          <a:lstStyle/>
          <a:p>
            <a:pPr algn="r"/>
            <a:r>
              <a:rPr lang="en-US" altLang="zh-CN" sz="2000" dirty="0">
                <a:latin typeface="Trebuchet MS" charset="0"/>
              </a:rPr>
              <a:t>Sender</a:t>
            </a:r>
          </a:p>
        </p:txBody>
      </p:sp>
      <p:sp>
        <p:nvSpPr>
          <p:cNvPr id="1034330" name="Rectangle 90"/>
          <p:cNvSpPr>
            <a:spLocks noChangeArrowheads="1"/>
          </p:cNvSpPr>
          <p:nvPr/>
        </p:nvSpPr>
        <p:spPr bwMode="auto">
          <a:xfrm>
            <a:off x="5075238" y="2874963"/>
            <a:ext cx="606425" cy="379412"/>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P</a:t>
            </a:r>
          </a:p>
        </p:txBody>
      </p:sp>
      <p:sp>
        <p:nvSpPr>
          <p:cNvPr id="1034332" name="AutoShape 92"/>
          <p:cNvSpPr>
            <a:spLocks noChangeArrowheads="1"/>
          </p:cNvSpPr>
          <p:nvPr/>
        </p:nvSpPr>
        <p:spPr bwMode="auto">
          <a:xfrm>
            <a:off x="5300663" y="3441700"/>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334" name="Rectangle 94"/>
          <p:cNvSpPr>
            <a:spLocks noChangeArrowheads="1"/>
          </p:cNvSpPr>
          <p:nvPr/>
        </p:nvSpPr>
        <p:spPr bwMode="auto">
          <a:xfrm>
            <a:off x="4071938" y="2874963"/>
            <a:ext cx="1003300" cy="379412"/>
          </a:xfrm>
          <a:prstGeom prst="rect">
            <a:avLst/>
          </a:prstGeom>
          <a:noFill/>
          <a:ln w="9525">
            <a:solidFill>
              <a:schemeClr val="tx1"/>
            </a:solidFill>
            <a:miter lim="800000"/>
            <a:headEnd/>
            <a:tailEnd/>
          </a:ln>
        </p:spPr>
        <p:txBody>
          <a:bodyPr wrap="none" anchor="ctr"/>
          <a:lstStyle/>
          <a:p>
            <a:pPr algn="ctr"/>
            <a:r>
              <a:rPr lang="en-US" altLang="zh-CN" sz="1600">
                <a:latin typeface="Trebuchet MS" charset="0"/>
              </a:rPr>
              <a:t>Listen</a:t>
            </a:r>
          </a:p>
        </p:txBody>
      </p:sp>
      <p:sp>
        <p:nvSpPr>
          <p:cNvPr id="1034335" name="Rectangle 95"/>
          <p:cNvSpPr>
            <a:spLocks noChangeArrowheads="1"/>
          </p:cNvSpPr>
          <p:nvPr/>
        </p:nvSpPr>
        <p:spPr bwMode="auto">
          <a:xfrm>
            <a:off x="5794375" y="2874963"/>
            <a:ext cx="606425" cy="379412"/>
          </a:xfrm>
          <a:prstGeom prst="rect">
            <a:avLst/>
          </a:prstGeom>
          <a:solidFill>
            <a:schemeClr val="tx1"/>
          </a:solidFill>
          <a:ln w="9525">
            <a:solidFill>
              <a:schemeClr val="tx1"/>
            </a:solidFill>
            <a:miter lim="800000"/>
            <a:headEnd/>
            <a:tailEnd/>
          </a:ln>
        </p:spPr>
        <p:txBody>
          <a:bodyPr wrap="none" anchor="ctr"/>
          <a:lstStyle/>
          <a:p>
            <a:pPr algn="ctr"/>
            <a:r>
              <a:rPr lang="en-US" altLang="zh-CN" sz="1600">
                <a:solidFill>
                  <a:schemeClr val="bg1"/>
                </a:solidFill>
                <a:latin typeface="Trebuchet MS" charset="0"/>
              </a:rPr>
              <a:t>D</a:t>
            </a:r>
          </a:p>
        </p:txBody>
      </p:sp>
      <p:sp>
        <p:nvSpPr>
          <p:cNvPr id="1034337" name="AutoShape 97"/>
          <p:cNvSpPr>
            <a:spLocks noChangeArrowheads="1"/>
          </p:cNvSpPr>
          <p:nvPr/>
        </p:nvSpPr>
        <p:spPr bwMode="auto">
          <a:xfrm flipV="1">
            <a:off x="6022975" y="3460750"/>
            <a:ext cx="152400" cy="228600"/>
          </a:xfrm>
          <a:prstGeom prst="upArrow">
            <a:avLst>
              <a:gd name="adj1" fmla="val 50000"/>
              <a:gd name="adj2" fmla="val 37500"/>
            </a:avLst>
          </a:prstGeom>
          <a:solidFill>
            <a:schemeClr val="bg2">
              <a:alpha val="50195"/>
            </a:schemeClr>
          </a:solidFill>
          <a:ln w="9525">
            <a:noFill/>
            <a:miter lim="800000"/>
            <a:headEnd/>
            <a:tailEnd/>
          </a:ln>
        </p:spPr>
        <p:txBody>
          <a:bodyPr vert="eaVert" wrap="none" anchor="ctr"/>
          <a:lstStyle/>
          <a:p>
            <a:endParaRPr lang="zh-CN" altLang="zh-CN"/>
          </a:p>
        </p:txBody>
      </p:sp>
      <p:sp>
        <p:nvSpPr>
          <p:cNvPr id="1034350" name="Rectangle 110"/>
          <p:cNvSpPr>
            <a:spLocks noChangeArrowheads="1"/>
          </p:cNvSpPr>
          <p:nvPr/>
        </p:nvSpPr>
        <p:spPr bwMode="auto">
          <a:xfrm>
            <a:off x="5072063" y="3952875"/>
            <a:ext cx="606425" cy="379413"/>
          </a:xfrm>
          <a:prstGeom prst="rect">
            <a:avLst/>
          </a:prstGeom>
          <a:solidFill>
            <a:schemeClr val="tx1"/>
          </a:solidFill>
          <a:ln w="9525">
            <a:solidFill>
              <a:schemeClr val="tx1"/>
            </a:solidFill>
            <a:miter lim="800000"/>
            <a:headEnd/>
            <a:tailEnd/>
          </a:ln>
        </p:spPr>
        <p:txBody>
          <a:bodyPr wrap="none" anchor="ctr"/>
          <a:lstStyle/>
          <a:p>
            <a:pPr algn="ctr"/>
            <a:r>
              <a:rPr lang="en-US" altLang="zh-CN" sz="1600">
                <a:solidFill>
                  <a:schemeClr val="bg1"/>
                </a:solidFill>
                <a:latin typeface="Trebuchet MS" charset="0"/>
              </a:rPr>
              <a:t>P</a:t>
            </a:r>
          </a:p>
        </p:txBody>
      </p:sp>
      <p:sp>
        <p:nvSpPr>
          <p:cNvPr id="1034352" name="Rectangle 112"/>
          <p:cNvSpPr>
            <a:spLocks noChangeArrowheads="1"/>
          </p:cNvSpPr>
          <p:nvPr/>
        </p:nvSpPr>
        <p:spPr bwMode="auto">
          <a:xfrm>
            <a:off x="5791200" y="3952875"/>
            <a:ext cx="606425" cy="379413"/>
          </a:xfrm>
          <a:prstGeom prst="rect">
            <a:avLst/>
          </a:prstGeom>
          <a:solidFill>
            <a:schemeClr val="bg1"/>
          </a:solidFill>
          <a:ln w="9525">
            <a:solidFill>
              <a:schemeClr val="tx1"/>
            </a:solidFill>
            <a:miter lim="800000"/>
            <a:headEnd/>
            <a:tailEnd/>
          </a:ln>
        </p:spPr>
        <p:txBody>
          <a:bodyPr wrap="none" anchor="ctr"/>
          <a:lstStyle/>
          <a:p>
            <a:pPr algn="ctr"/>
            <a:r>
              <a:rPr lang="en-US" altLang="zh-CN" sz="1600">
                <a:latin typeface="Trebuchet MS" charset="0"/>
              </a:rPr>
              <a:t>D</a:t>
            </a:r>
          </a:p>
        </p:txBody>
      </p:sp>
      <p:sp>
        <p:nvSpPr>
          <p:cNvPr id="15" name="标题 14"/>
          <p:cNvSpPr>
            <a:spLocks noGrp="1"/>
          </p:cNvSpPr>
          <p:nvPr>
            <p:ph type="title"/>
          </p:nvPr>
        </p:nvSpPr>
        <p:spPr/>
        <p:txBody>
          <a:bodyPr>
            <a:normAutofit/>
          </a:bodyPr>
          <a:lstStyle/>
          <a:p>
            <a:r>
              <a:rPr lang="en-US" altLang="zh-CN" sz="4000" dirty="0" smtClean="0"/>
              <a:t>A receiver-initiated MAC</a:t>
            </a:r>
            <a:endParaRPr lang="zh-CN" altLang="en-US" sz="4000" dirty="0"/>
          </a:p>
        </p:txBody>
      </p:sp>
      <p:pic>
        <p:nvPicPr>
          <p:cNvPr id="16" name="Picture 2" descr="C:\Users\Mu\Desktop\logo.png"/>
          <p:cNvPicPr>
            <a:picLocks noChangeAspect="1" noChangeArrowheads="1"/>
          </p:cNvPicPr>
          <p:nvPr/>
        </p:nvPicPr>
        <p:blipFill>
          <a:blip r:embed="rId2" cstate="print"/>
          <a:srcRect/>
          <a:stretch>
            <a:fillRect/>
          </a:stretch>
        </p:blipFill>
        <p:spPr bwMode="auto">
          <a:xfrm>
            <a:off x="179512" y="5949280"/>
            <a:ext cx="1835736" cy="6927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3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43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343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343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343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343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343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330" grpId="0" animBg="1"/>
      <p:bldP spid="1034332" grpId="0" animBg="1"/>
      <p:bldP spid="1034334" grpId="0" animBg="1"/>
      <p:bldP spid="1034335" grpId="0" animBg="1"/>
      <p:bldP spid="1034337" grpId="0" animBg="1"/>
      <p:bldP spid="1034350" grpId="0" animBg="1"/>
      <p:bldP spid="103435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6"/>
          <p:cNvSpPr>
            <a:spLocks noGrp="1"/>
          </p:cNvSpPr>
          <p:nvPr>
            <p:ph type="sldNum" sz="quarter" idx="12"/>
          </p:nvPr>
        </p:nvSpPr>
        <p:spPr>
          <a:noFill/>
        </p:spPr>
        <p:txBody>
          <a:bodyPr/>
          <a:lstStyle/>
          <a:p>
            <a:fld id="{58D6ECD6-87C9-4376-8433-477BE90AE496}" type="slidenum">
              <a:rPr lang="en-US" altLang="zh-CN"/>
              <a:pPr/>
              <a:t>5</a:t>
            </a:fld>
            <a:endParaRPr lang="en-US" altLang="zh-CN"/>
          </a:p>
        </p:txBody>
      </p:sp>
      <p:sp>
        <p:nvSpPr>
          <p:cNvPr id="6147" name="Rectangle 2"/>
          <p:cNvSpPr>
            <a:spLocks noGrp="1" noChangeArrowheads="1"/>
          </p:cNvSpPr>
          <p:nvPr>
            <p:ph type="title"/>
          </p:nvPr>
        </p:nvSpPr>
        <p:spPr/>
        <p:txBody>
          <a:bodyPr>
            <a:normAutofit/>
          </a:bodyPr>
          <a:lstStyle/>
          <a:p>
            <a:r>
              <a:rPr lang="en-US" altLang="zh-CN" sz="4000" dirty="0" smtClean="0"/>
              <a:t>Benefits</a:t>
            </a:r>
          </a:p>
        </p:txBody>
      </p:sp>
      <p:sp>
        <p:nvSpPr>
          <p:cNvPr id="1011745" name="Rectangle 33"/>
          <p:cNvSpPr>
            <a:spLocks noGrp="1" noChangeArrowheads="1"/>
          </p:cNvSpPr>
          <p:nvPr>
            <p:ph type="body" sz="half" idx="1"/>
          </p:nvPr>
        </p:nvSpPr>
        <p:spPr>
          <a:xfrm>
            <a:off x="539552" y="1196752"/>
            <a:ext cx="8135938" cy="5410200"/>
          </a:xfrm>
        </p:spPr>
        <p:txBody>
          <a:bodyPr/>
          <a:lstStyle/>
          <a:p>
            <a:endParaRPr lang="en-US" altLang="zh-CN" sz="2200" dirty="0" smtClean="0"/>
          </a:p>
          <a:p>
            <a:r>
              <a:rPr lang="en-US" altLang="zh-CN" sz="2400" dirty="0" smtClean="0"/>
              <a:t>Handle hidden terminals better than sender-initiated ones</a:t>
            </a:r>
          </a:p>
          <a:p>
            <a:endParaRPr lang="en-US" altLang="zh-CN" sz="2400" dirty="0" smtClean="0"/>
          </a:p>
          <a:p>
            <a:r>
              <a:rPr lang="en-US" altLang="zh-CN" sz="2400" dirty="0" smtClean="0"/>
              <a:t>Support asynchronous communication w/o long-preambles</a:t>
            </a:r>
          </a:p>
          <a:p>
            <a:endParaRPr lang="en-US" altLang="zh-CN" sz="2400" dirty="0" smtClean="0"/>
          </a:p>
          <a:p>
            <a:r>
              <a:rPr lang="en-US" altLang="zh-CN" sz="2400" dirty="0" smtClean="0"/>
              <a:t>Support extremely low duty cycles or high data rates</a:t>
            </a:r>
          </a:p>
          <a:p>
            <a:endParaRPr lang="en-US" altLang="zh-CN" sz="2400" dirty="0" smtClean="0"/>
          </a:p>
          <a:p>
            <a:r>
              <a:rPr lang="en-US" altLang="zh-CN" sz="2400" dirty="0" smtClean="0"/>
              <a:t>Support many low-power services</a:t>
            </a:r>
          </a:p>
          <a:p>
            <a:pPr lvl="1"/>
            <a:r>
              <a:rPr lang="en-US" altLang="zh-CN" sz="1400" dirty="0" smtClean="0"/>
              <a:t>Wakeup</a:t>
            </a:r>
          </a:p>
          <a:p>
            <a:pPr lvl="1"/>
            <a:r>
              <a:rPr lang="en-US" altLang="zh-CN" sz="1400" dirty="0" smtClean="0"/>
              <a:t>Discovery</a:t>
            </a:r>
          </a:p>
          <a:p>
            <a:pPr lvl="1"/>
            <a:r>
              <a:rPr lang="en-US" altLang="zh-CN" sz="1400" dirty="0" err="1" smtClean="0"/>
              <a:t>Unicast</a:t>
            </a:r>
            <a:endParaRPr lang="en-US" altLang="zh-CN" sz="1400" dirty="0" smtClean="0"/>
          </a:p>
          <a:p>
            <a:pPr lvl="1"/>
            <a:r>
              <a:rPr lang="en-US" altLang="zh-CN" sz="1400" dirty="0" smtClean="0"/>
              <a:t>Broadcast</a:t>
            </a:r>
          </a:p>
          <a:p>
            <a:pPr lvl="1"/>
            <a:r>
              <a:rPr lang="en-US" altLang="zh-CN" sz="1400" dirty="0" err="1" smtClean="0"/>
              <a:t>Pollcast</a:t>
            </a:r>
            <a:endParaRPr lang="en-US" altLang="zh-CN" sz="1400" dirty="0" smtClean="0"/>
          </a:p>
          <a:p>
            <a:pPr lvl="1"/>
            <a:r>
              <a:rPr lang="en-US" altLang="zh-CN" sz="1400" dirty="0" err="1" smtClean="0"/>
              <a:t>Anycast</a:t>
            </a:r>
            <a:endParaRPr lang="en-US" altLang="zh-CN" sz="1400" dirty="0" smtClean="0"/>
          </a:p>
        </p:txBody>
      </p:sp>
      <p:pic>
        <p:nvPicPr>
          <p:cNvPr id="5" name="Picture 2" descr="C:\Users\Mu\Desktop\logo.png"/>
          <p:cNvPicPr>
            <a:picLocks noChangeAspect="1" noChangeArrowheads="1"/>
          </p:cNvPicPr>
          <p:nvPr/>
        </p:nvPicPr>
        <p:blipFill>
          <a:blip r:embed="rId2" cstate="print"/>
          <a:srcRect/>
          <a:stretch>
            <a:fillRect/>
          </a:stretch>
        </p:blipFill>
        <p:spPr bwMode="auto">
          <a:xfrm>
            <a:off x="179512" y="5949280"/>
            <a:ext cx="1835736" cy="6927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174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174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174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1745">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11745">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11745">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11745">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11745">
                                            <p:txEl>
                                              <p:pRg st="11" end="1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11745">
                                            <p:txEl>
                                              <p:pRg st="12" end="1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1174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174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Mu\Desktop\logo.png"/>
          <p:cNvPicPr>
            <a:picLocks noChangeAspect="1" noChangeArrowheads="1"/>
          </p:cNvPicPr>
          <p:nvPr/>
        </p:nvPicPr>
        <p:blipFill>
          <a:blip r:embed="rId2" cstate="print"/>
          <a:srcRect/>
          <a:stretch>
            <a:fillRect/>
          </a:stretch>
        </p:blipFill>
        <p:spPr bwMode="auto">
          <a:xfrm>
            <a:off x="179512" y="5949280"/>
            <a:ext cx="1835736" cy="692728"/>
          </a:xfrm>
          <a:prstGeom prst="rect">
            <a:avLst/>
          </a:prstGeom>
          <a:noFill/>
        </p:spPr>
      </p:pic>
      <p:sp>
        <p:nvSpPr>
          <p:cNvPr id="7170" name="Slide Number Placeholder 6"/>
          <p:cNvSpPr>
            <a:spLocks noGrp="1"/>
          </p:cNvSpPr>
          <p:nvPr>
            <p:ph type="sldNum" sz="quarter" idx="12"/>
          </p:nvPr>
        </p:nvSpPr>
        <p:spPr>
          <a:noFill/>
        </p:spPr>
        <p:txBody>
          <a:bodyPr/>
          <a:lstStyle/>
          <a:p>
            <a:fld id="{CDDDF511-87BA-4D81-A4FB-74953EB5EF2B}" type="slidenum">
              <a:rPr lang="en-US" altLang="zh-CN"/>
              <a:pPr/>
              <a:t>6</a:t>
            </a:fld>
            <a:endParaRPr lang="en-US" altLang="zh-CN"/>
          </a:p>
        </p:txBody>
      </p:sp>
      <p:sp>
        <p:nvSpPr>
          <p:cNvPr id="7171" name="Rectangle 2"/>
          <p:cNvSpPr>
            <a:spLocks noGrp="1" noChangeArrowheads="1"/>
          </p:cNvSpPr>
          <p:nvPr>
            <p:ph type="title"/>
          </p:nvPr>
        </p:nvSpPr>
        <p:spPr/>
        <p:txBody>
          <a:bodyPr>
            <a:normAutofit/>
          </a:bodyPr>
          <a:lstStyle/>
          <a:p>
            <a:r>
              <a:rPr lang="en-US" altLang="zh-CN" sz="4000" dirty="0" smtClean="0"/>
              <a:t>Drawbacks</a:t>
            </a:r>
          </a:p>
        </p:txBody>
      </p:sp>
      <p:sp>
        <p:nvSpPr>
          <p:cNvPr id="1011745" name="Rectangle 33"/>
          <p:cNvSpPr>
            <a:spLocks noGrp="1" noChangeArrowheads="1"/>
          </p:cNvSpPr>
          <p:nvPr>
            <p:ph type="body" sz="half" idx="1"/>
          </p:nvPr>
        </p:nvSpPr>
        <p:spPr>
          <a:xfrm>
            <a:off x="533400" y="990600"/>
            <a:ext cx="8135938" cy="5410200"/>
          </a:xfrm>
        </p:spPr>
        <p:txBody>
          <a:bodyPr>
            <a:normAutofit lnSpcReduction="10000"/>
          </a:bodyPr>
          <a:lstStyle/>
          <a:p>
            <a:pPr>
              <a:buFontTx/>
              <a:buNone/>
            </a:pPr>
            <a:endParaRPr lang="en-US" altLang="zh-CN" sz="2200" dirty="0" smtClean="0"/>
          </a:p>
          <a:p>
            <a:r>
              <a:rPr lang="en-US" altLang="zh-CN" sz="2800" dirty="0" smtClean="0"/>
              <a:t>Probe (LPP) is more expensive than channel sample (LPL)</a:t>
            </a:r>
          </a:p>
          <a:p>
            <a:pPr lvl="1">
              <a:buFont typeface="Wingdings" charset="2"/>
              <a:buChar char="à"/>
            </a:pPr>
            <a:r>
              <a:rPr lang="en-US" altLang="zh-CN" sz="2200" dirty="0" smtClean="0">
                <a:sym typeface="Wingdings" charset="2"/>
              </a:rPr>
              <a:t>Baseline power is higher</a:t>
            </a:r>
          </a:p>
          <a:p>
            <a:endParaRPr lang="en-US" altLang="zh-CN" sz="2200" dirty="0" smtClean="0"/>
          </a:p>
          <a:p>
            <a:r>
              <a:rPr lang="en-US" altLang="zh-CN" sz="2800" dirty="0" smtClean="0"/>
              <a:t>Frequent probe transmissions</a:t>
            </a:r>
          </a:p>
          <a:p>
            <a:pPr lvl="1">
              <a:buFont typeface="Wingdings" charset="2"/>
              <a:buChar char="à"/>
            </a:pPr>
            <a:r>
              <a:rPr lang="en-US" altLang="zh-CN" sz="2200" dirty="0" smtClean="0">
                <a:sym typeface="Wingdings" charset="2"/>
              </a:rPr>
              <a:t>C</a:t>
            </a:r>
            <a:r>
              <a:rPr lang="en-US" altLang="zh-CN" sz="2200" dirty="0" smtClean="0"/>
              <a:t>ould congest channel &amp; increase latency</a:t>
            </a:r>
          </a:p>
          <a:p>
            <a:pPr lvl="1">
              <a:buFont typeface="Wingdings" charset="2"/>
              <a:buChar char="à"/>
            </a:pPr>
            <a:r>
              <a:rPr lang="en-US" altLang="zh-CN" sz="2200" dirty="0" smtClean="0"/>
              <a:t>Could disrupt ongoing communications</a:t>
            </a:r>
          </a:p>
          <a:p>
            <a:pPr lvl="1">
              <a:buFont typeface="Wingdings" charset="2"/>
              <a:buChar char="à"/>
            </a:pPr>
            <a:r>
              <a:rPr lang="en-US" altLang="zh-CN" sz="2200" dirty="0" smtClean="0">
                <a:sym typeface="Wingdings" charset="2"/>
              </a:rPr>
              <a:t>Channel usage scales with node density rather than traffic</a:t>
            </a:r>
            <a:endParaRPr lang="en-US" altLang="zh-CN" sz="2200" dirty="0" smtClean="0"/>
          </a:p>
          <a:p>
            <a:endParaRPr lang="en-US" altLang="zh-CN" sz="2200" dirty="0" smtClean="0"/>
          </a:p>
          <a:p>
            <a:r>
              <a:rPr lang="en-US" altLang="zh-CN" sz="3000" dirty="0" smtClean="0"/>
              <a:t>Services use incompatible probe semantics</a:t>
            </a:r>
          </a:p>
          <a:p>
            <a:pPr lvl="1">
              <a:buFont typeface="Wingdings" charset="2"/>
              <a:buChar char="à"/>
            </a:pPr>
            <a:r>
              <a:rPr lang="en-US" altLang="zh-CN" sz="2200" dirty="0" smtClean="0">
                <a:sym typeface="Wingdings" charset="2"/>
              </a:rPr>
              <a:t>Makes concurrent use of services difficult</a:t>
            </a:r>
          </a:p>
          <a:p>
            <a:pPr lvl="1">
              <a:buFont typeface="Wingdings" charset="2"/>
              <a:buChar char="à"/>
            </a:pPr>
            <a:r>
              <a:rPr lang="en-US" altLang="zh-CN" sz="2200" dirty="0" smtClean="0">
                <a:sym typeface="Wingdings" charset="2"/>
              </a:rPr>
              <a:t>Supporting multiple, incompatible probes increases power</a:t>
            </a:r>
            <a:endParaRPr lang="en-US" altLang="zh-CN" sz="2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174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174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1174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1745">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11745">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1174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1745">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11745">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1174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174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2"/>
          <p:cNvSpPr>
            <a:spLocks noGrp="1"/>
          </p:cNvSpPr>
          <p:nvPr>
            <p:ph type="body" sz="half" idx="1"/>
          </p:nvPr>
        </p:nvSpPr>
        <p:spPr>
          <a:xfrm>
            <a:off x="1043608" y="1844824"/>
            <a:ext cx="7315200" cy="2362200"/>
          </a:xfrm>
        </p:spPr>
        <p:txBody>
          <a:bodyPr anchor="ctr">
            <a:normAutofit/>
          </a:bodyPr>
          <a:lstStyle/>
          <a:p>
            <a:pPr marL="0" indent="0" algn="ctr">
              <a:buFontTx/>
              <a:buNone/>
              <a:tabLst>
                <a:tab pos="0" algn="l"/>
              </a:tabLst>
            </a:pPr>
            <a:r>
              <a:rPr lang="en-US" altLang="zh-CN" i="1" dirty="0" smtClean="0"/>
              <a:t>Is it possible to design a general-purpose,</a:t>
            </a:r>
          </a:p>
          <a:p>
            <a:pPr marL="0" indent="0" algn="ctr">
              <a:buFontTx/>
              <a:buNone/>
              <a:tabLst>
                <a:tab pos="0" algn="l"/>
              </a:tabLst>
            </a:pPr>
            <a:r>
              <a:rPr lang="en-US" altLang="zh-CN" i="1" dirty="0" smtClean="0"/>
              <a:t>yet </a:t>
            </a:r>
            <a:r>
              <a:rPr lang="en-US" altLang="zh-CN" i="1" u="sng" dirty="0" smtClean="0"/>
              <a:t>efficient</a:t>
            </a:r>
            <a:r>
              <a:rPr lang="en-US" altLang="zh-CN" i="1" dirty="0" smtClean="0"/>
              <a:t>, receiver-initiated link layer?</a:t>
            </a:r>
          </a:p>
        </p:txBody>
      </p:sp>
      <p:sp>
        <p:nvSpPr>
          <p:cNvPr id="9219" name="Slide Number Placeholder 4"/>
          <p:cNvSpPr>
            <a:spLocks noGrp="1"/>
          </p:cNvSpPr>
          <p:nvPr>
            <p:ph type="sldNum" sz="quarter" idx="12"/>
          </p:nvPr>
        </p:nvSpPr>
        <p:spPr>
          <a:noFill/>
        </p:spPr>
        <p:txBody>
          <a:bodyPr/>
          <a:lstStyle/>
          <a:p>
            <a:fld id="{F60D303A-01C0-4A88-B690-1495B12E987B}" type="slidenum">
              <a:rPr lang="en-US" altLang="zh-CN"/>
              <a:pPr/>
              <a:t>7</a:t>
            </a:fld>
            <a:endParaRPr lang="en-US" altLang="zh-CN"/>
          </a:p>
        </p:txBody>
      </p:sp>
      <p:pic>
        <p:nvPicPr>
          <p:cNvPr id="4" name="Picture 2" descr="C:\Users\Mu\Desktop\logo.png"/>
          <p:cNvPicPr>
            <a:picLocks noChangeAspect="1" noChangeArrowheads="1"/>
          </p:cNvPicPr>
          <p:nvPr/>
        </p:nvPicPr>
        <p:blipFill>
          <a:blip r:embed="rId2" cstate="print"/>
          <a:srcRect/>
          <a:stretch>
            <a:fillRect/>
          </a:stretch>
        </p:blipFill>
        <p:spPr bwMode="auto">
          <a:xfrm>
            <a:off x="179512" y="5949280"/>
            <a:ext cx="1835736" cy="69272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p>
            <a:fld id="{3BEBBCAE-88D1-42F8-AC78-8F35214B5F4A}" type="slidenum">
              <a:rPr lang="en-US" altLang="zh-CN"/>
              <a:pPr/>
              <a:t>8</a:t>
            </a:fld>
            <a:endParaRPr lang="en-US" altLang="zh-CN"/>
          </a:p>
        </p:txBody>
      </p:sp>
      <p:pic>
        <p:nvPicPr>
          <p:cNvPr id="8" name="Picture 2" descr="C:\Users\Mu\Desktop\logo.png"/>
          <p:cNvPicPr>
            <a:picLocks noChangeAspect="1" noChangeArrowheads="1"/>
          </p:cNvPicPr>
          <p:nvPr/>
        </p:nvPicPr>
        <p:blipFill>
          <a:blip r:embed="rId2" cstate="print"/>
          <a:srcRect/>
          <a:stretch>
            <a:fillRect/>
          </a:stretch>
        </p:blipFill>
        <p:spPr bwMode="auto">
          <a:xfrm>
            <a:off x="179512" y="5949280"/>
            <a:ext cx="1835736" cy="692728"/>
          </a:xfrm>
          <a:prstGeom prst="rect">
            <a:avLst/>
          </a:prstGeom>
          <a:noFill/>
        </p:spPr>
      </p:pic>
      <p:sp>
        <p:nvSpPr>
          <p:cNvPr id="12" name="TextBox 11"/>
          <p:cNvSpPr txBox="1"/>
          <p:nvPr/>
        </p:nvSpPr>
        <p:spPr>
          <a:xfrm>
            <a:off x="251520" y="2564904"/>
            <a:ext cx="8892480" cy="1015663"/>
          </a:xfrm>
          <a:prstGeom prst="rect">
            <a:avLst/>
          </a:prstGeom>
          <a:noFill/>
        </p:spPr>
        <p:txBody>
          <a:bodyPr wrap="square" rtlCol="0">
            <a:spAutoFit/>
          </a:bodyPr>
          <a:lstStyle/>
          <a:p>
            <a:pPr algn="ctr"/>
            <a:r>
              <a:rPr lang="en-US" altLang="zh-CN" sz="6000" dirty="0" smtClean="0"/>
              <a:t>A-MAC Design Overview</a:t>
            </a:r>
            <a:endParaRPr lang="zh-CN" altLang="en-US" sz="6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6"/>
          <p:cNvSpPr>
            <a:spLocks noGrp="1"/>
          </p:cNvSpPr>
          <p:nvPr>
            <p:ph type="sldNum" sz="quarter" idx="12"/>
          </p:nvPr>
        </p:nvSpPr>
        <p:spPr>
          <a:noFill/>
        </p:spPr>
        <p:txBody>
          <a:bodyPr/>
          <a:lstStyle/>
          <a:p>
            <a:fld id="{91A0ED4E-8F9A-4970-B60A-68FC67EE9F74}" type="slidenum">
              <a:rPr lang="en-US" altLang="zh-CN"/>
              <a:pPr/>
              <a:t>9</a:t>
            </a:fld>
            <a:endParaRPr lang="en-US" altLang="zh-CN"/>
          </a:p>
        </p:txBody>
      </p:sp>
      <p:sp>
        <p:nvSpPr>
          <p:cNvPr id="15363" name="Rectangle 2"/>
          <p:cNvSpPr>
            <a:spLocks noGrp="1" noChangeArrowheads="1"/>
          </p:cNvSpPr>
          <p:nvPr>
            <p:ph type="title"/>
          </p:nvPr>
        </p:nvSpPr>
        <p:spPr/>
        <p:txBody>
          <a:bodyPr>
            <a:normAutofit/>
          </a:bodyPr>
          <a:lstStyle/>
          <a:p>
            <a:r>
              <a:rPr lang="en-US" altLang="zh-CN" sz="4000" dirty="0" smtClean="0"/>
              <a:t>A-MAC communication over 802.15.4</a:t>
            </a:r>
          </a:p>
        </p:txBody>
      </p:sp>
      <p:sp>
        <p:nvSpPr>
          <p:cNvPr id="15364" name="Line 3"/>
          <p:cNvSpPr>
            <a:spLocks noChangeShapeType="1"/>
          </p:cNvSpPr>
          <p:nvPr/>
        </p:nvSpPr>
        <p:spPr bwMode="auto">
          <a:xfrm>
            <a:off x="2295525" y="3103563"/>
            <a:ext cx="4325938" cy="0"/>
          </a:xfrm>
          <a:prstGeom prst="line">
            <a:avLst/>
          </a:prstGeom>
          <a:noFill/>
          <a:ln w="9525">
            <a:solidFill>
              <a:schemeClr val="tx1"/>
            </a:solidFill>
            <a:round/>
            <a:headEnd/>
            <a:tailEnd/>
          </a:ln>
        </p:spPr>
        <p:txBody>
          <a:bodyPr/>
          <a:lstStyle/>
          <a:p>
            <a:endParaRPr lang="zh-CN" altLang="en-US"/>
          </a:p>
        </p:txBody>
      </p:sp>
      <p:sp>
        <p:nvSpPr>
          <p:cNvPr id="1038340" name="Rectangle 4"/>
          <p:cNvSpPr>
            <a:spLocks noChangeArrowheads="1"/>
          </p:cNvSpPr>
          <p:nvPr/>
        </p:nvSpPr>
        <p:spPr bwMode="auto">
          <a:xfrm>
            <a:off x="3282950" y="2724150"/>
            <a:ext cx="227013" cy="379413"/>
          </a:xfrm>
          <a:prstGeom prst="rect">
            <a:avLst/>
          </a:prstGeom>
          <a:noFill/>
          <a:ln w="9525">
            <a:solidFill>
              <a:schemeClr val="tx1"/>
            </a:solidFill>
            <a:miter lim="800000"/>
            <a:headEnd/>
            <a:tailEnd/>
          </a:ln>
        </p:spPr>
        <p:txBody>
          <a:bodyPr wrap="none" anchor="ctr"/>
          <a:lstStyle/>
          <a:p>
            <a:pPr algn="ctr"/>
            <a:r>
              <a:rPr lang="en-US" altLang="zh-CN" sz="1800">
                <a:latin typeface="Trebuchet MS" charset="0"/>
              </a:rPr>
              <a:t>P</a:t>
            </a:r>
          </a:p>
        </p:txBody>
      </p:sp>
      <p:sp>
        <p:nvSpPr>
          <p:cNvPr id="1038341" name="Rectangle 5"/>
          <p:cNvSpPr>
            <a:spLocks noChangeArrowheads="1"/>
          </p:cNvSpPr>
          <p:nvPr/>
        </p:nvSpPr>
        <p:spPr bwMode="auto">
          <a:xfrm>
            <a:off x="3736975" y="2724150"/>
            <a:ext cx="304800" cy="379413"/>
          </a:xfrm>
          <a:prstGeom prst="rect">
            <a:avLst/>
          </a:prstGeom>
          <a:solidFill>
            <a:schemeClr val="tx1"/>
          </a:solidFill>
          <a:ln w="9525">
            <a:solidFill>
              <a:schemeClr val="tx1"/>
            </a:solidFill>
            <a:miter lim="800000"/>
            <a:headEnd/>
            <a:tailEnd/>
          </a:ln>
        </p:spPr>
        <p:txBody>
          <a:bodyPr wrap="none" anchor="ctr"/>
          <a:lstStyle/>
          <a:p>
            <a:pPr algn="ctr"/>
            <a:r>
              <a:rPr lang="en-US" altLang="zh-CN" sz="1800">
                <a:solidFill>
                  <a:schemeClr val="bg1"/>
                </a:solidFill>
                <a:latin typeface="Trebuchet MS" charset="0"/>
              </a:rPr>
              <a:t>A</a:t>
            </a:r>
          </a:p>
        </p:txBody>
      </p:sp>
      <p:sp>
        <p:nvSpPr>
          <p:cNvPr id="15367" name="Text Box 6"/>
          <p:cNvSpPr txBox="1">
            <a:spLocks noChangeArrowheads="1"/>
          </p:cNvSpPr>
          <p:nvPr/>
        </p:nvSpPr>
        <p:spPr bwMode="auto">
          <a:xfrm>
            <a:off x="1252538" y="2695575"/>
            <a:ext cx="968375" cy="400050"/>
          </a:xfrm>
          <a:prstGeom prst="rect">
            <a:avLst/>
          </a:prstGeom>
          <a:noFill/>
          <a:ln w="9525">
            <a:noFill/>
            <a:miter lim="800000"/>
            <a:headEnd/>
            <a:tailEnd/>
          </a:ln>
        </p:spPr>
        <p:txBody>
          <a:bodyPr wrap="none">
            <a:spAutoFit/>
          </a:bodyPr>
          <a:lstStyle/>
          <a:p>
            <a:pPr algn="r"/>
            <a:r>
              <a:rPr lang="en-US" altLang="zh-CN" sz="2000">
                <a:latin typeface="Trebuchet MS" charset="0"/>
              </a:rPr>
              <a:t>Sender</a:t>
            </a:r>
          </a:p>
        </p:txBody>
      </p:sp>
      <p:sp>
        <p:nvSpPr>
          <p:cNvPr id="15368" name="Text Box 7"/>
          <p:cNvSpPr txBox="1">
            <a:spLocks noChangeArrowheads="1"/>
          </p:cNvSpPr>
          <p:nvPr/>
        </p:nvSpPr>
        <p:spPr bwMode="auto">
          <a:xfrm>
            <a:off x="1054100" y="3454400"/>
            <a:ext cx="1166813" cy="400050"/>
          </a:xfrm>
          <a:prstGeom prst="rect">
            <a:avLst/>
          </a:prstGeom>
          <a:noFill/>
          <a:ln w="9525">
            <a:noFill/>
            <a:miter lim="800000"/>
            <a:headEnd/>
            <a:tailEnd/>
          </a:ln>
        </p:spPr>
        <p:txBody>
          <a:bodyPr wrap="none">
            <a:spAutoFit/>
          </a:bodyPr>
          <a:lstStyle/>
          <a:p>
            <a:pPr algn="r"/>
            <a:r>
              <a:rPr lang="en-US" altLang="zh-CN" sz="2000">
                <a:latin typeface="Trebuchet MS" charset="0"/>
              </a:rPr>
              <a:t>Receiver</a:t>
            </a:r>
          </a:p>
        </p:txBody>
      </p:sp>
      <p:sp>
        <p:nvSpPr>
          <p:cNvPr id="15369" name="Line 8"/>
          <p:cNvSpPr>
            <a:spLocks noChangeShapeType="1"/>
          </p:cNvSpPr>
          <p:nvPr/>
        </p:nvSpPr>
        <p:spPr bwMode="auto">
          <a:xfrm>
            <a:off x="2295525" y="3862388"/>
            <a:ext cx="4325938" cy="0"/>
          </a:xfrm>
          <a:prstGeom prst="line">
            <a:avLst/>
          </a:prstGeom>
          <a:noFill/>
          <a:ln w="9525">
            <a:solidFill>
              <a:schemeClr val="tx1"/>
            </a:solidFill>
            <a:round/>
            <a:headEnd/>
            <a:tailEnd/>
          </a:ln>
        </p:spPr>
        <p:txBody>
          <a:bodyPr/>
          <a:lstStyle/>
          <a:p>
            <a:endParaRPr lang="zh-CN" altLang="en-US"/>
          </a:p>
        </p:txBody>
      </p:sp>
      <p:sp>
        <p:nvSpPr>
          <p:cNvPr id="1038345" name="Rectangle 9"/>
          <p:cNvSpPr>
            <a:spLocks noChangeArrowheads="1"/>
          </p:cNvSpPr>
          <p:nvPr/>
        </p:nvSpPr>
        <p:spPr bwMode="auto">
          <a:xfrm>
            <a:off x="3282950" y="3482975"/>
            <a:ext cx="227013" cy="379413"/>
          </a:xfrm>
          <a:prstGeom prst="rect">
            <a:avLst/>
          </a:prstGeom>
          <a:solidFill>
            <a:schemeClr val="tx1"/>
          </a:solidFill>
          <a:ln w="9525">
            <a:solidFill>
              <a:schemeClr val="tx1"/>
            </a:solidFill>
            <a:miter lim="800000"/>
            <a:headEnd/>
            <a:tailEnd/>
          </a:ln>
        </p:spPr>
        <p:txBody>
          <a:bodyPr wrap="none" anchor="ctr"/>
          <a:lstStyle/>
          <a:p>
            <a:pPr algn="ctr"/>
            <a:r>
              <a:rPr lang="en-US" altLang="zh-CN" sz="1800">
                <a:solidFill>
                  <a:schemeClr val="bg1"/>
                </a:solidFill>
                <a:latin typeface="Trebuchet MS" charset="0"/>
              </a:rPr>
              <a:t>P</a:t>
            </a:r>
          </a:p>
        </p:txBody>
      </p:sp>
      <p:sp>
        <p:nvSpPr>
          <p:cNvPr id="1038346" name="Rectangle 10"/>
          <p:cNvSpPr>
            <a:spLocks noChangeArrowheads="1"/>
          </p:cNvSpPr>
          <p:nvPr/>
        </p:nvSpPr>
        <p:spPr bwMode="auto">
          <a:xfrm>
            <a:off x="3736975" y="3482975"/>
            <a:ext cx="304800" cy="379413"/>
          </a:xfrm>
          <a:prstGeom prst="rect">
            <a:avLst/>
          </a:prstGeom>
          <a:noFill/>
          <a:ln w="9525">
            <a:solidFill>
              <a:schemeClr val="tx1"/>
            </a:solidFill>
            <a:miter lim="800000"/>
            <a:headEnd/>
            <a:tailEnd/>
          </a:ln>
        </p:spPr>
        <p:txBody>
          <a:bodyPr wrap="none" anchor="ctr"/>
          <a:lstStyle/>
          <a:p>
            <a:pPr algn="ctr"/>
            <a:r>
              <a:rPr lang="en-US" altLang="zh-CN" sz="1800">
                <a:latin typeface="Trebuchet MS" charset="0"/>
              </a:rPr>
              <a:t>A</a:t>
            </a:r>
          </a:p>
        </p:txBody>
      </p:sp>
      <p:sp>
        <p:nvSpPr>
          <p:cNvPr id="1038347" name="AutoShape 11"/>
          <p:cNvSpPr>
            <a:spLocks noChangeArrowheads="1"/>
          </p:cNvSpPr>
          <p:nvPr/>
        </p:nvSpPr>
        <p:spPr bwMode="auto">
          <a:xfrm>
            <a:off x="3314700" y="3187700"/>
            <a:ext cx="152400" cy="228600"/>
          </a:xfrm>
          <a:prstGeom prst="upArrow">
            <a:avLst>
              <a:gd name="adj1" fmla="val 50000"/>
              <a:gd name="adj2" fmla="val 37500"/>
            </a:avLst>
          </a:prstGeom>
          <a:solidFill>
            <a:schemeClr val="bg2"/>
          </a:solidFill>
          <a:ln w="9525">
            <a:solidFill>
              <a:schemeClr val="bg2"/>
            </a:solidFill>
            <a:miter lim="800000"/>
            <a:headEnd/>
            <a:tailEnd/>
          </a:ln>
        </p:spPr>
        <p:txBody>
          <a:bodyPr vert="eaVert" wrap="none" anchor="ctr"/>
          <a:lstStyle/>
          <a:p>
            <a:endParaRPr lang="zh-CN" altLang="zh-CN"/>
          </a:p>
        </p:txBody>
      </p:sp>
      <p:sp>
        <p:nvSpPr>
          <p:cNvPr id="1038348" name="AutoShape 12"/>
          <p:cNvSpPr>
            <a:spLocks noChangeArrowheads="1"/>
          </p:cNvSpPr>
          <p:nvPr/>
        </p:nvSpPr>
        <p:spPr bwMode="auto">
          <a:xfrm flipV="1">
            <a:off x="3813175" y="3189288"/>
            <a:ext cx="152400" cy="228600"/>
          </a:xfrm>
          <a:prstGeom prst="upArrow">
            <a:avLst>
              <a:gd name="adj1" fmla="val 50000"/>
              <a:gd name="adj2" fmla="val 37500"/>
            </a:avLst>
          </a:prstGeom>
          <a:solidFill>
            <a:schemeClr val="bg2"/>
          </a:solidFill>
          <a:ln w="9525">
            <a:solidFill>
              <a:schemeClr val="bg2"/>
            </a:solidFill>
            <a:miter lim="800000"/>
            <a:headEnd/>
            <a:tailEnd/>
          </a:ln>
        </p:spPr>
        <p:txBody>
          <a:bodyPr vert="eaVert" wrap="none" anchor="ctr"/>
          <a:lstStyle/>
          <a:p>
            <a:endParaRPr lang="zh-CN" altLang="zh-CN"/>
          </a:p>
        </p:txBody>
      </p:sp>
      <p:sp>
        <p:nvSpPr>
          <p:cNvPr id="1038349" name="Line 13"/>
          <p:cNvSpPr>
            <a:spLocks noChangeShapeType="1"/>
          </p:cNvSpPr>
          <p:nvPr/>
        </p:nvSpPr>
        <p:spPr bwMode="auto">
          <a:xfrm flipV="1">
            <a:off x="3509963" y="2163763"/>
            <a:ext cx="0" cy="455612"/>
          </a:xfrm>
          <a:prstGeom prst="line">
            <a:avLst/>
          </a:prstGeom>
          <a:noFill/>
          <a:ln w="38100">
            <a:solidFill>
              <a:schemeClr val="tx1"/>
            </a:solidFill>
            <a:round/>
            <a:headEnd/>
            <a:tailEnd/>
          </a:ln>
        </p:spPr>
        <p:txBody>
          <a:bodyPr/>
          <a:lstStyle/>
          <a:p>
            <a:endParaRPr lang="zh-CN" altLang="en-US"/>
          </a:p>
        </p:txBody>
      </p:sp>
      <p:sp>
        <p:nvSpPr>
          <p:cNvPr id="1038350" name="Line 14"/>
          <p:cNvSpPr>
            <a:spLocks noChangeShapeType="1"/>
          </p:cNvSpPr>
          <p:nvPr/>
        </p:nvSpPr>
        <p:spPr bwMode="auto">
          <a:xfrm flipH="1" flipV="1">
            <a:off x="3738563" y="2163763"/>
            <a:ext cx="0" cy="455612"/>
          </a:xfrm>
          <a:prstGeom prst="line">
            <a:avLst/>
          </a:prstGeom>
          <a:noFill/>
          <a:ln w="38100">
            <a:solidFill>
              <a:schemeClr val="tx1"/>
            </a:solidFill>
            <a:round/>
            <a:headEnd/>
            <a:tailEnd/>
          </a:ln>
        </p:spPr>
        <p:txBody>
          <a:bodyPr/>
          <a:lstStyle/>
          <a:p>
            <a:endParaRPr lang="zh-CN" altLang="en-US"/>
          </a:p>
        </p:txBody>
      </p:sp>
      <p:sp>
        <p:nvSpPr>
          <p:cNvPr id="1038351" name="Line 15"/>
          <p:cNvSpPr>
            <a:spLocks noChangeShapeType="1"/>
          </p:cNvSpPr>
          <p:nvPr/>
        </p:nvSpPr>
        <p:spPr bwMode="auto">
          <a:xfrm>
            <a:off x="3282950" y="2392363"/>
            <a:ext cx="227013" cy="0"/>
          </a:xfrm>
          <a:prstGeom prst="line">
            <a:avLst/>
          </a:prstGeom>
          <a:noFill/>
          <a:ln w="38100">
            <a:solidFill>
              <a:schemeClr val="tx1"/>
            </a:solidFill>
            <a:round/>
            <a:headEnd/>
            <a:tailEnd type="triangle" w="med" len="med"/>
          </a:ln>
        </p:spPr>
        <p:txBody>
          <a:bodyPr/>
          <a:lstStyle/>
          <a:p>
            <a:endParaRPr lang="zh-CN" altLang="en-US"/>
          </a:p>
        </p:txBody>
      </p:sp>
      <p:sp>
        <p:nvSpPr>
          <p:cNvPr id="1038352" name="Line 16"/>
          <p:cNvSpPr>
            <a:spLocks noChangeShapeType="1"/>
          </p:cNvSpPr>
          <p:nvPr/>
        </p:nvSpPr>
        <p:spPr bwMode="auto">
          <a:xfrm flipH="1">
            <a:off x="3736975" y="2392363"/>
            <a:ext cx="228600" cy="0"/>
          </a:xfrm>
          <a:prstGeom prst="line">
            <a:avLst/>
          </a:prstGeom>
          <a:noFill/>
          <a:ln w="38100">
            <a:solidFill>
              <a:schemeClr val="tx1"/>
            </a:solidFill>
            <a:round/>
            <a:headEnd/>
            <a:tailEnd type="triangle" w="med" len="med"/>
          </a:ln>
        </p:spPr>
        <p:txBody>
          <a:bodyPr/>
          <a:lstStyle/>
          <a:p>
            <a:endParaRPr lang="zh-CN" altLang="en-US"/>
          </a:p>
        </p:txBody>
      </p:sp>
      <p:sp>
        <p:nvSpPr>
          <p:cNvPr id="1038354" name="Rectangle 18"/>
          <p:cNvSpPr>
            <a:spLocks noChangeArrowheads="1"/>
          </p:cNvSpPr>
          <p:nvPr/>
        </p:nvSpPr>
        <p:spPr bwMode="auto">
          <a:xfrm>
            <a:off x="4117975" y="2724150"/>
            <a:ext cx="2200275" cy="379413"/>
          </a:xfrm>
          <a:prstGeom prst="rect">
            <a:avLst/>
          </a:prstGeom>
          <a:solidFill>
            <a:schemeClr val="tx1"/>
          </a:solidFill>
          <a:ln w="9525">
            <a:solidFill>
              <a:schemeClr val="tx1"/>
            </a:solidFill>
            <a:miter lim="800000"/>
            <a:headEnd/>
            <a:tailEnd/>
          </a:ln>
        </p:spPr>
        <p:txBody>
          <a:bodyPr wrap="none" anchor="ctr"/>
          <a:lstStyle/>
          <a:p>
            <a:pPr algn="ctr"/>
            <a:r>
              <a:rPr lang="en-US" altLang="zh-CN" sz="1800">
                <a:solidFill>
                  <a:schemeClr val="bg1"/>
                </a:solidFill>
                <a:latin typeface="Trebuchet MS" charset="0"/>
              </a:rPr>
              <a:t>DATA</a:t>
            </a:r>
          </a:p>
        </p:txBody>
      </p:sp>
      <p:sp>
        <p:nvSpPr>
          <p:cNvPr id="1038355" name="Rectangle 19"/>
          <p:cNvSpPr>
            <a:spLocks noChangeArrowheads="1"/>
          </p:cNvSpPr>
          <p:nvPr/>
        </p:nvSpPr>
        <p:spPr bwMode="auto">
          <a:xfrm>
            <a:off x="4117975" y="3482975"/>
            <a:ext cx="2200275" cy="379413"/>
          </a:xfrm>
          <a:prstGeom prst="rect">
            <a:avLst/>
          </a:prstGeom>
          <a:noFill/>
          <a:ln w="9525">
            <a:solidFill>
              <a:schemeClr val="tx1"/>
            </a:solidFill>
            <a:miter lim="800000"/>
            <a:headEnd/>
            <a:tailEnd/>
          </a:ln>
        </p:spPr>
        <p:txBody>
          <a:bodyPr wrap="none" anchor="ctr"/>
          <a:lstStyle/>
          <a:p>
            <a:pPr algn="ctr"/>
            <a:r>
              <a:rPr lang="en-US" altLang="zh-CN" sz="1800">
                <a:latin typeface="Trebuchet MS" charset="0"/>
              </a:rPr>
              <a:t>DATA</a:t>
            </a:r>
          </a:p>
        </p:txBody>
      </p:sp>
      <p:sp>
        <p:nvSpPr>
          <p:cNvPr id="1038356" name="Line 20"/>
          <p:cNvSpPr>
            <a:spLocks noChangeShapeType="1"/>
          </p:cNvSpPr>
          <p:nvPr/>
        </p:nvSpPr>
        <p:spPr bwMode="auto">
          <a:xfrm flipV="1">
            <a:off x="3738563" y="3984625"/>
            <a:ext cx="0" cy="455613"/>
          </a:xfrm>
          <a:prstGeom prst="line">
            <a:avLst/>
          </a:prstGeom>
          <a:noFill/>
          <a:ln w="38100">
            <a:solidFill>
              <a:schemeClr val="tx1"/>
            </a:solidFill>
            <a:round/>
            <a:headEnd/>
            <a:tailEnd/>
          </a:ln>
        </p:spPr>
        <p:txBody>
          <a:bodyPr/>
          <a:lstStyle/>
          <a:p>
            <a:endParaRPr lang="zh-CN" altLang="en-US"/>
          </a:p>
        </p:txBody>
      </p:sp>
      <p:sp>
        <p:nvSpPr>
          <p:cNvPr id="1038357" name="Line 21"/>
          <p:cNvSpPr>
            <a:spLocks noChangeShapeType="1"/>
          </p:cNvSpPr>
          <p:nvPr/>
        </p:nvSpPr>
        <p:spPr bwMode="auto">
          <a:xfrm flipH="1" flipV="1">
            <a:off x="4041775" y="3984625"/>
            <a:ext cx="0" cy="455613"/>
          </a:xfrm>
          <a:prstGeom prst="line">
            <a:avLst/>
          </a:prstGeom>
          <a:noFill/>
          <a:ln w="38100">
            <a:solidFill>
              <a:schemeClr val="tx1"/>
            </a:solidFill>
            <a:round/>
            <a:headEnd/>
            <a:tailEnd/>
          </a:ln>
        </p:spPr>
        <p:txBody>
          <a:bodyPr/>
          <a:lstStyle/>
          <a:p>
            <a:endParaRPr lang="zh-CN" altLang="en-US"/>
          </a:p>
        </p:txBody>
      </p:sp>
      <p:sp>
        <p:nvSpPr>
          <p:cNvPr id="1038358" name="Line 22"/>
          <p:cNvSpPr>
            <a:spLocks noChangeShapeType="1"/>
          </p:cNvSpPr>
          <p:nvPr/>
        </p:nvSpPr>
        <p:spPr bwMode="auto">
          <a:xfrm>
            <a:off x="3511550" y="4213225"/>
            <a:ext cx="227013" cy="0"/>
          </a:xfrm>
          <a:prstGeom prst="line">
            <a:avLst/>
          </a:prstGeom>
          <a:noFill/>
          <a:ln w="38100">
            <a:solidFill>
              <a:schemeClr val="tx1"/>
            </a:solidFill>
            <a:round/>
            <a:headEnd/>
            <a:tailEnd type="triangle" w="med" len="med"/>
          </a:ln>
        </p:spPr>
        <p:txBody>
          <a:bodyPr/>
          <a:lstStyle/>
          <a:p>
            <a:endParaRPr lang="zh-CN" altLang="en-US"/>
          </a:p>
        </p:txBody>
      </p:sp>
      <p:sp>
        <p:nvSpPr>
          <p:cNvPr id="1038359" name="Line 23"/>
          <p:cNvSpPr>
            <a:spLocks noChangeShapeType="1"/>
          </p:cNvSpPr>
          <p:nvPr/>
        </p:nvSpPr>
        <p:spPr bwMode="auto">
          <a:xfrm flipH="1">
            <a:off x="4040188" y="4213225"/>
            <a:ext cx="228600" cy="0"/>
          </a:xfrm>
          <a:prstGeom prst="line">
            <a:avLst/>
          </a:prstGeom>
          <a:noFill/>
          <a:ln w="38100">
            <a:solidFill>
              <a:schemeClr val="tx1"/>
            </a:solidFill>
            <a:round/>
            <a:headEnd/>
            <a:tailEnd type="triangle" w="med" len="med"/>
          </a:ln>
        </p:spPr>
        <p:txBody>
          <a:bodyPr/>
          <a:lstStyle/>
          <a:p>
            <a:endParaRPr lang="zh-CN" altLang="en-US"/>
          </a:p>
        </p:txBody>
      </p:sp>
      <p:sp>
        <p:nvSpPr>
          <p:cNvPr id="1038360" name="Line 24"/>
          <p:cNvSpPr>
            <a:spLocks noChangeShapeType="1"/>
          </p:cNvSpPr>
          <p:nvPr/>
        </p:nvSpPr>
        <p:spPr bwMode="auto">
          <a:xfrm flipV="1">
            <a:off x="6318250" y="2163763"/>
            <a:ext cx="0" cy="455612"/>
          </a:xfrm>
          <a:prstGeom prst="line">
            <a:avLst/>
          </a:prstGeom>
          <a:noFill/>
          <a:ln w="38100">
            <a:solidFill>
              <a:schemeClr val="tx1"/>
            </a:solidFill>
            <a:round/>
            <a:headEnd/>
            <a:tailEnd/>
          </a:ln>
        </p:spPr>
        <p:txBody>
          <a:bodyPr/>
          <a:lstStyle/>
          <a:p>
            <a:endParaRPr lang="zh-CN" altLang="en-US"/>
          </a:p>
        </p:txBody>
      </p:sp>
      <p:sp>
        <p:nvSpPr>
          <p:cNvPr id="1038361" name="Line 25"/>
          <p:cNvSpPr>
            <a:spLocks noChangeShapeType="1"/>
          </p:cNvSpPr>
          <p:nvPr/>
        </p:nvSpPr>
        <p:spPr bwMode="auto">
          <a:xfrm flipH="1" flipV="1">
            <a:off x="4119563" y="2163763"/>
            <a:ext cx="0" cy="455612"/>
          </a:xfrm>
          <a:prstGeom prst="line">
            <a:avLst/>
          </a:prstGeom>
          <a:noFill/>
          <a:ln w="38100">
            <a:solidFill>
              <a:schemeClr val="tx1"/>
            </a:solidFill>
            <a:round/>
            <a:headEnd/>
            <a:tailEnd/>
          </a:ln>
        </p:spPr>
        <p:txBody>
          <a:bodyPr/>
          <a:lstStyle/>
          <a:p>
            <a:endParaRPr lang="zh-CN" altLang="en-US"/>
          </a:p>
        </p:txBody>
      </p:sp>
      <p:sp>
        <p:nvSpPr>
          <p:cNvPr id="1038362" name="Line 26"/>
          <p:cNvSpPr>
            <a:spLocks noChangeShapeType="1"/>
          </p:cNvSpPr>
          <p:nvPr/>
        </p:nvSpPr>
        <p:spPr bwMode="auto">
          <a:xfrm>
            <a:off x="6091238" y="2392363"/>
            <a:ext cx="227012" cy="0"/>
          </a:xfrm>
          <a:prstGeom prst="line">
            <a:avLst/>
          </a:prstGeom>
          <a:noFill/>
          <a:ln w="38100">
            <a:solidFill>
              <a:schemeClr val="tx1"/>
            </a:solidFill>
            <a:round/>
            <a:headEnd/>
            <a:tailEnd type="triangle" w="med" len="med"/>
          </a:ln>
        </p:spPr>
        <p:txBody>
          <a:bodyPr/>
          <a:lstStyle/>
          <a:p>
            <a:endParaRPr lang="zh-CN" altLang="en-US"/>
          </a:p>
        </p:txBody>
      </p:sp>
      <p:sp>
        <p:nvSpPr>
          <p:cNvPr id="1038363" name="Line 27"/>
          <p:cNvSpPr>
            <a:spLocks noChangeShapeType="1"/>
          </p:cNvSpPr>
          <p:nvPr/>
        </p:nvSpPr>
        <p:spPr bwMode="auto">
          <a:xfrm flipH="1">
            <a:off x="4117975" y="2392363"/>
            <a:ext cx="228600" cy="0"/>
          </a:xfrm>
          <a:prstGeom prst="line">
            <a:avLst/>
          </a:prstGeom>
          <a:noFill/>
          <a:ln w="38100">
            <a:solidFill>
              <a:schemeClr val="tx1"/>
            </a:solidFill>
            <a:round/>
            <a:headEnd/>
            <a:tailEnd type="triangle" w="med" len="med"/>
          </a:ln>
        </p:spPr>
        <p:txBody>
          <a:bodyPr/>
          <a:lstStyle/>
          <a:p>
            <a:endParaRPr lang="zh-CN" altLang="en-US"/>
          </a:p>
        </p:txBody>
      </p:sp>
      <p:sp>
        <p:nvSpPr>
          <p:cNvPr id="1038367" name="Text Box 31"/>
          <p:cNvSpPr txBox="1">
            <a:spLocks noChangeArrowheads="1"/>
          </p:cNvSpPr>
          <p:nvPr/>
        </p:nvSpPr>
        <p:spPr bwMode="auto">
          <a:xfrm>
            <a:off x="4117975" y="1835150"/>
            <a:ext cx="2200275" cy="701675"/>
          </a:xfrm>
          <a:prstGeom prst="rect">
            <a:avLst/>
          </a:prstGeom>
          <a:noFill/>
          <a:ln w="9525">
            <a:noFill/>
            <a:miter lim="800000"/>
            <a:headEnd/>
            <a:tailEnd/>
          </a:ln>
        </p:spPr>
        <p:txBody>
          <a:bodyPr>
            <a:spAutoFit/>
          </a:bodyPr>
          <a:lstStyle/>
          <a:p>
            <a:pPr algn="ctr"/>
            <a:r>
              <a:rPr lang="en-US" altLang="zh-CN" sz="2000">
                <a:latin typeface="Trebuchet MS" charset="0"/>
              </a:rPr>
              <a:t>Max data packet</a:t>
            </a:r>
          </a:p>
          <a:p>
            <a:pPr algn="ctr"/>
            <a:r>
              <a:rPr lang="en-US" altLang="zh-CN" sz="2000">
                <a:latin typeface="Trebuchet MS" charset="0"/>
              </a:rPr>
              <a:t>4.256 ms</a:t>
            </a:r>
          </a:p>
        </p:txBody>
      </p:sp>
      <p:sp>
        <p:nvSpPr>
          <p:cNvPr id="1038368" name="Text Box 32"/>
          <p:cNvSpPr txBox="1">
            <a:spLocks noChangeArrowheads="1"/>
          </p:cNvSpPr>
          <p:nvPr/>
        </p:nvSpPr>
        <p:spPr bwMode="auto">
          <a:xfrm>
            <a:off x="833438" y="4491038"/>
            <a:ext cx="3511550" cy="396875"/>
          </a:xfrm>
          <a:prstGeom prst="rect">
            <a:avLst/>
          </a:prstGeom>
          <a:noFill/>
          <a:ln w="9525">
            <a:noFill/>
            <a:miter lim="800000"/>
            <a:headEnd/>
            <a:tailEnd/>
          </a:ln>
        </p:spPr>
        <p:txBody>
          <a:bodyPr wrap="none">
            <a:spAutoFit/>
          </a:bodyPr>
          <a:lstStyle/>
          <a:p>
            <a:pPr algn="r"/>
            <a:r>
              <a:rPr lang="en-US" altLang="zh-CN" sz="2000">
                <a:latin typeface="Trebuchet MS" charset="0"/>
              </a:rPr>
              <a:t>ACK transmission time 352 µs</a:t>
            </a:r>
          </a:p>
        </p:txBody>
      </p:sp>
      <p:sp>
        <p:nvSpPr>
          <p:cNvPr id="1038369" name="Text Box 33"/>
          <p:cNvSpPr txBox="1">
            <a:spLocks noChangeArrowheads="1"/>
          </p:cNvSpPr>
          <p:nvPr/>
        </p:nvSpPr>
        <p:spPr bwMode="auto">
          <a:xfrm>
            <a:off x="457200" y="1682750"/>
            <a:ext cx="3584575" cy="396875"/>
          </a:xfrm>
          <a:prstGeom prst="rect">
            <a:avLst/>
          </a:prstGeom>
          <a:noFill/>
          <a:ln w="9525">
            <a:noFill/>
            <a:miter lim="800000"/>
            <a:headEnd/>
            <a:tailEnd/>
          </a:ln>
        </p:spPr>
        <p:txBody>
          <a:bodyPr wrap="none">
            <a:spAutoFit/>
          </a:bodyPr>
          <a:lstStyle/>
          <a:p>
            <a:pPr algn="r"/>
            <a:r>
              <a:rPr lang="en-US" altLang="zh-CN" sz="2000" dirty="0">
                <a:latin typeface="Trebuchet MS" charset="0"/>
              </a:rPr>
              <a:t>RXTX turnaround time: 192 µs</a:t>
            </a:r>
          </a:p>
        </p:txBody>
      </p:sp>
      <p:sp>
        <p:nvSpPr>
          <p:cNvPr id="1038370" name="AutoShape 34"/>
          <p:cNvSpPr>
            <a:spLocks noChangeArrowheads="1"/>
          </p:cNvSpPr>
          <p:nvPr/>
        </p:nvSpPr>
        <p:spPr bwMode="auto">
          <a:xfrm flipV="1">
            <a:off x="5180013" y="3201988"/>
            <a:ext cx="152400" cy="228600"/>
          </a:xfrm>
          <a:prstGeom prst="upArrow">
            <a:avLst>
              <a:gd name="adj1" fmla="val 50000"/>
              <a:gd name="adj2" fmla="val 37500"/>
            </a:avLst>
          </a:prstGeom>
          <a:solidFill>
            <a:schemeClr val="bg2"/>
          </a:solidFill>
          <a:ln w="9525">
            <a:solidFill>
              <a:schemeClr val="bg2"/>
            </a:solidFill>
            <a:miter lim="800000"/>
            <a:headEnd/>
            <a:tailEnd/>
          </a:ln>
        </p:spPr>
        <p:txBody>
          <a:bodyPr vert="eaVert" wrap="none" anchor="ctr"/>
          <a:lstStyle/>
          <a:p>
            <a:endParaRPr lang="zh-CN" altLang="zh-CN"/>
          </a:p>
        </p:txBody>
      </p:sp>
      <p:sp>
        <p:nvSpPr>
          <p:cNvPr id="32" name="Rectangle 4"/>
          <p:cNvSpPr>
            <a:spLocks noChangeArrowheads="1"/>
          </p:cNvSpPr>
          <p:nvPr/>
        </p:nvSpPr>
        <p:spPr bwMode="auto">
          <a:xfrm>
            <a:off x="6477000" y="2717800"/>
            <a:ext cx="227013" cy="379413"/>
          </a:xfrm>
          <a:prstGeom prst="rect">
            <a:avLst/>
          </a:prstGeom>
          <a:noFill/>
          <a:ln w="9525">
            <a:solidFill>
              <a:schemeClr val="tx1"/>
            </a:solidFill>
            <a:miter lim="800000"/>
            <a:headEnd/>
            <a:tailEnd/>
          </a:ln>
        </p:spPr>
        <p:txBody>
          <a:bodyPr wrap="none" anchor="ctr"/>
          <a:lstStyle/>
          <a:p>
            <a:pPr algn="ctr"/>
            <a:r>
              <a:rPr lang="en-US" altLang="zh-CN" sz="1800">
                <a:latin typeface="Trebuchet MS" charset="0"/>
              </a:rPr>
              <a:t>P</a:t>
            </a:r>
          </a:p>
        </p:txBody>
      </p:sp>
      <p:sp>
        <p:nvSpPr>
          <p:cNvPr id="34" name="Rectangle 9"/>
          <p:cNvSpPr>
            <a:spLocks noChangeArrowheads="1"/>
          </p:cNvSpPr>
          <p:nvPr/>
        </p:nvSpPr>
        <p:spPr bwMode="auto">
          <a:xfrm>
            <a:off x="6477000" y="3476625"/>
            <a:ext cx="227013" cy="379413"/>
          </a:xfrm>
          <a:prstGeom prst="rect">
            <a:avLst/>
          </a:prstGeom>
          <a:solidFill>
            <a:schemeClr val="tx1"/>
          </a:solidFill>
          <a:ln w="9525">
            <a:solidFill>
              <a:schemeClr val="tx1"/>
            </a:solidFill>
            <a:miter lim="800000"/>
            <a:headEnd/>
            <a:tailEnd/>
          </a:ln>
        </p:spPr>
        <p:txBody>
          <a:bodyPr wrap="none" anchor="ctr"/>
          <a:lstStyle/>
          <a:p>
            <a:pPr algn="ctr"/>
            <a:r>
              <a:rPr lang="en-US" altLang="zh-CN" sz="1800">
                <a:solidFill>
                  <a:schemeClr val="bg1"/>
                </a:solidFill>
                <a:latin typeface="Trebuchet MS" charset="0"/>
              </a:rPr>
              <a:t>P</a:t>
            </a:r>
          </a:p>
        </p:txBody>
      </p:sp>
      <p:sp>
        <p:nvSpPr>
          <p:cNvPr id="35" name="AutoShape 11"/>
          <p:cNvSpPr>
            <a:spLocks noChangeArrowheads="1"/>
          </p:cNvSpPr>
          <p:nvPr/>
        </p:nvSpPr>
        <p:spPr bwMode="auto">
          <a:xfrm>
            <a:off x="6515100" y="3181350"/>
            <a:ext cx="152400" cy="228600"/>
          </a:xfrm>
          <a:prstGeom prst="upArrow">
            <a:avLst>
              <a:gd name="adj1" fmla="val 50000"/>
              <a:gd name="adj2" fmla="val 37500"/>
            </a:avLst>
          </a:prstGeom>
          <a:solidFill>
            <a:schemeClr val="bg2"/>
          </a:solidFill>
          <a:ln w="9525">
            <a:solidFill>
              <a:schemeClr val="bg2"/>
            </a:solidFill>
            <a:miter lim="800000"/>
            <a:headEnd/>
            <a:tailEnd/>
          </a:ln>
        </p:spPr>
        <p:txBody>
          <a:bodyPr vert="eaVert" wrap="none" anchor="ctr"/>
          <a:lstStyle/>
          <a:p>
            <a:endParaRPr lang="zh-CN" altLang="zh-CN"/>
          </a:p>
        </p:txBody>
      </p:sp>
      <p:sp>
        <p:nvSpPr>
          <p:cNvPr id="36" name="Rectangle 4"/>
          <p:cNvSpPr>
            <a:spLocks noChangeArrowheads="1"/>
          </p:cNvSpPr>
          <p:nvPr/>
        </p:nvSpPr>
        <p:spPr bwMode="auto">
          <a:xfrm>
            <a:off x="2438400" y="2717800"/>
            <a:ext cx="838200" cy="379413"/>
          </a:xfrm>
          <a:prstGeom prst="rect">
            <a:avLst/>
          </a:prstGeom>
          <a:noFill/>
          <a:ln w="9525">
            <a:solidFill>
              <a:schemeClr val="tx1"/>
            </a:solidFill>
            <a:miter lim="800000"/>
            <a:headEnd/>
            <a:tailEnd/>
          </a:ln>
        </p:spPr>
        <p:txBody>
          <a:bodyPr wrap="none" anchor="ctr"/>
          <a:lstStyle/>
          <a:p>
            <a:pPr algn="ctr"/>
            <a:r>
              <a:rPr lang="en-US" altLang="zh-CN" sz="1800">
                <a:latin typeface="Trebuchet MS" charset="0"/>
              </a:rPr>
              <a:t>Listen</a:t>
            </a:r>
          </a:p>
        </p:txBody>
      </p:sp>
      <p:pic>
        <p:nvPicPr>
          <p:cNvPr id="37" name="Picture 2" descr="C:\Users\Mu\Desktop\logo.png"/>
          <p:cNvPicPr>
            <a:picLocks noChangeAspect="1" noChangeArrowheads="1"/>
          </p:cNvPicPr>
          <p:nvPr/>
        </p:nvPicPr>
        <p:blipFill>
          <a:blip r:embed="rId2" cstate="print"/>
          <a:srcRect/>
          <a:stretch>
            <a:fillRect/>
          </a:stretch>
        </p:blipFill>
        <p:spPr bwMode="auto">
          <a:xfrm>
            <a:off x="179512" y="5949280"/>
            <a:ext cx="1835736" cy="6927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834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383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383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3836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3834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3835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3835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3835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3836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3834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3834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3834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3835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3835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3835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3835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3836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3835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03835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3837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3836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3836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3836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03836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8340" grpId="0" animBg="1"/>
      <p:bldP spid="1038341" grpId="0" animBg="1"/>
      <p:bldP spid="1038345" grpId="0" animBg="1"/>
      <p:bldP spid="1038346" grpId="0" animBg="1"/>
      <p:bldP spid="1038347" grpId="0" animBg="1"/>
      <p:bldP spid="1038348" grpId="0" animBg="1"/>
      <p:bldP spid="1038349" grpId="0" animBg="1"/>
      <p:bldP spid="1038350" grpId="0" animBg="1"/>
      <p:bldP spid="1038351" grpId="0" animBg="1"/>
      <p:bldP spid="1038352" grpId="0" animBg="1"/>
      <p:bldP spid="1038354" grpId="0" animBg="1"/>
      <p:bldP spid="1038355" grpId="0" animBg="1"/>
      <p:bldP spid="1038356" grpId="0" animBg="1"/>
      <p:bldP spid="1038357" grpId="0" animBg="1"/>
      <p:bldP spid="1038358" grpId="0" animBg="1"/>
      <p:bldP spid="1038359" grpId="0" animBg="1"/>
      <p:bldP spid="1038360" grpId="0" animBg="1"/>
      <p:bldP spid="1038361" grpId="0" animBg="1"/>
      <p:bldP spid="1038362" grpId="0" animBg="1"/>
      <p:bldP spid="1038363" grpId="0" animBg="1"/>
      <p:bldP spid="1038367" grpId="0"/>
      <p:bldP spid="1038368" grpId="0"/>
      <p:bldP spid="1038369" grpId="0"/>
      <p:bldP spid="1038370" grpId="0" animBg="1"/>
      <p:bldP spid="32" grpId="0" animBg="1"/>
      <p:bldP spid="34" grpId="0" animBg="1"/>
      <p:bldP spid="35" grpId="0" animBg="1"/>
      <p:bldP spid="36"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3388</TotalTime>
  <Words>1184</Words>
  <Application>Microsoft Office PowerPoint</Application>
  <PresentationFormat>On-screen Show (4:3)</PresentationFormat>
  <Paragraphs>289</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主题</vt:lpstr>
      <vt:lpstr>PowerPoint Presentation</vt:lpstr>
      <vt:lpstr>PowerPoint Presentation</vt:lpstr>
      <vt:lpstr>PowerPoint Presentation</vt:lpstr>
      <vt:lpstr>A receiver-initiated MAC</vt:lpstr>
      <vt:lpstr>Benefits</vt:lpstr>
      <vt:lpstr>Drawbacks</vt:lpstr>
      <vt:lpstr>PowerPoint Presentation</vt:lpstr>
      <vt:lpstr>PowerPoint Presentation</vt:lpstr>
      <vt:lpstr>A-MAC communication over 802.15.4</vt:lpstr>
      <vt:lpstr>PowerPoint Presentation</vt:lpstr>
      <vt:lpstr>A-MAC Communications</vt:lpstr>
      <vt:lpstr>PowerPoint Presentation</vt:lpstr>
      <vt:lpstr>PowerPoint Presentation</vt:lpstr>
      <vt:lpstr>Unicast Communications</vt:lpstr>
      <vt:lpstr>PowerPoint Presentation</vt:lpstr>
      <vt:lpstr>PowerPoint Presentation</vt:lpstr>
      <vt:lpstr>Methodology</vt:lpstr>
      <vt:lpstr>Large scale performance</vt:lpstr>
      <vt:lpstr>Robustness to External Interference</vt:lpstr>
      <vt:lpstr>Robustness to External Interference</vt:lpstr>
      <vt:lpstr>PowerPoint Presentation</vt:lpstr>
      <vt:lpstr>Multiple Contending Unicast Flows</vt:lpstr>
      <vt:lpstr>Multiple Parallel Unicast Flows</vt:lpstr>
      <vt:lpstr>Asynchronous Network Wakeup</vt:lpstr>
      <vt:lpstr>Collection Tree Protocol Performance</vt:lpstr>
      <vt:lpstr>PowerPoint Presentation</vt:lpstr>
      <vt:lpstr>PowerPoint Presentation</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DDoS Defense by Offense</dc:title>
  <dc:creator>Mu</dc:creator>
  <cp:lastModifiedBy>Prof. Kinicki</cp:lastModifiedBy>
  <cp:revision>91</cp:revision>
  <dcterms:created xsi:type="dcterms:W3CDTF">2011-10-21T01:36:06Z</dcterms:created>
  <dcterms:modified xsi:type="dcterms:W3CDTF">2011-12-01T03:02:10Z</dcterms:modified>
</cp:coreProperties>
</file>