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8" r:id="rId3"/>
    <p:sldId id="259" r:id="rId4"/>
    <p:sldId id="260" r:id="rId5"/>
    <p:sldId id="261" r:id="rId6"/>
    <p:sldId id="262" r:id="rId7"/>
    <p:sldId id="29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3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4" r:id="rId38"/>
    <p:sldId id="290" r:id="rId39"/>
    <p:sldId id="295" r:id="rId40"/>
    <p:sldId id="296" r:id="rId41"/>
    <p:sldId id="298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12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9971-962B-4BE0-8A30-A716986C818D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0862-D4A2-4100-A1BF-BC44C1774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0862-D4A2-4100-A1BF-BC44C1774C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BCA2E-3053-401F-AC00-D816E69D8185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EA1D-8C90-4263-AB3F-CA055409C844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9B43-D426-4A46-BE90-AB592428B709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52B3-E635-4B15-8694-7A54EA108AB1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F374-F96F-485B-BAAE-7AC9A884FCF9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F323-DC7D-445D-82B0-A39FC95AFD0F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35C9-5062-4A19-AD1C-7B845A4AA93D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C074-0850-4B90-B59E-44CA209380A9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E414-0BCF-4427-AB90-009D45A7FD6A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7042-7BE9-4266-B769-FE3A04238BCF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E9C5-847A-48B7-9F5B-14004328C92C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B4D62-59BB-4D2B-8B4C-73E7CBD0D7C9}" type="datetime1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49DDC-7C61-4032-AAC7-9A4A90A9B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XORs in the air: Practical Wireless Network Coding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8077200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Sachin</a:t>
            </a:r>
            <a:r>
              <a:rPr lang="en-US" dirty="0" smtClean="0"/>
              <a:t> </a:t>
            </a:r>
            <a:r>
              <a:rPr lang="en-US" dirty="0" err="1" smtClean="0"/>
              <a:t>Katti</a:t>
            </a:r>
            <a:r>
              <a:rPr lang="en-US" dirty="0" smtClean="0"/>
              <a:t>, </a:t>
            </a:r>
            <a:r>
              <a:rPr lang="en-US" dirty="0" err="1" smtClean="0"/>
              <a:t>Hariharan</a:t>
            </a:r>
            <a:r>
              <a:rPr lang="en-US" dirty="0" smtClean="0"/>
              <a:t> </a:t>
            </a:r>
            <a:r>
              <a:rPr lang="en-US" dirty="0" err="1" smtClean="0"/>
              <a:t>Rahul</a:t>
            </a:r>
            <a:r>
              <a:rPr lang="en-US" dirty="0" smtClean="0"/>
              <a:t>, </a:t>
            </a:r>
            <a:r>
              <a:rPr lang="en-US" dirty="0" err="1" smtClean="0"/>
              <a:t>Wenjun</a:t>
            </a:r>
            <a:r>
              <a:rPr lang="en-US" dirty="0" smtClean="0"/>
              <a:t> </a:t>
            </a:r>
            <a:r>
              <a:rPr lang="en-US" dirty="0" err="1" smtClean="0"/>
              <a:t>Hu</a:t>
            </a:r>
            <a:r>
              <a:rPr lang="en-US" dirty="0" smtClean="0"/>
              <a:t>, Dina </a:t>
            </a:r>
            <a:r>
              <a:rPr lang="en-US" dirty="0" err="1" smtClean="0"/>
              <a:t>Katabi</a:t>
            </a:r>
            <a:r>
              <a:rPr lang="en-US" dirty="0" smtClean="0"/>
              <a:t>, Muriel </a:t>
            </a:r>
            <a:r>
              <a:rPr lang="en-US" dirty="0" err="1" smtClean="0"/>
              <a:t>Medard</a:t>
            </a:r>
            <a:r>
              <a:rPr lang="en-US" dirty="0" smtClean="0"/>
              <a:t>, Jon </a:t>
            </a:r>
            <a:r>
              <a:rPr lang="en-US" dirty="0" err="1" smtClean="0"/>
              <a:t>Crowcroft</a:t>
            </a:r>
            <a:endParaRPr lang="en-US" dirty="0" smtClean="0"/>
          </a:p>
          <a:p>
            <a:r>
              <a:rPr lang="en-US" b="1" dirty="0" smtClean="0"/>
              <a:t>SIGCOMM ‘06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22421" y="5257800"/>
            <a:ext cx="36783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Presented by</a:t>
            </a:r>
          </a:p>
          <a:p>
            <a:pPr algn="ctr"/>
            <a:r>
              <a:rPr lang="en-US" sz="3200" dirty="0" smtClean="0"/>
              <a:t>Thangam Seenivasan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89782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What packets to code together to maximize throughput?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50" y="1447800"/>
            <a:ext cx="543265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334" y="1371600"/>
            <a:ext cx="276446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50" y="1447800"/>
            <a:ext cx="543265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334" y="1371600"/>
            <a:ext cx="276446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09142" y="5144869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P1 + P2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6019800"/>
            <a:ext cx="5783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Bad Coding – C </a:t>
            </a:r>
            <a:r>
              <a:rPr lang="en-US" sz="2800" dirty="0"/>
              <a:t>c</a:t>
            </a:r>
            <a:r>
              <a:rPr lang="en-US" sz="2800" dirty="0" smtClean="0"/>
              <a:t>an decode but A can’t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50" y="1447800"/>
            <a:ext cx="543265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334" y="1371600"/>
            <a:ext cx="276446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509142" y="5144869"/>
            <a:ext cx="158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P1 + P3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6019800"/>
            <a:ext cx="615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Better Coding – Both A and C can decode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350" y="1447800"/>
            <a:ext cx="543265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334" y="1371600"/>
            <a:ext cx="276446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5144869"/>
            <a:ext cx="249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P1 + P3 + P4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6019800"/>
            <a:ext cx="5970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Best Coding – Nodes A, C, D can decode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Maximize the number of native packets delivered in a single transmission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While ensuring that each intended next hop has enough information to decode its native packet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coding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89782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transmit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 packets: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, …., p</a:t>
            </a:r>
            <a:r>
              <a:rPr lang="en-US" sz="3200" baseline="-25000" dirty="0" smtClean="0">
                <a:solidFill>
                  <a:srgbClr val="FF0000"/>
                </a:solidFill>
              </a:rPr>
              <a:t>n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2346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 next hops: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, ….,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baseline="-25000" dirty="0" smtClean="0">
                <a:solidFill>
                  <a:srgbClr val="FF0000"/>
                </a:solidFill>
              </a:rPr>
              <a:t>n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352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node can XOR the</a:t>
            </a:r>
            <a:r>
              <a:rPr lang="en-US" sz="3200" dirty="0" smtClean="0">
                <a:solidFill>
                  <a:srgbClr val="0070C0"/>
                </a:solidFill>
              </a:rPr>
              <a:t> n </a:t>
            </a:r>
            <a:r>
              <a:rPr lang="en-US" sz="3200" dirty="0" smtClean="0"/>
              <a:t>packets together only if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 each next hop r</a:t>
            </a:r>
            <a:r>
              <a:rPr lang="en-US" sz="3200" baseline="-25000" dirty="0" smtClean="0">
                <a:solidFill>
                  <a:srgbClr val="0070C0"/>
                </a:solidFill>
              </a:rPr>
              <a:t>i</a:t>
            </a:r>
            <a:r>
              <a:rPr lang="en-US" sz="3200" dirty="0" smtClean="0">
                <a:solidFill>
                  <a:srgbClr val="0070C0"/>
                </a:solidFill>
              </a:rPr>
              <a:t> has all n-1 packets p</a:t>
            </a:r>
            <a:r>
              <a:rPr lang="en-US" sz="3200" baseline="-25000" dirty="0" smtClean="0">
                <a:solidFill>
                  <a:srgbClr val="0070C0"/>
                </a:solidFill>
              </a:rPr>
              <a:t>j</a:t>
            </a:r>
            <a:r>
              <a:rPr lang="en-US" sz="3200" dirty="0" smtClean="0">
                <a:solidFill>
                  <a:srgbClr val="0070C0"/>
                </a:solidFill>
              </a:rPr>
              <a:t> for j!=i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257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Choose the largest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sz="3200" dirty="0" smtClean="0"/>
              <a:t> that satisfies the above rule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Neighbor State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89782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How does a node know what packets its neighbors have?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en-US" dirty="0" smtClean="0"/>
              <a:t>Send reception reports</a:t>
            </a:r>
          </a:p>
          <a:p>
            <a:r>
              <a:rPr lang="en-US" dirty="0" smtClean="0"/>
              <a:t>During congestion, reports may get lost in collisions or may arrive 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Neighbor State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Wireless routing protocols compute delivery probability between every pair of nodes and broadcast them</a:t>
            </a:r>
          </a:p>
          <a:p>
            <a:pPr lvl="1"/>
            <a:r>
              <a:rPr lang="en-US" dirty="0" smtClean="0"/>
              <a:t>E.g.: ETX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Using these weights, </a:t>
            </a:r>
          </a:p>
          <a:p>
            <a:pPr lvl="1"/>
            <a:r>
              <a:rPr lang="en-US" dirty="0" smtClean="0"/>
              <a:t>Estimate the probability that a particular neighbor  has a packet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Cope Gains</a:t>
            </a:r>
          </a:p>
          <a:p>
            <a:r>
              <a:rPr lang="en-US" dirty="0" smtClean="0"/>
              <a:t>Making it work</a:t>
            </a:r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89782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Increase the throughput of dense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wireless networks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581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Network Coding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Coding Gain</a:t>
            </a:r>
          </a:p>
          <a:p>
            <a:r>
              <a:rPr lang="en-US" dirty="0" smtClean="0"/>
              <a:t>Coding + MAC 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Gain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828800"/>
            <a:ext cx="54352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Number of transmissions required </a:t>
            </a:r>
          </a:p>
          <a:p>
            <a:r>
              <a:rPr lang="en-US" sz="2800" dirty="0" smtClean="0"/>
              <a:t>by non-coding approach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1242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Minimum number of transmissions used by COPE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743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Coding Gain  = 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2971800"/>
            <a:ext cx="5562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5410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Alice &amp; Bob experiment    –    Coding gain = 4/3 = 1.33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Gain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353284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447800"/>
            <a:ext cx="3200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4572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Coding gain = 4/3 = 1.33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4567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Coding gain = 8/5 = 1.6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+ MAC Gain</a:t>
            </a:r>
            <a:endParaRPr lang="en-US" dirty="0"/>
          </a:p>
        </p:txBody>
      </p:sp>
      <p:pic>
        <p:nvPicPr>
          <p:cNvPr id="7" name="Picture 6" descr="C:\Users\thangam\AppData\Local\Microsoft\Windows\Temporary Internet Files\Content.IE5\7WUCPLS6\MCj04247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65325"/>
            <a:ext cx="1411356" cy="1387475"/>
          </a:xfrm>
          <a:prstGeom prst="rect">
            <a:avLst/>
          </a:prstGeom>
          <a:noFill/>
        </p:spPr>
      </p:pic>
      <p:pic>
        <p:nvPicPr>
          <p:cNvPr id="8" name="Picture 7" descr="C:\Users\thangam\AppData\Local\Microsoft\Windows\Temporary Internet Files\Content.IE5\U7T38RXR\MCj04241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965325"/>
            <a:ext cx="1524000" cy="1251857"/>
          </a:xfrm>
          <a:prstGeom prst="rect">
            <a:avLst/>
          </a:prstGeom>
          <a:noFill/>
        </p:spPr>
      </p:pic>
      <p:sp>
        <p:nvSpPr>
          <p:cNvPr id="9" name="laptop"/>
          <p:cNvSpPr>
            <a:spLocks noEditPoints="1" noChangeArrowheads="1"/>
          </p:cNvSpPr>
          <p:nvPr/>
        </p:nvSpPr>
        <p:spPr bwMode="auto">
          <a:xfrm>
            <a:off x="4038600" y="2193925"/>
            <a:ext cx="1184275" cy="1017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355725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Alice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1431925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Bob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1594505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Router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041525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2727325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53000" y="2041525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2727325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05000" y="1965325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1965325"/>
            <a:ext cx="2057400" cy="76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257800" y="3108325"/>
            <a:ext cx="19812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1752600" y="3108325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14600"/>
          </a:xfrm>
        </p:spPr>
        <p:txBody>
          <a:bodyPr/>
          <a:lstStyle/>
          <a:p>
            <a:r>
              <a:rPr lang="en-US" sz="2800" dirty="0" smtClean="0"/>
              <a:t>MAC divides the bandwidth equally between the 3 contending nodes</a:t>
            </a:r>
          </a:p>
          <a:p>
            <a:r>
              <a:rPr lang="en-US" sz="2800" dirty="0" smtClean="0"/>
              <a:t>The router needs to transmit twice as many packets</a:t>
            </a:r>
          </a:p>
          <a:p>
            <a:r>
              <a:rPr lang="en-US" sz="2800" dirty="0" smtClean="0"/>
              <a:t>Hence router is a bottleneck</a:t>
            </a:r>
          </a:p>
          <a:p>
            <a:pPr lvl="1"/>
            <a:r>
              <a:rPr lang="en-US" sz="2400" dirty="0" smtClean="0"/>
              <a:t>Half the packets are dropped as routers queue</a:t>
            </a:r>
          </a:p>
          <a:p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+ MAC Gain</a:t>
            </a:r>
            <a:endParaRPr lang="en-US" dirty="0"/>
          </a:p>
        </p:txBody>
      </p:sp>
      <p:pic>
        <p:nvPicPr>
          <p:cNvPr id="7" name="Picture 6" descr="C:\Users\thangam\AppData\Local\Microsoft\Windows\Temporary Internet Files\Content.IE5\7WUCPLS6\MCj04247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65325"/>
            <a:ext cx="1411356" cy="1387475"/>
          </a:xfrm>
          <a:prstGeom prst="rect">
            <a:avLst/>
          </a:prstGeom>
          <a:noFill/>
        </p:spPr>
      </p:pic>
      <p:pic>
        <p:nvPicPr>
          <p:cNvPr id="8" name="Picture 7" descr="C:\Users\thangam\AppData\Local\Microsoft\Windows\Temporary Internet Files\Content.IE5\U7T38RXR\MCj04241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965325"/>
            <a:ext cx="1524000" cy="1251857"/>
          </a:xfrm>
          <a:prstGeom prst="rect">
            <a:avLst/>
          </a:prstGeom>
          <a:noFill/>
        </p:spPr>
      </p:pic>
      <p:sp>
        <p:nvSpPr>
          <p:cNvPr id="9" name="laptop"/>
          <p:cNvSpPr>
            <a:spLocks noEditPoints="1" noChangeArrowheads="1"/>
          </p:cNvSpPr>
          <p:nvPr/>
        </p:nvSpPr>
        <p:spPr bwMode="auto">
          <a:xfrm>
            <a:off x="4038600" y="2193925"/>
            <a:ext cx="1184275" cy="1017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355725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Alice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1431925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Bob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1594505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Router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5908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22098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05000" y="2514600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257800" y="2590800"/>
            <a:ext cx="19812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1295400"/>
          </a:xfrm>
        </p:spPr>
        <p:txBody>
          <a:bodyPr/>
          <a:lstStyle/>
          <a:p>
            <a:r>
              <a:rPr lang="en-US" sz="2800" dirty="0" smtClean="0"/>
              <a:t>COPE – XOR pairs of packets</a:t>
            </a:r>
          </a:p>
          <a:p>
            <a:pPr lvl="1"/>
            <a:r>
              <a:rPr lang="en-US" sz="2400" dirty="0" smtClean="0"/>
              <a:t>router drains packets twice as fast</a:t>
            </a:r>
          </a:p>
          <a:p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4381500" y="3390900"/>
            <a:ext cx="457200" cy="76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0600" y="3276600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+ 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67000" y="5486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Coding + MAC gain =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+ MAC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For topologies with single bottleneck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286000"/>
            <a:ext cx="3663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Draining rate with COPE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9560" y="303782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Draining rate without COPE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1960" y="2693313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Coding + MAC Gain  =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349560" y="2885420"/>
            <a:ext cx="396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962400"/>
            <a:ext cx="2667000" cy="178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733800"/>
            <a:ext cx="239762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57200" y="5867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Coding + MAC gain = 2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862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Coding + MAC gain = 4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+ MAC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/>
              <a:t>In the presence of opportunistic </a:t>
            </a:r>
            <a:r>
              <a:rPr lang="en-US" dirty="0" smtClean="0"/>
              <a:t>listening, COPE’s </a:t>
            </a:r>
            <a:r>
              <a:rPr lang="en-US" dirty="0"/>
              <a:t>maximum </a:t>
            </a:r>
            <a:r>
              <a:rPr lang="en-US" dirty="0" smtClean="0"/>
              <a:t>Coding + MAC </a:t>
            </a:r>
            <a:r>
              <a:rPr lang="en-US" dirty="0"/>
              <a:t>gain is unbounded.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200400"/>
            <a:ext cx="38766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53200" y="53340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-&gt; ∞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r>
              <a:rPr lang="en-US" dirty="0" smtClean="0"/>
              <a:t>Cope Gains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Making it work</a:t>
            </a:r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Coding </a:t>
            </a:r>
            <a:r>
              <a:rPr lang="en-US" dirty="0"/>
              <a:t>A</a:t>
            </a:r>
            <a:r>
              <a:rPr lang="en-US" dirty="0" smtClean="0"/>
              <a:t>lgorithm</a:t>
            </a:r>
          </a:p>
          <a:p>
            <a:r>
              <a:rPr lang="en-US" dirty="0" smtClean="0"/>
              <a:t>Packet Decoding</a:t>
            </a:r>
          </a:p>
          <a:p>
            <a:r>
              <a:rPr lang="en-US" dirty="0" smtClean="0"/>
              <a:t>Pseudo-broadcast</a:t>
            </a:r>
          </a:p>
          <a:p>
            <a:r>
              <a:rPr lang="en-US" dirty="0" smtClean="0"/>
              <a:t>Hop-by-hop ACKs and Retransmissions</a:t>
            </a:r>
          </a:p>
          <a:p>
            <a:r>
              <a:rPr lang="en-US" dirty="0" smtClean="0"/>
              <a:t>Preventing TCP packet reordering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Coding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Never delaying packets</a:t>
            </a:r>
          </a:p>
          <a:p>
            <a:pPr lvl="1"/>
            <a:r>
              <a:rPr lang="en-US" sz="2400" dirty="0" smtClean="0"/>
              <a:t>Does not wait for additional </a:t>
            </a:r>
            <a:r>
              <a:rPr lang="en-US" sz="2400" dirty="0" err="1" smtClean="0"/>
              <a:t>codable</a:t>
            </a:r>
            <a:r>
              <a:rPr lang="en-US" sz="2400" dirty="0" smtClean="0"/>
              <a:t> packets to arrive</a:t>
            </a:r>
          </a:p>
          <a:p>
            <a:r>
              <a:rPr lang="en-US" dirty="0" smtClean="0"/>
              <a:t>Preference to XOR packets of similar lengths</a:t>
            </a:r>
          </a:p>
          <a:p>
            <a:pPr lvl="1"/>
            <a:r>
              <a:rPr lang="en-US" sz="2400" dirty="0" smtClean="0"/>
              <a:t>Pad zeros if different lengths</a:t>
            </a:r>
          </a:p>
          <a:p>
            <a:r>
              <a:rPr lang="en-US" dirty="0" smtClean="0"/>
              <a:t>Maintain two virtual queues per neighbor</a:t>
            </a:r>
          </a:p>
          <a:p>
            <a:pPr lvl="1"/>
            <a:r>
              <a:rPr lang="en-US" sz="2400" dirty="0" smtClean="0"/>
              <a:t>One for small, one for large packets</a:t>
            </a:r>
          </a:p>
          <a:p>
            <a:r>
              <a:rPr lang="en-US" dirty="0" err="1" smtClean="0"/>
              <a:t>Dequeue</a:t>
            </a:r>
            <a:r>
              <a:rPr lang="en-US" dirty="0" smtClean="0"/>
              <a:t> the packet at the head of the FIFO</a:t>
            </a:r>
          </a:p>
          <a:p>
            <a:pPr lvl="1"/>
            <a:r>
              <a:rPr lang="en-US" sz="2400" dirty="0" smtClean="0"/>
              <a:t>Look only at the head of the virtual queues</a:t>
            </a:r>
          </a:p>
          <a:p>
            <a:r>
              <a:rPr lang="en-US" dirty="0" smtClean="0"/>
              <a:t>Each neighbor has a high probability of decoding the packet – Threshold probability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</a:t>
            </a:r>
            <a:endParaRPr lang="en-US" dirty="0"/>
          </a:p>
        </p:txBody>
      </p:sp>
      <p:pic>
        <p:nvPicPr>
          <p:cNvPr id="1030" name="Picture 6" descr="C:\Users\thangam\AppData\Local\Microsoft\Windows\Temporary Internet Files\Content.IE5\7WUCPLS6\MCj04247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1411356" cy="1387475"/>
          </a:xfrm>
          <a:prstGeom prst="rect">
            <a:avLst/>
          </a:prstGeom>
          <a:noFill/>
        </p:spPr>
      </p:pic>
      <p:pic>
        <p:nvPicPr>
          <p:cNvPr id="1031" name="Picture 7" descr="C:\Users\thangam\AppData\Local\Microsoft\Windows\Temporary Internet Files\Content.IE5\U7T38RXR\MCj04241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514600"/>
            <a:ext cx="1524000" cy="1251857"/>
          </a:xfrm>
          <a:prstGeom prst="rect">
            <a:avLst/>
          </a:prstGeom>
          <a:noFill/>
        </p:spPr>
      </p:pic>
      <p:sp>
        <p:nvSpPr>
          <p:cNvPr id="1032" name="laptop"/>
          <p:cNvSpPr>
            <a:spLocks noEditPoints="1" noChangeArrowheads="1"/>
          </p:cNvSpPr>
          <p:nvPr/>
        </p:nvSpPr>
        <p:spPr bwMode="auto">
          <a:xfrm>
            <a:off x="4191000" y="2743200"/>
            <a:ext cx="1184275" cy="1017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1905000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Alice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198120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Bob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143780"/>
            <a:ext cx="96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Relay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4191000"/>
            <a:ext cx="76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4124980"/>
            <a:ext cx="762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25908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32766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25908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32766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5486400"/>
            <a:ext cx="3647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Requires 4 transmission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057400" y="2514600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81600" y="2514600"/>
            <a:ext cx="2057400" cy="76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410200" y="3657600"/>
            <a:ext cx="19812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905000" y="3657600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8529E-7 L 0.22084 -0.005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88529E-7 L 0.19583 0.005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1841E-6 L -0.1875 -0.0055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11841E-6 L -0.22917 -0.005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2" grpId="0" animBg="1"/>
      <p:bldP spid="22" grpId="1" animBg="1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Coding Algorithm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51739"/>
            <a:ext cx="5181600" cy="537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maintains a </a:t>
            </a:r>
            <a:r>
              <a:rPr lang="en-US" i="1" dirty="0"/>
              <a:t>P</a:t>
            </a:r>
            <a:r>
              <a:rPr lang="en-US" i="1" dirty="0" smtClean="0"/>
              <a:t>acket </a:t>
            </a:r>
            <a:r>
              <a:rPr lang="en-US" i="1" dirty="0"/>
              <a:t>P</a:t>
            </a:r>
            <a:r>
              <a:rPr lang="en-US" i="1" dirty="0" smtClean="0"/>
              <a:t>ool</a:t>
            </a:r>
          </a:p>
          <a:p>
            <a:pPr lvl="1"/>
            <a:r>
              <a:rPr lang="en-US" dirty="0" smtClean="0"/>
              <a:t>Packets it received or sent out</a:t>
            </a:r>
          </a:p>
          <a:p>
            <a:r>
              <a:rPr lang="en-US" dirty="0" smtClean="0"/>
              <a:t>Packets are stored in a hash table keyed on packet id</a:t>
            </a:r>
          </a:p>
          <a:p>
            <a:r>
              <a:rPr lang="en-US" dirty="0" smtClean="0"/>
              <a:t>Encoded packet with n packets</a:t>
            </a:r>
          </a:p>
          <a:p>
            <a:pPr lvl="1"/>
            <a:r>
              <a:rPr lang="en-US" dirty="0" smtClean="0"/>
              <a:t>XOR with n – 1 packets from packet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No ACKs</a:t>
            </a:r>
          </a:p>
          <a:p>
            <a:pPr lvl="1"/>
            <a:r>
              <a:rPr lang="en-US" dirty="0" smtClean="0"/>
              <a:t>No retransmissions</a:t>
            </a:r>
          </a:p>
          <a:p>
            <a:pPr lvl="1"/>
            <a:r>
              <a:rPr lang="en-US" dirty="0" smtClean="0"/>
              <a:t>Poor reliability and lack of back-off</a:t>
            </a:r>
          </a:p>
          <a:p>
            <a:r>
              <a:rPr lang="en-US" dirty="0" err="1" smtClean="0"/>
              <a:t>Unicast</a:t>
            </a:r>
            <a:endParaRPr lang="en-US" dirty="0" smtClean="0"/>
          </a:p>
          <a:p>
            <a:pPr lvl="1"/>
            <a:r>
              <a:rPr lang="en-US" dirty="0" err="1" smtClean="0"/>
              <a:t>ACKed</a:t>
            </a:r>
            <a:r>
              <a:rPr lang="en-US" dirty="0" smtClean="0"/>
              <a:t> as soon as received</a:t>
            </a:r>
          </a:p>
          <a:p>
            <a:pPr lvl="1"/>
            <a:r>
              <a:rPr lang="en-US" dirty="0" smtClean="0"/>
              <a:t>Sender back-off exponentially if no ACKs</a:t>
            </a:r>
          </a:p>
          <a:p>
            <a:pPr lvl="1"/>
            <a:r>
              <a:rPr lang="en-US" dirty="0" smtClean="0"/>
              <a:t>Retransmissions</a:t>
            </a:r>
          </a:p>
          <a:p>
            <a:pPr lvl="1"/>
            <a:r>
              <a:rPr lang="en-US" dirty="0" smtClean="0"/>
              <a:t>More Reliable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Pseudo-broadcast</a:t>
            </a:r>
          </a:p>
          <a:p>
            <a:pPr lvl="1"/>
            <a:r>
              <a:rPr lang="en-US" dirty="0" err="1" smtClean="0"/>
              <a:t>Unicast</a:t>
            </a:r>
            <a:r>
              <a:rPr lang="en-US" dirty="0" smtClean="0"/>
              <a:t> packet to one of its recipients</a:t>
            </a:r>
          </a:p>
          <a:p>
            <a:pPr lvl="1"/>
            <a:r>
              <a:rPr lang="en-US" dirty="0" smtClean="0"/>
              <a:t>That node ACKs and hence the transmission is reliable</a:t>
            </a:r>
          </a:p>
          <a:p>
            <a:pPr lvl="1"/>
            <a:r>
              <a:rPr lang="en-US" dirty="0" smtClean="0"/>
              <a:t>Since others listen in promiscuous mode they receive the packet as well</a:t>
            </a:r>
          </a:p>
          <a:p>
            <a:pPr lvl="1"/>
            <a:r>
              <a:rPr lang="en-US" dirty="0" smtClean="0"/>
              <a:t>An XOR header is added after the link-layer header listing all next hops</a:t>
            </a:r>
          </a:p>
          <a:p>
            <a:pPr lvl="2"/>
            <a:r>
              <a:rPr lang="en-US" dirty="0" smtClean="0"/>
              <a:t>Each node checks the XOR header if it is a recipient and processes the packet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Hop-by-hop ACKs and Retransmissions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Encoded packets require all next hops to </a:t>
            </a:r>
            <a:r>
              <a:rPr lang="en-US" dirty="0" err="1" smtClean="0"/>
              <a:t>ack</a:t>
            </a:r>
            <a:r>
              <a:rPr lang="en-US" dirty="0" smtClean="0"/>
              <a:t> the receipt of the associated native packet</a:t>
            </a:r>
          </a:p>
          <a:p>
            <a:pPr lvl="1"/>
            <a:r>
              <a:rPr lang="en-US" sz="2400" dirty="0" smtClean="0"/>
              <a:t>Only one node ACKs (pseudo-broadcast)</a:t>
            </a:r>
          </a:p>
          <a:p>
            <a:pPr lvl="1"/>
            <a:r>
              <a:rPr lang="en-US" sz="2400" dirty="0" smtClean="0"/>
              <a:t>There is still a probability of loss to other next hops</a:t>
            </a:r>
          </a:p>
          <a:p>
            <a:pPr lvl="1"/>
            <a:r>
              <a:rPr lang="en-US" sz="2400" dirty="0" smtClean="0"/>
              <a:t>Hence, each node ACKs the reception of native packet</a:t>
            </a:r>
          </a:p>
          <a:p>
            <a:pPr lvl="1"/>
            <a:r>
              <a:rPr lang="en-US" sz="2400" dirty="0" smtClean="0"/>
              <a:t>If not-</a:t>
            </a:r>
            <a:r>
              <a:rPr lang="en-US" sz="2400" dirty="0" err="1" smtClean="0"/>
              <a:t>acked</a:t>
            </a:r>
            <a:r>
              <a:rPr lang="en-US" sz="2400" dirty="0" smtClean="0"/>
              <a:t>, retransmitted, potentially encoded with other packets</a:t>
            </a:r>
          </a:p>
          <a:p>
            <a:pPr lvl="1"/>
            <a:r>
              <a:rPr lang="en-US" sz="2400" dirty="0" smtClean="0"/>
              <a:t>Overhead - highly inefficient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Hop-by-hop ACKs and Retransmissions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ACKs and Retransmissions</a:t>
            </a:r>
          </a:p>
          <a:p>
            <a:pPr lvl="1"/>
            <a:r>
              <a:rPr lang="en-US" dirty="0" smtClean="0"/>
              <a:t>Cumulatively ACK every T</a:t>
            </a:r>
            <a:r>
              <a:rPr lang="en-US" baseline="-25000" dirty="0" smtClean="0"/>
              <a:t>a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If a packet is not </a:t>
            </a:r>
            <a:r>
              <a:rPr lang="en-US" dirty="0" err="1" smtClean="0"/>
              <a:t>ACKed</a:t>
            </a:r>
            <a:r>
              <a:rPr lang="en-US" dirty="0" smtClean="0"/>
              <a:t> in T</a:t>
            </a:r>
            <a:r>
              <a:rPr lang="en-US" baseline="-25000" dirty="0" smtClean="0"/>
              <a:t>a</a:t>
            </a:r>
            <a:r>
              <a:rPr lang="en-US" dirty="0" smtClean="0"/>
              <a:t> seconds, retransmitted </a:t>
            </a:r>
          </a:p>
          <a:p>
            <a:pPr lvl="1"/>
            <a:r>
              <a:rPr lang="en-US" dirty="0" smtClean="0"/>
              <a:t>Piggy-back ACKs in COPE header of data packets</a:t>
            </a:r>
          </a:p>
          <a:p>
            <a:pPr lvl="1"/>
            <a:r>
              <a:rPr lang="en-US" dirty="0" smtClean="0"/>
              <a:t>If no data packets, send periodic control packets (same packets as reception reports)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TCP Packet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ACKs can cause packet reordering</a:t>
            </a:r>
          </a:p>
          <a:p>
            <a:pPr lvl="1"/>
            <a:r>
              <a:rPr lang="en-US" dirty="0" smtClean="0"/>
              <a:t>TCP can take this as a sign of congestion</a:t>
            </a:r>
          </a:p>
          <a:p>
            <a:endParaRPr lang="en-US" dirty="0"/>
          </a:p>
          <a:p>
            <a:r>
              <a:rPr lang="en-US" dirty="0" smtClean="0"/>
              <a:t>Ordering agent</a:t>
            </a:r>
          </a:p>
          <a:p>
            <a:pPr lvl="1"/>
            <a:r>
              <a:rPr lang="en-US" dirty="0" smtClean="0"/>
              <a:t>Ensures TCP packets are delivered in order</a:t>
            </a:r>
          </a:p>
          <a:p>
            <a:pPr lvl="1"/>
            <a:r>
              <a:rPr lang="en-US" dirty="0" smtClean="0"/>
              <a:t>Maintains packet buffer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r>
              <a:rPr lang="en-US" dirty="0" smtClean="0"/>
              <a:t>Cope Gains</a:t>
            </a:r>
          </a:p>
          <a:p>
            <a:r>
              <a:rPr lang="en-US" dirty="0" smtClean="0"/>
              <a:t>Making it work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Implementation details</a:t>
            </a: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298262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- Sender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524000"/>
            <a:ext cx="28659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 Approach</a:t>
            </a:r>
            <a:endParaRPr lang="en-US" dirty="0"/>
          </a:p>
        </p:txBody>
      </p:sp>
      <p:pic>
        <p:nvPicPr>
          <p:cNvPr id="1030" name="Picture 6" descr="C:\Users\thangam\AppData\Local\Microsoft\Windows\Temporary Internet Files\Content.IE5\7WUCPLS6\MCj042478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600"/>
            <a:ext cx="1411356" cy="1387475"/>
          </a:xfrm>
          <a:prstGeom prst="rect">
            <a:avLst/>
          </a:prstGeom>
          <a:noFill/>
        </p:spPr>
      </p:pic>
      <p:pic>
        <p:nvPicPr>
          <p:cNvPr id="1031" name="Picture 7" descr="C:\Users\thangam\AppData\Local\Microsoft\Windows\Temporary Internet Files\Content.IE5\U7T38RXR\MCj04241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514600"/>
            <a:ext cx="1524000" cy="1251857"/>
          </a:xfrm>
          <a:prstGeom prst="rect">
            <a:avLst/>
          </a:prstGeom>
          <a:noFill/>
        </p:spPr>
      </p:pic>
      <p:sp>
        <p:nvSpPr>
          <p:cNvPr id="1032" name="laptop"/>
          <p:cNvSpPr>
            <a:spLocks noEditPoints="1" noChangeArrowheads="1"/>
          </p:cNvSpPr>
          <p:nvPr/>
        </p:nvSpPr>
        <p:spPr bwMode="auto">
          <a:xfrm>
            <a:off x="4191000" y="2743200"/>
            <a:ext cx="1184275" cy="101758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19200" y="1905000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Alice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198120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Bob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143780"/>
            <a:ext cx="96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Relay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419100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848600" y="412498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30480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2895600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5410200"/>
            <a:ext cx="3647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Requires 3 transmission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057400" y="2971800"/>
            <a:ext cx="2057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410200" y="3276600"/>
            <a:ext cx="19812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14800" y="38100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 XOR</a:t>
            </a:r>
            <a:r>
              <a:rPr lang="en-US" dirty="0" smtClean="0"/>
              <a:t> B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032" idx="5"/>
          </p:cNvCxnSpPr>
          <p:nvPr/>
        </p:nvCxnSpPr>
        <p:spPr>
          <a:xfrm flipH="1">
            <a:off x="4648200" y="3760788"/>
            <a:ext cx="134938" cy="7350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38522" y="6096000"/>
            <a:ext cx="3338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Increased throughput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" y="510540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 XOR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38200" y="4643735"/>
            <a:ext cx="74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XOR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696200" y="5039380"/>
            <a:ext cx="106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XOR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077200" y="4582180"/>
            <a:ext cx="58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XOR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602998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906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48600" y="6029980"/>
            <a:ext cx="762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077200" y="55727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5600" y="3505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b="1" dirty="0" smtClean="0"/>
              <a:t>XOR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86400" y="3505200"/>
            <a:ext cx="1219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r>
              <a:rPr lang="en-US" b="1" dirty="0" smtClean="0"/>
              <a:t> XOR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8529E-7 L 0.22084 -0.005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11841E-6 L -0.1875 -0.00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8" grpId="2" animBg="1"/>
      <p:bldP spid="19" grpId="0" animBg="1"/>
      <p:bldP spid="19" grpId="1" animBg="1"/>
      <p:bldP spid="23" grpId="0"/>
      <p:bldP spid="21" grpId="1" animBg="1"/>
      <p:bldP spid="33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4" grpId="1" animBg="1"/>
      <p:bldP spid="45" grpId="0" animBg="1"/>
      <p:bldP spid="4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- Receiver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3124200" cy="515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r>
              <a:rPr lang="en-US" dirty="0" smtClean="0"/>
              <a:t>Cope Gains</a:t>
            </a:r>
          </a:p>
          <a:p>
            <a:r>
              <a:rPr lang="en-US" dirty="0" smtClean="0"/>
              <a:t>Making it work</a:t>
            </a:r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Experimental results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20 nodes</a:t>
            </a:r>
          </a:p>
          <a:p>
            <a:pPr lvl="1"/>
            <a:r>
              <a:rPr lang="en-US" dirty="0" smtClean="0"/>
              <a:t>Path between nodes are 1 to 6 hops in length</a:t>
            </a:r>
          </a:p>
          <a:p>
            <a:pPr lvl="1"/>
            <a:r>
              <a:rPr lang="en-US" dirty="0" smtClean="0"/>
              <a:t>802.11a with a bit-rate of 6Mb/s</a:t>
            </a:r>
          </a:p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Linux and click toolkit</a:t>
            </a:r>
          </a:p>
          <a:p>
            <a:pPr lvl="1"/>
            <a:r>
              <a:rPr lang="en-US" dirty="0" smtClean="0"/>
              <a:t>User daemon and exposes a new interface</a:t>
            </a:r>
          </a:p>
          <a:p>
            <a:pPr lvl="1"/>
            <a:r>
              <a:rPr lang="en-US" dirty="0" smtClean="0"/>
              <a:t>Applications use this interface</a:t>
            </a:r>
          </a:p>
          <a:p>
            <a:pPr lvl="2"/>
            <a:r>
              <a:rPr lang="en-US" dirty="0" smtClean="0"/>
              <a:t>No modification to application is necessary</a:t>
            </a:r>
          </a:p>
          <a:p>
            <a:r>
              <a:rPr lang="en-US" dirty="0" smtClean="0"/>
              <a:t>Traffic model</a:t>
            </a:r>
          </a:p>
          <a:p>
            <a:pPr lvl="1"/>
            <a:r>
              <a:rPr lang="en-US" i="1" dirty="0" err="1"/>
              <a:t>u</a:t>
            </a:r>
            <a:r>
              <a:rPr lang="en-US" i="1" dirty="0" err="1" smtClean="0"/>
              <a:t>dpgen</a:t>
            </a:r>
            <a:r>
              <a:rPr lang="en-US" dirty="0" smtClean="0"/>
              <a:t> to generate UDP traffic</a:t>
            </a:r>
          </a:p>
          <a:p>
            <a:pPr lvl="1"/>
            <a:r>
              <a:rPr lang="en-US" i="1" dirty="0" err="1" smtClean="0"/>
              <a:t>ttcp</a:t>
            </a:r>
            <a:r>
              <a:rPr lang="en-US" dirty="0" smtClean="0"/>
              <a:t> to generate TCP traffic</a:t>
            </a:r>
          </a:p>
          <a:p>
            <a:pPr lvl="1"/>
            <a:r>
              <a:rPr lang="en-US" dirty="0" smtClean="0"/>
              <a:t>Poisson arrivals, </a:t>
            </a:r>
            <a:r>
              <a:rPr lang="en-US" dirty="0"/>
              <a:t>P</a:t>
            </a:r>
            <a:r>
              <a:rPr lang="en-US" dirty="0" smtClean="0"/>
              <a:t>areto file size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Network throughput</a:t>
            </a:r>
          </a:p>
          <a:p>
            <a:pPr lvl="1"/>
            <a:r>
              <a:rPr lang="en-US" dirty="0" smtClean="0"/>
              <a:t>Total end-to-end throughput (sum of throughput of all flows in a network)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Throughput gain</a:t>
            </a:r>
          </a:p>
          <a:p>
            <a:pPr lvl="1"/>
            <a:r>
              <a:rPr lang="en-US" dirty="0" smtClean="0"/>
              <a:t>The ratio of measured throughput with and without COPE</a:t>
            </a:r>
          </a:p>
          <a:p>
            <a:pPr lvl="1"/>
            <a:r>
              <a:rPr lang="en-US" dirty="0" smtClean="0"/>
              <a:t>Calculate from two consecutive experiments, with coding turned on and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Long-lived TCP flows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25767"/>
            <a:ext cx="8458200" cy="155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247788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1524000"/>
            <a:ext cx="1524000" cy="101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171258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4507468"/>
            <a:ext cx="139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to 1.33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507468"/>
            <a:ext cx="139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to 1.33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4507468"/>
            <a:ext cx="12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to 1.6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40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Close to coding gain</a:t>
            </a:r>
          </a:p>
          <a:p>
            <a:pPr lvl="1"/>
            <a:r>
              <a:rPr lang="en-US" dirty="0" smtClean="0"/>
              <a:t>TCP backs-off due to congestion control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 match the draining rate at the bottleneck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Long-lived UDP flows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247788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1524000"/>
            <a:ext cx="1524000" cy="101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371600"/>
            <a:ext cx="171258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00200" y="4267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1.7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35768" y="42672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48388" y="4267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40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Close to Coding + MAC gain</a:t>
            </a:r>
          </a:p>
          <a:p>
            <a:pPr lvl="1"/>
            <a:r>
              <a:rPr lang="en-US" dirty="0" smtClean="0"/>
              <a:t>XOR headers add small overhead (5-8%)</a:t>
            </a:r>
          </a:p>
          <a:p>
            <a:pPr lvl="1"/>
            <a:r>
              <a:rPr lang="en-US" dirty="0" smtClean="0"/>
              <a:t>The difference is also due to imperfect overhearing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804" y="3124200"/>
            <a:ext cx="881619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network -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flows</a:t>
            </a:r>
          </a:p>
          <a:p>
            <a:pPr lvl="1"/>
            <a:r>
              <a:rPr lang="en-US" dirty="0" smtClean="0"/>
              <a:t>Arrive according to Poisson process</a:t>
            </a:r>
          </a:p>
          <a:p>
            <a:pPr lvl="1"/>
            <a:r>
              <a:rPr lang="en-US" dirty="0" smtClean="0"/>
              <a:t>Pick sender and receiver randomly</a:t>
            </a:r>
          </a:p>
          <a:p>
            <a:pPr lvl="1"/>
            <a:r>
              <a:rPr lang="en-US" dirty="0" smtClean="0"/>
              <a:t>Transfer files (size - </a:t>
            </a:r>
            <a:r>
              <a:rPr lang="en-US" dirty="0"/>
              <a:t>P</a:t>
            </a:r>
            <a:r>
              <a:rPr lang="en-US" dirty="0" smtClean="0"/>
              <a:t>areto distribution)</a:t>
            </a:r>
          </a:p>
          <a:p>
            <a:pPr lvl="1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oes not show any significant improvement</a:t>
            </a:r>
          </a:p>
          <a:p>
            <a:pPr lvl="1"/>
            <a:r>
              <a:rPr lang="en-US" dirty="0" smtClean="0"/>
              <a:t>TCP’s reaction to collision-related losses</a:t>
            </a:r>
          </a:p>
          <a:p>
            <a:pPr lvl="1"/>
            <a:r>
              <a:rPr lang="en-US" dirty="0" smtClean="0"/>
              <a:t>Hidden terminals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network - TCP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7010400" cy="217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627437"/>
            <a:ext cx="8229600" cy="2773363"/>
          </a:xfrm>
        </p:spPr>
        <p:txBody>
          <a:bodyPr>
            <a:normAutofit/>
          </a:bodyPr>
          <a:lstStyle/>
          <a:p>
            <a:r>
              <a:rPr lang="en-US" dirty="0" smtClean="0"/>
              <a:t>Even with 15 MAC retries, 14% loss</a:t>
            </a:r>
            <a:endParaRPr lang="en-US" dirty="0"/>
          </a:p>
          <a:p>
            <a:pPr lvl="1"/>
            <a:r>
              <a:rPr lang="en-US" dirty="0" smtClean="0"/>
              <a:t>Due to hidden terminals</a:t>
            </a:r>
            <a:endParaRPr lang="en-US" dirty="0"/>
          </a:p>
          <a:p>
            <a:r>
              <a:rPr lang="en-US" dirty="0" smtClean="0"/>
              <a:t>Bottleneck never see enough traffic to make use of coding</a:t>
            </a:r>
          </a:p>
          <a:p>
            <a:pPr lvl="1"/>
            <a:r>
              <a:rPr lang="en-US" dirty="0" smtClean="0"/>
              <a:t>Few coding opportunities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with no hidden terminals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71437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5943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38% improvement in TCP goodput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network - UDP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70199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28800" y="5943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3-4x improvement in throughput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Exploits shared nature of wireless medium</a:t>
            </a:r>
          </a:p>
          <a:p>
            <a:pPr lvl="1"/>
            <a:r>
              <a:rPr lang="en-US" dirty="0" smtClean="0"/>
              <a:t>Every node snoops on all packets</a:t>
            </a:r>
          </a:p>
          <a:p>
            <a:pPr lvl="1"/>
            <a:r>
              <a:rPr lang="en-US" dirty="0" smtClean="0"/>
              <a:t>A node stores all heard packets for a limited time</a:t>
            </a:r>
          </a:p>
          <a:p>
            <a:r>
              <a:rPr lang="en-US" dirty="0" smtClean="0"/>
              <a:t>Tell neighbors which packets it has heard</a:t>
            </a:r>
          </a:p>
          <a:p>
            <a:r>
              <a:rPr lang="en-US" dirty="0" smtClean="0"/>
              <a:t>Perform opportunistic coding</a:t>
            </a:r>
          </a:p>
          <a:p>
            <a:pPr lvl="1"/>
            <a:r>
              <a:rPr lang="en-US" dirty="0" smtClean="0"/>
              <a:t>XOR multiple packets and transmit them as single packet</a:t>
            </a:r>
          </a:p>
          <a:p>
            <a:r>
              <a:rPr lang="en-US" dirty="0" smtClean="0"/>
              <a:t>Decode the encoded packet using stored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network - UDP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008" y="1447801"/>
            <a:ext cx="698119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Ad-hoc network - UDP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049861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1054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On an average 3 packet are coded together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network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69913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81200"/>
          </a:xfrm>
        </p:spPr>
        <p:txBody>
          <a:bodyPr>
            <a:normAutofit/>
          </a:bodyPr>
          <a:lstStyle/>
          <a:p>
            <a:r>
              <a:rPr lang="en-US" smtClean="0"/>
              <a:t>COPE throughput </a:t>
            </a:r>
            <a:r>
              <a:rPr lang="en-US" dirty="0" smtClean="0"/>
              <a:t>gain relies on coding opportunities</a:t>
            </a:r>
          </a:p>
          <a:p>
            <a:pPr lvl="1"/>
            <a:r>
              <a:rPr lang="en-US" sz="2400" dirty="0" smtClean="0"/>
              <a:t>Depends on diversity of packets in the queue of the bottleneck node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51226"/>
            <a:ext cx="4705350" cy="288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0"/>
            <a:ext cx="4495800" cy="26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4800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More fair – more opportunities to code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coding to improve the throughput of wireless networks</a:t>
            </a:r>
          </a:p>
          <a:p>
            <a:r>
              <a:rPr lang="en-US" dirty="0" smtClean="0"/>
              <a:t>COPE -Implementation of first system architecture for wireless network coding </a:t>
            </a:r>
          </a:p>
          <a:p>
            <a:r>
              <a:rPr lang="en-US" dirty="0" smtClean="0"/>
              <a:t>COPE improves the UDP throughput by 3-4x</a:t>
            </a:r>
          </a:p>
          <a:p>
            <a:r>
              <a:rPr lang="en-US" dirty="0" smtClean="0"/>
              <a:t>5% to 70% throughput improvement in mesh networks depending on downlink-uplink ratio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 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9906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2096869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S1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7086600" y="4495800"/>
            <a:ext cx="9906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39000" y="4611469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8" name="Oval 7"/>
          <p:cNvSpPr/>
          <p:nvPr/>
        </p:nvSpPr>
        <p:spPr>
          <a:xfrm>
            <a:off x="7010400" y="1981200"/>
            <a:ext cx="9906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62800" y="2096869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S2</a:t>
            </a:r>
            <a:endParaRPr 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1295400" y="4495800"/>
            <a:ext cx="9906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47800" y="4611469"/>
            <a:ext cx="70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</a:t>
            </a:r>
            <a:r>
              <a:rPr lang="en-US" sz="3600" dirty="0"/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4191000" y="3124200"/>
            <a:ext cx="9906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42066" y="3239869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</a:t>
            </a:r>
          </a:p>
        </p:txBody>
      </p:sp>
      <p:cxnSp>
        <p:nvCxnSpPr>
          <p:cNvPr id="15" name="Straight Arrow Connector 14"/>
          <p:cNvCxnSpPr>
            <a:endCxn id="6" idx="1"/>
          </p:cNvCxnSpPr>
          <p:nvPr/>
        </p:nvCxnSpPr>
        <p:spPr>
          <a:xfrm>
            <a:off x="2286000" y="2590800"/>
            <a:ext cx="4945670" cy="203891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7"/>
          </p:cNvCxnSpPr>
          <p:nvPr/>
        </p:nvCxnSpPr>
        <p:spPr>
          <a:xfrm rot="10800000" flipV="1">
            <a:off x="2140930" y="2590799"/>
            <a:ext cx="4869470" cy="203891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62200" y="19812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200" y="19812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40" name="Arc 39"/>
          <p:cNvSpPr/>
          <p:nvPr/>
        </p:nvSpPr>
        <p:spPr>
          <a:xfrm rot="5700284">
            <a:off x="810155" y="140934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5700284">
            <a:off x="1419755" y="209514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5700284">
            <a:off x="1114955" y="179034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c 43"/>
          <p:cNvSpPr/>
          <p:nvPr/>
        </p:nvSpPr>
        <p:spPr>
          <a:xfrm rot="5700284">
            <a:off x="1648355" y="239994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52578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25146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7" name="Arc 46"/>
          <p:cNvSpPr/>
          <p:nvPr/>
        </p:nvSpPr>
        <p:spPr>
          <a:xfrm rot="11050580">
            <a:off x="6845660" y="1672689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1050580">
            <a:off x="6159861" y="2282289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rot="11050580">
            <a:off x="5855061" y="251088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 rot="11050580">
            <a:off x="6464661" y="1977488"/>
            <a:ext cx="2057400" cy="1828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24400" y="25146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01000" y="52578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43400" y="41910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A+B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600" y="58674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A+B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001000" y="58674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A+B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76400" y="54864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B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00" y="5486400"/>
            <a:ext cx="76200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A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00400" y="6172200"/>
            <a:ext cx="3647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Requires 3 transmission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657600" y="2514600"/>
            <a:ext cx="2057400" cy="2286000"/>
          </a:xfrm>
          <a:prstGeom prst="ellipse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00400" y="2057400"/>
            <a:ext cx="2895600" cy="3200400"/>
          </a:xfrm>
          <a:prstGeom prst="ellipse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819400" y="1752600"/>
            <a:ext cx="3657600" cy="3810000"/>
          </a:xfrm>
          <a:prstGeom prst="ellipse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Design </a:t>
            </a:r>
          </a:p>
          <a:p>
            <a:r>
              <a:rPr lang="en-US" dirty="0" smtClean="0"/>
              <a:t>Cope Gains</a:t>
            </a:r>
          </a:p>
          <a:p>
            <a:r>
              <a:rPr lang="en-US" dirty="0" smtClean="0"/>
              <a:t>Making it work</a:t>
            </a:r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Opportunistic  listening</a:t>
            </a:r>
          </a:p>
          <a:p>
            <a:r>
              <a:rPr lang="en-US" dirty="0" smtClean="0"/>
              <a:t>Opportunistic coding</a:t>
            </a:r>
          </a:p>
          <a:p>
            <a:r>
              <a:rPr lang="en-US" dirty="0" smtClean="0"/>
              <a:t>Learning neighbor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Exploit broadcast nature of wireless</a:t>
            </a:r>
          </a:p>
          <a:p>
            <a:pPr lvl="1"/>
            <a:r>
              <a:rPr lang="en-US" dirty="0" smtClean="0"/>
              <a:t>Set nodes in promiscuous mode</a:t>
            </a:r>
          </a:p>
          <a:p>
            <a:pPr lvl="1"/>
            <a:r>
              <a:rPr lang="en-US" dirty="0" smtClean="0"/>
              <a:t>Opportunities to overhear packets</a:t>
            </a:r>
          </a:p>
          <a:p>
            <a:r>
              <a:rPr lang="en-US" dirty="0" smtClean="0"/>
              <a:t>Store the overheard packets</a:t>
            </a:r>
          </a:p>
          <a:p>
            <a:pPr lvl="1"/>
            <a:r>
              <a:rPr lang="en-US" dirty="0" smtClean="0"/>
              <a:t>Limited time period (T = 0.5s)</a:t>
            </a:r>
          </a:p>
          <a:p>
            <a:r>
              <a:rPr lang="en-US" dirty="0" smtClean="0"/>
              <a:t>Broadcast reception reports to tell neighbors which packets it has stored</a:t>
            </a:r>
          </a:p>
          <a:p>
            <a:pPr lvl="1"/>
            <a:r>
              <a:rPr lang="en-US" dirty="0" smtClean="0"/>
              <a:t>Annotate with data packets</a:t>
            </a:r>
          </a:p>
          <a:p>
            <a:pPr lvl="1"/>
            <a:r>
              <a:rPr lang="en-US" dirty="0" smtClean="0"/>
              <a:t>If no data packets, send reception reports periodically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9DDC-7C61-4032-AAC7-9A4A90A9B6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1419</Words>
  <Application>Microsoft Office PowerPoint</Application>
  <PresentationFormat>On-screen Show (4:3)</PresentationFormat>
  <Paragraphs>369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XORs in the air: Practical Wireless Network Coding</vt:lpstr>
      <vt:lpstr>Problem</vt:lpstr>
      <vt:lpstr>Current Approach</vt:lpstr>
      <vt:lpstr>COPE Approach</vt:lpstr>
      <vt:lpstr>COPE Approach</vt:lpstr>
      <vt:lpstr>Scenario</vt:lpstr>
      <vt:lpstr>Outline</vt:lpstr>
      <vt:lpstr>Overview</vt:lpstr>
      <vt:lpstr>Opportunistic listening</vt:lpstr>
      <vt:lpstr>Opportunistic coding</vt:lpstr>
      <vt:lpstr>Opportunistic coding</vt:lpstr>
      <vt:lpstr>Opportunistic coding</vt:lpstr>
      <vt:lpstr>Opportunistic coding</vt:lpstr>
      <vt:lpstr>Opportunistic coding</vt:lpstr>
      <vt:lpstr>Opportunistic coding</vt:lpstr>
      <vt:lpstr>Opportunistic coding</vt:lpstr>
      <vt:lpstr>Learning Neighbor State</vt:lpstr>
      <vt:lpstr>Learning Neighbor State</vt:lpstr>
      <vt:lpstr>Outline</vt:lpstr>
      <vt:lpstr>COPE Gains</vt:lpstr>
      <vt:lpstr>Coding Gain</vt:lpstr>
      <vt:lpstr>Coding Gain</vt:lpstr>
      <vt:lpstr>Coding + MAC Gain</vt:lpstr>
      <vt:lpstr>Coding + MAC Gain</vt:lpstr>
      <vt:lpstr>Coding + MAC Gain</vt:lpstr>
      <vt:lpstr>Coding + MAC Gain</vt:lpstr>
      <vt:lpstr>Outline</vt:lpstr>
      <vt:lpstr>Making it work</vt:lpstr>
      <vt:lpstr>Packet Coding Algorithm</vt:lpstr>
      <vt:lpstr>Packet Coding Algorithm</vt:lpstr>
      <vt:lpstr>Packet Decoding</vt:lpstr>
      <vt:lpstr>Pseudo-broadcast</vt:lpstr>
      <vt:lpstr>Pseudo-broadcast</vt:lpstr>
      <vt:lpstr>Hop-by-hop ACKs and Retransmissions</vt:lpstr>
      <vt:lpstr>Hop-by-hop ACKs and Retransmissions</vt:lpstr>
      <vt:lpstr>Preventing TCP Packet Reordering</vt:lpstr>
      <vt:lpstr>Outline</vt:lpstr>
      <vt:lpstr>Packet Format</vt:lpstr>
      <vt:lpstr>Control flow - Sender</vt:lpstr>
      <vt:lpstr>Control flow - Receiver</vt:lpstr>
      <vt:lpstr>Outline</vt:lpstr>
      <vt:lpstr>Testbed</vt:lpstr>
      <vt:lpstr>Metrics</vt:lpstr>
      <vt:lpstr>Long-lived TCP flows</vt:lpstr>
      <vt:lpstr>Long-lived UDP flows</vt:lpstr>
      <vt:lpstr>Ad-hoc network - TCP</vt:lpstr>
      <vt:lpstr>Ad-hoc network - TCP</vt:lpstr>
      <vt:lpstr>TCP with no hidden terminals</vt:lpstr>
      <vt:lpstr>Ad-hoc network - UDP</vt:lpstr>
      <vt:lpstr>Ad-hoc network - UDP</vt:lpstr>
      <vt:lpstr>Ad-hoc network - UDP</vt:lpstr>
      <vt:lpstr>Mesh network</vt:lpstr>
      <vt:lpstr>Fairness</vt:lpstr>
      <vt:lpstr>Conclusion</vt:lpstr>
      <vt:lpstr>Thank You  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XORs in the air: Practical Wireless Network Coding</dc:title>
  <dc:creator>thangam</dc:creator>
  <cp:lastModifiedBy>thangam</cp:lastModifiedBy>
  <cp:revision>369</cp:revision>
  <dcterms:created xsi:type="dcterms:W3CDTF">2009-11-02T18:53:58Z</dcterms:created>
  <dcterms:modified xsi:type="dcterms:W3CDTF">2009-11-03T21:18:34Z</dcterms:modified>
</cp:coreProperties>
</file>