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411" r:id="rId2"/>
    <p:sldId id="385" r:id="rId3"/>
    <p:sldId id="444" r:id="rId4"/>
    <p:sldId id="445" r:id="rId5"/>
    <p:sldId id="440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6" r:id="rId19"/>
    <p:sldId id="401" r:id="rId20"/>
    <p:sldId id="402" r:id="rId21"/>
    <p:sldId id="404" r:id="rId22"/>
    <p:sldId id="447" r:id="rId23"/>
    <p:sldId id="403" r:id="rId24"/>
    <p:sldId id="405" r:id="rId25"/>
    <p:sldId id="448" r:id="rId26"/>
    <p:sldId id="441" r:id="rId27"/>
    <p:sldId id="406" r:id="rId28"/>
    <p:sldId id="386" r:id="rId29"/>
    <p:sldId id="396" r:id="rId30"/>
    <p:sldId id="407" r:id="rId31"/>
    <p:sldId id="399" r:id="rId32"/>
    <p:sldId id="370" r:id="rId33"/>
    <p:sldId id="371" r:id="rId34"/>
    <p:sldId id="449" r:id="rId35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00FF"/>
    <a:srgbClr val="990033"/>
    <a:srgbClr val="0033CC"/>
    <a:srgbClr val="003366"/>
    <a:srgbClr val="CC0000"/>
    <a:srgbClr val="008000"/>
    <a:srgbClr val="33CC33"/>
    <a:srgbClr val="990099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9725" autoAdjust="0"/>
    <p:restoredTop sz="94636" autoAdjust="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09C03B9B-1172-4C1E-A8CE-3D911B464A13}" type="datetime1">
              <a:rPr lang="en-US"/>
              <a:pPr>
                <a:defRPr/>
              </a:pPr>
              <a:t>11/10/2009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ACFB65A-9513-45FA-83EC-825E7282D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40FC6CB1-B7DB-47DA-8791-7B2ACC7652F0}" type="datetime1">
              <a:rPr lang="en-US"/>
              <a:pPr>
                <a:defRPr/>
              </a:pPr>
              <a:t>11/10/2009</a:t>
            </a:fld>
            <a:endParaRPr lang="en-US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D245FD38-8A4C-433B-83EC-8FB1E75E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B67AB-908A-4778-A1F0-A4F845974E1C}" type="slidenum">
              <a:rPr lang="en-US"/>
              <a:pPr/>
              <a:t>3</a:t>
            </a:fld>
            <a:endParaRPr lang="en-US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436688" y="892175"/>
            <a:ext cx="4111625" cy="3084513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2116"/>
            <a:ext cx="5122333" cy="4173559"/>
          </a:xfrm>
        </p:spPr>
        <p:txBody>
          <a:bodyPr lIns="82937" tIns="41468" rIns="82937" bIns="41468"/>
          <a:lstStyle/>
          <a:p>
            <a:r>
              <a:rPr lang="en-US"/>
              <a:t>Before we jump in to the technical material, I would like to give you one more bit of context.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 smtClean="0">
                <a:effectLst/>
                <a:latin typeface="+mn-lt"/>
              </a:defRPr>
            </a:lvl1pPr>
          </a:lstStyle>
          <a:p>
            <a:pPr>
              <a:defRPr/>
            </a:pPr>
            <a:fld id="{E960E4B3-6447-4B1C-8AD9-C83E472F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C13F7-188C-4DD5-A807-19F1CDB5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297A1-227A-4EF8-8CF3-22B2CC161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979613" y="6432550"/>
            <a:ext cx="51054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4675" y="6440488"/>
            <a:ext cx="914400" cy="228600"/>
          </a:xfrm>
        </p:spPr>
        <p:txBody>
          <a:bodyPr/>
          <a:lstStyle>
            <a:lvl1pPr>
              <a:defRPr/>
            </a:lvl1pPr>
          </a:lstStyle>
          <a:p>
            <a:fld id="{65395B55-8986-4B1F-BAEF-43139012FA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000100" y="6429396"/>
            <a:ext cx="7143800" cy="4032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0EC51-18CE-4219-8E4B-15920968A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CCC9-7E5A-4C2B-8DAE-B25DC60D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01E88-3540-4CD8-8F81-62CF385BD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23C60-A592-4AF4-983A-A554A05AA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1633E-EC88-48D1-A34A-F06F008A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7F4B-3A05-4865-A71F-261868F78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235C-D659-4CFD-8AD0-FC96DE57F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6A80C-1F53-42DB-9671-DA1551761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600" b="1" smtClean="0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CF53684A-2E3F-4E6F-B3D4-21D8414A7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2635250"/>
            <a:ext cx="8001000" cy="1298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Wireless Sensor Networks (WSNs)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5984" y="5715016"/>
            <a:ext cx="6858016" cy="94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rPr>
              <a:t>Advanced Computer Networks 2009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Simplified Arabic Fixed" pitchFamily="49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42976" y="6454774"/>
            <a:ext cx="7286676" cy="403225"/>
          </a:xfrm>
        </p:spPr>
        <p:txBody>
          <a:bodyPr/>
          <a:lstStyle/>
          <a:p>
            <a:r>
              <a:rPr lang="en-US" dirty="0" smtClean="0"/>
              <a:t>Advanced Computer Networks 2009         Wireless Sensor Networks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A54BC3-7792-4E70-8F3C-C096C600A0DA}" type="slidenum">
              <a:rPr lang="en-US"/>
              <a:pPr/>
              <a:t>10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4450"/>
            <a:ext cx="7772400" cy="895350"/>
          </a:xfrm>
        </p:spPr>
        <p:txBody>
          <a:bodyPr/>
          <a:lstStyle/>
          <a:p>
            <a:r>
              <a:rPr lang="en-US"/>
              <a:t>Vineyard Mote Prototype</a:t>
            </a:r>
          </a:p>
        </p:txBody>
      </p:sp>
      <p:pic>
        <p:nvPicPr>
          <p:cNvPr id="173059" name="Picture 3" descr="Mote40S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19200"/>
            <a:ext cx="4876800" cy="3657600"/>
          </a:xfrm>
          <a:prstGeom prst="rect">
            <a:avLst/>
          </a:prstGeom>
          <a:noFill/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974725" y="5013325"/>
            <a:ext cx="4048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433MHz Mica2dot</a:t>
            </a:r>
          </a:p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Solar power supply</a:t>
            </a:r>
          </a:p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Up to 6 resistive sensor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00100" y="6432550"/>
            <a:ext cx="7358114" cy="381000"/>
          </a:xfrm>
        </p:spPr>
        <p:txBody>
          <a:bodyPr/>
          <a:lstStyle/>
          <a:p>
            <a:r>
              <a:rPr lang="en-US" dirty="0" smtClean="0"/>
              <a:t>Advanced Computer Networks 2009         Wireless Sensor Networks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05E007-834B-4E56-B8EC-0F14EA93242E}" type="slidenum">
              <a:rPr lang="en-US"/>
              <a:pPr/>
              <a:t>11</a:t>
            </a:fld>
            <a:endParaRPr lang="en-US"/>
          </a:p>
        </p:txBody>
      </p:sp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7772400" cy="827087"/>
          </a:xfrm>
        </p:spPr>
        <p:txBody>
          <a:bodyPr/>
          <a:lstStyle/>
          <a:p>
            <a:r>
              <a:rPr lang="en-US" sz="4000"/>
              <a:t>Network Maps</a:t>
            </a:r>
          </a:p>
        </p:txBody>
      </p:sp>
      <p:pic>
        <p:nvPicPr>
          <p:cNvPr id="174083" name="Picture 3" descr="WSNOnSa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700213"/>
            <a:ext cx="5110163" cy="4525962"/>
          </a:xfrm>
          <a:prstGeom prst="rect">
            <a:avLst/>
          </a:prstGeom>
          <a:noFill/>
        </p:spPr>
      </p:pic>
      <p:pic>
        <p:nvPicPr>
          <p:cNvPr id="174084" name="Picture 4" descr="IrrigBlock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781300"/>
            <a:ext cx="3124200" cy="2987675"/>
          </a:xfrm>
          <a:prstGeom prst="rect">
            <a:avLst/>
          </a:prstGeom>
          <a:noFill/>
        </p:spPr>
      </p:pic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28600" y="206057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Irrigation Block Map</a:t>
            </a:r>
          </a:p>
        </p:txBody>
      </p:sp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279525" y="1125538"/>
            <a:ext cx="5705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13 nodes 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 in 2006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226DA-07DD-414A-89AD-773BB8040F55}" type="slidenum">
              <a:rPr lang="en-US"/>
              <a:pPr/>
              <a:t>12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53425" cy="719137"/>
          </a:xfrm>
        </p:spPr>
        <p:txBody>
          <a:bodyPr/>
          <a:lstStyle/>
          <a:p>
            <a:r>
              <a:rPr lang="en-US" sz="4000" dirty="0"/>
              <a:t>Soil Moisture Data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65625"/>
            <a:ext cx="8229600" cy="1600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Red = 12” depth soil moisture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Green= 24” depth soil moisture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Note delay deeper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More frequent, shorter watering keeps water shallow</a:t>
            </a:r>
          </a:p>
        </p:txBody>
      </p:sp>
      <p:pic>
        <p:nvPicPr>
          <p:cNvPr id="193540" name="Picture 4" descr="Mote6daySMData"/>
          <p:cNvPicPr>
            <a:picLocks noChangeAspect="1" noChangeArrowheads="1"/>
          </p:cNvPicPr>
          <p:nvPr/>
        </p:nvPicPr>
        <p:blipFill>
          <a:blip r:embed="rId2"/>
          <a:srcRect t="67143"/>
          <a:stretch>
            <a:fillRect/>
          </a:stretch>
        </p:blipFill>
        <p:spPr bwMode="auto">
          <a:xfrm>
            <a:off x="1022350" y="1052513"/>
            <a:ext cx="69342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D7D96C-F606-4037-A80B-77B7EC811D5D}" type="slidenum">
              <a:rPr lang="en-US"/>
              <a:pPr/>
              <a:t>13</a:t>
            </a:fld>
            <a:endParaRPr lang="en-US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7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350963"/>
            <a:ext cx="5761037" cy="4449762"/>
          </a:xfrm>
          <a:noFill/>
          <a:ln/>
        </p:spPr>
      </p:pic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2454275" y="3200400"/>
            <a:ext cx="42354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imes" pitchFamily="18" charset="0"/>
              </a:rPr>
              <a:t>Berkeley Fall Detection System</a:t>
            </a:r>
          </a:p>
        </p:txBody>
      </p:sp>
      <p:sp>
        <p:nvSpPr>
          <p:cNvPr id="177161" name="Rectangle 9"/>
          <p:cNvSpPr>
            <a:spLocks noChangeArrowheads="1"/>
          </p:cNvSpPr>
          <p:nvPr/>
        </p:nvSpPr>
        <p:spPr bwMode="auto">
          <a:xfrm>
            <a:off x="179388" y="2420938"/>
            <a:ext cx="2881312" cy="1871662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Times" pitchFamily="18" charset="0"/>
              </a:rPr>
              <a:t>Alarm-Net</a:t>
            </a:r>
          </a:p>
          <a:p>
            <a:r>
              <a:rPr lang="en-US">
                <a:latin typeface="Times" pitchFamily="18" charset="0"/>
              </a:rPr>
              <a:t>University of Virginia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40FB4-18EF-42BC-86A7-446D433C1B69}" type="slidenum">
              <a:rPr lang="en-US"/>
              <a:pPr/>
              <a:t>14</a:t>
            </a:fld>
            <a:endParaRPr 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7920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268413"/>
            <a:ext cx="5976937" cy="47323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AAE2A6-E771-4489-8134-5FF9792CCB6F}" type="slidenum">
              <a:rPr lang="en-US"/>
              <a:pPr/>
              <a:t>15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46050"/>
            <a:ext cx="8785225" cy="661988"/>
          </a:xfrm>
        </p:spPr>
        <p:txBody>
          <a:bodyPr/>
          <a:lstStyle/>
          <a:p>
            <a:r>
              <a:rPr lang="en-US"/>
              <a:t>WSNs for Assisted Living</a:t>
            </a:r>
          </a:p>
        </p:txBody>
      </p:sp>
      <p:pic>
        <p:nvPicPr>
          <p:cNvPr id="1802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70375" y="908050"/>
            <a:ext cx="4135438" cy="5545138"/>
          </a:xfrm>
          <a:noFill/>
          <a:ln/>
        </p:spPr>
      </p:pic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827088" y="2349500"/>
            <a:ext cx="2881312" cy="1871663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cs typeface="Simplified Arabic Fixed" pitchFamily="49" charset="-78"/>
              </a:rPr>
              <a:t>Two-Tiered</a:t>
            </a:r>
          </a:p>
          <a:p>
            <a:r>
              <a:rPr lang="en-US">
                <a:cs typeface="Simplified Arabic Fixed" pitchFamily="49" charset="-78"/>
              </a:rPr>
              <a:t>WSN</a:t>
            </a:r>
          </a:p>
          <a:p>
            <a:r>
              <a:rPr lang="en-US">
                <a:cs typeface="Simplified Arabic Fixed" pitchFamily="49" charset="-78"/>
              </a:rPr>
              <a:t>Architecture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005305-EB74-46D6-9254-517D0E62349E}" type="slidenum">
              <a:rPr lang="en-US"/>
              <a:pPr/>
              <a:t>16</a:t>
            </a:fld>
            <a:endParaRPr lang="en-US"/>
          </a:p>
        </p:txBody>
      </p:sp>
      <p:pic>
        <p:nvPicPr>
          <p:cNvPr id="181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54538" y="1341438"/>
            <a:ext cx="4265612" cy="4681537"/>
          </a:xfrm>
          <a:noFill/>
          <a:ln/>
        </p:spPr>
      </p:pic>
      <p:pic>
        <p:nvPicPr>
          <p:cNvPr id="18125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3213100"/>
            <a:ext cx="4033838" cy="647700"/>
          </a:xfrm>
          <a:noFill/>
          <a:ln/>
        </p:spPr>
      </p:pic>
      <p:sp>
        <p:nvSpPr>
          <p:cNvPr id="181257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740775" cy="9810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F2F731-4222-4856-8BC4-0C79BE82F081}" type="slidenum">
              <a:rPr lang="en-US"/>
              <a:pPr/>
              <a:t>17</a:t>
            </a:fld>
            <a:endParaRPr lang="en-U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142875"/>
            <a:ext cx="8596313" cy="765175"/>
          </a:xfrm>
        </p:spPr>
        <p:txBody>
          <a:bodyPr/>
          <a:lstStyle/>
          <a:p>
            <a:r>
              <a:rPr lang="en-US" sz="4000"/>
              <a:t>Berkeley Fall Detection System</a:t>
            </a:r>
          </a:p>
        </p:txBody>
      </p:sp>
      <p:pic>
        <p:nvPicPr>
          <p:cNvPr id="183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60550" y="1052513"/>
            <a:ext cx="4594225" cy="5184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Definition, Pictures</a:t>
            </a:r>
            <a:endParaRPr lang="en-US" sz="2800" dirty="0" smtClean="0"/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WSN Details</a:t>
            </a:r>
          </a:p>
          <a:p>
            <a:pPr>
              <a:defRPr/>
            </a:pPr>
            <a:r>
              <a:rPr lang="en-US" sz="2800" dirty="0" smtClean="0"/>
              <a:t>Types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FC8EE5-D1AD-471E-B4AB-F75A312441C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Another attribute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scalability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adaptability </a:t>
            </a:r>
            <a:r>
              <a:rPr lang="en-US" dirty="0" smtClean="0">
                <a:effectLst/>
              </a:rPr>
              <a:t>to </a:t>
            </a:r>
            <a:r>
              <a:rPr lang="en-US" dirty="0" smtClean="0">
                <a:effectLst/>
              </a:rPr>
              <a:t>change </a:t>
            </a:r>
            <a:r>
              <a:rPr lang="en-US" dirty="0" smtClean="0"/>
              <a:t>in network size, node density and topology.</a:t>
            </a:r>
          </a:p>
          <a:p>
            <a:pPr lvl="1">
              <a:defRPr/>
            </a:pPr>
            <a:r>
              <a:rPr lang="en-US" dirty="0" smtClean="0"/>
              <a:t>In general, nodes can die, join later or be mobile.</a:t>
            </a:r>
          </a:p>
          <a:p>
            <a:pPr>
              <a:defRPr/>
            </a:pPr>
            <a:r>
              <a:rPr lang="en-US" dirty="0" smtClean="0"/>
              <a:t>Often high bandwidth is </a:t>
            </a:r>
            <a:r>
              <a:rPr 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 important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Nodes can take advantage of short-range, </a:t>
            </a:r>
            <a:r>
              <a:rPr lang="en-US" dirty="0" err="1" smtClean="0"/>
              <a:t>mulit</a:t>
            </a:r>
            <a:r>
              <a:rPr lang="en-US" dirty="0" smtClean="0"/>
              <a:t>-hop communication to conserve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5725B9-B45E-48F6-B871-C956F7FF41A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 distributed connection of nodes  that coordinate to perform a common task.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In many applications, the nodes are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battery powered</a:t>
            </a:r>
            <a:r>
              <a:rPr lang="en-US" sz="2800" dirty="0" smtClean="0"/>
              <a:t> and it is often very difficult to recharge or change the batteries.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Prolonging network lifetime is a critical issue.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Sensors often have long period between transmissions (e.g., in seconds).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Thus, a good WSN MAC protocol needs to be 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efficient.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BBF9EB-C196-4515-BC8B-E3F90F16BF3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867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Sources of energy waste:</a:t>
            </a:r>
          </a:p>
          <a:p>
            <a:pPr lvl="1">
              <a:defRPr/>
            </a:pPr>
            <a:r>
              <a:rPr lang="en-US" dirty="0" smtClean="0"/>
              <a:t>Idle listening, collisions, overhearing and control </a:t>
            </a:r>
            <a:r>
              <a:rPr lang="en-US" dirty="0" smtClean="0"/>
              <a:t>overhead and </a:t>
            </a:r>
            <a:r>
              <a:rPr lang="en-US" dirty="0" err="1" smtClean="0">
                <a:solidFill>
                  <a:srgbClr val="0000FF"/>
                </a:solidFill>
              </a:rPr>
              <a:t>overmitting</a:t>
            </a:r>
            <a:r>
              <a:rPr lang="en-US" dirty="0" smtClean="0"/>
              <a:t>.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Idle listening dominates (measurements show idle listening consumes between 50-100% of the energy required for receiving.)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Idle listening:: listen to receive possible traffic that is not sent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err="1" smtClean="0"/>
              <a:t>Overmitting</a:t>
            </a:r>
            <a:r>
              <a:rPr lang="en-US" dirty="0" smtClean="0"/>
              <a:t>:: transmission of message when receiver is not ready.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830145-5DF4-4BAE-9088-CDDF2A9C610C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Measurements</a:t>
            </a:r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25538"/>
            <a:ext cx="6480175" cy="5072062"/>
          </a:xfrm>
          <a:noFill/>
        </p:spPr>
      </p:pic>
      <p:sp>
        <p:nvSpPr>
          <p:cNvPr id="50182" name="Oval 4"/>
          <p:cNvSpPr>
            <a:spLocks noChangeArrowheads="1"/>
          </p:cNvSpPr>
          <p:nvPr/>
        </p:nvSpPr>
        <p:spPr bwMode="auto">
          <a:xfrm>
            <a:off x="4737100" y="1844675"/>
            <a:ext cx="2643188" cy="9144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WSN Communication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143536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Broadcast::</a:t>
            </a:r>
            <a:r>
              <a:rPr lang="en-US" dirty="0" smtClean="0"/>
              <a:t>  e.g., Base station transmits to all sensor nodes in WSN.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Multicast:: </a:t>
            </a:r>
            <a:r>
              <a:rPr lang="en-US" dirty="0" smtClean="0"/>
              <a:t>sensor transmit to a subset of sensors (e.g. cluster hear to cluster nodes)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Convergecast</a:t>
            </a:r>
            <a:r>
              <a:rPr lang="en-US" dirty="0" smtClean="0">
                <a:solidFill>
                  <a:srgbClr val="0000FF"/>
                </a:solidFill>
              </a:rPr>
              <a:t>:: </a:t>
            </a:r>
            <a:r>
              <a:rPr lang="en-US" dirty="0" smtClean="0"/>
              <a:t>when a group of sensors communicate to one sensor (BS, cluster head, or data fusion center).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Local Gossip:: </a:t>
            </a:r>
            <a:r>
              <a:rPr lang="en-US" dirty="0" smtClean="0"/>
              <a:t>sensor sends message to neighbor sensors.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992FEB-6CE6-4C5A-840E-4BEB9F0E99B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Wireless Sensor Networks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Duty cycle:: ratio between listen time and the full listen-sleep cycle.</a:t>
            </a:r>
          </a:p>
          <a:p>
            <a:pPr>
              <a:buFont typeface="Wingdings" pitchFamily="2" charset="2"/>
              <a:buBlip>
                <a:blip r:embed="rId2"/>
              </a:buBlip>
              <a:defRPr/>
            </a:pPr>
            <a:r>
              <a:rPr lang="en-US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central approach – lower the duty cycle by turning the radio off part of the time.</a:t>
            </a:r>
          </a:p>
          <a:p>
            <a:pPr>
              <a:buFontTx/>
              <a:buChar char="•"/>
              <a:defRPr/>
            </a:pPr>
            <a:r>
              <a:rPr lang="en-US" smtClean="0"/>
              <a:t>Three techniques to reduce the duty cycle: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TDMA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Schedule contention periods</a:t>
            </a:r>
          </a:p>
          <a:p>
            <a:pPr lvl="1">
              <a:buFontTx/>
              <a:buChar char="•"/>
              <a:defRPr/>
            </a:pPr>
            <a:r>
              <a:rPr lang="en-US" smtClean="0"/>
              <a:t>LPL (Low Power Listening)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13252-5176-46D2-93A8-8428EE39AF10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pPr>
              <a:defRPr/>
            </a:pPr>
            <a:r>
              <a:rPr lang="en-US" sz="4000" smtClean="0"/>
              <a:t>Techniques to Reduce Idle Listening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TDMA</a:t>
            </a:r>
            <a:r>
              <a:rPr lang="en-US" sz="2800" smtClean="0"/>
              <a:t> requires cluster-based or centralized control.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Scheduling</a:t>
            </a:r>
            <a:r>
              <a:rPr lang="en-US" sz="2800" smtClean="0"/>
              <a:t> – ensures short listen period when transmitters and listeners can rendezvous and other periods where nodes sleep (turn off their radios).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LPL</a:t>
            </a:r>
            <a:r>
              <a:rPr lang="en-US" sz="2800" smtClean="0"/>
              <a:t> – nodes wake up briefly to check for channel activity without receiving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idle, node goes back to sleep.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If channel is busy, node stays awake to receive data.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smtClean="0"/>
              <a:t>A long preamble (longer than poll period) is used to assure than preamble intersects with polls.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Definition, Pictures</a:t>
            </a:r>
            <a:endParaRPr lang="en-US" sz="2800" dirty="0" smtClean="0"/>
          </a:p>
          <a:p>
            <a:r>
              <a:rPr lang="en-US" sz="2800" dirty="0" smtClean="0"/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Types Wireless Sensor Networks (WSNs)</a:t>
            </a:r>
          </a:p>
          <a:p>
            <a:pPr>
              <a:defRPr/>
            </a:pPr>
            <a:r>
              <a:rPr lang="en-US" sz="2800" dirty="0" smtClean="0"/>
              <a:t>Tiered </a:t>
            </a:r>
            <a:r>
              <a:rPr lang="en-US" sz="2800" dirty="0" smtClean="0"/>
              <a:t>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19E007-47E3-4701-8AD1-B67F8B939E7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Tiered WSN Architectures</a:t>
            </a:r>
          </a:p>
        </p:txBody>
      </p:sp>
      <p:pic>
        <p:nvPicPr>
          <p:cNvPr id="583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12888" y="1295400"/>
            <a:ext cx="6116637" cy="4800600"/>
          </a:xfrm>
          <a:noFill/>
        </p:spPr>
      </p:pic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5651500" y="5661025"/>
            <a:ext cx="2355850" cy="411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solidFill>
                  <a:srgbClr val="0000FF"/>
                </a:solidFill>
              </a:rPr>
              <a:t>[ Stathopoulos]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2000240"/>
            <a:ext cx="7000924" cy="2428891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Dynamic </a:t>
            </a:r>
            <a:b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Cluster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E2865F-1C1C-4F79-9180-74C612375265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smtClean="0"/>
              <a:t>Choosing Cluster Heads/</a:t>
            </a:r>
            <a:br>
              <a:rPr lang="en-US" sz="3600" smtClean="0"/>
            </a:br>
            <a:r>
              <a:rPr lang="en-US" sz="3600" smtClean="0"/>
              <a:t>Forming Clusters</a:t>
            </a:r>
          </a:p>
        </p:txBody>
      </p:sp>
      <p:sp>
        <p:nvSpPr>
          <p:cNvPr id="3266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-36513" y="1268413"/>
            <a:ext cx="3132138" cy="48275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Two-tier scheme: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A fixed number of cluster heads  that communicate with BS (base station).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Nodes in cluster communicate with head (normally TDMA).</a:t>
            </a:r>
          </a:p>
          <a:p>
            <a:pPr>
              <a:lnSpc>
                <a:spcPct val="90000"/>
              </a:lnSpc>
              <a:defRPr/>
            </a:pPr>
            <a:r>
              <a:rPr lang="en-US" sz="2000" smtClean="0"/>
              <a:t>TDMA allows fixed schedule of slots for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smtClean="0"/>
              <a:t>  sensor to send to cluster head and receive head transmissions.</a:t>
            </a:r>
          </a:p>
        </p:txBody>
      </p:sp>
      <p:sp>
        <p:nvSpPr>
          <p:cNvPr id="326667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2900" smtClean="0"/>
          </a:p>
        </p:txBody>
      </p:sp>
      <p:pic>
        <p:nvPicPr>
          <p:cNvPr id="5427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94013" y="1196975"/>
            <a:ext cx="6249987" cy="4800600"/>
          </a:xfrm>
          <a:noFill/>
        </p:spPr>
      </p:pic>
      <p:sp>
        <p:nvSpPr>
          <p:cNvPr id="54280" name="Oval 8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54281" name="Line 12"/>
          <p:cNvSpPr>
            <a:spLocks noChangeShapeType="1"/>
          </p:cNvSpPr>
          <p:nvPr/>
        </p:nvSpPr>
        <p:spPr bwMode="auto">
          <a:xfrm>
            <a:off x="4643438" y="3068638"/>
            <a:ext cx="1154112" cy="6127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Line 13"/>
          <p:cNvSpPr>
            <a:spLocks noChangeShapeType="1"/>
          </p:cNvSpPr>
          <p:nvPr/>
        </p:nvSpPr>
        <p:spPr bwMode="auto">
          <a:xfrm flipV="1">
            <a:off x="3779838" y="3933825"/>
            <a:ext cx="1944687" cy="2159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4"/>
          <p:cNvSpPr>
            <a:spLocks noChangeShapeType="1"/>
          </p:cNvSpPr>
          <p:nvPr/>
        </p:nvSpPr>
        <p:spPr bwMode="auto">
          <a:xfrm>
            <a:off x="6156325" y="3933825"/>
            <a:ext cx="935038" cy="574675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5"/>
          <p:cNvSpPr>
            <a:spLocks noChangeShapeType="1"/>
          </p:cNvSpPr>
          <p:nvPr/>
        </p:nvSpPr>
        <p:spPr bwMode="auto">
          <a:xfrm flipV="1">
            <a:off x="6156325" y="2133600"/>
            <a:ext cx="1584325" cy="158273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6"/>
          <p:cNvSpPr>
            <a:spLocks noChangeShapeType="1"/>
          </p:cNvSpPr>
          <p:nvPr/>
        </p:nvSpPr>
        <p:spPr bwMode="auto">
          <a:xfrm flipV="1">
            <a:off x="6084888" y="3500438"/>
            <a:ext cx="71437" cy="144462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Oval 17"/>
          <p:cNvSpPr>
            <a:spLocks noChangeArrowheads="1"/>
          </p:cNvSpPr>
          <p:nvPr/>
        </p:nvSpPr>
        <p:spPr bwMode="auto">
          <a:xfrm>
            <a:off x="5940425" y="1052513"/>
            <a:ext cx="3203575" cy="2305050"/>
          </a:xfrm>
          <a:prstGeom prst="ellipse">
            <a:avLst/>
          </a:prstGeom>
          <a:noFill/>
          <a:ln w="25400" algn="ctr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D1D82FD-2228-4DBB-AC39-BA80E168BCDB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1475" y="1292225"/>
            <a:ext cx="6124575" cy="4800600"/>
          </a:xfrm>
          <a:noFill/>
        </p:spPr>
      </p:pic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724525" y="3644900"/>
            <a:ext cx="409575" cy="411163"/>
          </a:xfrm>
          <a:prstGeom prst="ellipse">
            <a:avLst/>
          </a:prstGeom>
          <a:noFill/>
          <a:ln w="25400" algn="ctr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800"/>
              <a:t>BS</a:t>
            </a:r>
          </a:p>
        </p:txBody>
      </p:sp>
      <p:sp>
        <p:nvSpPr>
          <p:cNvPr id="3379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white">
          <a:xfrm>
            <a:off x="179388" y="44450"/>
            <a:ext cx="8785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Choosing Cluster Heads/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Forming Clusters</a:t>
            </a:r>
          </a:p>
        </p:txBody>
      </p:sp>
      <p:sp>
        <p:nvSpPr>
          <p:cNvPr id="337930" name="Rectangle 10"/>
          <p:cNvSpPr>
            <a:spLocks noChangeArrowheads="1"/>
          </p:cNvSpPr>
          <p:nvPr/>
        </p:nvSpPr>
        <p:spPr bwMode="auto">
          <a:xfrm>
            <a:off x="0" y="1412875"/>
            <a:ext cx="31321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5425" indent="-225425" algn="l"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Periodically select new cluster heads to minimize power consumption and maximize WSN lifetime.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More complex problem when size of cluster changes dynamically.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As time goes by, some sensor nodes die!</a:t>
            </a:r>
          </a:p>
          <a:p>
            <a:pPr marL="225425" indent="-225425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50000"/>
              <a:buFont typeface="Wingdings" pitchFamily="2" charset="2"/>
              <a:buChar char="§"/>
              <a:defRPr/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Not worried about coverage issues!</a:t>
            </a:r>
          </a:p>
        </p:txBody>
      </p:sp>
      <p:sp>
        <p:nvSpPr>
          <p:cNvPr id="337931" name="Oval 11"/>
          <p:cNvSpPr>
            <a:spLocks noChangeArrowheads="1"/>
          </p:cNvSpPr>
          <p:nvPr/>
        </p:nvSpPr>
        <p:spPr bwMode="auto">
          <a:xfrm>
            <a:off x="5508625" y="2081213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2" name="Oval 12"/>
          <p:cNvSpPr>
            <a:spLocks noChangeArrowheads="1"/>
          </p:cNvSpPr>
          <p:nvPr/>
        </p:nvSpPr>
        <p:spPr bwMode="auto">
          <a:xfrm>
            <a:off x="4716463" y="31511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3" name="Oval 13"/>
          <p:cNvSpPr>
            <a:spLocks noChangeArrowheads="1"/>
          </p:cNvSpPr>
          <p:nvPr/>
        </p:nvSpPr>
        <p:spPr bwMode="auto">
          <a:xfrm>
            <a:off x="3635375" y="515778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4" name="Oval 14"/>
          <p:cNvSpPr>
            <a:spLocks noChangeArrowheads="1"/>
          </p:cNvSpPr>
          <p:nvPr/>
        </p:nvSpPr>
        <p:spPr bwMode="auto">
          <a:xfrm>
            <a:off x="8123238" y="1773238"/>
            <a:ext cx="409575" cy="4111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  <p:sp>
        <p:nvSpPr>
          <p:cNvPr id="337935" name="Oval 15"/>
          <p:cNvSpPr>
            <a:spLocks noChangeArrowheads="1"/>
          </p:cNvSpPr>
          <p:nvPr/>
        </p:nvSpPr>
        <p:spPr bwMode="auto">
          <a:xfrm>
            <a:off x="6948488" y="4292600"/>
            <a:ext cx="409575" cy="411163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en-US" sz="1600">
                <a:solidFill>
                  <a:srgbClr val="990033"/>
                </a:solidFill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2" grpId="0"/>
      <p:bldP spid="337933" grpId="0"/>
      <p:bldP spid="337934" grpId="0"/>
      <p:bldP spid="3379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12824" y="6286520"/>
            <a:ext cx="7131076" cy="312717"/>
          </a:xfrm>
        </p:spPr>
        <p:txBody>
          <a:bodyPr/>
          <a:lstStyle/>
          <a:p>
            <a:r>
              <a:rPr lang="en-US" dirty="0"/>
              <a:t>“The Mote Revolution: Low Power Wireless Sensor Network Devices”</a:t>
            </a:r>
          </a:p>
          <a:p>
            <a:r>
              <a:rPr lang="en-US" dirty="0"/>
              <a:t>Hot Chips 2004 : Aug 22-24, </a:t>
            </a:r>
            <a:r>
              <a:rPr lang="en-US" dirty="0" smtClean="0"/>
              <a:t>2004  </a:t>
            </a:r>
            <a:r>
              <a:rPr lang="en-US" dirty="0" smtClean="0"/>
              <a:t> </a:t>
            </a:r>
            <a:r>
              <a:rPr lang="en-US" dirty="0" err="1" smtClean="0"/>
              <a:t>Polastre</a:t>
            </a:r>
            <a:r>
              <a:rPr lang="en-US" dirty="0" smtClean="0"/>
              <a:t> et al.</a:t>
            </a:r>
            <a:endParaRPr lang="en-US" dirty="0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2971800" y="1905000"/>
            <a:ext cx="46482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Networking</a:t>
            </a:r>
          </a:p>
        </p:txBody>
      </p:sp>
      <p:sp>
        <p:nvSpPr>
          <p:cNvPr id="94249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Experimental Platform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2714625"/>
            <a:ext cx="1981200" cy="3332163"/>
            <a:chOff x="0" y="1710"/>
            <a:chExt cx="1248" cy="2099"/>
          </a:xfrm>
        </p:grpSpPr>
        <p:pic>
          <p:nvPicPr>
            <p:cNvPr id="94211" name="Picture 3" descr="wec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" y="2016"/>
              <a:ext cx="100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2" name="Text Box 4"/>
            <p:cNvSpPr txBox="1">
              <a:spLocks noChangeArrowheads="1"/>
            </p:cNvSpPr>
            <p:nvPr/>
          </p:nvSpPr>
          <p:spPr bwMode="auto">
            <a:xfrm>
              <a:off x="0" y="2587"/>
              <a:ext cx="1248" cy="122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Small microcontroller </a:t>
              </a:r>
              <a:br>
                <a:rPr lang="en-US" sz="1400" b="1"/>
              </a:br>
              <a:r>
                <a:rPr lang="en-US" sz="1400" b="1"/>
                <a:t>   8 kB code</a:t>
              </a:r>
              <a:br>
                <a:rPr lang="en-US" sz="1400" b="1"/>
              </a:br>
              <a:r>
                <a:rPr lang="en-US" sz="1400" b="1"/>
                <a:t>   512 B data 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Simple, low-power radio </a:t>
              </a:r>
              <a:br>
                <a:rPr lang="en-US" sz="1400" b="1"/>
              </a:br>
              <a:r>
                <a:rPr lang="en-US" sz="1400" b="1"/>
                <a:t>   10 kbps ASK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EEPROM (32 KB)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b="1"/>
                <a:t>Simple sensors</a:t>
              </a:r>
            </a:p>
          </p:txBody>
        </p:sp>
        <p:sp>
          <p:nvSpPr>
            <p:cNvPr id="94213" name="Text Box 5"/>
            <p:cNvSpPr txBox="1">
              <a:spLocks noChangeArrowheads="1"/>
            </p:cNvSpPr>
            <p:nvPr/>
          </p:nvSpPr>
          <p:spPr bwMode="auto">
            <a:xfrm>
              <a:off x="384" y="1710"/>
              <a:ext cx="850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WeC</a:t>
              </a:r>
              <a:r>
                <a:rPr lang="en-US" sz="1400" b="1" dirty="0"/>
                <a:t> 99</a:t>
              </a:r>
            </a:p>
            <a:p>
              <a:r>
                <a:rPr lang="en-US" sz="1400" b="1" dirty="0"/>
                <a:t>“Smart Rock”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572000" y="2976563"/>
            <a:ext cx="2362200" cy="2924175"/>
            <a:chOff x="2880" y="1875"/>
            <a:chExt cx="1488" cy="1842"/>
          </a:xfrm>
        </p:grpSpPr>
        <p:pic>
          <p:nvPicPr>
            <p:cNvPr id="94215" name="Picture 7" descr="micawb-sen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04" y="2448"/>
              <a:ext cx="864" cy="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217" name="Picture 9" descr="mica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-1542721">
              <a:off x="2928" y="2208"/>
              <a:ext cx="960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>
              <a:off x="3216" y="1875"/>
              <a:ext cx="61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Mica 1/02</a:t>
              </a:r>
            </a:p>
          </p:txBody>
        </p:sp>
        <p:sp>
          <p:nvSpPr>
            <p:cNvPr id="94219" name="Text Box 11"/>
            <p:cNvSpPr txBox="1">
              <a:spLocks noChangeArrowheads="1"/>
            </p:cNvSpPr>
            <p:nvPr/>
          </p:nvSpPr>
          <p:spPr bwMode="auto">
            <a:xfrm>
              <a:off x="2880" y="3123"/>
              <a:ext cx="1488" cy="59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 dirty="0"/>
                <a:t>NEST open exp. Platform</a:t>
              </a:r>
              <a:br>
                <a:rPr lang="en-US" sz="1400" b="1" dirty="0"/>
              </a:br>
              <a:r>
                <a:rPr lang="en-US" sz="1400" b="1" dirty="0"/>
                <a:t>128 </a:t>
              </a:r>
              <a:r>
                <a:rPr lang="en-US" sz="1400" b="1" dirty="0" err="1"/>
                <a:t>kB</a:t>
              </a:r>
              <a:r>
                <a:rPr lang="en-US" sz="1400" b="1" dirty="0"/>
                <a:t> code, 4 </a:t>
              </a:r>
              <a:r>
                <a:rPr lang="en-US" sz="1400" b="1" dirty="0" err="1"/>
                <a:t>kB</a:t>
              </a:r>
              <a:r>
                <a:rPr lang="en-US" sz="1400" b="1" dirty="0"/>
                <a:t> data</a:t>
              </a:r>
              <a:br>
                <a:rPr lang="en-US" sz="1400" b="1" dirty="0"/>
              </a:br>
              <a:r>
                <a:rPr lang="en-US" sz="1400" b="1" dirty="0"/>
                <a:t>40kbps OOK/ASK radio</a:t>
              </a:r>
              <a:br>
                <a:rPr lang="en-US" sz="1400" b="1" dirty="0"/>
              </a:br>
              <a:r>
                <a:rPr lang="en-US" sz="1400" b="1" dirty="0"/>
                <a:t>512 </a:t>
              </a:r>
              <a:r>
                <a:rPr lang="en-US" sz="1400" b="1" dirty="0" err="1"/>
                <a:t>kB</a:t>
              </a:r>
              <a:r>
                <a:rPr lang="en-US" sz="1400" b="1" dirty="0"/>
                <a:t> Flash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828800" y="2895600"/>
            <a:ext cx="2057400" cy="3213100"/>
            <a:chOff x="1680" y="1728"/>
            <a:chExt cx="1296" cy="2024"/>
          </a:xfrm>
        </p:grpSpPr>
        <p:sp>
          <p:nvSpPr>
            <p:cNvPr id="94225" name="Text Box 17"/>
            <p:cNvSpPr txBox="1">
              <a:spLocks noChangeArrowheads="1"/>
            </p:cNvSpPr>
            <p:nvPr/>
          </p:nvSpPr>
          <p:spPr bwMode="auto">
            <a:xfrm>
              <a:off x="1920" y="1728"/>
              <a:ext cx="699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Rene 11/00</a:t>
              </a:r>
            </a:p>
          </p:txBody>
        </p:sp>
        <p:sp>
          <p:nvSpPr>
            <p:cNvPr id="94226" name="Text Box 18"/>
            <p:cNvSpPr txBox="1">
              <a:spLocks noChangeArrowheads="1"/>
            </p:cNvSpPr>
            <p:nvPr/>
          </p:nvSpPr>
          <p:spPr bwMode="auto">
            <a:xfrm>
              <a:off x="1680" y="3024"/>
              <a:ext cx="1296" cy="7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Designed for experimentation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1400" b="1"/>
                <a:t>sensor boards</a:t>
              </a:r>
            </a:p>
            <a:p>
              <a:pPr>
                <a:spcBef>
                  <a:spcPct val="50000"/>
                </a:spcBef>
                <a:buFontTx/>
                <a:buChar char="-"/>
              </a:pPr>
              <a:r>
                <a:rPr lang="en-US" sz="1400" b="1"/>
                <a:t>power boards</a:t>
              </a:r>
            </a:p>
          </p:txBody>
        </p:sp>
        <p:graphicFrame>
          <p:nvGraphicFramePr>
            <p:cNvPr id="94227" name="Object 19"/>
            <p:cNvGraphicFramePr>
              <a:graphicFrameLocks noChangeAspect="1"/>
            </p:cNvGraphicFramePr>
            <p:nvPr/>
          </p:nvGraphicFramePr>
          <p:xfrm>
            <a:off x="1680" y="2448"/>
            <a:ext cx="1131" cy="467"/>
          </p:xfrm>
          <a:graphic>
            <a:graphicData uri="http://schemas.openxmlformats.org/presentationml/2006/ole">
              <p:oleObj spid="_x0000_s1026" name="Bitmap Image" r:id="rId7" imgW="2962689" imgH="1400000" progId="Paint.Picture">
                <p:embed/>
              </p:oleObj>
            </a:graphicData>
          </a:graphic>
        </p:graphicFrame>
        <p:pic>
          <p:nvPicPr>
            <p:cNvPr id="94228" name="Picture 20" descr="ren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80" y="1920"/>
              <a:ext cx="672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1371600" y="2286000"/>
            <a:ext cx="60960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b="1"/>
              <a:t>TinyOS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4419600" y="1524000"/>
            <a:ext cx="3429000" cy="3810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/>
              <a:t>Services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429000" y="3124200"/>
            <a:ext cx="1463675" cy="2030413"/>
            <a:chOff x="2918" y="1783"/>
            <a:chExt cx="922" cy="1279"/>
          </a:xfrm>
        </p:grpSpPr>
        <p:pic>
          <p:nvPicPr>
            <p:cNvPr id="94221" name="Picture 13" descr="dot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976" y="2064"/>
              <a:ext cx="533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4222" name="Text Box 14"/>
            <p:cNvSpPr txBox="1">
              <a:spLocks noChangeArrowheads="1"/>
            </p:cNvSpPr>
            <p:nvPr/>
          </p:nvSpPr>
          <p:spPr bwMode="auto">
            <a:xfrm>
              <a:off x="2918" y="1783"/>
              <a:ext cx="55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Dot 9/01</a:t>
              </a:r>
            </a:p>
          </p:txBody>
        </p:sp>
        <p:sp>
          <p:nvSpPr>
            <p:cNvPr id="94223" name="Text Box 15"/>
            <p:cNvSpPr txBox="1">
              <a:spLocks noChangeArrowheads="1"/>
            </p:cNvSpPr>
            <p:nvPr/>
          </p:nvSpPr>
          <p:spPr bwMode="auto">
            <a:xfrm>
              <a:off x="2928" y="2736"/>
              <a:ext cx="91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Demonstrate scale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7010400" y="4419600"/>
            <a:ext cx="1839913" cy="1873250"/>
            <a:chOff x="4416" y="2784"/>
            <a:chExt cx="1159" cy="1180"/>
          </a:xfrm>
        </p:grpSpPr>
        <p:pic>
          <p:nvPicPr>
            <p:cNvPr id="94238" name="Picture 30" descr="finger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992" y="3600"/>
              <a:ext cx="528" cy="364"/>
            </a:xfrm>
            <a:prstGeom prst="rect">
              <a:avLst/>
            </a:prstGeom>
            <a:noFill/>
          </p:spPr>
        </p:pic>
        <p:sp>
          <p:nvSpPr>
            <p:cNvPr id="94252" name="Line 44"/>
            <p:cNvSpPr>
              <a:spLocks noChangeShapeType="1"/>
            </p:cNvSpPr>
            <p:nvPr/>
          </p:nvSpPr>
          <p:spPr bwMode="auto">
            <a:xfrm>
              <a:off x="4416" y="2784"/>
              <a:ext cx="489" cy="5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55" name="Text Box 47"/>
            <p:cNvSpPr txBox="1">
              <a:spLocks noChangeArrowheads="1"/>
            </p:cNvSpPr>
            <p:nvPr/>
          </p:nvSpPr>
          <p:spPr bwMode="auto">
            <a:xfrm>
              <a:off x="4944" y="3195"/>
              <a:ext cx="631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Spec 6/03</a:t>
              </a:r>
            </a:p>
            <a:p>
              <a:r>
                <a:rPr lang="en-US" sz="1400" b="1" dirty="0"/>
                <a:t>“Mote on </a:t>
              </a:r>
              <a:br>
                <a:rPr lang="en-US" sz="1400" b="1" dirty="0"/>
              </a:br>
              <a:r>
                <a:rPr lang="en-US" sz="1400" b="1" dirty="0"/>
                <a:t>a chip”</a:t>
              </a:r>
              <a:br>
                <a:rPr lang="en-US" sz="1400" b="1" dirty="0"/>
              </a:br>
              <a:endParaRPr lang="en-US" sz="1400" b="1" dirty="0"/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7010400" y="1143000"/>
            <a:ext cx="2082800" cy="2590800"/>
            <a:chOff x="4416" y="720"/>
            <a:chExt cx="1312" cy="1632"/>
          </a:xfrm>
        </p:grpSpPr>
        <p:sp>
          <p:nvSpPr>
            <p:cNvPr id="94254" name="Line 46"/>
            <p:cNvSpPr>
              <a:spLocks noChangeShapeType="1"/>
            </p:cNvSpPr>
            <p:nvPr/>
          </p:nvSpPr>
          <p:spPr bwMode="auto">
            <a:xfrm flipV="1">
              <a:off x="4416" y="1824"/>
              <a:ext cx="432" cy="5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94256" name="Picture 48" descr="Telos Mote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896" y="1428"/>
              <a:ext cx="768" cy="540"/>
            </a:xfrm>
            <a:prstGeom prst="rect">
              <a:avLst/>
            </a:prstGeom>
            <a:noFill/>
          </p:spPr>
        </p:pic>
        <p:sp>
          <p:nvSpPr>
            <p:cNvPr id="94257" name="Text Box 49"/>
            <p:cNvSpPr txBox="1">
              <a:spLocks noChangeArrowheads="1"/>
            </p:cNvSpPr>
            <p:nvPr/>
          </p:nvSpPr>
          <p:spPr bwMode="auto">
            <a:xfrm>
              <a:off x="4992" y="720"/>
              <a:ext cx="736" cy="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Telos 4/04</a:t>
              </a:r>
            </a:p>
            <a:p>
              <a:r>
                <a:rPr lang="en-US" sz="1400" b="1"/>
                <a:t>Robust</a:t>
              </a:r>
            </a:p>
            <a:p>
              <a:r>
                <a:rPr lang="en-US" sz="1400" b="1"/>
                <a:t>Low Power</a:t>
              </a:r>
            </a:p>
            <a:p>
              <a:r>
                <a:rPr lang="en-US" sz="1400" b="1"/>
                <a:t>250kbps</a:t>
              </a:r>
            </a:p>
            <a:p>
              <a:r>
                <a:rPr lang="en-US" sz="1400" b="1"/>
                <a:t>Easy to use</a:t>
              </a:r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7010400" y="3429000"/>
            <a:ext cx="2133600" cy="1416050"/>
            <a:chOff x="4416" y="2160"/>
            <a:chExt cx="1344" cy="892"/>
          </a:xfrm>
        </p:grpSpPr>
        <p:sp>
          <p:nvSpPr>
            <p:cNvPr id="94253" name="Line 45"/>
            <p:cNvSpPr>
              <a:spLocks noChangeShapeType="1"/>
            </p:cNvSpPr>
            <p:nvPr/>
          </p:nvSpPr>
          <p:spPr bwMode="auto">
            <a:xfrm>
              <a:off x="4416" y="2544"/>
              <a:ext cx="4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94258" name="Picture 50" descr="mica2"/>
            <p:cNvPicPr>
              <a:picLocks noChangeAspect="1" noChangeArrowheads="1"/>
            </p:cNvPicPr>
            <p:nvPr/>
          </p:nvPicPr>
          <p:blipFill>
            <a:blip r:embed="rId12">
              <a:lum bright="12000"/>
            </a:blip>
            <a:srcRect/>
            <a:stretch>
              <a:fillRect/>
            </a:stretch>
          </p:blipFill>
          <p:spPr bwMode="auto">
            <a:xfrm>
              <a:off x="4896" y="2160"/>
              <a:ext cx="768" cy="463"/>
            </a:xfrm>
            <a:prstGeom prst="rect">
              <a:avLst/>
            </a:prstGeom>
            <a:noFill/>
          </p:spPr>
        </p:pic>
        <p:sp>
          <p:nvSpPr>
            <p:cNvPr id="94259" name="Text Box 51"/>
            <p:cNvSpPr txBox="1">
              <a:spLocks noChangeArrowheads="1"/>
            </p:cNvSpPr>
            <p:nvPr/>
          </p:nvSpPr>
          <p:spPr bwMode="auto">
            <a:xfrm>
              <a:off x="4863" y="2592"/>
              <a:ext cx="89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Mica2 12/02</a:t>
              </a:r>
            </a:p>
            <a:p>
              <a:r>
                <a:rPr lang="en-US" sz="1400" b="1" dirty="0"/>
                <a:t>38.4kbps radio</a:t>
              </a:r>
              <a:br>
                <a:rPr lang="en-US" sz="1400" b="1" dirty="0"/>
              </a:br>
              <a:r>
                <a:rPr lang="en-US" sz="1400" b="1" dirty="0"/>
                <a:t>FSK</a:t>
              </a:r>
            </a:p>
          </p:txBody>
        </p:sp>
      </p:grpSp>
      <p:sp>
        <p:nvSpPr>
          <p:cNvPr id="94264" name="Text Box 56"/>
          <p:cNvSpPr txBox="1">
            <a:spLocks noChangeArrowheads="1"/>
          </p:cNvSpPr>
          <p:nvPr/>
        </p:nvSpPr>
        <p:spPr bwMode="auto">
          <a:xfrm>
            <a:off x="357158" y="1142984"/>
            <a:ext cx="43011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Commercial Off The Shelf Components (COTS</a:t>
            </a:r>
            <a:r>
              <a:rPr lang="en-US" sz="1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40B6-416C-4AA7-8709-7AFF69536F0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Dynamic Cluster Formation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TDMA cluster algorithms:</a:t>
            </a:r>
          </a:p>
          <a:p>
            <a:pPr lvl="1">
              <a:defRPr/>
            </a:pPr>
            <a:r>
              <a:rPr lang="en-US" dirty="0" smtClean="0"/>
              <a:t>LEACH, Bluetooth, …</a:t>
            </a:r>
          </a:p>
          <a:p>
            <a:pPr>
              <a:defRPr/>
            </a:pPr>
            <a:r>
              <a:rPr lang="en-US" dirty="0" smtClean="0"/>
              <a:t>Rick </a:t>
            </a:r>
            <a:r>
              <a:rPr lang="en-US" dirty="0" err="1" smtClean="0"/>
              <a:t>Skowyra’s</a:t>
            </a:r>
            <a:r>
              <a:rPr lang="en-US" dirty="0" smtClean="0"/>
              <a:t> MS thesis: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‘Energy Efficient Dynamic </a:t>
            </a:r>
            <a:r>
              <a:rPr lang="en-US" dirty="0" err="1" smtClean="0"/>
              <a:t>Reclustering</a:t>
            </a:r>
            <a:r>
              <a:rPr lang="en-US" dirty="0" smtClean="0"/>
              <a:t> Strategy for WSNs’</a:t>
            </a:r>
          </a:p>
          <a:p>
            <a:pPr lvl="1">
              <a:defRPr/>
            </a:pPr>
            <a:r>
              <a:rPr lang="en-US" dirty="0" smtClean="0"/>
              <a:t>‘Leach-like’ with a fitness function and periodic </a:t>
            </a:r>
            <a:r>
              <a:rPr lang="en-US" dirty="0" err="1" smtClean="0"/>
              <a:t>reclustering</a:t>
            </a:r>
            <a:r>
              <a:rPr lang="en-US" dirty="0" smtClean="0"/>
              <a:t>.</a:t>
            </a:r>
          </a:p>
          <a:p>
            <a:pPr lvl="1">
              <a:defRPr/>
            </a:pPr>
            <a:r>
              <a:rPr lang="en-US" dirty="0" smtClean="0"/>
              <a:t>He designed a distributed genetic algorithm to speed the </a:t>
            </a:r>
            <a:r>
              <a:rPr lang="en-US" dirty="0" err="1" smtClean="0"/>
              <a:t>recluster</a:t>
            </a:r>
            <a:r>
              <a:rPr lang="en-US" dirty="0" smtClean="0"/>
              <a:t>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4925" y="2205038"/>
            <a:ext cx="9144000" cy="2306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Power-Aware</a:t>
            </a:r>
            <a:b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ABBD8F-CAC8-4426-B7F5-7F36BBCCFA4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295400"/>
            <a:ext cx="8893175" cy="4797425"/>
          </a:xfrm>
          <a:ln>
            <a:solidFill>
              <a:schemeClr val="tx1"/>
            </a:solidFill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1997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1998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/>
              <a:t>PAMAS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1999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2000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2001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/>
              </a:rPr>
              <a:t>SMAC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2002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/>
              <a:t>LPL 		NPSM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2003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effectLst/>
              </a:rPr>
              <a:t>TMAC</a:t>
            </a:r>
            <a:r>
              <a:rPr lang="en-US" sz="2400" dirty="0" smtClean="0"/>
              <a:t>      </a:t>
            </a:r>
            <a:r>
              <a:rPr lang="en-US" sz="2400" dirty="0" err="1" smtClean="0"/>
              <a:t>TinyOS</a:t>
            </a:r>
            <a:r>
              <a:rPr lang="en-US" sz="2400" dirty="0" smtClean="0"/>
              <a:t>    </a:t>
            </a:r>
            <a:r>
              <a:rPr lang="en-US" sz="2400" dirty="0" smtClean="0"/>
              <a:t>EMACs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TRAMA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Sift</a:t>
            </a:r>
            <a:endParaRPr lang="en-US" sz="2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2004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/>
              <a:t>BMAC 	DMAC     </a:t>
            </a:r>
            <a:r>
              <a:rPr lang="en-US" sz="2400" dirty="0" smtClean="0"/>
              <a:t>DSMAC   LMAC </a:t>
            </a:r>
            <a:r>
              <a:rPr lang="en-US" sz="2400" dirty="0" smtClean="0"/>
              <a:t>  </a:t>
            </a:r>
            <a:r>
              <a:rPr lang="en-US" sz="2400" dirty="0" err="1" smtClean="0">
                <a:effectLst/>
              </a:rPr>
              <a:t>WiseMAC</a:t>
            </a:r>
            <a:endParaRPr lang="en-US" sz="2400" dirty="0" smtClean="0">
              <a:effectLst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2005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/>
              <a:t>PMAC 	ZMAC	     </a:t>
            </a:r>
            <a:r>
              <a:rPr lang="en-US" sz="2400" dirty="0" smtClean="0"/>
              <a:t>SP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2006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</a:t>
            </a:r>
            <a:r>
              <a:rPr lang="en-US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SCP-MAC</a:t>
            </a:r>
            <a:endParaRPr lang="en-US" sz="2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2007</a:t>
            </a:r>
            <a:r>
              <a:rPr lang="en-US" sz="2400" dirty="0" smtClean="0"/>
              <a:t>	 </a:t>
            </a:r>
            <a:r>
              <a:rPr lang="en-US" sz="2400" dirty="0" smtClean="0">
                <a:effectLst/>
              </a:rPr>
              <a:t>Crankshaft</a:t>
            </a:r>
            <a:endParaRPr lang="en-US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None/>
              <a:defRPr/>
            </a:pPr>
            <a:r>
              <a:rPr lang="en-US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 </a:t>
            </a:r>
            <a:r>
              <a:rPr 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AS-MAC</a:t>
            </a:r>
            <a:endParaRPr lang="en-US" sz="24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				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D2BE887-1EF2-4763-A368-80825268F39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smtClean="0"/>
              <a:t>Power Aware MAC Protocols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Three approaches to saving power: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1.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TDMA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TRAMA</a:t>
            </a:r>
            <a:r>
              <a:rPr lang="en-US" sz="2800" dirty="0" smtClean="0"/>
              <a:t>, EMACs, LMAC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                                        </a:t>
            </a:r>
            <a:endParaRPr lang="en-US" sz="2800" dirty="0" smtClean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r>
              <a:rPr lang="en-US" sz="2800" dirty="0" smtClean="0"/>
              <a:t>2.</a:t>
            </a:r>
            <a:r>
              <a:rPr lang="en-US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Schedule</a:t>
            </a:r>
            <a:r>
              <a:rPr lang="en-US" sz="2800" dirty="0" smtClean="0"/>
              <a:t>: PAMAS, </a:t>
            </a:r>
            <a:r>
              <a:rPr lang="en-US" sz="2800" dirty="0" smtClean="0">
                <a:effectLst/>
              </a:rPr>
              <a:t>SMAC, TMAC</a:t>
            </a:r>
            <a:r>
              <a:rPr lang="en-US" sz="2800" dirty="0" smtClean="0"/>
              <a:t>, DMAC, PMAC,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SCP-MAC</a:t>
            </a: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, </a:t>
            </a:r>
            <a:r>
              <a:rPr lang="en-US" sz="2800" dirty="0" smtClean="0">
                <a:effectLst/>
              </a:rPr>
              <a:t>Crankshaft, 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AS-MAC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/>
              <a:t>3.</a:t>
            </a:r>
            <a:r>
              <a:rPr lang="en-US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Low Power Listening</a:t>
            </a:r>
            <a:r>
              <a:rPr lang="en-US" sz="2800" dirty="0" smtClean="0"/>
              <a:t>: LPL, BMAC, </a:t>
            </a:r>
            <a:r>
              <a:rPr lang="en-US" sz="2800" dirty="0" err="1" smtClean="0">
                <a:effectLst/>
              </a:rPr>
              <a:t>WiseMAC</a:t>
            </a:r>
            <a:endParaRPr lang="en-US" sz="2800" dirty="0" smtClean="0">
              <a:effectLst/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Cross-Layering</a:t>
            </a:r>
            <a:r>
              <a:rPr lang="en-US" sz="2800" dirty="0" smtClean="0"/>
              <a:t>: SP, BSD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92162"/>
          </a:xfrm>
        </p:spPr>
        <p:txBody>
          <a:bodyPr/>
          <a:lstStyle/>
          <a:p>
            <a:r>
              <a:rPr lang="en-US" sz="4000" dirty="0" smtClean="0"/>
              <a:t>Table I from WSN Survey Paper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1266825"/>
            <a:ext cx="6953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1414"/>
            <a:ext cx="8785225" cy="792162"/>
          </a:xfrm>
        </p:spPr>
        <p:txBody>
          <a:bodyPr/>
          <a:lstStyle/>
          <a:p>
            <a:r>
              <a:rPr lang="en-US" dirty="0" smtClean="0"/>
              <a:t>Mote Evolution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4" y="857232"/>
            <a:ext cx="8663016" cy="549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12824" y="6286520"/>
            <a:ext cx="7131076" cy="312717"/>
          </a:xfrm>
        </p:spPr>
        <p:txBody>
          <a:bodyPr/>
          <a:lstStyle/>
          <a:p>
            <a:r>
              <a:rPr lang="en-US" dirty="0"/>
              <a:t>“The Mote Revolution: Low Power Wireless Sensor Network Devices”</a:t>
            </a:r>
          </a:p>
          <a:p>
            <a:r>
              <a:rPr lang="en-US" dirty="0"/>
              <a:t>Hot Chips 2004 : Aug 22-24, </a:t>
            </a:r>
            <a:r>
              <a:rPr lang="en-US" dirty="0" smtClean="0"/>
              <a:t>2004  </a:t>
            </a:r>
            <a:r>
              <a:rPr lang="en-US" dirty="0" smtClean="0"/>
              <a:t> </a:t>
            </a:r>
            <a:r>
              <a:rPr lang="en-US" dirty="0" err="1" smtClean="0"/>
              <a:t>Polastre</a:t>
            </a:r>
            <a:r>
              <a:rPr lang="en-US" dirty="0" smtClean="0"/>
              <a:t> et 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95400"/>
            <a:ext cx="8401080" cy="4800600"/>
          </a:xfrm>
        </p:spPr>
        <p:txBody>
          <a:bodyPr/>
          <a:lstStyle/>
          <a:p>
            <a:r>
              <a:rPr lang="en-US" sz="2800" dirty="0" smtClean="0"/>
              <a:t>Introduction, Definition, Pictures</a:t>
            </a:r>
            <a:endParaRPr lang="en-US" sz="2800" dirty="0" smtClean="0"/>
          </a:p>
          <a:p>
            <a:r>
              <a:rPr lang="en-US" sz="2800" dirty="0" smtClean="0">
                <a:solidFill>
                  <a:srgbClr val="0033CC"/>
                </a:solidFill>
              </a:rPr>
              <a:t>Wireless Sensor Network (WSN) Applications</a:t>
            </a:r>
          </a:p>
          <a:p>
            <a:r>
              <a:rPr lang="en-US" sz="2800" dirty="0" smtClean="0"/>
              <a:t>WSN Details</a:t>
            </a:r>
          </a:p>
          <a:p>
            <a:pPr>
              <a:defRPr/>
            </a:pPr>
            <a:r>
              <a:rPr lang="en-US" sz="2800" dirty="0" smtClean="0"/>
              <a:t>Types Wireless Sensor Networks (WSNs)</a:t>
            </a:r>
          </a:p>
          <a:p>
            <a:pPr>
              <a:defRPr/>
            </a:pPr>
            <a:r>
              <a:rPr lang="en-US" sz="2800" dirty="0" smtClean="0"/>
              <a:t>Tiered Architectures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Dynamic Cluster Formation</a:t>
            </a:r>
          </a:p>
          <a:p>
            <a:pPr>
              <a:defRPr/>
            </a:pPr>
            <a:r>
              <a:rPr lang="en-US" sz="2800" dirty="0" smtClean="0">
                <a:effectLst/>
              </a:rPr>
              <a:t>Power-Aware MAC Protocols</a:t>
            </a:r>
          </a:p>
          <a:p>
            <a:pPr lvl="1">
              <a:defRPr/>
            </a:pPr>
            <a:r>
              <a:rPr lang="en-US" dirty="0" smtClean="0"/>
              <a:t>SMAC, TMAC, </a:t>
            </a:r>
            <a:r>
              <a:rPr lang="en-US" dirty="0" err="1" smtClean="0"/>
              <a:t>WiseMAC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TRAMA, SCP-MAC, AS-MAC</a:t>
            </a:r>
            <a:r>
              <a:rPr lang="en-US" dirty="0" smtClean="0"/>
              <a:t>, </a:t>
            </a:r>
            <a:r>
              <a:rPr lang="en-US" dirty="0" smtClean="0">
                <a:effectLst/>
              </a:rPr>
              <a:t>Crankshaft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00EC51-18CE-4219-8E4B-15920968AB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79C8C4-D035-490F-9CB4-66E8AC8AC408}" type="slidenum">
              <a:rPr lang="en-US"/>
              <a:pPr/>
              <a:t>6</a:t>
            </a:fld>
            <a:endParaRPr lang="en-US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Camalie Vineyards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04825" y="1314451"/>
            <a:ext cx="8134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rPr>
              <a:t>Case Study in Crossbow Mote Deployment </a:t>
            </a:r>
          </a:p>
        </p:txBody>
      </p:sp>
      <p:pic>
        <p:nvPicPr>
          <p:cNvPr id="169989" name="Picture 5" descr="Spring04Vineyardvs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3765560"/>
            <a:ext cx="7620000" cy="1092200"/>
          </a:xfrm>
          <a:noFill/>
          <a:ln/>
        </p:spPr>
      </p:pic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4267200" y="5867400"/>
            <a:ext cx="4114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  <a:cs typeface="Times New Roman" pitchFamily="18" charset="0"/>
              </a:rPr>
              <a:t>Copyright 2006 Camalie Vineyards, Not to be reproduced without written permission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2009         Wireless Sensor Networks</a:t>
            </a:r>
            <a:endParaRPr lang="en-US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142976" y="6454775"/>
            <a:ext cx="7215238" cy="287338"/>
          </a:xfrm>
        </p:spPr>
        <p:txBody>
          <a:bodyPr/>
          <a:lstStyle/>
          <a:p>
            <a:r>
              <a:rPr lang="en-US" dirty="0" smtClean="0"/>
              <a:t>Advanced Computer Networks 2009         Wireless Sensor Networks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691ECA-EA73-4C82-9316-E6AF21004EEB}" type="slidenum">
              <a:rPr lang="en-US"/>
              <a:pPr/>
              <a:t>7</a:t>
            </a:fld>
            <a:endParaRPr lang="en-US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475"/>
            <a:ext cx="8064500" cy="863600"/>
          </a:xfrm>
        </p:spPr>
        <p:txBody>
          <a:bodyPr/>
          <a:lstStyle/>
          <a:p>
            <a:r>
              <a:rPr lang="en-US"/>
              <a:t>Water in the Vineyard</a:t>
            </a:r>
          </a:p>
        </p:txBody>
      </p:sp>
      <p:pic>
        <p:nvPicPr>
          <p:cNvPr id="190467" name="Picture 3" descr="WaterInViney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1196975"/>
            <a:ext cx="6426200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E2C34-9B17-46EF-9E8C-9F833DE35714}" type="slidenum">
              <a:rPr lang="en-US"/>
              <a:pPr/>
              <a:t>8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4450"/>
            <a:ext cx="7772400" cy="966788"/>
          </a:xfrm>
        </p:spPr>
        <p:txBody>
          <a:bodyPr/>
          <a:lstStyle/>
          <a:p>
            <a:r>
              <a:rPr lang="en-US"/>
              <a:t>Vineyard Installation</a:t>
            </a:r>
          </a:p>
        </p:txBody>
      </p:sp>
      <p:pic>
        <p:nvPicPr>
          <p:cNvPr id="172035" name="Picture 3" descr="MoteNSens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3586163" cy="4781550"/>
          </a:xfrm>
          <a:prstGeom prst="rect">
            <a:avLst/>
          </a:prstGeom>
          <a:noFill/>
        </p:spPr>
      </p:pic>
      <p:pic>
        <p:nvPicPr>
          <p:cNvPr id="172036" name="Picture 4" descr="SensorWiresNDripp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048000"/>
            <a:ext cx="4140200" cy="3105150"/>
          </a:xfrm>
          <a:prstGeom prst="rect">
            <a:avLst/>
          </a:prstGeom>
          <a:noFill/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4556125" y="1184275"/>
            <a:ext cx="44672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At each Mote location: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2 soil moisture sensors 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12” and 24” depth</a:t>
            </a:r>
          </a:p>
          <a:p>
            <a:pPr lvl="1" algn="l" eaLnBrk="1" hangingPunct="1">
              <a:buFontTx/>
              <a:buChar char="•"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1 soil temp sensor to calibrate</a:t>
            </a:r>
          </a:p>
          <a:p>
            <a:pPr lvl="1" algn="l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     soil moisture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Advanced Computer Networks 2009         Wireless Sensor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7E2395-0ECF-4277-A1BC-8F5747FC8DE0}" type="slidenum">
              <a:rPr lang="en-US"/>
              <a:pPr/>
              <a:t>9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Supply	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2 month max battery life now with 10 minute sampling interval  </a:t>
            </a:r>
          </a:p>
          <a:p>
            <a:pPr marL="342900" indent="-342900"/>
            <a:r>
              <a:rPr lang="en-US" dirty="0"/>
              <a:t>Decided to use solar power, always there when doing irrigation. </a:t>
            </a:r>
            <a:r>
              <a:rPr lang="en-US" dirty="0" smtClean="0"/>
              <a:t>Solar </a:t>
            </a:r>
            <a:r>
              <a:rPr lang="en-US" dirty="0"/>
              <a:t>cell $10 in small </a:t>
            </a:r>
            <a:r>
              <a:rPr lang="en-US" dirty="0" smtClean="0"/>
              <a:t>quantities </a:t>
            </a:r>
            <a:r>
              <a:rPr lang="en-US" dirty="0"/>
              <a:t>and need a $.50 regulator.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4837</TotalTime>
  <Words>1317</Words>
  <Application>Microsoft PowerPoint</Application>
  <PresentationFormat>On-screen Show (4:3)</PresentationFormat>
  <Paragraphs>249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Revised_Master</vt:lpstr>
      <vt:lpstr>Bitmap Image</vt:lpstr>
      <vt:lpstr>Wireless Sensor Networks (WSNs)</vt:lpstr>
      <vt:lpstr>Wireless Sensor Networks</vt:lpstr>
      <vt:lpstr>Open Experimental Platform</vt:lpstr>
      <vt:lpstr>Mote Evolution</vt:lpstr>
      <vt:lpstr>Outline</vt:lpstr>
      <vt:lpstr>Camalie Vineyards</vt:lpstr>
      <vt:lpstr>Water in the Vineyard</vt:lpstr>
      <vt:lpstr>Vineyard Installation</vt:lpstr>
      <vt:lpstr>Power Supply </vt:lpstr>
      <vt:lpstr>Vineyard Mote Prototype</vt:lpstr>
      <vt:lpstr>Network Maps</vt:lpstr>
      <vt:lpstr>Soil Moisture Data</vt:lpstr>
      <vt:lpstr>WSNs for Assisted Living</vt:lpstr>
      <vt:lpstr>WSNs for Assisted Living</vt:lpstr>
      <vt:lpstr>WSNs for Assisted Living</vt:lpstr>
      <vt:lpstr>Berkeley Fall Detection System</vt:lpstr>
      <vt:lpstr>Berkeley Fall Detection System</vt:lpstr>
      <vt:lpstr>Outline</vt:lpstr>
      <vt:lpstr>Wireless Sensor Networks</vt:lpstr>
      <vt:lpstr>Wireless Sensor Networks</vt:lpstr>
      <vt:lpstr>Power Measurements</vt:lpstr>
      <vt:lpstr>WSN Communication Patterns</vt:lpstr>
      <vt:lpstr>Wireless Sensor Networks</vt:lpstr>
      <vt:lpstr>Techniques to Reduce Idle Listening</vt:lpstr>
      <vt:lpstr>Outline</vt:lpstr>
      <vt:lpstr>Tiered WSN Architectures</vt:lpstr>
      <vt:lpstr> Dynamic  Cluster Formation</vt:lpstr>
      <vt:lpstr>Choosing Cluster Heads/ Forming Clusters</vt:lpstr>
      <vt:lpstr>Slide 29</vt:lpstr>
      <vt:lpstr>Dynamic Cluster Formation</vt:lpstr>
      <vt:lpstr> Power-Aware MAC Protocols</vt:lpstr>
      <vt:lpstr>Power Aware MAC Protocols</vt:lpstr>
      <vt:lpstr>Power Aware MAC Protocols</vt:lpstr>
      <vt:lpstr>Table I from WSN Survey Paper</vt:lpstr>
    </vt:vector>
  </TitlesOfParts>
  <Company>WPI Computer Science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rek</cp:lastModifiedBy>
  <cp:revision>169</cp:revision>
  <dcterms:created xsi:type="dcterms:W3CDTF">2004-01-21T20:05:10Z</dcterms:created>
  <dcterms:modified xsi:type="dcterms:W3CDTF">2009-11-10T22:17:17Z</dcterms:modified>
</cp:coreProperties>
</file>