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32" r:id="rId1"/>
  </p:sldMasterIdLst>
  <p:notesMasterIdLst>
    <p:notesMasterId r:id="rId54"/>
  </p:notes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 id="268" r:id="rId14"/>
    <p:sldId id="270" r:id="rId15"/>
    <p:sldId id="269" r:id="rId16"/>
    <p:sldId id="271" r:id="rId17"/>
    <p:sldId id="272" r:id="rId18"/>
    <p:sldId id="273" r:id="rId19"/>
    <p:sldId id="274" r:id="rId20"/>
    <p:sldId id="276" r:id="rId21"/>
    <p:sldId id="275"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314" r:id="rId37"/>
    <p:sldId id="313" r:id="rId38"/>
    <p:sldId id="301" r:id="rId39"/>
    <p:sldId id="312" r:id="rId40"/>
    <p:sldId id="305" r:id="rId41"/>
    <p:sldId id="306" r:id="rId42"/>
    <p:sldId id="294" r:id="rId43"/>
    <p:sldId id="315" r:id="rId44"/>
    <p:sldId id="295" r:id="rId45"/>
    <p:sldId id="307" r:id="rId46"/>
    <p:sldId id="308" r:id="rId47"/>
    <p:sldId id="309" r:id="rId48"/>
    <p:sldId id="310" r:id="rId49"/>
    <p:sldId id="311" r:id="rId50"/>
    <p:sldId id="298" r:id="rId51"/>
    <p:sldId id="300" r:id="rId52"/>
    <p:sldId id="299" r:id="rId5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2B6A2D-0DE7-451E-AD88-940A9C8D6A21}" type="datetimeFigureOut">
              <a:rPr lang="en-US" smtClean="0"/>
              <a:pPr/>
              <a:t>11/3/2009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2221B2-AF0E-4574-8242-3A19E603CE62}"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221B2-AF0E-4574-8242-3A19E603CE62}" type="slidenum">
              <a:rPr lang="en-US" smtClean="0"/>
              <a:pPr/>
              <a:t>22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09BDB040-5C75-40D4-A4E7-83FBBBD64EF7}" type="datetime1">
              <a:rPr lang="ar-SA" smtClean="0"/>
              <a:pPr/>
              <a:t>16/11/1430</a:t>
            </a:fld>
            <a:endParaRPr lang="ar-SA" dirty="0"/>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ar-SA" dirty="0"/>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0B34F065-1154-456A-91E3-76DE8E75E17B}" type="slidenum">
              <a:rPr lang="ar-SA" smtClean="0"/>
              <a:pPr/>
              <a:t>‹#›</a:t>
            </a:fld>
            <a:endParaRPr lang="ar-SA"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1F41721-C416-4586-BFBA-CA28CB248C84}" type="datetime1">
              <a:rPr lang="ar-SA" smtClean="0"/>
              <a:pPr/>
              <a:t>16/11/1430</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B3E988-2A62-42EB-8FC7-FE7E72733353}" type="datetime1">
              <a:rPr lang="ar-SA" smtClean="0"/>
              <a:pPr/>
              <a:t>16/11/1430</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50008530-BAB6-4146-B459-8E2EEC987718}" type="datetime1">
              <a:rPr lang="ar-SA" smtClean="0"/>
              <a:pPr/>
              <a:t>16/11/1430</a:t>
            </a:fld>
            <a:endParaRPr lang="ar-SA" dirty="0"/>
          </a:p>
        </p:txBody>
      </p:sp>
      <p:sp>
        <p:nvSpPr>
          <p:cNvPr id="9" name="Slide Number Placeholder 8"/>
          <p:cNvSpPr>
            <a:spLocks noGrp="1"/>
          </p:cNvSpPr>
          <p:nvPr>
            <p:ph type="sldNum" sz="quarter" idx="15"/>
          </p:nvPr>
        </p:nvSpPr>
        <p:spPr/>
        <p:txBody>
          <a:bodyPr rtlCol="0"/>
          <a:lstStyle/>
          <a:p>
            <a:fld id="{0B34F065-1154-456A-91E3-76DE8E75E17B}" type="slidenum">
              <a:rPr lang="ar-SA" smtClean="0"/>
              <a:pPr/>
              <a:t>‹#›</a:t>
            </a:fld>
            <a:endParaRPr lang="ar-SA" dirty="0"/>
          </a:p>
        </p:txBody>
      </p:sp>
      <p:sp>
        <p:nvSpPr>
          <p:cNvPr id="10" name="Footer Placeholder 9"/>
          <p:cNvSpPr>
            <a:spLocks noGrp="1"/>
          </p:cNvSpPr>
          <p:nvPr>
            <p:ph type="ftr" sz="quarter" idx="16"/>
          </p:nvPr>
        </p:nvSpPr>
        <p:spPr/>
        <p:txBody>
          <a:bodyPr rtlCol="0"/>
          <a:lstStyle/>
          <a:p>
            <a:endParaRPr lang="ar-S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B20030C7-4FEB-45E1-8521-3F4C34298BB6}" type="datetime1">
              <a:rPr lang="ar-SA" smtClean="0"/>
              <a:pPr/>
              <a:t>16/11/1430</a:t>
            </a:fld>
            <a:endParaRPr lang="ar-SA" dirty="0"/>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ar-SA" dirty="0"/>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Slide Number Placeholder 5"/>
          <p:cNvSpPr>
            <a:spLocks noGrp="1"/>
          </p:cNvSpPr>
          <p:nvPr>
            <p:ph type="sldNum" sz="quarter" idx="12"/>
          </p:nvPr>
        </p:nvSpPr>
        <p:spPr bwMode="auto">
          <a:xfrm>
            <a:off x="1340616" y="4928702"/>
            <a:ext cx="609600" cy="517524"/>
          </a:xfrm>
        </p:spPr>
        <p:txBody>
          <a:bodyPr/>
          <a:lstStyle/>
          <a:p>
            <a:fld id="{0B34F065-1154-456A-91E3-76DE8E75E17B}" type="slidenum">
              <a:rPr lang="ar-SA" smtClean="0"/>
              <a:pPr/>
              <a:t>‹#›</a:t>
            </a:fld>
            <a:endParaRPr lang="ar-SA"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4B911DE-D9DE-47AB-A10F-28F35A44FB94}" type="datetime1">
              <a:rPr lang="ar-SA" smtClean="0"/>
              <a:pPr/>
              <a:t>16/11/1430</a:t>
            </a:fld>
            <a:endParaRPr lang="ar-SA" dirty="0"/>
          </a:p>
        </p:txBody>
      </p:sp>
      <p:sp>
        <p:nvSpPr>
          <p:cNvPr id="6" name="Footer Placeholder 5"/>
          <p:cNvSpPr>
            <a:spLocks noGrp="1"/>
          </p:cNvSpPr>
          <p:nvPr>
            <p:ph type="ftr" sz="quarter" idx="11"/>
          </p:nvPr>
        </p:nvSpPr>
        <p:spPr/>
        <p:txBody>
          <a:bodyPr/>
          <a:lstStyle/>
          <a:p>
            <a:endParaRPr lang="ar-SA" dirty="0"/>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dirty="0"/>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9A375DEA-5FEA-4BFA-B321-C4E852E0C8F0}" type="datetime1">
              <a:rPr lang="ar-SA" smtClean="0"/>
              <a:pPr/>
              <a:t>16/11/1430</a:t>
            </a:fld>
            <a:endParaRPr lang="ar-SA" dirty="0"/>
          </a:p>
        </p:txBody>
      </p:sp>
      <p:sp>
        <p:nvSpPr>
          <p:cNvPr id="8" name="Footer Placeholder 7"/>
          <p:cNvSpPr>
            <a:spLocks noGrp="1"/>
          </p:cNvSpPr>
          <p:nvPr>
            <p:ph type="ftr" sz="quarter" idx="11"/>
          </p:nvPr>
        </p:nvSpPr>
        <p:spPr/>
        <p:txBody>
          <a:bodyPr/>
          <a:lstStyle/>
          <a:p>
            <a:endParaRPr lang="ar-SA" dirty="0"/>
          </a:p>
        </p:txBody>
      </p:sp>
      <p:sp>
        <p:nvSpPr>
          <p:cNvPr id="9" name="Slide Number Placeholder 8"/>
          <p:cNvSpPr>
            <a:spLocks noGrp="1"/>
          </p:cNvSpPr>
          <p:nvPr>
            <p:ph type="sldNum" sz="quarter" idx="12"/>
          </p:nvPr>
        </p:nvSpPr>
        <p:spPr/>
        <p:txBody>
          <a:bodyPr/>
          <a:lstStyle/>
          <a:p>
            <a:fld id="{0B34F065-1154-456A-91E3-76DE8E75E17B}" type="slidenum">
              <a:rPr lang="ar-SA" smtClean="0"/>
              <a:pPr/>
              <a:t>‹#›</a:t>
            </a:fld>
            <a:endParaRPr lang="ar-SA" dirty="0"/>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457B127B-9DC7-4825-9FFA-50C4215AAAF3}" type="datetime1">
              <a:rPr lang="ar-SA" smtClean="0"/>
              <a:pPr/>
              <a:t>16/11/1430</a:t>
            </a:fld>
            <a:endParaRPr lang="ar-SA" dirty="0"/>
          </a:p>
        </p:txBody>
      </p:sp>
      <p:sp>
        <p:nvSpPr>
          <p:cNvPr id="7" name="Slide Number Placeholder 6"/>
          <p:cNvSpPr>
            <a:spLocks noGrp="1"/>
          </p:cNvSpPr>
          <p:nvPr>
            <p:ph type="sldNum" sz="quarter" idx="11"/>
          </p:nvPr>
        </p:nvSpPr>
        <p:spPr/>
        <p:txBody>
          <a:bodyPr rtlCol="0"/>
          <a:lstStyle/>
          <a:p>
            <a:fld id="{0B34F065-1154-456A-91E3-76DE8E75E17B}" type="slidenum">
              <a:rPr lang="ar-SA" smtClean="0"/>
              <a:pPr/>
              <a:t>‹#›</a:t>
            </a:fld>
            <a:endParaRPr lang="ar-SA" dirty="0"/>
          </a:p>
        </p:txBody>
      </p:sp>
      <p:sp>
        <p:nvSpPr>
          <p:cNvPr id="8" name="Footer Placeholder 7"/>
          <p:cNvSpPr>
            <a:spLocks noGrp="1"/>
          </p:cNvSpPr>
          <p:nvPr>
            <p:ph type="ftr" sz="quarter" idx="12"/>
          </p:nvPr>
        </p:nvSpPr>
        <p:spPr/>
        <p:txBody>
          <a:bodyPr rtlCol="0"/>
          <a:lstStyle/>
          <a:p>
            <a:endParaRPr lang="ar-S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D1E7EE-526E-46EE-A692-D7C5E27C757A}" type="datetime1">
              <a:rPr lang="ar-SA" smtClean="0"/>
              <a:pPr/>
              <a:t>16/11/1430</a:t>
            </a:fld>
            <a:endParaRPr lang="ar-SA" dirty="0"/>
          </a:p>
        </p:txBody>
      </p:sp>
      <p:sp>
        <p:nvSpPr>
          <p:cNvPr id="3" name="Footer Placeholder 2"/>
          <p:cNvSpPr>
            <a:spLocks noGrp="1"/>
          </p:cNvSpPr>
          <p:nvPr>
            <p:ph type="ftr" sz="quarter" idx="11"/>
          </p:nvPr>
        </p:nvSpPr>
        <p:spPr/>
        <p:txBody>
          <a:bodyPr/>
          <a:lstStyle/>
          <a:p>
            <a:endParaRPr lang="ar-SA" dirty="0"/>
          </a:p>
        </p:txBody>
      </p:sp>
      <p:sp>
        <p:nvSpPr>
          <p:cNvPr id="4" name="Slide Number Placeholder 3"/>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7A907A68-80CC-4943-9393-913FC44D0217}" type="datetime1">
              <a:rPr lang="ar-SA" smtClean="0"/>
              <a:pPr/>
              <a:t>16/11/1430</a:t>
            </a:fld>
            <a:endParaRPr lang="ar-SA" dirty="0"/>
          </a:p>
        </p:txBody>
      </p:sp>
      <p:sp>
        <p:nvSpPr>
          <p:cNvPr id="22" name="Slide Number Placeholder 21"/>
          <p:cNvSpPr>
            <a:spLocks noGrp="1"/>
          </p:cNvSpPr>
          <p:nvPr>
            <p:ph type="sldNum" sz="quarter" idx="15"/>
          </p:nvPr>
        </p:nvSpPr>
        <p:spPr/>
        <p:txBody>
          <a:bodyPr rtlCol="0"/>
          <a:lstStyle/>
          <a:p>
            <a:fld id="{0B34F065-1154-456A-91E3-76DE8E75E17B}" type="slidenum">
              <a:rPr lang="ar-SA" smtClean="0"/>
              <a:pPr/>
              <a:t>‹#›</a:t>
            </a:fld>
            <a:endParaRPr lang="ar-SA" dirty="0"/>
          </a:p>
        </p:txBody>
      </p:sp>
      <p:sp>
        <p:nvSpPr>
          <p:cNvPr id="23" name="Footer Placeholder 22"/>
          <p:cNvSpPr>
            <a:spLocks noGrp="1"/>
          </p:cNvSpPr>
          <p:nvPr>
            <p:ph type="ftr" sz="quarter" idx="16"/>
          </p:nvPr>
        </p:nvSpPr>
        <p:spPr/>
        <p:txBody>
          <a:bodyPr rtlCol="0"/>
          <a:lstStyle/>
          <a:p>
            <a:endParaRPr lang="ar-SA"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dirty="0"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FE7F4DCC-309E-4535-BAFC-601A36115461}" type="datetime1">
              <a:rPr lang="ar-SA" smtClean="0"/>
              <a:pPr/>
              <a:t>16/11/1430</a:t>
            </a:fld>
            <a:endParaRPr lang="ar-SA" dirty="0"/>
          </a:p>
        </p:txBody>
      </p:sp>
      <p:sp>
        <p:nvSpPr>
          <p:cNvPr id="18" name="Slide Number Placeholder 17"/>
          <p:cNvSpPr>
            <a:spLocks noGrp="1"/>
          </p:cNvSpPr>
          <p:nvPr>
            <p:ph type="sldNum" sz="quarter" idx="11"/>
          </p:nvPr>
        </p:nvSpPr>
        <p:spPr/>
        <p:txBody>
          <a:bodyPr rtlCol="0"/>
          <a:lstStyle/>
          <a:p>
            <a:fld id="{0B34F065-1154-456A-91E3-76DE8E75E17B}" type="slidenum">
              <a:rPr lang="ar-SA" smtClean="0"/>
              <a:pPr/>
              <a:t>‹#›</a:t>
            </a:fld>
            <a:endParaRPr lang="ar-SA" dirty="0"/>
          </a:p>
        </p:txBody>
      </p:sp>
      <p:sp>
        <p:nvSpPr>
          <p:cNvPr id="21" name="Footer Placeholder 20"/>
          <p:cNvSpPr>
            <a:spLocks noGrp="1"/>
          </p:cNvSpPr>
          <p:nvPr>
            <p:ph type="ftr" sz="quarter" idx="12"/>
          </p:nvPr>
        </p:nvSpPr>
        <p:spPr/>
        <p:txBody>
          <a:bodyPr rtlCol="0"/>
          <a:lstStyle/>
          <a:p>
            <a:endParaRPr lang="ar-S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8E5FEEB-094B-4D92-A3DF-92C598EFFB89}" type="datetime1">
              <a:rPr lang="ar-SA" smtClean="0"/>
              <a:pPr/>
              <a:t>16/11/1430</a:t>
            </a:fld>
            <a:endParaRPr lang="ar-SA" dirty="0"/>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SA" dirty="0"/>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B34F065-1154-456A-91E3-76DE8E75E17B}" type="slidenum">
              <a:rPr lang="ar-SA" smtClean="0"/>
              <a:pPr/>
              <a:t>‹#›</a:t>
            </a:fld>
            <a:endParaRPr lang="ar-SA"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2.jpeg"/><Relationship Id="rId1" Type="http://schemas.openxmlformats.org/officeDocument/2006/relationships/slideLayout" Target="../slideLayouts/slideLayout2.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jpeg"/></Relationships>
</file>

<file path=ppt/slides/_rels/slide1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85918" y="2000240"/>
            <a:ext cx="7000924" cy="1894362"/>
          </a:xfrm>
        </p:spPr>
        <p:txBody>
          <a:bodyPr>
            <a:normAutofit fontScale="90000"/>
          </a:bodyPr>
          <a:lstStyle/>
          <a:p>
            <a:pPr algn="ct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sz="3600" dirty="0" smtClean="0"/>
              <a:t>Understanding and Mitigating the Impact of RF Interference on 802.11 Networks</a:t>
            </a:r>
            <a:r>
              <a:rPr lang="en-US" dirty="0" smtClean="0"/>
              <a:t/>
            </a:r>
            <a:br>
              <a:rPr lang="en-US" dirty="0" smtClean="0"/>
            </a:br>
            <a:r>
              <a:rPr lang="en-US" dirty="0" smtClean="0"/>
              <a:t/>
            </a:r>
            <a:br>
              <a:rPr lang="en-US" dirty="0" smtClean="0"/>
            </a:br>
            <a:r>
              <a:rPr lang="en-US" sz="2200" dirty="0" smtClean="0"/>
              <a:t>Ramakrishna Gummadi    ucs</a:t>
            </a:r>
            <a:br>
              <a:rPr lang="en-US" sz="2200" dirty="0" smtClean="0"/>
            </a:br>
            <a:r>
              <a:rPr lang="en-US" sz="2200" dirty="0" smtClean="0"/>
              <a:t>David Wetherall    Intel Research </a:t>
            </a:r>
            <a:br>
              <a:rPr lang="en-US" sz="2200" dirty="0" smtClean="0"/>
            </a:br>
            <a:r>
              <a:rPr lang="en-US" sz="2200" dirty="0" smtClean="0"/>
              <a:t>Ben Greenstein      University of Washington</a:t>
            </a:r>
            <a:br>
              <a:rPr lang="en-US" sz="2200" dirty="0" smtClean="0"/>
            </a:br>
            <a:r>
              <a:rPr lang="en-US" sz="2200" dirty="0" smtClean="0"/>
              <a:t>Srinivasan Seshan     cmu</a:t>
            </a:r>
            <a:br>
              <a:rPr lang="en-US" sz="2200" dirty="0" smtClean="0"/>
            </a:br>
            <a:r>
              <a:rPr lang="en-US" sz="2200" dirty="0" smtClean="0"/>
              <a:t> </a:t>
            </a:r>
            <a:endParaRPr lang="en-US" sz="2200" dirty="0"/>
          </a:p>
        </p:txBody>
      </p:sp>
      <p:sp>
        <p:nvSpPr>
          <p:cNvPr id="3" name="Subtitle 2"/>
          <p:cNvSpPr>
            <a:spLocks noGrp="1"/>
          </p:cNvSpPr>
          <p:nvPr>
            <p:ph type="subTitle" idx="1"/>
          </p:nvPr>
        </p:nvSpPr>
        <p:spPr>
          <a:xfrm>
            <a:off x="2285984" y="4500570"/>
            <a:ext cx="6172200" cy="1371600"/>
          </a:xfrm>
        </p:spPr>
        <p:txBody>
          <a:bodyPr/>
          <a:lstStyle/>
          <a:p>
            <a:r>
              <a:rPr lang="en-US" dirty="0" smtClean="0"/>
              <a:t>Presented by;</a:t>
            </a:r>
          </a:p>
          <a:p>
            <a:r>
              <a:rPr lang="en-US" dirty="0" smtClean="0"/>
              <a:t>Andrew Keating</a:t>
            </a:r>
          </a:p>
          <a:p>
            <a:r>
              <a:rPr lang="en-US" dirty="0" smtClean="0"/>
              <a:t>Murad Kaplan</a:t>
            </a:r>
            <a:endParaRPr lang="en-US" dirty="0"/>
          </a:p>
        </p:txBody>
      </p:sp>
      <p:sp>
        <p:nvSpPr>
          <p:cNvPr id="4" name="Slide Number Placeholder 3"/>
          <p:cNvSpPr>
            <a:spLocks noGrp="1"/>
          </p:cNvSpPr>
          <p:nvPr>
            <p:ph type="sldNum" sz="quarter" idx="12"/>
          </p:nvPr>
        </p:nvSpPr>
        <p:spPr/>
        <p:txBody>
          <a:bodyPr/>
          <a:lstStyle/>
          <a:p>
            <a:fld id="{0B34F065-1154-456A-91E3-76DE8E75E17B}" type="slidenum">
              <a:rPr lang="ar-SA" smtClean="0"/>
              <a:pPr/>
              <a:t>1</a:t>
            </a:fld>
            <a:endParaRPr lang="ar-S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 Background (cont’d)</a:t>
            </a:r>
            <a:br>
              <a:rPr lang="en-US" dirty="0" smtClean="0"/>
            </a:br>
            <a:r>
              <a:rPr lang="en-US" dirty="0" smtClean="0"/>
              <a:t>Management </a:t>
            </a:r>
            <a:r>
              <a:rPr lang="en-US" dirty="0" smtClean="0"/>
              <a:t>Packets</a:t>
            </a:r>
            <a:endParaRPr lang="en-US" dirty="0"/>
          </a:p>
        </p:txBody>
      </p:sp>
      <p:sp>
        <p:nvSpPr>
          <p:cNvPr id="7" name="Content Placeholder 6"/>
          <p:cNvSpPr>
            <a:spLocks noGrp="1"/>
          </p:cNvSpPr>
          <p:nvPr>
            <p:ph sz="quarter" idx="2"/>
          </p:nvPr>
        </p:nvSpPr>
        <p:spPr>
          <a:xfrm>
            <a:off x="571472" y="1571612"/>
            <a:ext cx="7500990" cy="1857388"/>
          </a:xfrm>
        </p:spPr>
        <p:txBody>
          <a:bodyPr/>
          <a:lstStyle/>
          <a:p>
            <a:r>
              <a:rPr lang="en-US" sz="1800" dirty="0" smtClean="0"/>
              <a:t>Scanning</a:t>
            </a:r>
          </a:p>
          <a:p>
            <a:r>
              <a:rPr lang="en-US" sz="1800" dirty="0" smtClean="0"/>
              <a:t>Station (user) Authentication and Association</a:t>
            </a:r>
          </a:p>
          <a:p>
            <a:r>
              <a:rPr lang="en-US" sz="1800" dirty="0" smtClean="0"/>
              <a:t>Beacon Management</a:t>
            </a:r>
          </a:p>
          <a:p>
            <a:r>
              <a:rPr lang="en-US" sz="1800" dirty="0" smtClean="0"/>
              <a:t>Power Management Mode</a:t>
            </a:r>
          </a:p>
          <a:p>
            <a:endParaRPr lang="en-US" dirty="0"/>
          </a:p>
        </p:txBody>
      </p:sp>
      <p:sp>
        <p:nvSpPr>
          <p:cNvPr id="18" name="Oval 4"/>
          <p:cNvSpPr>
            <a:spLocks noChangeArrowheads="1"/>
          </p:cNvSpPr>
          <p:nvPr/>
        </p:nvSpPr>
        <p:spPr bwMode="ltGray">
          <a:xfrm>
            <a:off x="715986" y="3902077"/>
            <a:ext cx="7213600" cy="1905000"/>
          </a:xfrm>
          <a:prstGeom prst="ellipse">
            <a:avLst/>
          </a:prstGeom>
          <a:gradFill rotWithShape="0">
            <a:gsLst>
              <a:gs pos="0">
                <a:srgbClr val="2E75B6"/>
              </a:gs>
              <a:gs pos="100000">
                <a:srgbClr val="2E75B6">
                  <a:gamma/>
                  <a:tint val="21176"/>
                  <a:invGamma/>
                </a:srgbClr>
              </a:gs>
            </a:gsLst>
            <a:path path="shape">
              <a:fillToRect l="50000" t="50000" r="50000" b="50000"/>
            </a:path>
          </a:gradFill>
          <a:ln w="9525" algn="ctr">
            <a:noFill/>
            <a:round/>
            <a:headEnd/>
            <a:tailEnd/>
          </a:ln>
          <a:effectLst/>
        </p:spPr>
        <p:txBody>
          <a:bodyPr wrap="none" anchor="ctr"/>
          <a:lstStyle/>
          <a:p>
            <a:pPr algn="ctr">
              <a:lnSpc>
                <a:spcPct val="90000"/>
              </a:lnSpc>
              <a:buClr>
                <a:schemeClr val="tx2"/>
              </a:buClr>
            </a:pPr>
            <a:endParaRPr lang="en-US" sz="2600" b="1" dirty="0">
              <a:solidFill>
                <a:schemeClr val="bg1"/>
              </a:solidFill>
              <a:latin typeface="Arial" charset="0"/>
            </a:endParaRPr>
          </a:p>
        </p:txBody>
      </p:sp>
      <p:pic>
        <p:nvPicPr>
          <p:cNvPr id="19" name="Picture 5" descr="Wireless-Access-Point_1"/>
          <p:cNvPicPr>
            <a:picLocks noChangeAspect="1" noChangeArrowheads="1"/>
          </p:cNvPicPr>
          <p:nvPr/>
        </p:nvPicPr>
        <p:blipFill>
          <a:blip r:embed="rId2" cstate="print"/>
          <a:srcRect/>
          <a:stretch>
            <a:fillRect/>
          </a:stretch>
        </p:blipFill>
        <p:spPr bwMode="auto">
          <a:xfrm>
            <a:off x="3751286" y="3714752"/>
            <a:ext cx="1247775" cy="654050"/>
          </a:xfrm>
          <a:prstGeom prst="rect">
            <a:avLst/>
          </a:prstGeom>
          <a:noFill/>
        </p:spPr>
      </p:pic>
      <p:pic>
        <p:nvPicPr>
          <p:cNvPr id="20" name="Picture 6" descr="Laptop_1"/>
          <p:cNvPicPr>
            <a:picLocks noChangeAspect="1" noChangeArrowheads="1"/>
          </p:cNvPicPr>
          <p:nvPr/>
        </p:nvPicPr>
        <p:blipFill>
          <a:blip r:embed="rId3" cstate="print"/>
          <a:srcRect/>
          <a:stretch>
            <a:fillRect/>
          </a:stretch>
        </p:blipFill>
        <p:spPr bwMode="auto">
          <a:xfrm>
            <a:off x="6019824" y="4543427"/>
            <a:ext cx="1090612" cy="977900"/>
          </a:xfrm>
          <a:prstGeom prst="rect">
            <a:avLst/>
          </a:prstGeom>
          <a:noFill/>
          <a:ln w="9525">
            <a:noFill/>
            <a:miter lim="800000"/>
            <a:headEnd/>
            <a:tailEnd/>
          </a:ln>
        </p:spPr>
      </p:pic>
      <p:pic>
        <p:nvPicPr>
          <p:cNvPr id="21" name="Picture 7" descr="Laptop_1"/>
          <p:cNvPicPr>
            <a:picLocks noChangeAspect="1" noChangeArrowheads="1"/>
          </p:cNvPicPr>
          <p:nvPr/>
        </p:nvPicPr>
        <p:blipFill>
          <a:blip r:embed="rId3" cstate="print"/>
          <a:srcRect/>
          <a:stretch>
            <a:fillRect/>
          </a:stretch>
        </p:blipFill>
        <p:spPr bwMode="auto">
          <a:xfrm>
            <a:off x="1676424" y="4518027"/>
            <a:ext cx="1090612" cy="977900"/>
          </a:xfrm>
          <a:prstGeom prst="rect">
            <a:avLst/>
          </a:prstGeom>
          <a:noFill/>
          <a:ln w="9525">
            <a:noFill/>
            <a:miter lim="800000"/>
            <a:headEnd/>
            <a:tailEnd/>
          </a:ln>
        </p:spPr>
      </p:pic>
      <p:sp>
        <p:nvSpPr>
          <p:cNvPr id="22" name="Line 8"/>
          <p:cNvSpPr>
            <a:spLocks noChangeShapeType="1"/>
          </p:cNvSpPr>
          <p:nvPr/>
        </p:nvSpPr>
        <p:spPr bwMode="auto">
          <a:xfrm flipV="1">
            <a:off x="2636861" y="4394202"/>
            <a:ext cx="1093788" cy="557213"/>
          </a:xfrm>
          <a:prstGeom prst="line">
            <a:avLst/>
          </a:prstGeom>
          <a:noFill/>
          <a:ln w="38100">
            <a:solidFill>
              <a:schemeClr val="tx1"/>
            </a:solidFill>
            <a:round/>
            <a:headEnd type="triangle" w="med" len="med"/>
            <a:tailEnd/>
          </a:ln>
          <a:effectLst/>
        </p:spPr>
        <p:txBody>
          <a:bodyPr wrap="none" anchor="ctr"/>
          <a:lstStyle/>
          <a:p>
            <a:endParaRPr lang="en-US" dirty="0"/>
          </a:p>
        </p:txBody>
      </p:sp>
      <p:sp>
        <p:nvSpPr>
          <p:cNvPr id="23" name="Line 9"/>
          <p:cNvSpPr>
            <a:spLocks noChangeShapeType="1"/>
          </p:cNvSpPr>
          <p:nvPr/>
        </p:nvSpPr>
        <p:spPr bwMode="auto">
          <a:xfrm>
            <a:off x="4667274" y="4349752"/>
            <a:ext cx="1181100" cy="646113"/>
          </a:xfrm>
          <a:prstGeom prst="line">
            <a:avLst/>
          </a:prstGeom>
          <a:noFill/>
          <a:ln w="38100">
            <a:solidFill>
              <a:schemeClr val="tx1"/>
            </a:solidFill>
            <a:round/>
            <a:headEnd/>
            <a:tailEnd type="triangle" w="med" len="med"/>
          </a:ln>
          <a:effectLst/>
        </p:spPr>
        <p:txBody>
          <a:bodyPr wrap="none" anchor="ctr"/>
          <a:lstStyle/>
          <a:p>
            <a:endParaRPr lang="en-US" dirty="0"/>
          </a:p>
        </p:txBody>
      </p:sp>
      <p:sp>
        <p:nvSpPr>
          <p:cNvPr id="24" name="Text Box 10" descr="Zig zag"/>
          <p:cNvSpPr txBox="1">
            <a:spLocks noChangeArrowheads="1"/>
          </p:cNvSpPr>
          <p:nvPr/>
        </p:nvSpPr>
        <p:spPr bwMode="auto">
          <a:xfrm>
            <a:off x="2643211" y="4148140"/>
            <a:ext cx="1009650" cy="339725"/>
          </a:xfrm>
          <a:prstGeom prst="rect">
            <a:avLst/>
          </a:prstGeom>
          <a:noFill/>
          <a:ln w="9525" algn="ctr">
            <a:noFill/>
            <a:miter lim="800000"/>
            <a:headEnd/>
            <a:tailEnd/>
          </a:ln>
          <a:effectLst/>
        </p:spPr>
        <p:txBody>
          <a:bodyPr wrap="none">
            <a:spAutoFit/>
          </a:bodyPr>
          <a:lstStyle/>
          <a:p>
            <a:pPr algn="ctr">
              <a:lnSpc>
                <a:spcPct val="90000"/>
              </a:lnSpc>
              <a:buClr>
                <a:schemeClr val="tx2"/>
              </a:buClr>
            </a:pPr>
            <a:r>
              <a:rPr lang="en-US" b="1" dirty="0">
                <a:latin typeface="Arial" charset="0"/>
              </a:rPr>
              <a:t>Beacon</a:t>
            </a:r>
          </a:p>
        </p:txBody>
      </p:sp>
      <p:sp>
        <p:nvSpPr>
          <p:cNvPr id="25" name="Line 11"/>
          <p:cNvSpPr>
            <a:spLocks noChangeShapeType="1"/>
          </p:cNvSpPr>
          <p:nvPr/>
        </p:nvSpPr>
        <p:spPr bwMode="auto">
          <a:xfrm>
            <a:off x="4908574" y="4013202"/>
            <a:ext cx="1181100" cy="646113"/>
          </a:xfrm>
          <a:prstGeom prst="line">
            <a:avLst/>
          </a:prstGeom>
          <a:noFill/>
          <a:ln w="38100">
            <a:solidFill>
              <a:schemeClr val="tx1"/>
            </a:solidFill>
            <a:round/>
            <a:headEnd type="triangle" w="med" len="med"/>
            <a:tailEnd/>
          </a:ln>
          <a:effectLst/>
        </p:spPr>
        <p:txBody>
          <a:bodyPr wrap="none" anchor="ctr"/>
          <a:lstStyle/>
          <a:p>
            <a:endParaRPr lang="en-US" dirty="0"/>
          </a:p>
        </p:txBody>
      </p:sp>
      <p:sp>
        <p:nvSpPr>
          <p:cNvPr id="26" name="Text Box 12" descr="Zig zag"/>
          <p:cNvSpPr txBox="1">
            <a:spLocks noChangeArrowheads="1"/>
          </p:cNvSpPr>
          <p:nvPr/>
        </p:nvSpPr>
        <p:spPr bwMode="auto">
          <a:xfrm>
            <a:off x="4494236" y="4746627"/>
            <a:ext cx="1187450" cy="587375"/>
          </a:xfrm>
          <a:prstGeom prst="rect">
            <a:avLst/>
          </a:prstGeom>
          <a:noFill/>
          <a:ln w="9525" algn="ctr">
            <a:noFill/>
            <a:miter lim="800000"/>
            <a:headEnd/>
            <a:tailEnd/>
          </a:ln>
          <a:effectLst/>
        </p:spPr>
        <p:txBody>
          <a:bodyPr wrap="none">
            <a:spAutoFit/>
          </a:bodyPr>
          <a:lstStyle/>
          <a:p>
            <a:pPr algn="ctr">
              <a:lnSpc>
                <a:spcPct val="90000"/>
              </a:lnSpc>
              <a:buClr>
                <a:schemeClr val="tx2"/>
              </a:buClr>
            </a:pPr>
            <a:r>
              <a:rPr lang="en-US" b="1" dirty="0">
                <a:latin typeface="Arial" charset="0"/>
              </a:rPr>
              <a:t>Beacon</a:t>
            </a:r>
          </a:p>
          <a:p>
            <a:pPr algn="ctr">
              <a:lnSpc>
                <a:spcPct val="90000"/>
              </a:lnSpc>
              <a:buClr>
                <a:schemeClr val="tx2"/>
              </a:buClr>
            </a:pPr>
            <a:r>
              <a:rPr lang="en-US" b="1" dirty="0">
                <a:latin typeface="Arial" charset="0"/>
              </a:rPr>
              <a:t>Returned</a:t>
            </a:r>
          </a:p>
        </p:txBody>
      </p:sp>
      <p:sp>
        <p:nvSpPr>
          <p:cNvPr id="27" name="Text Box 13" descr="Zig zag"/>
          <p:cNvSpPr txBox="1">
            <a:spLocks noChangeArrowheads="1"/>
          </p:cNvSpPr>
          <p:nvPr/>
        </p:nvSpPr>
        <p:spPr bwMode="auto">
          <a:xfrm>
            <a:off x="5559449" y="3873502"/>
            <a:ext cx="831850" cy="587375"/>
          </a:xfrm>
          <a:prstGeom prst="rect">
            <a:avLst/>
          </a:prstGeom>
          <a:noFill/>
          <a:ln w="9525" algn="ctr">
            <a:noFill/>
            <a:miter lim="800000"/>
            <a:headEnd/>
            <a:tailEnd/>
          </a:ln>
          <a:effectLst/>
        </p:spPr>
        <p:txBody>
          <a:bodyPr wrap="none">
            <a:spAutoFit/>
          </a:bodyPr>
          <a:lstStyle/>
          <a:p>
            <a:pPr algn="ctr">
              <a:lnSpc>
                <a:spcPct val="90000"/>
              </a:lnSpc>
              <a:buClr>
                <a:schemeClr val="tx2"/>
              </a:buClr>
            </a:pPr>
            <a:r>
              <a:rPr lang="en-US" b="1" dirty="0">
                <a:latin typeface="Arial" charset="0"/>
              </a:rPr>
              <a:t>Probe</a:t>
            </a:r>
          </a:p>
          <a:p>
            <a:pPr algn="ctr">
              <a:lnSpc>
                <a:spcPct val="90000"/>
              </a:lnSpc>
              <a:buClr>
                <a:schemeClr val="tx2"/>
              </a:buClr>
            </a:pPr>
            <a:r>
              <a:rPr lang="en-US" b="1" dirty="0">
                <a:latin typeface="Arial" charset="0"/>
              </a:rPr>
              <a:t>Sent</a:t>
            </a:r>
          </a:p>
        </p:txBody>
      </p:sp>
      <p:sp>
        <p:nvSpPr>
          <p:cNvPr id="28" name="Slide Number Placeholder 27"/>
          <p:cNvSpPr>
            <a:spLocks noGrp="1"/>
          </p:cNvSpPr>
          <p:nvPr>
            <p:ph type="sldNum" sz="quarter" idx="12"/>
          </p:nvPr>
        </p:nvSpPr>
        <p:spPr/>
        <p:txBody>
          <a:bodyPr/>
          <a:lstStyle/>
          <a:p>
            <a:fld id="{0B34F065-1154-456A-91E3-76DE8E75E17B}" type="slidenum">
              <a:rPr lang="ar-SA" smtClean="0"/>
              <a:pPr/>
              <a:t>10</a:t>
            </a:fld>
            <a:endParaRPr lang="ar-SA"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PLCP - Physical Layer Convergence Protocol</a:t>
            </a:r>
            <a:endParaRPr lang="en-US" dirty="0"/>
          </a:p>
        </p:txBody>
      </p:sp>
      <p:sp>
        <p:nvSpPr>
          <p:cNvPr id="6" name="Content Placeholder 5"/>
          <p:cNvSpPr>
            <a:spLocks noGrp="1"/>
          </p:cNvSpPr>
          <p:nvPr>
            <p:ph sz="quarter" idx="1"/>
          </p:nvPr>
        </p:nvSpPr>
        <p:spPr>
          <a:xfrm rot="10800000" flipV="1">
            <a:off x="457200" y="1554479"/>
            <a:ext cx="7467600" cy="517198"/>
          </a:xfrm>
        </p:spPr>
        <p:txBody>
          <a:bodyPr>
            <a:normAutofit/>
          </a:bodyPr>
          <a:lstStyle/>
          <a:p>
            <a:pPr>
              <a:buNone/>
            </a:pPr>
            <a:r>
              <a:rPr lang="en-US" dirty="0" smtClean="0"/>
              <a:t>Physical Layer Convergence Protocol  </a:t>
            </a:r>
          </a:p>
        </p:txBody>
      </p:sp>
      <p:pic>
        <p:nvPicPr>
          <p:cNvPr id="1026" name="Picture 2"/>
          <p:cNvPicPr>
            <a:picLocks noChangeAspect="1" noChangeArrowheads="1"/>
          </p:cNvPicPr>
          <p:nvPr/>
        </p:nvPicPr>
        <p:blipFill>
          <a:blip r:embed="rId2" cstate="print"/>
          <a:srcRect/>
          <a:stretch>
            <a:fillRect/>
          </a:stretch>
        </p:blipFill>
        <p:spPr bwMode="auto">
          <a:xfrm>
            <a:off x="571472" y="2143116"/>
            <a:ext cx="7545639" cy="3714776"/>
          </a:xfrm>
          <a:prstGeom prst="rect">
            <a:avLst/>
          </a:prstGeom>
          <a:noFill/>
          <a:ln w="9525">
            <a:noFill/>
            <a:miter lim="800000"/>
            <a:headEnd/>
            <a:tailEnd/>
          </a:ln>
        </p:spPr>
      </p:pic>
      <p:sp>
        <p:nvSpPr>
          <p:cNvPr id="8" name="Slide Number Placeholder 7"/>
          <p:cNvSpPr>
            <a:spLocks noGrp="1"/>
          </p:cNvSpPr>
          <p:nvPr>
            <p:ph type="sldNum" sz="quarter" idx="15"/>
          </p:nvPr>
        </p:nvSpPr>
        <p:spPr/>
        <p:txBody>
          <a:bodyPr/>
          <a:lstStyle/>
          <a:p>
            <a:fld id="{0B34F065-1154-456A-91E3-76DE8E75E17B}" type="slidenum">
              <a:rPr lang="ar-SA" smtClean="0"/>
              <a:pPr/>
              <a:t>11</a:t>
            </a:fld>
            <a:endParaRPr lang="ar-SA"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 Background (cont’d)</a:t>
            </a:r>
            <a:br>
              <a:rPr lang="en-US" dirty="0" smtClean="0"/>
            </a:br>
            <a:r>
              <a:rPr lang="en-US" dirty="0" smtClean="0"/>
              <a:t>Overlapping </a:t>
            </a:r>
            <a:r>
              <a:rPr lang="en-US" dirty="0" smtClean="0"/>
              <a:t>Channels</a:t>
            </a:r>
            <a:endParaRPr lang="en-US" dirty="0"/>
          </a:p>
        </p:txBody>
      </p:sp>
      <p:sp>
        <p:nvSpPr>
          <p:cNvPr id="3" name="Content Placeholder 2"/>
          <p:cNvSpPr>
            <a:spLocks noGrp="1"/>
          </p:cNvSpPr>
          <p:nvPr>
            <p:ph sz="quarter" idx="1"/>
          </p:nvPr>
        </p:nvSpPr>
        <p:spPr>
          <a:xfrm>
            <a:off x="457200" y="1600200"/>
            <a:ext cx="7467600" cy="1257296"/>
          </a:xfrm>
        </p:spPr>
        <p:txBody>
          <a:bodyPr/>
          <a:lstStyle/>
          <a:p>
            <a:r>
              <a:rPr lang="en-US" dirty="0" smtClean="0"/>
              <a:t>802.11b/g transmission occurs on one of 11 overlapping channels in the 2.4GHz North American ISM band.</a:t>
            </a:r>
            <a:endParaRPr lang="en-US" dirty="0"/>
          </a:p>
        </p:txBody>
      </p:sp>
      <p:grpSp>
        <p:nvGrpSpPr>
          <p:cNvPr id="61" name="Group 63"/>
          <p:cNvGrpSpPr>
            <a:grpSpLocks/>
          </p:cNvGrpSpPr>
          <p:nvPr/>
        </p:nvGrpSpPr>
        <p:grpSpPr bwMode="auto">
          <a:xfrm>
            <a:off x="552265" y="3249856"/>
            <a:ext cx="7485062" cy="2109787"/>
            <a:chOff x="239" y="1757"/>
            <a:chExt cx="4715" cy="1329"/>
          </a:xfrm>
        </p:grpSpPr>
        <p:sp>
          <p:nvSpPr>
            <p:cNvPr id="62" name="Rectangle 62" descr="10%"/>
            <p:cNvSpPr>
              <a:spLocks noChangeArrowheads="1"/>
            </p:cNvSpPr>
            <p:nvPr/>
          </p:nvSpPr>
          <p:spPr bwMode="auto">
            <a:xfrm>
              <a:off x="4660" y="1757"/>
              <a:ext cx="294" cy="1329"/>
            </a:xfrm>
            <a:prstGeom prst="rect">
              <a:avLst/>
            </a:prstGeom>
            <a:pattFill prst="pct10">
              <a:fgClr>
                <a:schemeClr val="bg2"/>
              </a:fgClr>
              <a:bgClr>
                <a:srgbClr val="FFFFFF"/>
              </a:bgClr>
            </a:pattFill>
            <a:ln w="12700">
              <a:solidFill>
                <a:schemeClr val="tx1"/>
              </a:solidFill>
              <a:miter lim="800000"/>
              <a:headEnd/>
              <a:tailEnd/>
            </a:ln>
            <a:effectLst/>
          </p:spPr>
          <p:txBody>
            <a:bodyPr wrap="none" anchor="ctr"/>
            <a:lstStyle/>
            <a:p>
              <a:pPr algn="ctr" eaLnBrk="0" hangingPunct="0"/>
              <a:endParaRPr lang="nl-NL" sz="2400">
                <a:latin typeface="Arial" charset="0"/>
              </a:endParaRPr>
            </a:p>
          </p:txBody>
        </p:sp>
        <p:sp>
          <p:nvSpPr>
            <p:cNvPr id="63" name="Rectangle 61" descr="10%"/>
            <p:cNvSpPr>
              <a:spLocks noChangeArrowheads="1"/>
            </p:cNvSpPr>
            <p:nvPr/>
          </p:nvSpPr>
          <p:spPr bwMode="auto">
            <a:xfrm>
              <a:off x="4043" y="1757"/>
              <a:ext cx="338" cy="1329"/>
            </a:xfrm>
            <a:prstGeom prst="rect">
              <a:avLst/>
            </a:prstGeom>
            <a:pattFill prst="pct10">
              <a:fgClr>
                <a:schemeClr val="bg2"/>
              </a:fgClr>
              <a:bgClr>
                <a:srgbClr val="FFFFFF"/>
              </a:bgClr>
            </a:pattFill>
            <a:ln w="12700">
              <a:solidFill>
                <a:schemeClr val="tx1"/>
              </a:solidFill>
              <a:miter lim="800000"/>
              <a:headEnd/>
              <a:tailEnd/>
            </a:ln>
            <a:effectLst/>
          </p:spPr>
          <p:txBody>
            <a:bodyPr wrap="none" anchor="ctr"/>
            <a:lstStyle/>
            <a:p>
              <a:pPr algn="ctr" eaLnBrk="0" hangingPunct="0"/>
              <a:endParaRPr lang="nl-NL" sz="2400">
                <a:latin typeface="Arial" charset="0"/>
              </a:endParaRPr>
            </a:p>
          </p:txBody>
        </p:sp>
        <p:sp>
          <p:nvSpPr>
            <p:cNvPr id="64" name="Rectangle 6" descr="10%"/>
            <p:cNvSpPr>
              <a:spLocks noChangeArrowheads="1"/>
            </p:cNvSpPr>
            <p:nvPr/>
          </p:nvSpPr>
          <p:spPr bwMode="auto">
            <a:xfrm>
              <a:off x="239" y="1760"/>
              <a:ext cx="293" cy="1320"/>
            </a:xfrm>
            <a:prstGeom prst="rect">
              <a:avLst/>
            </a:prstGeom>
            <a:pattFill prst="pct10">
              <a:fgClr>
                <a:schemeClr val="bg2"/>
              </a:fgClr>
              <a:bgClr>
                <a:srgbClr val="FFFFFF"/>
              </a:bgClr>
            </a:pattFill>
            <a:ln w="12700">
              <a:solidFill>
                <a:schemeClr val="tx1"/>
              </a:solidFill>
              <a:miter lim="800000"/>
              <a:headEnd/>
              <a:tailEnd/>
            </a:ln>
            <a:effectLst/>
          </p:spPr>
          <p:txBody>
            <a:bodyPr wrap="none" anchor="ctr"/>
            <a:lstStyle/>
            <a:p>
              <a:pPr algn="ctr" eaLnBrk="0" hangingPunct="0"/>
              <a:endParaRPr lang="nl-NL" sz="2400">
                <a:latin typeface="Arial" charset="0"/>
              </a:endParaRPr>
            </a:p>
          </p:txBody>
        </p:sp>
        <p:sp>
          <p:nvSpPr>
            <p:cNvPr id="65" name="Rectangle 7" descr="10%"/>
            <p:cNvSpPr>
              <a:spLocks noChangeArrowheads="1"/>
            </p:cNvSpPr>
            <p:nvPr/>
          </p:nvSpPr>
          <p:spPr bwMode="auto">
            <a:xfrm>
              <a:off x="532" y="1760"/>
              <a:ext cx="293" cy="1320"/>
            </a:xfrm>
            <a:prstGeom prst="rect">
              <a:avLst/>
            </a:prstGeom>
            <a:pattFill prst="pct10">
              <a:fgClr>
                <a:schemeClr val="bg2"/>
              </a:fgClr>
              <a:bgClr>
                <a:srgbClr val="FFFFFF"/>
              </a:bgClr>
            </a:pattFill>
            <a:ln w="12700">
              <a:solidFill>
                <a:schemeClr val="tx1"/>
              </a:solidFill>
              <a:miter lim="800000"/>
              <a:headEnd/>
              <a:tailEnd/>
            </a:ln>
            <a:effectLst/>
          </p:spPr>
          <p:txBody>
            <a:bodyPr wrap="none" anchor="ctr"/>
            <a:lstStyle/>
            <a:p>
              <a:pPr algn="ctr" eaLnBrk="0" hangingPunct="0"/>
              <a:endParaRPr lang="nl-NL" sz="2400">
                <a:latin typeface="Arial" charset="0"/>
              </a:endParaRPr>
            </a:p>
          </p:txBody>
        </p:sp>
        <p:sp>
          <p:nvSpPr>
            <p:cNvPr id="66" name="Rectangle 8" descr="10%"/>
            <p:cNvSpPr>
              <a:spLocks noChangeArrowheads="1"/>
            </p:cNvSpPr>
            <p:nvPr/>
          </p:nvSpPr>
          <p:spPr bwMode="auto">
            <a:xfrm>
              <a:off x="825" y="1760"/>
              <a:ext cx="293" cy="1320"/>
            </a:xfrm>
            <a:prstGeom prst="rect">
              <a:avLst/>
            </a:prstGeom>
            <a:pattFill prst="pct10">
              <a:fgClr>
                <a:schemeClr val="bg2"/>
              </a:fgClr>
              <a:bgClr>
                <a:srgbClr val="FFFFFF"/>
              </a:bgClr>
            </a:pattFill>
            <a:ln w="12700">
              <a:solidFill>
                <a:schemeClr val="tx1"/>
              </a:solidFill>
              <a:miter lim="800000"/>
              <a:headEnd/>
              <a:tailEnd/>
            </a:ln>
            <a:effectLst/>
          </p:spPr>
          <p:txBody>
            <a:bodyPr wrap="none" anchor="ctr"/>
            <a:lstStyle/>
            <a:p>
              <a:pPr algn="ctr" eaLnBrk="0" hangingPunct="0"/>
              <a:endParaRPr lang="nl-NL" sz="2400">
                <a:latin typeface="Arial" charset="0"/>
              </a:endParaRPr>
            </a:p>
          </p:txBody>
        </p:sp>
        <p:sp>
          <p:nvSpPr>
            <p:cNvPr id="67" name="Rectangle 9" descr="10%"/>
            <p:cNvSpPr>
              <a:spLocks noChangeArrowheads="1"/>
            </p:cNvSpPr>
            <p:nvPr/>
          </p:nvSpPr>
          <p:spPr bwMode="auto">
            <a:xfrm>
              <a:off x="1118" y="1760"/>
              <a:ext cx="293" cy="1320"/>
            </a:xfrm>
            <a:prstGeom prst="rect">
              <a:avLst/>
            </a:prstGeom>
            <a:pattFill prst="pct10">
              <a:fgClr>
                <a:schemeClr val="bg2"/>
              </a:fgClr>
              <a:bgClr>
                <a:srgbClr val="FFFFFF"/>
              </a:bgClr>
            </a:pattFill>
            <a:ln w="12700">
              <a:solidFill>
                <a:schemeClr val="tx1"/>
              </a:solidFill>
              <a:miter lim="800000"/>
              <a:headEnd/>
              <a:tailEnd/>
            </a:ln>
            <a:effectLst/>
          </p:spPr>
          <p:txBody>
            <a:bodyPr wrap="none" anchor="ctr"/>
            <a:lstStyle/>
            <a:p>
              <a:pPr algn="ctr" eaLnBrk="0" hangingPunct="0"/>
              <a:endParaRPr lang="nl-NL" sz="2400">
                <a:latin typeface="Arial" charset="0"/>
              </a:endParaRPr>
            </a:p>
          </p:txBody>
        </p:sp>
        <p:sp>
          <p:nvSpPr>
            <p:cNvPr id="68" name="Rectangle 10" descr="10%"/>
            <p:cNvSpPr>
              <a:spLocks noChangeArrowheads="1"/>
            </p:cNvSpPr>
            <p:nvPr/>
          </p:nvSpPr>
          <p:spPr bwMode="auto">
            <a:xfrm>
              <a:off x="1411" y="1760"/>
              <a:ext cx="292" cy="1320"/>
            </a:xfrm>
            <a:prstGeom prst="rect">
              <a:avLst/>
            </a:prstGeom>
            <a:pattFill prst="pct10">
              <a:fgClr>
                <a:schemeClr val="bg2"/>
              </a:fgClr>
              <a:bgClr>
                <a:srgbClr val="FFFFFF"/>
              </a:bgClr>
            </a:pattFill>
            <a:ln w="12700">
              <a:solidFill>
                <a:schemeClr val="tx1"/>
              </a:solidFill>
              <a:miter lim="800000"/>
              <a:headEnd/>
              <a:tailEnd/>
            </a:ln>
            <a:effectLst/>
          </p:spPr>
          <p:txBody>
            <a:bodyPr wrap="none" anchor="ctr"/>
            <a:lstStyle/>
            <a:p>
              <a:pPr algn="ctr" eaLnBrk="0" hangingPunct="0"/>
              <a:endParaRPr lang="nl-NL" sz="2400">
                <a:latin typeface="Arial" charset="0"/>
              </a:endParaRPr>
            </a:p>
          </p:txBody>
        </p:sp>
        <p:sp>
          <p:nvSpPr>
            <p:cNvPr id="69" name="Rectangle 11" descr="10%"/>
            <p:cNvSpPr>
              <a:spLocks noChangeArrowheads="1"/>
            </p:cNvSpPr>
            <p:nvPr/>
          </p:nvSpPr>
          <p:spPr bwMode="auto">
            <a:xfrm>
              <a:off x="1703" y="1760"/>
              <a:ext cx="294" cy="1320"/>
            </a:xfrm>
            <a:prstGeom prst="rect">
              <a:avLst/>
            </a:prstGeom>
            <a:pattFill prst="pct10">
              <a:fgClr>
                <a:schemeClr val="bg2"/>
              </a:fgClr>
              <a:bgClr>
                <a:srgbClr val="FFFFFF"/>
              </a:bgClr>
            </a:pattFill>
            <a:ln w="12700">
              <a:solidFill>
                <a:schemeClr val="tx1"/>
              </a:solidFill>
              <a:miter lim="800000"/>
              <a:headEnd/>
              <a:tailEnd/>
            </a:ln>
            <a:effectLst/>
          </p:spPr>
          <p:txBody>
            <a:bodyPr wrap="none" anchor="ctr"/>
            <a:lstStyle/>
            <a:p>
              <a:pPr algn="ctr" eaLnBrk="0" hangingPunct="0"/>
              <a:endParaRPr lang="nl-NL" sz="2400">
                <a:latin typeface="Arial" charset="0"/>
              </a:endParaRPr>
            </a:p>
          </p:txBody>
        </p:sp>
        <p:sp>
          <p:nvSpPr>
            <p:cNvPr id="70" name="Rectangle 12" descr="10%"/>
            <p:cNvSpPr>
              <a:spLocks noChangeArrowheads="1"/>
            </p:cNvSpPr>
            <p:nvPr/>
          </p:nvSpPr>
          <p:spPr bwMode="auto">
            <a:xfrm>
              <a:off x="1997" y="1760"/>
              <a:ext cx="292" cy="1320"/>
            </a:xfrm>
            <a:prstGeom prst="rect">
              <a:avLst/>
            </a:prstGeom>
            <a:pattFill prst="pct10">
              <a:fgClr>
                <a:schemeClr val="bg2"/>
              </a:fgClr>
              <a:bgClr>
                <a:srgbClr val="FFFFFF"/>
              </a:bgClr>
            </a:pattFill>
            <a:ln w="12700">
              <a:solidFill>
                <a:schemeClr val="tx1"/>
              </a:solidFill>
              <a:miter lim="800000"/>
              <a:headEnd/>
              <a:tailEnd/>
            </a:ln>
            <a:effectLst/>
          </p:spPr>
          <p:txBody>
            <a:bodyPr wrap="none" anchor="ctr"/>
            <a:lstStyle/>
            <a:p>
              <a:pPr algn="ctr" eaLnBrk="0" hangingPunct="0"/>
              <a:endParaRPr lang="nl-NL" sz="2400">
                <a:latin typeface="Arial" charset="0"/>
              </a:endParaRPr>
            </a:p>
          </p:txBody>
        </p:sp>
        <p:sp>
          <p:nvSpPr>
            <p:cNvPr id="71" name="Rectangle 13" descr="10%"/>
            <p:cNvSpPr>
              <a:spLocks noChangeArrowheads="1"/>
            </p:cNvSpPr>
            <p:nvPr/>
          </p:nvSpPr>
          <p:spPr bwMode="auto">
            <a:xfrm>
              <a:off x="2289" y="1760"/>
              <a:ext cx="294" cy="1320"/>
            </a:xfrm>
            <a:prstGeom prst="rect">
              <a:avLst/>
            </a:prstGeom>
            <a:pattFill prst="pct10">
              <a:fgClr>
                <a:schemeClr val="bg2"/>
              </a:fgClr>
              <a:bgClr>
                <a:srgbClr val="FFFFFF"/>
              </a:bgClr>
            </a:pattFill>
            <a:ln w="12700">
              <a:solidFill>
                <a:schemeClr val="tx1"/>
              </a:solidFill>
              <a:miter lim="800000"/>
              <a:headEnd/>
              <a:tailEnd/>
            </a:ln>
            <a:effectLst/>
          </p:spPr>
          <p:txBody>
            <a:bodyPr wrap="none" anchor="ctr"/>
            <a:lstStyle/>
            <a:p>
              <a:pPr algn="ctr" eaLnBrk="0" hangingPunct="0"/>
              <a:endParaRPr lang="nl-NL" sz="2400">
                <a:latin typeface="Arial" charset="0"/>
              </a:endParaRPr>
            </a:p>
          </p:txBody>
        </p:sp>
        <p:sp>
          <p:nvSpPr>
            <p:cNvPr id="72" name="Rectangle 14" descr="10%"/>
            <p:cNvSpPr>
              <a:spLocks noChangeArrowheads="1"/>
            </p:cNvSpPr>
            <p:nvPr/>
          </p:nvSpPr>
          <p:spPr bwMode="auto">
            <a:xfrm>
              <a:off x="2583" y="1760"/>
              <a:ext cx="292" cy="1320"/>
            </a:xfrm>
            <a:prstGeom prst="rect">
              <a:avLst/>
            </a:prstGeom>
            <a:pattFill prst="pct10">
              <a:fgClr>
                <a:schemeClr val="bg2"/>
              </a:fgClr>
              <a:bgClr>
                <a:srgbClr val="FFFFFF"/>
              </a:bgClr>
            </a:pattFill>
            <a:ln w="12700">
              <a:solidFill>
                <a:schemeClr val="tx1"/>
              </a:solidFill>
              <a:miter lim="800000"/>
              <a:headEnd/>
              <a:tailEnd/>
            </a:ln>
            <a:effectLst/>
          </p:spPr>
          <p:txBody>
            <a:bodyPr wrap="none" anchor="ctr"/>
            <a:lstStyle/>
            <a:p>
              <a:pPr algn="ctr" eaLnBrk="0" hangingPunct="0"/>
              <a:endParaRPr lang="nl-NL" sz="2400">
                <a:latin typeface="Arial" charset="0"/>
              </a:endParaRPr>
            </a:p>
          </p:txBody>
        </p:sp>
        <p:sp>
          <p:nvSpPr>
            <p:cNvPr id="73" name="Rectangle 15" descr="10%"/>
            <p:cNvSpPr>
              <a:spLocks noChangeArrowheads="1"/>
            </p:cNvSpPr>
            <p:nvPr/>
          </p:nvSpPr>
          <p:spPr bwMode="auto">
            <a:xfrm>
              <a:off x="2875" y="1760"/>
              <a:ext cx="293" cy="1320"/>
            </a:xfrm>
            <a:prstGeom prst="rect">
              <a:avLst/>
            </a:prstGeom>
            <a:pattFill prst="pct10">
              <a:fgClr>
                <a:schemeClr val="bg2"/>
              </a:fgClr>
              <a:bgClr>
                <a:srgbClr val="FFFFFF"/>
              </a:bgClr>
            </a:pattFill>
            <a:ln w="12700">
              <a:solidFill>
                <a:schemeClr val="tx1"/>
              </a:solidFill>
              <a:miter lim="800000"/>
              <a:headEnd/>
              <a:tailEnd/>
            </a:ln>
            <a:effectLst/>
          </p:spPr>
          <p:txBody>
            <a:bodyPr wrap="none" anchor="ctr"/>
            <a:lstStyle/>
            <a:p>
              <a:pPr algn="ctr" eaLnBrk="0" hangingPunct="0"/>
              <a:endParaRPr lang="nl-NL" sz="2400">
                <a:latin typeface="Arial" charset="0"/>
              </a:endParaRPr>
            </a:p>
          </p:txBody>
        </p:sp>
        <p:sp>
          <p:nvSpPr>
            <p:cNvPr id="74" name="Rectangle 16" descr="10%"/>
            <p:cNvSpPr>
              <a:spLocks noChangeArrowheads="1"/>
            </p:cNvSpPr>
            <p:nvPr/>
          </p:nvSpPr>
          <p:spPr bwMode="auto">
            <a:xfrm>
              <a:off x="3168" y="1760"/>
              <a:ext cx="293" cy="1320"/>
            </a:xfrm>
            <a:prstGeom prst="rect">
              <a:avLst/>
            </a:prstGeom>
            <a:pattFill prst="pct10">
              <a:fgClr>
                <a:schemeClr val="bg2"/>
              </a:fgClr>
              <a:bgClr>
                <a:srgbClr val="FFFFFF"/>
              </a:bgClr>
            </a:pattFill>
            <a:ln w="12700">
              <a:solidFill>
                <a:schemeClr val="tx1"/>
              </a:solidFill>
              <a:miter lim="800000"/>
              <a:headEnd/>
              <a:tailEnd/>
            </a:ln>
            <a:effectLst/>
          </p:spPr>
          <p:txBody>
            <a:bodyPr wrap="none" anchor="ctr"/>
            <a:lstStyle/>
            <a:p>
              <a:pPr algn="ctr" eaLnBrk="0" hangingPunct="0"/>
              <a:endParaRPr lang="nl-NL" sz="2400">
                <a:latin typeface="Arial" charset="0"/>
              </a:endParaRPr>
            </a:p>
          </p:txBody>
        </p:sp>
        <p:sp>
          <p:nvSpPr>
            <p:cNvPr id="75" name="Rectangle 17" descr="10%"/>
            <p:cNvSpPr>
              <a:spLocks noChangeArrowheads="1"/>
            </p:cNvSpPr>
            <p:nvPr/>
          </p:nvSpPr>
          <p:spPr bwMode="auto">
            <a:xfrm>
              <a:off x="3461" y="1760"/>
              <a:ext cx="293" cy="1320"/>
            </a:xfrm>
            <a:prstGeom prst="rect">
              <a:avLst/>
            </a:prstGeom>
            <a:pattFill prst="pct10">
              <a:fgClr>
                <a:schemeClr val="bg2"/>
              </a:fgClr>
              <a:bgClr>
                <a:srgbClr val="FFFFFF"/>
              </a:bgClr>
            </a:pattFill>
            <a:ln w="12700">
              <a:solidFill>
                <a:schemeClr val="tx1"/>
              </a:solidFill>
              <a:miter lim="800000"/>
              <a:headEnd/>
              <a:tailEnd/>
            </a:ln>
            <a:effectLst/>
          </p:spPr>
          <p:txBody>
            <a:bodyPr wrap="none" anchor="ctr"/>
            <a:lstStyle/>
            <a:p>
              <a:pPr algn="ctr" eaLnBrk="0" hangingPunct="0"/>
              <a:endParaRPr lang="nl-NL" sz="2400">
                <a:latin typeface="Arial" charset="0"/>
              </a:endParaRPr>
            </a:p>
          </p:txBody>
        </p:sp>
        <p:sp>
          <p:nvSpPr>
            <p:cNvPr id="76" name="Rectangle 18" descr="10%"/>
            <p:cNvSpPr>
              <a:spLocks noChangeArrowheads="1"/>
            </p:cNvSpPr>
            <p:nvPr/>
          </p:nvSpPr>
          <p:spPr bwMode="auto">
            <a:xfrm>
              <a:off x="3754" y="1760"/>
              <a:ext cx="293" cy="1320"/>
            </a:xfrm>
            <a:prstGeom prst="rect">
              <a:avLst/>
            </a:prstGeom>
            <a:pattFill prst="pct10">
              <a:fgClr>
                <a:schemeClr val="bg2"/>
              </a:fgClr>
              <a:bgClr>
                <a:srgbClr val="FFFFFF"/>
              </a:bgClr>
            </a:pattFill>
            <a:ln w="12700">
              <a:solidFill>
                <a:schemeClr val="tx1"/>
              </a:solidFill>
              <a:miter lim="800000"/>
              <a:headEnd/>
              <a:tailEnd/>
            </a:ln>
            <a:effectLst/>
          </p:spPr>
          <p:txBody>
            <a:bodyPr wrap="none" anchor="ctr"/>
            <a:lstStyle/>
            <a:p>
              <a:pPr algn="ctr" eaLnBrk="0" hangingPunct="0"/>
              <a:endParaRPr lang="nl-NL" sz="2400">
                <a:latin typeface="Arial" charset="0"/>
              </a:endParaRPr>
            </a:p>
          </p:txBody>
        </p:sp>
        <p:sp>
          <p:nvSpPr>
            <p:cNvPr id="77" name="Rectangle 44" descr="10%"/>
            <p:cNvSpPr>
              <a:spLocks noChangeArrowheads="1"/>
            </p:cNvSpPr>
            <p:nvPr/>
          </p:nvSpPr>
          <p:spPr bwMode="auto">
            <a:xfrm>
              <a:off x="4366" y="1760"/>
              <a:ext cx="294" cy="1320"/>
            </a:xfrm>
            <a:prstGeom prst="rect">
              <a:avLst/>
            </a:prstGeom>
            <a:pattFill prst="pct10">
              <a:fgClr>
                <a:schemeClr val="bg2"/>
              </a:fgClr>
              <a:bgClr>
                <a:srgbClr val="FFFFFF"/>
              </a:bgClr>
            </a:pattFill>
            <a:ln w="12700">
              <a:solidFill>
                <a:schemeClr val="tx1"/>
              </a:solidFill>
              <a:miter lim="800000"/>
              <a:headEnd/>
              <a:tailEnd/>
            </a:ln>
            <a:effectLst/>
          </p:spPr>
          <p:txBody>
            <a:bodyPr wrap="none" anchor="ctr"/>
            <a:lstStyle/>
            <a:p>
              <a:pPr algn="ctr" eaLnBrk="0" hangingPunct="0"/>
              <a:endParaRPr lang="nl-NL" sz="2400">
                <a:latin typeface="Arial" charset="0"/>
              </a:endParaRPr>
            </a:p>
          </p:txBody>
        </p:sp>
      </p:grpSp>
      <p:sp>
        <p:nvSpPr>
          <p:cNvPr id="78" name="Text Box 5"/>
          <p:cNvSpPr txBox="1">
            <a:spLocks noChangeArrowheads="1"/>
          </p:cNvSpPr>
          <p:nvPr/>
        </p:nvSpPr>
        <p:spPr bwMode="auto">
          <a:xfrm>
            <a:off x="1188852" y="5605480"/>
            <a:ext cx="627063" cy="304800"/>
          </a:xfrm>
          <a:prstGeom prst="rect">
            <a:avLst/>
          </a:prstGeom>
          <a:noFill/>
          <a:ln w="12700">
            <a:noFill/>
            <a:miter lim="800000"/>
            <a:headEnd/>
            <a:tailEnd/>
          </a:ln>
          <a:effectLst/>
        </p:spPr>
        <p:txBody>
          <a:bodyPr wrap="none" anchor="ctr">
            <a:spAutoFit/>
          </a:bodyPr>
          <a:lstStyle/>
          <a:p>
            <a:pPr algn="ctr" eaLnBrk="0" hangingPunct="0"/>
            <a:r>
              <a:rPr lang="en-US" altLang="en-US" sz="1400" dirty="0">
                <a:latin typeface="Arial" charset="0"/>
              </a:rPr>
              <a:t>2.412</a:t>
            </a:r>
            <a:endParaRPr lang="en-US" altLang="en-US" sz="2400" dirty="0">
              <a:latin typeface="Arial" charset="0"/>
            </a:endParaRPr>
          </a:p>
        </p:txBody>
      </p:sp>
      <p:sp>
        <p:nvSpPr>
          <p:cNvPr id="79" name="Line 19"/>
          <p:cNvSpPr>
            <a:spLocks noChangeShapeType="1"/>
          </p:cNvSpPr>
          <p:nvPr/>
        </p:nvSpPr>
        <p:spPr bwMode="auto">
          <a:xfrm>
            <a:off x="552265" y="5230830"/>
            <a:ext cx="0" cy="419100"/>
          </a:xfrm>
          <a:prstGeom prst="line">
            <a:avLst/>
          </a:prstGeom>
          <a:noFill/>
          <a:ln w="12700">
            <a:solidFill>
              <a:schemeClr val="tx1"/>
            </a:solidFill>
            <a:round/>
            <a:headEnd/>
            <a:tailEnd/>
          </a:ln>
          <a:effectLst/>
        </p:spPr>
        <p:txBody>
          <a:bodyPr wrap="none" anchor="ctr"/>
          <a:lstStyle/>
          <a:p>
            <a:endParaRPr lang="en-US" dirty="0"/>
          </a:p>
        </p:txBody>
      </p:sp>
      <p:sp>
        <p:nvSpPr>
          <p:cNvPr id="80" name="Line 20"/>
          <p:cNvSpPr>
            <a:spLocks noChangeShapeType="1"/>
          </p:cNvSpPr>
          <p:nvPr/>
        </p:nvSpPr>
        <p:spPr bwMode="auto">
          <a:xfrm>
            <a:off x="6611752" y="3051193"/>
            <a:ext cx="0" cy="419100"/>
          </a:xfrm>
          <a:prstGeom prst="line">
            <a:avLst/>
          </a:prstGeom>
          <a:noFill/>
          <a:ln w="12700">
            <a:solidFill>
              <a:schemeClr val="tx1"/>
            </a:solidFill>
            <a:round/>
            <a:headEnd/>
            <a:tailEnd/>
          </a:ln>
          <a:effectLst/>
        </p:spPr>
        <p:txBody>
          <a:bodyPr wrap="none" anchor="ctr"/>
          <a:lstStyle/>
          <a:p>
            <a:endParaRPr lang="en-US" dirty="0"/>
          </a:p>
        </p:txBody>
      </p:sp>
      <p:sp>
        <p:nvSpPr>
          <p:cNvPr id="81" name="Line 21"/>
          <p:cNvSpPr>
            <a:spLocks noChangeShapeType="1"/>
          </p:cNvSpPr>
          <p:nvPr/>
        </p:nvSpPr>
        <p:spPr bwMode="auto">
          <a:xfrm>
            <a:off x="1482540" y="5230830"/>
            <a:ext cx="0" cy="419100"/>
          </a:xfrm>
          <a:prstGeom prst="line">
            <a:avLst/>
          </a:prstGeom>
          <a:noFill/>
          <a:ln w="12700">
            <a:solidFill>
              <a:schemeClr val="tx1"/>
            </a:solidFill>
            <a:round/>
            <a:headEnd/>
            <a:tailEnd/>
          </a:ln>
          <a:effectLst/>
        </p:spPr>
        <p:txBody>
          <a:bodyPr wrap="none" anchor="ctr"/>
          <a:lstStyle/>
          <a:p>
            <a:endParaRPr lang="en-US" dirty="0"/>
          </a:p>
        </p:txBody>
      </p:sp>
      <p:sp>
        <p:nvSpPr>
          <p:cNvPr id="82" name="Line 22"/>
          <p:cNvSpPr>
            <a:spLocks noChangeShapeType="1"/>
          </p:cNvSpPr>
          <p:nvPr/>
        </p:nvSpPr>
        <p:spPr bwMode="auto">
          <a:xfrm>
            <a:off x="2412815" y="5230830"/>
            <a:ext cx="0" cy="419100"/>
          </a:xfrm>
          <a:prstGeom prst="line">
            <a:avLst/>
          </a:prstGeom>
          <a:noFill/>
          <a:ln w="12700">
            <a:solidFill>
              <a:schemeClr val="tx1"/>
            </a:solidFill>
            <a:round/>
            <a:headEnd/>
            <a:tailEnd/>
          </a:ln>
          <a:effectLst/>
        </p:spPr>
        <p:txBody>
          <a:bodyPr wrap="none" anchor="ctr"/>
          <a:lstStyle/>
          <a:p>
            <a:endParaRPr lang="en-US" dirty="0"/>
          </a:p>
        </p:txBody>
      </p:sp>
      <p:sp>
        <p:nvSpPr>
          <p:cNvPr id="83" name="Line 23"/>
          <p:cNvSpPr>
            <a:spLocks noChangeShapeType="1"/>
          </p:cNvSpPr>
          <p:nvPr/>
        </p:nvSpPr>
        <p:spPr bwMode="auto">
          <a:xfrm>
            <a:off x="3343090" y="5230830"/>
            <a:ext cx="0" cy="419100"/>
          </a:xfrm>
          <a:prstGeom prst="line">
            <a:avLst/>
          </a:prstGeom>
          <a:noFill/>
          <a:ln w="12700">
            <a:solidFill>
              <a:schemeClr val="tx1"/>
            </a:solidFill>
            <a:round/>
            <a:headEnd/>
            <a:tailEnd/>
          </a:ln>
          <a:effectLst/>
        </p:spPr>
        <p:txBody>
          <a:bodyPr wrap="none" anchor="ctr"/>
          <a:lstStyle/>
          <a:p>
            <a:endParaRPr lang="en-US" dirty="0"/>
          </a:p>
        </p:txBody>
      </p:sp>
      <p:sp>
        <p:nvSpPr>
          <p:cNvPr id="84" name="Line 24"/>
          <p:cNvSpPr>
            <a:spLocks noChangeShapeType="1"/>
          </p:cNvSpPr>
          <p:nvPr/>
        </p:nvSpPr>
        <p:spPr bwMode="auto">
          <a:xfrm>
            <a:off x="4276540" y="5230830"/>
            <a:ext cx="0" cy="419100"/>
          </a:xfrm>
          <a:prstGeom prst="line">
            <a:avLst/>
          </a:prstGeom>
          <a:noFill/>
          <a:ln w="12700">
            <a:solidFill>
              <a:schemeClr val="tx1"/>
            </a:solidFill>
            <a:round/>
            <a:headEnd/>
            <a:tailEnd/>
          </a:ln>
          <a:effectLst/>
        </p:spPr>
        <p:txBody>
          <a:bodyPr wrap="none" anchor="ctr"/>
          <a:lstStyle/>
          <a:p>
            <a:endParaRPr lang="en-US" dirty="0"/>
          </a:p>
        </p:txBody>
      </p:sp>
      <p:sp>
        <p:nvSpPr>
          <p:cNvPr id="85" name="Line 25"/>
          <p:cNvSpPr>
            <a:spLocks noChangeShapeType="1"/>
          </p:cNvSpPr>
          <p:nvPr/>
        </p:nvSpPr>
        <p:spPr bwMode="auto">
          <a:xfrm>
            <a:off x="5202052" y="5230830"/>
            <a:ext cx="0" cy="419100"/>
          </a:xfrm>
          <a:prstGeom prst="line">
            <a:avLst/>
          </a:prstGeom>
          <a:noFill/>
          <a:ln w="12700">
            <a:solidFill>
              <a:schemeClr val="tx1"/>
            </a:solidFill>
            <a:round/>
            <a:headEnd/>
            <a:tailEnd/>
          </a:ln>
          <a:effectLst/>
        </p:spPr>
        <p:txBody>
          <a:bodyPr wrap="none" anchor="ctr"/>
          <a:lstStyle/>
          <a:p>
            <a:endParaRPr lang="en-US" dirty="0"/>
          </a:p>
        </p:txBody>
      </p:sp>
      <p:sp>
        <p:nvSpPr>
          <p:cNvPr id="86" name="Line 26"/>
          <p:cNvSpPr>
            <a:spLocks noChangeShapeType="1"/>
          </p:cNvSpPr>
          <p:nvPr/>
        </p:nvSpPr>
        <p:spPr bwMode="auto">
          <a:xfrm>
            <a:off x="6132327" y="5230830"/>
            <a:ext cx="0" cy="419100"/>
          </a:xfrm>
          <a:prstGeom prst="line">
            <a:avLst/>
          </a:prstGeom>
          <a:noFill/>
          <a:ln w="12700">
            <a:solidFill>
              <a:schemeClr val="tx1"/>
            </a:solidFill>
            <a:round/>
            <a:headEnd/>
            <a:tailEnd/>
          </a:ln>
          <a:effectLst/>
        </p:spPr>
        <p:txBody>
          <a:bodyPr wrap="none" anchor="ctr"/>
          <a:lstStyle/>
          <a:p>
            <a:endParaRPr lang="en-US" dirty="0"/>
          </a:p>
        </p:txBody>
      </p:sp>
      <p:sp>
        <p:nvSpPr>
          <p:cNvPr id="87" name="Line 27"/>
          <p:cNvSpPr>
            <a:spLocks noChangeShapeType="1"/>
          </p:cNvSpPr>
          <p:nvPr/>
        </p:nvSpPr>
        <p:spPr bwMode="auto">
          <a:xfrm>
            <a:off x="1947677" y="3051193"/>
            <a:ext cx="0" cy="419100"/>
          </a:xfrm>
          <a:prstGeom prst="line">
            <a:avLst/>
          </a:prstGeom>
          <a:noFill/>
          <a:ln w="12700">
            <a:solidFill>
              <a:schemeClr val="tx1"/>
            </a:solidFill>
            <a:round/>
            <a:headEnd/>
            <a:tailEnd/>
          </a:ln>
          <a:effectLst/>
        </p:spPr>
        <p:txBody>
          <a:bodyPr wrap="none" anchor="ctr"/>
          <a:lstStyle/>
          <a:p>
            <a:endParaRPr lang="en-US" dirty="0"/>
          </a:p>
        </p:txBody>
      </p:sp>
      <p:sp>
        <p:nvSpPr>
          <p:cNvPr id="88" name="Line 28"/>
          <p:cNvSpPr>
            <a:spLocks noChangeShapeType="1"/>
          </p:cNvSpPr>
          <p:nvPr/>
        </p:nvSpPr>
        <p:spPr bwMode="auto">
          <a:xfrm>
            <a:off x="2876365" y="3051193"/>
            <a:ext cx="0" cy="419100"/>
          </a:xfrm>
          <a:prstGeom prst="line">
            <a:avLst/>
          </a:prstGeom>
          <a:noFill/>
          <a:ln w="12700">
            <a:solidFill>
              <a:schemeClr val="tx1"/>
            </a:solidFill>
            <a:round/>
            <a:headEnd/>
            <a:tailEnd/>
          </a:ln>
          <a:effectLst/>
        </p:spPr>
        <p:txBody>
          <a:bodyPr wrap="none" anchor="ctr"/>
          <a:lstStyle/>
          <a:p>
            <a:endParaRPr lang="en-US" dirty="0"/>
          </a:p>
        </p:txBody>
      </p:sp>
      <p:sp>
        <p:nvSpPr>
          <p:cNvPr id="89" name="Line 29"/>
          <p:cNvSpPr>
            <a:spLocks noChangeShapeType="1"/>
          </p:cNvSpPr>
          <p:nvPr/>
        </p:nvSpPr>
        <p:spPr bwMode="auto">
          <a:xfrm>
            <a:off x="3806640" y="3051193"/>
            <a:ext cx="0" cy="419100"/>
          </a:xfrm>
          <a:prstGeom prst="line">
            <a:avLst/>
          </a:prstGeom>
          <a:noFill/>
          <a:ln w="12700">
            <a:solidFill>
              <a:schemeClr val="tx1"/>
            </a:solidFill>
            <a:round/>
            <a:headEnd/>
            <a:tailEnd/>
          </a:ln>
          <a:effectLst/>
        </p:spPr>
        <p:txBody>
          <a:bodyPr wrap="none" anchor="ctr"/>
          <a:lstStyle/>
          <a:p>
            <a:endParaRPr lang="en-US" dirty="0"/>
          </a:p>
        </p:txBody>
      </p:sp>
      <p:sp>
        <p:nvSpPr>
          <p:cNvPr id="90" name="Line 30"/>
          <p:cNvSpPr>
            <a:spLocks noChangeShapeType="1"/>
          </p:cNvSpPr>
          <p:nvPr/>
        </p:nvSpPr>
        <p:spPr bwMode="auto">
          <a:xfrm>
            <a:off x="5667190" y="3051193"/>
            <a:ext cx="0" cy="419100"/>
          </a:xfrm>
          <a:prstGeom prst="line">
            <a:avLst/>
          </a:prstGeom>
          <a:noFill/>
          <a:ln w="12700">
            <a:solidFill>
              <a:schemeClr val="tx1"/>
            </a:solidFill>
            <a:round/>
            <a:headEnd/>
            <a:tailEnd/>
          </a:ln>
          <a:effectLst/>
        </p:spPr>
        <p:txBody>
          <a:bodyPr wrap="none" anchor="ctr"/>
          <a:lstStyle/>
          <a:p>
            <a:endParaRPr lang="en-US" dirty="0"/>
          </a:p>
        </p:txBody>
      </p:sp>
      <p:sp>
        <p:nvSpPr>
          <p:cNvPr id="91" name="Text Box 31"/>
          <p:cNvSpPr txBox="1">
            <a:spLocks noChangeArrowheads="1"/>
          </p:cNvSpPr>
          <p:nvPr/>
        </p:nvSpPr>
        <p:spPr bwMode="auto">
          <a:xfrm>
            <a:off x="1639702" y="2797193"/>
            <a:ext cx="627063" cy="304800"/>
          </a:xfrm>
          <a:prstGeom prst="rect">
            <a:avLst/>
          </a:prstGeom>
          <a:noFill/>
          <a:ln w="12700">
            <a:noFill/>
            <a:miter lim="800000"/>
            <a:headEnd/>
            <a:tailEnd/>
          </a:ln>
          <a:effectLst/>
        </p:spPr>
        <p:txBody>
          <a:bodyPr wrap="none" anchor="ctr">
            <a:spAutoFit/>
          </a:bodyPr>
          <a:lstStyle/>
          <a:p>
            <a:pPr algn="ctr" eaLnBrk="0" hangingPunct="0"/>
            <a:r>
              <a:rPr lang="en-US" altLang="en-US" sz="1400" dirty="0">
                <a:latin typeface="Arial" charset="0"/>
              </a:rPr>
              <a:t>2.417</a:t>
            </a:r>
            <a:endParaRPr lang="en-US" altLang="en-US" sz="2400" dirty="0">
              <a:latin typeface="Arial" charset="0"/>
            </a:endParaRPr>
          </a:p>
        </p:txBody>
      </p:sp>
      <p:sp>
        <p:nvSpPr>
          <p:cNvPr id="92" name="Text Box 32"/>
          <p:cNvSpPr txBox="1">
            <a:spLocks noChangeArrowheads="1"/>
          </p:cNvSpPr>
          <p:nvPr/>
        </p:nvSpPr>
        <p:spPr bwMode="auto">
          <a:xfrm>
            <a:off x="2117540" y="5622943"/>
            <a:ext cx="627062" cy="304800"/>
          </a:xfrm>
          <a:prstGeom prst="rect">
            <a:avLst/>
          </a:prstGeom>
          <a:noFill/>
          <a:ln w="12700">
            <a:noFill/>
            <a:miter lim="800000"/>
            <a:headEnd/>
            <a:tailEnd/>
          </a:ln>
          <a:effectLst/>
        </p:spPr>
        <p:txBody>
          <a:bodyPr wrap="none" anchor="ctr">
            <a:spAutoFit/>
          </a:bodyPr>
          <a:lstStyle/>
          <a:p>
            <a:pPr algn="ctr" eaLnBrk="0" hangingPunct="0"/>
            <a:r>
              <a:rPr lang="en-US" altLang="en-US" sz="1400" dirty="0">
                <a:latin typeface="Arial" charset="0"/>
              </a:rPr>
              <a:t>2.422</a:t>
            </a:r>
            <a:endParaRPr lang="en-US" altLang="en-US" sz="2400" dirty="0">
              <a:latin typeface="Arial" charset="0"/>
            </a:endParaRPr>
          </a:p>
        </p:txBody>
      </p:sp>
      <p:sp>
        <p:nvSpPr>
          <p:cNvPr id="93" name="Text Box 33"/>
          <p:cNvSpPr txBox="1">
            <a:spLocks noChangeArrowheads="1"/>
          </p:cNvSpPr>
          <p:nvPr/>
        </p:nvSpPr>
        <p:spPr bwMode="auto">
          <a:xfrm>
            <a:off x="3046227" y="5622943"/>
            <a:ext cx="627063" cy="304800"/>
          </a:xfrm>
          <a:prstGeom prst="rect">
            <a:avLst/>
          </a:prstGeom>
          <a:noFill/>
          <a:ln w="12700">
            <a:noFill/>
            <a:miter lim="800000"/>
            <a:headEnd/>
            <a:tailEnd/>
          </a:ln>
          <a:effectLst/>
        </p:spPr>
        <p:txBody>
          <a:bodyPr wrap="none" anchor="ctr">
            <a:spAutoFit/>
          </a:bodyPr>
          <a:lstStyle/>
          <a:p>
            <a:pPr algn="ctr" eaLnBrk="0" hangingPunct="0"/>
            <a:r>
              <a:rPr lang="en-US" altLang="en-US" sz="1400" dirty="0">
                <a:latin typeface="Arial" charset="0"/>
              </a:rPr>
              <a:t>2.432</a:t>
            </a:r>
            <a:endParaRPr lang="en-US" altLang="en-US" sz="2400" dirty="0">
              <a:latin typeface="Arial" charset="0"/>
            </a:endParaRPr>
          </a:p>
        </p:txBody>
      </p:sp>
      <p:sp>
        <p:nvSpPr>
          <p:cNvPr id="94" name="Text Box 34"/>
          <p:cNvSpPr txBox="1">
            <a:spLocks noChangeArrowheads="1"/>
          </p:cNvSpPr>
          <p:nvPr/>
        </p:nvSpPr>
        <p:spPr bwMode="auto">
          <a:xfrm>
            <a:off x="3974915" y="5622943"/>
            <a:ext cx="627062" cy="304800"/>
          </a:xfrm>
          <a:prstGeom prst="rect">
            <a:avLst/>
          </a:prstGeom>
          <a:noFill/>
          <a:ln w="12700">
            <a:noFill/>
            <a:miter lim="800000"/>
            <a:headEnd/>
            <a:tailEnd/>
          </a:ln>
          <a:effectLst/>
        </p:spPr>
        <p:txBody>
          <a:bodyPr wrap="none" anchor="ctr">
            <a:spAutoFit/>
          </a:bodyPr>
          <a:lstStyle/>
          <a:p>
            <a:pPr algn="ctr" eaLnBrk="0" hangingPunct="0"/>
            <a:r>
              <a:rPr lang="en-US" altLang="en-US" sz="1400" dirty="0">
                <a:latin typeface="Arial" charset="0"/>
              </a:rPr>
              <a:t>2.442</a:t>
            </a:r>
            <a:endParaRPr lang="en-US" altLang="en-US" sz="2400" dirty="0">
              <a:latin typeface="Arial" charset="0"/>
            </a:endParaRPr>
          </a:p>
        </p:txBody>
      </p:sp>
      <p:sp>
        <p:nvSpPr>
          <p:cNvPr id="95" name="Text Box 35"/>
          <p:cNvSpPr txBox="1">
            <a:spLocks noChangeArrowheads="1"/>
          </p:cNvSpPr>
          <p:nvPr/>
        </p:nvSpPr>
        <p:spPr bwMode="auto">
          <a:xfrm>
            <a:off x="4905190" y="5622943"/>
            <a:ext cx="627062" cy="304800"/>
          </a:xfrm>
          <a:prstGeom prst="rect">
            <a:avLst/>
          </a:prstGeom>
          <a:noFill/>
          <a:ln w="12700">
            <a:noFill/>
            <a:miter lim="800000"/>
            <a:headEnd/>
            <a:tailEnd/>
          </a:ln>
          <a:effectLst/>
        </p:spPr>
        <p:txBody>
          <a:bodyPr wrap="none" anchor="ctr">
            <a:spAutoFit/>
          </a:bodyPr>
          <a:lstStyle/>
          <a:p>
            <a:pPr algn="ctr" eaLnBrk="0" hangingPunct="0"/>
            <a:r>
              <a:rPr lang="en-US" altLang="en-US" sz="1400" dirty="0">
                <a:latin typeface="Arial" charset="0"/>
              </a:rPr>
              <a:t>2.452</a:t>
            </a:r>
            <a:endParaRPr lang="en-US" altLang="en-US" sz="2400" dirty="0">
              <a:latin typeface="Arial" charset="0"/>
            </a:endParaRPr>
          </a:p>
        </p:txBody>
      </p:sp>
      <p:sp>
        <p:nvSpPr>
          <p:cNvPr id="96" name="Text Box 36"/>
          <p:cNvSpPr txBox="1">
            <a:spLocks noChangeArrowheads="1"/>
          </p:cNvSpPr>
          <p:nvPr/>
        </p:nvSpPr>
        <p:spPr bwMode="auto">
          <a:xfrm>
            <a:off x="5840227" y="5622943"/>
            <a:ext cx="627063" cy="304800"/>
          </a:xfrm>
          <a:prstGeom prst="rect">
            <a:avLst/>
          </a:prstGeom>
          <a:noFill/>
          <a:ln w="12700">
            <a:noFill/>
            <a:miter lim="800000"/>
            <a:headEnd/>
            <a:tailEnd/>
          </a:ln>
          <a:effectLst/>
        </p:spPr>
        <p:txBody>
          <a:bodyPr wrap="none" anchor="ctr">
            <a:spAutoFit/>
          </a:bodyPr>
          <a:lstStyle/>
          <a:p>
            <a:pPr algn="ctr" eaLnBrk="0" hangingPunct="0"/>
            <a:r>
              <a:rPr lang="en-US" altLang="en-US" sz="1400" dirty="0">
                <a:latin typeface="Arial" charset="0"/>
              </a:rPr>
              <a:t>2.462</a:t>
            </a:r>
            <a:endParaRPr lang="en-US" altLang="en-US" sz="2400" dirty="0">
              <a:latin typeface="Arial" charset="0"/>
            </a:endParaRPr>
          </a:p>
        </p:txBody>
      </p:sp>
      <p:sp>
        <p:nvSpPr>
          <p:cNvPr id="97" name="Text Box 37"/>
          <p:cNvSpPr txBox="1">
            <a:spLocks noChangeArrowheads="1"/>
          </p:cNvSpPr>
          <p:nvPr/>
        </p:nvSpPr>
        <p:spPr bwMode="auto">
          <a:xfrm>
            <a:off x="6765740" y="5622943"/>
            <a:ext cx="627062" cy="304800"/>
          </a:xfrm>
          <a:prstGeom prst="rect">
            <a:avLst/>
          </a:prstGeom>
          <a:noFill/>
          <a:ln w="12700">
            <a:noFill/>
            <a:miter lim="800000"/>
            <a:headEnd/>
            <a:tailEnd/>
          </a:ln>
          <a:effectLst/>
        </p:spPr>
        <p:txBody>
          <a:bodyPr wrap="none" anchor="ctr">
            <a:spAutoFit/>
          </a:bodyPr>
          <a:lstStyle/>
          <a:p>
            <a:pPr algn="ctr" eaLnBrk="0" hangingPunct="0"/>
            <a:r>
              <a:rPr lang="en-US" altLang="en-US" sz="1400" dirty="0">
                <a:latin typeface="Arial" charset="0"/>
              </a:rPr>
              <a:t>2.472</a:t>
            </a:r>
            <a:endParaRPr lang="en-US" altLang="en-US" sz="2400" dirty="0">
              <a:latin typeface="Arial" charset="0"/>
            </a:endParaRPr>
          </a:p>
        </p:txBody>
      </p:sp>
      <p:sp>
        <p:nvSpPr>
          <p:cNvPr id="98" name="Text Box 38"/>
          <p:cNvSpPr txBox="1">
            <a:spLocks noChangeArrowheads="1"/>
          </p:cNvSpPr>
          <p:nvPr/>
        </p:nvSpPr>
        <p:spPr bwMode="auto">
          <a:xfrm>
            <a:off x="7869052" y="5624530"/>
            <a:ext cx="627063" cy="304800"/>
          </a:xfrm>
          <a:prstGeom prst="rect">
            <a:avLst/>
          </a:prstGeom>
          <a:noFill/>
          <a:ln w="12700">
            <a:noFill/>
            <a:miter lim="800000"/>
            <a:headEnd/>
            <a:tailEnd/>
          </a:ln>
          <a:effectLst/>
        </p:spPr>
        <p:txBody>
          <a:bodyPr wrap="none" anchor="ctr">
            <a:spAutoFit/>
          </a:bodyPr>
          <a:lstStyle/>
          <a:p>
            <a:pPr algn="ctr" eaLnBrk="0" hangingPunct="0"/>
            <a:r>
              <a:rPr lang="en-US" altLang="en-US" sz="1400" dirty="0">
                <a:latin typeface="Arial" charset="0"/>
              </a:rPr>
              <a:t>2.484</a:t>
            </a:r>
            <a:endParaRPr lang="en-US" altLang="en-US" sz="2400" dirty="0">
              <a:latin typeface="Arial" charset="0"/>
            </a:endParaRPr>
          </a:p>
        </p:txBody>
      </p:sp>
      <p:sp>
        <p:nvSpPr>
          <p:cNvPr id="99" name="Text Box 39"/>
          <p:cNvSpPr txBox="1">
            <a:spLocks noChangeArrowheads="1"/>
          </p:cNvSpPr>
          <p:nvPr/>
        </p:nvSpPr>
        <p:spPr bwMode="auto">
          <a:xfrm>
            <a:off x="2550927" y="2797193"/>
            <a:ext cx="627063" cy="304800"/>
          </a:xfrm>
          <a:prstGeom prst="rect">
            <a:avLst/>
          </a:prstGeom>
          <a:noFill/>
          <a:ln w="12700">
            <a:noFill/>
            <a:miter lim="800000"/>
            <a:headEnd/>
            <a:tailEnd/>
          </a:ln>
          <a:effectLst/>
        </p:spPr>
        <p:txBody>
          <a:bodyPr wrap="none" anchor="ctr">
            <a:spAutoFit/>
          </a:bodyPr>
          <a:lstStyle/>
          <a:p>
            <a:pPr algn="ctr" eaLnBrk="0" hangingPunct="0"/>
            <a:r>
              <a:rPr lang="en-US" altLang="en-US" sz="1400" dirty="0">
                <a:latin typeface="Arial" charset="0"/>
              </a:rPr>
              <a:t>2.427</a:t>
            </a:r>
            <a:endParaRPr lang="en-US" altLang="en-US" sz="2400" dirty="0">
              <a:latin typeface="Arial" charset="0"/>
            </a:endParaRPr>
          </a:p>
        </p:txBody>
      </p:sp>
      <p:sp>
        <p:nvSpPr>
          <p:cNvPr id="100" name="Text Box 40"/>
          <p:cNvSpPr txBox="1">
            <a:spLocks noChangeArrowheads="1"/>
          </p:cNvSpPr>
          <p:nvPr/>
        </p:nvSpPr>
        <p:spPr bwMode="auto">
          <a:xfrm>
            <a:off x="3481202" y="2797193"/>
            <a:ext cx="627063" cy="304800"/>
          </a:xfrm>
          <a:prstGeom prst="rect">
            <a:avLst/>
          </a:prstGeom>
          <a:noFill/>
          <a:ln w="12700">
            <a:noFill/>
            <a:miter lim="800000"/>
            <a:headEnd/>
            <a:tailEnd/>
          </a:ln>
          <a:effectLst/>
        </p:spPr>
        <p:txBody>
          <a:bodyPr wrap="none" anchor="ctr">
            <a:spAutoFit/>
          </a:bodyPr>
          <a:lstStyle/>
          <a:p>
            <a:pPr algn="ctr" eaLnBrk="0" hangingPunct="0"/>
            <a:r>
              <a:rPr lang="en-US" altLang="en-US" sz="1400" dirty="0">
                <a:latin typeface="Arial" charset="0"/>
              </a:rPr>
              <a:t>2.437</a:t>
            </a:r>
            <a:endParaRPr lang="en-US" altLang="en-US" sz="2400" dirty="0">
              <a:latin typeface="Arial" charset="0"/>
            </a:endParaRPr>
          </a:p>
        </p:txBody>
      </p:sp>
      <p:sp>
        <p:nvSpPr>
          <p:cNvPr id="101" name="Text Box 41"/>
          <p:cNvSpPr txBox="1">
            <a:spLocks noChangeArrowheads="1"/>
          </p:cNvSpPr>
          <p:nvPr/>
        </p:nvSpPr>
        <p:spPr bwMode="auto">
          <a:xfrm>
            <a:off x="4411477" y="2797193"/>
            <a:ext cx="627063" cy="304800"/>
          </a:xfrm>
          <a:prstGeom prst="rect">
            <a:avLst/>
          </a:prstGeom>
          <a:noFill/>
          <a:ln w="12700">
            <a:noFill/>
            <a:miter lim="800000"/>
            <a:headEnd/>
            <a:tailEnd/>
          </a:ln>
          <a:effectLst/>
        </p:spPr>
        <p:txBody>
          <a:bodyPr wrap="none" anchor="ctr">
            <a:spAutoFit/>
          </a:bodyPr>
          <a:lstStyle/>
          <a:p>
            <a:pPr algn="ctr" eaLnBrk="0" hangingPunct="0"/>
            <a:r>
              <a:rPr lang="en-US" altLang="en-US" sz="1400" dirty="0">
                <a:latin typeface="Arial" charset="0"/>
              </a:rPr>
              <a:t>2.447</a:t>
            </a:r>
            <a:endParaRPr lang="en-US" altLang="en-US" sz="2400" dirty="0">
              <a:latin typeface="Arial" charset="0"/>
            </a:endParaRPr>
          </a:p>
        </p:txBody>
      </p:sp>
      <p:sp>
        <p:nvSpPr>
          <p:cNvPr id="102" name="Text Box 42"/>
          <p:cNvSpPr txBox="1">
            <a:spLocks noChangeArrowheads="1"/>
          </p:cNvSpPr>
          <p:nvPr/>
        </p:nvSpPr>
        <p:spPr bwMode="auto">
          <a:xfrm>
            <a:off x="5341752" y="2797193"/>
            <a:ext cx="627063" cy="304800"/>
          </a:xfrm>
          <a:prstGeom prst="rect">
            <a:avLst/>
          </a:prstGeom>
          <a:noFill/>
          <a:ln w="12700">
            <a:noFill/>
            <a:miter lim="800000"/>
            <a:headEnd/>
            <a:tailEnd/>
          </a:ln>
          <a:effectLst/>
        </p:spPr>
        <p:txBody>
          <a:bodyPr wrap="none" anchor="ctr">
            <a:spAutoFit/>
          </a:bodyPr>
          <a:lstStyle/>
          <a:p>
            <a:pPr algn="ctr" eaLnBrk="0" hangingPunct="0"/>
            <a:r>
              <a:rPr lang="en-US" altLang="en-US" sz="1400" dirty="0">
                <a:latin typeface="Arial" charset="0"/>
              </a:rPr>
              <a:t>2.457</a:t>
            </a:r>
            <a:endParaRPr lang="en-US" altLang="en-US" sz="2400" dirty="0">
              <a:latin typeface="Arial" charset="0"/>
            </a:endParaRPr>
          </a:p>
        </p:txBody>
      </p:sp>
      <p:sp>
        <p:nvSpPr>
          <p:cNvPr id="103" name="Text Box 43"/>
          <p:cNvSpPr txBox="1">
            <a:spLocks noChangeArrowheads="1"/>
          </p:cNvSpPr>
          <p:nvPr/>
        </p:nvSpPr>
        <p:spPr bwMode="auto">
          <a:xfrm>
            <a:off x="6268852" y="2795605"/>
            <a:ext cx="627063" cy="304800"/>
          </a:xfrm>
          <a:prstGeom prst="rect">
            <a:avLst/>
          </a:prstGeom>
          <a:noFill/>
          <a:ln w="12700">
            <a:noFill/>
            <a:miter lim="800000"/>
            <a:headEnd/>
            <a:tailEnd/>
          </a:ln>
          <a:effectLst/>
        </p:spPr>
        <p:txBody>
          <a:bodyPr wrap="none" anchor="ctr">
            <a:spAutoFit/>
          </a:bodyPr>
          <a:lstStyle/>
          <a:p>
            <a:pPr algn="ctr" eaLnBrk="0" hangingPunct="0"/>
            <a:r>
              <a:rPr lang="en-US" altLang="en-US" sz="1400" dirty="0">
                <a:latin typeface="Arial" charset="0"/>
              </a:rPr>
              <a:t>2.467</a:t>
            </a:r>
            <a:endParaRPr lang="en-US" altLang="en-US" sz="2400" dirty="0">
              <a:latin typeface="Arial" charset="0"/>
            </a:endParaRPr>
          </a:p>
        </p:txBody>
      </p:sp>
      <p:sp>
        <p:nvSpPr>
          <p:cNvPr id="104" name="Line 45"/>
          <p:cNvSpPr>
            <a:spLocks noChangeShapeType="1"/>
          </p:cNvSpPr>
          <p:nvPr/>
        </p:nvSpPr>
        <p:spPr bwMode="auto">
          <a:xfrm>
            <a:off x="7103877" y="5230830"/>
            <a:ext cx="0" cy="419100"/>
          </a:xfrm>
          <a:prstGeom prst="line">
            <a:avLst/>
          </a:prstGeom>
          <a:noFill/>
          <a:ln w="12700">
            <a:solidFill>
              <a:schemeClr val="tx1"/>
            </a:solidFill>
            <a:round/>
            <a:headEnd/>
            <a:tailEnd/>
          </a:ln>
          <a:effectLst/>
        </p:spPr>
        <p:txBody>
          <a:bodyPr wrap="none" anchor="ctr"/>
          <a:lstStyle/>
          <a:p>
            <a:endParaRPr lang="en-US" dirty="0"/>
          </a:p>
        </p:txBody>
      </p:sp>
      <p:sp>
        <p:nvSpPr>
          <p:cNvPr id="105" name="Line 46"/>
          <p:cNvSpPr>
            <a:spLocks noChangeShapeType="1"/>
          </p:cNvSpPr>
          <p:nvPr/>
        </p:nvSpPr>
        <p:spPr bwMode="auto">
          <a:xfrm>
            <a:off x="4732152" y="3059130"/>
            <a:ext cx="0" cy="417513"/>
          </a:xfrm>
          <a:prstGeom prst="line">
            <a:avLst/>
          </a:prstGeom>
          <a:noFill/>
          <a:ln w="12700">
            <a:solidFill>
              <a:schemeClr val="tx1"/>
            </a:solidFill>
            <a:round/>
            <a:headEnd/>
            <a:tailEnd/>
          </a:ln>
          <a:effectLst/>
        </p:spPr>
        <p:txBody>
          <a:bodyPr wrap="none" anchor="ctr"/>
          <a:lstStyle/>
          <a:p>
            <a:endParaRPr lang="en-US" dirty="0"/>
          </a:p>
        </p:txBody>
      </p:sp>
      <p:sp>
        <p:nvSpPr>
          <p:cNvPr id="106" name="Rectangle 47"/>
          <p:cNvSpPr>
            <a:spLocks noChangeArrowheads="1"/>
          </p:cNvSpPr>
          <p:nvPr/>
        </p:nvSpPr>
        <p:spPr bwMode="blackWhite">
          <a:xfrm>
            <a:off x="1022165" y="4576780"/>
            <a:ext cx="2046287" cy="387350"/>
          </a:xfrm>
          <a:prstGeom prst="rect">
            <a:avLst/>
          </a:prstGeom>
          <a:solidFill>
            <a:srgbClr val="3333CC"/>
          </a:solidFill>
          <a:ln w="12700">
            <a:solidFill>
              <a:schemeClr val="tx1"/>
            </a:solidFill>
            <a:miter lim="800000"/>
            <a:headEnd/>
            <a:tailEnd/>
          </a:ln>
          <a:effectLst/>
        </p:spPr>
        <p:txBody>
          <a:bodyPr wrap="none" anchor="ctr"/>
          <a:lstStyle/>
          <a:p>
            <a:pPr algn="ctr" eaLnBrk="0" hangingPunct="0"/>
            <a:r>
              <a:rPr lang="en-US" altLang="en-US" sz="2400" dirty="0">
                <a:latin typeface="Arial" charset="0"/>
              </a:rPr>
              <a:t>2</a:t>
            </a:r>
          </a:p>
        </p:txBody>
      </p:sp>
      <p:sp>
        <p:nvSpPr>
          <p:cNvPr id="107" name="Rectangle 48"/>
          <p:cNvSpPr>
            <a:spLocks noChangeArrowheads="1"/>
          </p:cNvSpPr>
          <p:nvPr/>
        </p:nvSpPr>
        <p:spPr bwMode="blackWhite">
          <a:xfrm>
            <a:off x="1490477" y="4146568"/>
            <a:ext cx="2046288" cy="387350"/>
          </a:xfrm>
          <a:prstGeom prst="rect">
            <a:avLst/>
          </a:prstGeom>
          <a:solidFill>
            <a:srgbClr val="008000"/>
          </a:solidFill>
          <a:ln w="12700">
            <a:solidFill>
              <a:schemeClr val="tx1"/>
            </a:solidFill>
            <a:miter lim="800000"/>
            <a:headEnd/>
            <a:tailEnd/>
          </a:ln>
          <a:effectLst/>
        </p:spPr>
        <p:txBody>
          <a:bodyPr wrap="none" anchor="ctr"/>
          <a:lstStyle/>
          <a:p>
            <a:pPr algn="ctr" eaLnBrk="0" hangingPunct="0"/>
            <a:r>
              <a:rPr lang="en-US" altLang="en-US" sz="2400" dirty="0">
                <a:latin typeface="Arial" charset="0"/>
              </a:rPr>
              <a:t>3</a:t>
            </a:r>
          </a:p>
        </p:txBody>
      </p:sp>
      <p:sp>
        <p:nvSpPr>
          <p:cNvPr id="108" name="Rectangle 49"/>
          <p:cNvSpPr>
            <a:spLocks noChangeArrowheads="1"/>
          </p:cNvSpPr>
          <p:nvPr/>
        </p:nvSpPr>
        <p:spPr bwMode="blackWhite">
          <a:xfrm>
            <a:off x="1941327" y="3727468"/>
            <a:ext cx="2046288" cy="385762"/>
          </a:xfrm>
          <a:prstGeom prst="rect">
            <a:avLst/>
          </a:prstGeom>
          <a:solidFill>
            <a:srgbClr val="9933FF"/>
          </a:solidFill>
          <a:ln w="12700">
            <a:solidFill>
              <a:schemeClr val="tx1"/>
            </a:solidFill>
            <a:miter lim="800000"/>
            <a:headEnd/>
            <a:tailEnd/>
          </a:ln>
          <a:effectLst/>
        </p:spPr>
        <p:txBody>
          <a:bodyPr wrap="none" anchor="ctr"/>
          <a:lstStyle/>
          <a:p>
            <a:pPr algn="ctr" eaLnBrk="0" hangingPunct="0"/>
            <a:r>
              <a:rPr lang="en-US" altLang="en-US" sz="2400" dirty="0">
                <a:latin typeface="Arial" charset="0"/>
              </a:rPr>
              <a:t>4</a:t>
            </a:r>
          </a:p>
        </p:txBody>
      </p:sp>
      <p:sp>
        <p:nvSpPr>
          <p:cNvPr id="109" name="Rectangle 50"/>
          <p:cNvSpPr>
            <a:spLocks noChangeArrowheads="1"/>
          </p:cNvSpPr>
          <p:nvPr/>
        </p:nvSpPr>
        <p:spPr bwMode="blackWhite">
          <a:xfrm>
            <a:off x="2409640" y="3302018"/>
            <a:ext cx="2046287" cy="385762"/>
          </a:xfrm>
          <a:prstGeom prst="rect">
            <a:avLst/>
          </a:prstGeom>
          <a:solidFill>
            <a:srgbClr val="CC0099"/>
          </a:solidFill>
          <a:ln w="12700">
            <a:solidFill>
              <a:schemeClr val="tx1"/>
            </a:solidFill>
            <a:miter lim="800000"/>
            <a:headEnd/>
            <a:tailEnd/>
          </a:ln>
          <a:effectLst/>
        </p:spPr>
        <p:txBody>
          <a:bodyPr wrap="none" anchor="ctr"/>
          <a:lstStyle/>
          <a:p>
            <a:pPr algn="ctr" eaLnBrk="0" hangingPunct="0"/>
            <a:r>
              <a:rPr lang="en-US" altLang="en-US" sz="2400" dirty="0">
                <a:latin typeface="Arial" charset="0"/>
              </a:rPr>
              <a:t>5</a:t>
            </a:r>
          </a:p>
        </p:txBody>
      </p:sp>
      <p:sp>
        <p:nvSpPr>
          <p:cNvPr id="110" name="Rectangle 51"/>
          <p:cNvSpPr>
            <a:spLocks noChangeArrowheads="1"/>
          </p:cNvSpPr>
          <p:nvPr/>
        </p:nvSpPr>
        <p:spPr bwMode="blackWhite">
          <a:xfrm>
            <a:off x="549090" y="5006993"/>
            <a:ext cx="2046287" cy="387350"/>
          </a:xfrm>
          <a:prstGeom prst="rect">
            <a:avLst/>
          </a:prstGeom>
          <a:solidFill>
            <a:srgbClr val="FF0000"/>
          </a:solidFill>
          <a:ln w="12700">
            <a:solidFill>
              <a:schemeClr val="tx1"/>
            </a:solidFill>
            <a:miter lim="800000"/>
            <a:headEnd/>
            <a:tailEnd/>
          </a:ln>
          <a:effectLst/>
        </p:spPr>
        <p:txBody>
          <a:bodyPr wrap="none" anchor="ctr"/>
          <a:lstStyle/>
          <a:p>
            <a:pPr algn="ctr" eaLnBrk="0" hangingPunct="0"/>
            <a:r>
              <a:rPr lang="en-US" altLang="en-US" sz="2400" dirty="0">
                <a:latin typeface="Arial" charset="0"/>
              </a:rPr>
              <a:t>1</a:t>
            </a:r>
          </a:p>
        </p:txBody>
      </p:sp>
      <p:sp>
        <p:nvSpPr>
          <p:cNvPr id="111" name="Rectangle 52"/>
          <p:cNvSpPr>
            <a:spLocks noChangeArrowheads="1"/>
          </p:cNvSpPr>
          <p:nvPr/>
        </p:nvSpPr>
        <p:spPr bwMode="blackWhite">
          <a:xfrm>
            <a:off x="3347852" y="4576780"/>
            <a:ext cx="2046288" cy="387350"/>
          </a:xfrm>
          <a:prstGeom prst="rect">
            <a:avLst/>
          </a:prstGeom>
          <a:solidFill>
            <a:srgbClr val="3333CC"/>
          </a:solidFill>
          <a:ln w="12700">
            <a:solidFill>
              <a:schemeClr val="tx1"/>
            </a:solidFill>
            <a:miter lim="800000"/>
            <a:headEnd/>
            <a:tailEnd/>
          </a:ln>
          <a:effectLst/>
        </p:spPr>
        <p:txBody>
          <a:bodyPr wrap="none" anchor="ctr"/>
          <a:lstStyle/>
          <a:p>
            <a:pPr algn="ctr" eaLnBrk="0" hangingPunct="0"/>
            <a:r>
              <a:rPr lang="en-US" altLang="en-US" sz="2400" dirty="0">
                <a:latin typeface="Arial" charset="0"/>
              </a:rPr>
              <a:t>7</a:t>
            </a:r>
          </a:p>
        </p:txBody>
      </p:sp>
      <p:sp>
        <p:nvSpPr>
          <p:cNvPr id="112" name="Rectangle 53"/>
          <p:cNvSpPr>
            <a:spLocks noChangeArrowheads="1"/>
          </p:cNvSpPr>
          <p:nvPr/>
        </p:nvSpPr>
        <p:spPr bwMode="blackWhite">
          <a:xfrm>
            <a:off x="3808227" y="4146568"/>
            <a:ext cx="2046288" cy="387350"/>
          </a:xfrm>
          <a:prstGeom prst="rect">
            <a:avLst/>
          </a:prstGeom>
          <a:solidFill>
            <a:srgbClr val="008000"/>
          </a:solidFill>
          <a:ln w="12700">
            <a:solidFill>
              <a:schemeClr val="tx1"/>
            </a:solidFill>
            <a:miter lim="800000"/>
            <a:headEnd/>
            <a:tailEnd/>
          </a:ln>
          <a:effectLst/>
        </p:spPr>
        <p:txBody>
          <a:bodyPr wrap="none" anchor="ctr"/>
          <a:lstStyle/>
          <a:p>
            <a:pPr algn="ctr" eaLnBrk="0" hangingPunct="0"/>
            <a:r>
              <a:rPr lang="en-US" altLang="en-US" sz="2400" dirty="0">
                <a:latin typeface="Arial" charset="0"/>
              </a:rPr>
              <a:t>8</a:t>
            </a:r>
          </a:p>
        </p:txBody>
      </p:sp>
      <p:sp>
        <p:nvSpPr>
          <p:cNvPr id="113" name="Rectangle 54"/>
          <p:cNvSpPr>
            <a:spLocks noChangeArrowheads="1"/>
          </p:cNvSpPr>
          <p:nvPr/>
        </p:nvSpPr>
        <p:spPr bwMode="blackWhite">
          <a:xfrm>
            <a:off x="4274952" y="3727468"/>
            <a:ext cx="2046288" cy="385762"/>
          </a:xfrm>
          <a:prstGeom prst="rect">
            <a:avLst/>
          </a:prstGeom>
          <a:solidFill>
            <a:srgbClr val="9933FF"/>
          </a:solidFill>
          <a:ln w="12700">
            <a:solidFill>
              <a:schemeClr val="tx1"/>
            </a:solidFill>
            <a:miter lim="800000"/>
            <a:headEnd/>
            <a:tailEnd/>
          </a:ln>
          <a:effectLst/>
        </p:spPr>
        <p:txBody>
          <a:bodyPr wrap="none" anchor="ctr"/>
          <a:lstStyle/>
          <a:p>
            <a:pPr algn="ctr" eaLnBrk="0" hangingPunct="0"/>
            <a:r>
              <a:rPr lang="en-US" altLang="en-US" sz="2400" dirty="0">
                <a:latin typeface="Arial" charset="0"/>
              </a:rPr>
              <a:t>9</a:t>
            </a:r>
          </a:p>
        </p:txBody>
      </p:sp>
      <p:sp>
        <p:nvSpPr>
          <p:cNvPr id="114" name="Rectangle 55"/>
          <p:cNvSpPr>
            <a:spLocks noChangeArrowheads="1"/>
          </p:cNvSpPr>
          <p:nvPr/>
        </p:nvSpPr>
        <p:spPr bwMode="blackWhite">
          <a:xfrm>
            <a:off x="4735327" y="3302018"/>
            <a:ext cx="2046288" cy="385762"/>
          </a:xfrm>
          <a:prstGeom prst="rect">
            <a:avLst/>
          </a:prstGeom>
          <a:solidFill>
            <a:srgbClr val="CC0099"/>
          </a:solidFill>
          <a:ln w="12700">
            <a:solidFill>
              <a:schemeClr val="tx1"/>
            </a:solidFill>
            <a:miter lim="800000"/>
            <a:headEnd/>
            <a:tailEnd/>
          </a:ln>
          <a:effectLst/>
        </p:spPr>
        <p:txBody>
          <a:bodyPr wrap="none" anchor="ctr"/>
          <a:lstStyle/>
          <a:p>
            <a:pPr algn="ctr" eaLnBrk="0" hangingPunct="0"/>
            <a:r>
              <a:rPr lang="en-US" altLang="en-US" sz="2400" dirty="0">
                <a:latin typeface="Arial" charset="0"/>
              </a:rPr>
              <a:t>10</a:t>
            </a:r>
          </a:p>
        </p:txBody>
      </p:sp>
      <p:sp>
        <p:nvSpPr>
          <p:cNvPr id="115" name="Rectangle 56"/>
          <p:cNvSpPr>
            <a:spLocks noChangeArrowheads="1"/>
          </p:cNvSpPr>
          <p:nvPr/>
        </p:nvSpPr>
        <p:spPr bwMode="blackWhite">
          <a:xfrm>
            <a:off x="2874777" y="5006993"/>
            <a:ext cx="2044700" cy="387350"/>
          </a:xfrm>
          <a:prstGeom prst="rect">
            <a:avLst/>
          </a:prstGeom>
          <a:solidFill>
            <a:srgbClr val="FF0000"/>
          </a:solidFill>
          <a:ln w="12700">
            <a:solidFill>
              <a:schemeClr val="tx1"/>
            </a:solidFill>
            <a:miter lim="800000"/>
            <a:headEnd/>
            <a:tailEnd/>
          </a:ln>
          <a:effectLst/>
        </p:spPr>
        <p:txBody>
          <a:bodyPr wrap="none" anchor="ctr"/>
          <a:lstStyle/>
          <a:p>
            <a:pPr algn="ctr" eaLnBrk="0" hangingPunct="0"/>
            <a:r>
              <a:rPr lang="en-US" altLang="en-US" sz="2400" dirty="0">
                <a:latin typeface="Arial" charset="0"/>
              </a:rPr>
              <a:t>6</a:t>
            </a:r>
          </a:p>
        </p:txBody>
      </p:sp>
      <p:sp>
        <p:nvSpPr>
          <p:cNvPr id="116" name="Rectangle 57"/>
          <p:cNvSpPr>
            <a:spLocks noChangeArrowheads="1"/>
          </p:cNvSpPr>
          <p:nvPr/>
        </p:nvSpPr>
        <p:spPr bwMode="blackWhite">
          <a:xfrm>
            <a:off x="5203640" y="5006993"/>
            <a:ext cx="2046287" cy="387350"/>
          </a:xfrm>
          <a:prstGeom prst="rect">
            <a:avLst/>
          </a:prstGeom>
          <a:solidFill>
            <a:srgbClr val="FF0000"/>
          </a:solidFill>
          <a:ln w="12700">
            <a:solidFill>
              <a:schemeClr val="tx1"/>
            </a:solidFill>
            <a:miter lim="800000"/>
            <a:headEnd/>
            <a:tailEnd/>
          </a:ln>
          <a:effectLst/>
        </p:spPr>
        <p:txBody>
          <a:bodyPr wrap="none" anchor="ctr"/>
          <a:lstStyle/>
          <a:p>
            <a:pPr algn="ctr" eaLnBrk="0" hangingPunct="0"/>
            <a:r>
              <a:rPr lang="en-US" altLang="en-US" sz="2400" dirty="0">
                <a:latin typeface="Arial" charset="0"/>
              </a:rPr>
              <a:t>11</a:t>
            </a:r>
          </a:p>
        </p:txBody>
      </p:sp>
      <p:sp>
        <p:nvSpPr>
          <p:cNvPr id="117" name="Rectangle 58"/>
          <p:cNvSpPr>
            <a:spLocks noChangeArrowheads="1"/>
          </p:cNvSpPr>
          <p:nvPr/>
        </p:nvSpPr>
        <p:spPr bwMode="blackWhite">
          <a:xfrm>
            <a:off x="5664015" y="4576780"/>
            <a:ext cx="2046287" cy="387350"/>
          </a:xfrm>
          <a:prstGeom prst="rect">
            <a:avLst/>
          </a:prstGeom>
          <a:solidFill>
            <a:srgbClr val="3333CC"/>
          </a:solidFill>
          <a:ln w="12700">
            <a:solidFill>
              <a:schemeClr val="tx1"/>
            </a:solidFill>
            <a:miter lim="800000"/>
            <a:headEnd/>
            <a:tailEnd/>
          </a:ln>
          <a:effectLst/>
        </p:spPr>
        <p:txBody>
          <a:bodyPr wrap="none" anchor="ctr"/>
          <a:lstStyle/>
          <a:p>
            <a:pPr algn="ctr" eaLnBrk="0" hangingPunct="0"/>
            <a:r>
              <a:rPr lang="en-US" altLang="en-US" sz="2400" dirty="0">
                <a:latin typeface="Arial" charset="0"/>
              </a:rPr>
              <a:t>12</a:t>
            </a:r>
          </a:p>
        </p:txBody>
      </p:sp>
      <p:sp>
        <p:nvSpPr>
          <p:cNvPr id="118" name="Rectangle 59"/>
          <p:cNvSpPr>
            <a:spLocks noChangeArrowheads="1"/>
          </p:cNvSpPr>
          <p:nvPr/>
        </p:nvSpPr>
        <p:spPr bwMode="blackWhite">
          <a:xfrm>
            <a:off x="6137090" y="4146568"/>
            <a:ext cx="2046287" cy="387350"/>
          </a:xfrm>
          <a:prstGeom prst="rect">
            <a:avLst/>
          </a:prstGeom>
          <a:solidFill>
            <a:srgbClr val="008000"/>
          </a:solidFill>
          <a:ln w="12700">
            <a:solidFill>
              <a:schemeClr val="tx1"/>
            </a:solidFill>
            <a:miter lim="800000"/>
            <a:headEnd/>
            <a:tailEnd/>
          </a:ln>
          <a:effectLst/>
        </p:spPr>
        <p:txBody>
          <a:bodyPr wrap="none" anchor="ctr"/>
          <a:lstStyle/>
          <a:p>
            <a:pPr algn="ctr" eaLnBrk="0" hangingPunct="0"/>
            <a:r>
              <a:rPr lang="en-US" altLang="en-US" sz="2400" dirty="0">
                <a:latin typeface="Arial" charset="0"/>
              </a:rPr>
              <a:t>13</a:t>
            </a:r>
          </a:p>
        </p:txBody>
      </p:sp>
      <p:sp>
        <p:nvSpPr>
          <p:cNvPr id="119" name="Rectangle 60"/>
          <p:cNvSpPr>
            <a:spLocks noChangeArrowheads="1"/>
          </p:cNvSpPr>
          <p:nvPr/>
        </p:nvSpPr>
        <p:spPr bwMode="blackWhite">
          <a:xfrm>
            <a:off x="6597678" y="3727468"/>
            <a:ext cx="2046288" cy="387350"/>
          </a:xfrm>
          <a:prstGeom prst="rect">
            <a:avLst/>
          </a:prstGeom>
          <a:solidFill>
            <a:srgbClr val="9933FF"/>
          </a:solidFill>
          <a:ln w="12700">
            <a:solidFill>
              <a:schemeClr val="tx1"/>
            </a:solidFill>
            <a:miter lim="800000"/>
            <a:headEnd/>
            <a:tailEnd/>
          </a:ln>
          <a:effectLst/>
        </p:spPr>
        <p:txBody>
          <a:bodyPr wrap="none" anchor="ctr"/>
          <a:lstStyle/>
          <a:p>
            <a:pPr algn="ctr" eaLnBrk="0" hangingPunct="0"/>
            <a:r>
              <a:rPr lang="en-US" altLang="en-US" sz="2400" dirty="0">
                <a:latin typeface="Arial" charset="0"/>
              </a:rPr>
              <a:t>14</a:t>
            </a:r>
          </a:p>
        </p:txBody>
      </p:sp>
      <p:sp>
        <p:nvSpPr>
          <p:cNvPr id="120" name="Slide Number Placeholder 119"/>
          <p:cNvSpPr>
            <a:spLocks noGrp="1"/>
          </p:cNvSpPr>
          <p:nvPr>
            <p:ph type="sldNum" sz="quarter" idx="15"/>
          </p:nvPr>
        </p:nvSpPr>
        <p:spPr/>
        <p:txBody>
          <a:bodyPr/>
          <a:lstStyle/>
          <a:p>
            <a:fld id="{0B34F065-1154-456A-91E3-76DE8E75E17B}" type="slidenum">
              <a:rPr lang="ar-SA" smtClean="0"/>
              <a:pPr/>
              <a:t>12</a:t>
            </a:fld>
            <a:endParaRPr lang="ar-S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 Background (cont’d)</a:t>
            </a:r>
            <a:br>
              <a:rPr lang="en-US" dirty="0" smtClean="0"/>
            </a:br>
            <a:r>
              <a:rPr lang="en-US" dirty="0" smtClean="0"/>
              <a:t>802.11b/g</a:t>
            </a:r>
            <a:endParaRPr lang="en-US" dirty="0"/>
          </a:p>
        </p:txBody>
      </p:sp>
      <p:sp>
        <p:nvSpPr>
          <p:cNvPr id="3" name="Content Placeholder 2"/>
          <p:cNvSpPr>
            <a:spLocks noGrp="1"/>
          </p:cNvSpPr>
          <p:nvPr>
            <p:ph sz="quarter" idx="1"/>
          </p:nvPr>
        </p:nvSpPr>
        <p:spPr/>
        <p:txBody>
          <a:bodyPr/>
          <a:lstStyle/>
          <a:p>
            <a:r>
              <a:rPr lang="en-US" dirty="0" smtClean="0"/>
              <a:t>Operates in the 2.4 GHz ISM band</a:t>
            </a:r>
          </a:p>
          <a:p>
            <a:pPr lvl="1"/>
            <a:r>
              <a:rPr lang="en-US" dirty="0" smtClean="0"/>
              <a:t>14 total channels</a:t>
            </a:r>
          </a:p>
          <a:p>
            <a:pPr lvl="1"/>
            <a:r>
              <a:rPr lang="en-US" dirty="0" smtClean="0"/>
              <a:t>Only 1-3 channels usable at any time</a:t>
            </a:r>
          </a:p>
          <a:p>
            <a:r>
              <a:rPr lang="en-US" dirty="0" smtClean="0"/>
              <a:t>802.11b supports data rates up to 11 Mbps</a:t>
            </a:r>
          </a:p>
          <a:p>
            <a:pPr lvl="1"/>
            <a:r>
              <a:rPr lang="en-US" dirty="0" smtClean="0"/>
              <a:t>Uses DSSS</a:t>
            </a:r>
          </a:p>
          <a:p>
            <a:r>
              <a:rPr lang="en-US" dirty="0" smtClean="0"/>
              <a:t>802.11g supports data rates up to 54 Mbps</a:t>
            </a:r>
          </a:p>
          <a:p>
            <a:pPr lvl="1"/>
            <a:r>
              <a:rPr lang="en-US" dirty="0" smtClean="0"/>
              <a:t>Similar data rates as 802.11a</a:t>
            </a:r>
          </a:p>
          <a:p>
            <a:pPr lvl="1"/>
            <a:r>
              <a:rPr lang="en-US" dirty="0" smtClean="0"/>
              <a:t>Backward compatible with 802.11b</a:t>
            </a:r>
          </a:p>
          <a:p>
            <a:r>
              <a:rPr lang="en-US" dirty="0" smtClean="0"/>
              <a:t>Coverage up to 100 meters (328 feet)</a:t>
            </a:r>
          </a:p>
          <a:p>
            <a:r>
              <a:rPr lang="en-US" dirty="0" smtClean="0"/>
              <a:t>Most commonly implemented standard, “Wi-Fi”</a:t>
            </a:r>
          </a:p>
          <a:p>
            <a:r>
              <a:rPr lang="en-US" dirty="0" smtClean="0"/>
              <a:t>Crowded frequency band</a:t>
            </a:r>
          </a:p>
          <a:p>
            <a:endParaRPr lang="en-US" dirty="0"/>
          </a:p>
        </p:txBody>
      </p:sp>
      <p:sp>
        <p:nvSpPr>
          <p:cNvPr id="4" name="Slide Number Placeholder 3"/>
          <p:cNvSpPr>
            <a:spLocks noGrp="1"/>
          </p:cNvSpPr>
          <p:nvPr>
            <p:ph type="sldNum" sz="quarter" idx="15"/>
          </p:nvPr>
        </p:nvSpPr>
        <p:spPr/>
        <p:txBody>
          <a:bodyPr/>
          <a:lstStyle/>
          <a:p>
            <a:fld id="{0B34F065-1154-456A-91E3-76DE8E75E17B}" type="slidenum">
              <a:rPr lang="ar-SA" smtClean="0"/>
              <a:pPr/>
              <a:t>13</a:t>
            </a:fld>
            <a:endParaRPr lang="ar-SA"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sz="quarter" idx="1"/>
          </p:nvPr>
        </p:nvSpPr>
        <p:spPr/>
        <p:txBody>
          <a:bodyPr/>
          <a:lstStyle/>
          <a:p>
            <a:r>
              <a:rPr lang="en-US" dirty="0" smtClean="0"/>
              <a:t>Introduction</a:t>
            </a:r>
          </a:p>
          <a:p>
            <a:r>
              <a:rPr lang="en-US" dirty="0" smtClean="0"/>
              <a:t>802.11 Background</a:t>
            </a:r>
          </a:p>
          <a:p>
            <a:r>
              <a:rPr lang="en-US" dirty="0" smtClean="0">
                <a:solidFill>
                  <a:schemeClr val="accent2">
                    <a:lumMod val="75000"/>
                  </a:schemeClr>
                </a:solidFill>
              </a:rPr>
              <a:t>Experimental Setup</a:t>
            </a:r>
          </a:p>
          <a:p>
            <a:r>
              <a:rPr lang="en-US" dirty="0" smtClean="0"/>
              <a:t>Causes and Effects of Interference</a:t>
            </a:r>
          </a:p>
          <a:p>
            <a:r>
              <a:rPr lang="en-US" dirty="0" smtClean="0"/>
              <a:t>Modeling Interference Effects</a:t>
            </a:r>
          </a:p>
          <a:p>
            <a:r>
              <a:rPr lang="en-US" dirty="0" smtClean="0"/>
              <a:t>Rapid Channel Hopping</a:t>
            </a:r>
          </a:p>
          <a:p>
            <a:r>
              <a:rPr lang="en-US" dirty="0" smtClean="0"/>
              <a:t>Conclusion</a:t>
            </a:r>
          </a:p>
          <a:p>
            <a:pPr>
              <a:buNone/>
            </a:pPr>
            <a:endParaRPr lang="en-US" dirty="0" smtClean="0"/>
          </a:p>
          <a:p>
            <a:endParaRPr lang="en-US" dirty="0" smtClean="0"/>
          </a:p>
          <a:p>
            <a:endParaRPr lang="en-US" dirty="0" smtClean="0"/>
          </a:p>
        </p:txBody>
      </p:sp>
      <p:sp>
        <p:nvSpPr>
          <p:cNvPr id="4" name="Slide Number Placeholder 3"/>
          <p:cNvSpPr>
            <a:spLocks noGrp="1"/>
          </p:cNvSpPr>
          <p:nvPr>
            <p:ph type="sldNum" sz="quarter" idx="15"/>
          </p:nvPr>
        </p:nvSpPr>
        <p:spPr/>
        <p:txBody>
          <a:bodyPr/>
          <a:lstStyle/>
          <a:p>
            <a:fld id="{0B34F065-1154-456A-91E3-76DE8E75E17B}" type="slidenum">
              <a:rPr lang="ar-SA" smtClean="0"/>
              <a:pPr/>
              <a:t>14</a:t>
            </a:fld>
            <a:endParaRPr lang="ar-SA"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Experimental </a:t>
            </a:r>
            <a:r>
              <a:rPr lang="en-US" dirty="0" smtClean="0"/>
              <a:t>Setup (cont’d</a:t>
            </a:r>
            <a:r>
              <a:rPr lang="en-US" dirty="0" smtClean="0"/>
              <a:t>)</a:t>
            </a:r>
            <a:endParaRPr lang="en-US" dirty="0"/>
          </a:p>
        </p:txBody>
      </p:sp>
      <p:sp>
        <p:nvSpPr>
          <p:cNvPr id="3" name="Content Placeholder 2"/>
          <p:cNvSpPr>
            <a:spLocks noGrp="1"/>
          </p:cNvSpPr>
          <p:nvPr>
            <p:ph sz="quarter" idx="1"/>
          </p:nvPr>
        </p:nvSpPr>
        <p:spPr/>
        <p:txBody>
          <a:bodyPr/>
          <a:lstStyle/>
          <a:p>
            <a:r>
              <a:rPr lang="en-US" dirty="0" smtClean="0"/>
              <a:t>Client and AP</a:t>
            </a:r>
          </a:p>
          <a:p>
            <a:r>
              <a:rPr lang="en-US" dirty="0" smtClean="0"/>
              <a:t>Interferers</a:t>
            </a:r>
          </a:p>
          <a:p>
            <a:r>
              <a:rPr lang="en-US" dirty="0" smtClean="0"/>
              <a:t>Tests and Metrics</a:t>
            </a:r>
          </a:p>
          <a:p>
            <a:endParaRPr lang="en-US" dirty="0" smtClean="0"/>
          </a:p>
        </p:txBody>
      </p:sp>
      <p:sp>
        <p:nvSpPr>
          <p:cNvPr id="4" name="Slide Number Placeholder 3"/>
          <p:cNvSpPr>
            <a:spLocks noGrp="1"/>
          </p:cNvSpPr>
          <p:nvPr>
            <p:ph type="sldNum" sz="quarter" idx="15"/>
          </p:nvPr>
        </p:nvSpPr>
        <p:spPr/>
        <p:txBody>
          <a:bodyPr/>
          <a:lstStyle/>
          <a:p>
            <a:fld id="{0B34F065-1154-456A-91E3-76DE8E75E17B}" type="slidenum">
              <a:rPr lang="ar-SA" smtClean="0"/>
              <a:pPr/>
              <a:t>15</a:t>
            </a:fld>
            <a:endParaRPr lang="ar-SA"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Experimental </a:t>
            </a:r>
            <a:r>
              <a:rPr lang="en-US" dirty="0" smtClean="0"/>
              <a:t>Setup (cont’d)</a:t>
            </a:r>
            <a:endParaRPr lang="en-US" dirty="0"/>
          </a:p>
        </p:txBody>
      </p:sp>
      <p:sp>
        <p:nvSpPr>
          <p:cNvPr id="3" name="Content Placeholder 2"/>
          <p:cNvSpPr>
            <a:spLocks noGrp="1"/>
          </p:cNvSpPr>
          <p:nvPr>
            <p:ph sz="quarter" idx="1"/>
          </p:nvPr>
        </p:nvSpPr>
        <p:spPr/>
        <p:txBody>
          <a:bodyPr/>
          <a:lstStyle/>
          <a:p>
            <a:r>
              <a:rPr lang="en-US" dirty="0" smtClean="0"/>
              <a:t>Client and AP</a:t>
            </a:r>
          </a:p>
          <a:p>
            <a:pPr lvl="1"/>
            <a:r>
              <a:rPr lang="en-US" dirty="0" smtClean="0"/>
              <a:t>Client: </a:t>
            </a:r>
          </a:p>
          <a:p>
            <a:pPr lvl="1">
              <a:buNone/>
            </a:pPr>
            <a:r>
              <a:rPr lang="en-US" dirty="0" smtClean="0"/>
              <a:t>A Linux laptop equipped with 802.11 NICs </a:t>
            </a:r>
          </a:p>
          <a:p>
            <a:pPr lvl="1">
              <a:buNone/>
            </a:pPr>
            <a:r>
              <a:rPr lang="en-US" dirty="0" smtClean="0"/>
              <a:t>from Intersil (802.11b)</a:t>
            </a:r>
          </a:p>
          <a:p>
            <a:pPr>
              <a:buNone/>
            </a:pPr>
            <a:endParaRPr lang="en-US" dirty="0" smtClean="0"/>
          </a:p>
          <a:p>
            <a:pPr lvl="1"/>
            <a:r>
              <a:rPr lang="en-US" dirty="0" smtClean="0"/>
              <a:t>AP:</a:t>
            </a:r>
          </a:p>
          <a:p>
            <a:pPr lvl="1">
              <a:buNone/>
            </a:pPr>
            <a:r>
              <a:rPr lang="en-US" dirty="0" smtClean="0"/>
              <a:t>A Linux laptop with either an Intersil </a:t>
            </a:r>
          </a:p>
          <a:p>
            <a:pPr lvl="1">
              <a:buNone/>
            </a:pPr>
            <a:r>
              <a:rPr lang="en-US" dirty="0" smtClean="0"/>
              <a:t>PRISM 2.5 in 802.11b mode (using the </a:t>
            </a:r>
          </a:p>
          <a:p>
            <a:pPr lvl="1">
              <a:buNone/>
            </a:pPr>
            <a:r>
              <a:rPr lang="en-US" i="1" dirty="0" smtClean="0"/>
              <a:t>HostAP driver) or an Atheros AR5006X</a:t>
            </a:r>
            <a:endParaRPr lang="en-US" dirty="0" smtClean="0"/>
          </a:p>
          <a:p>
            <a:endParaRPr lang="en-US" dirty="0" smtClean="0"/>
          </a:p>
          <a:p>
            <a:endParaRPr lang="en-US" dirty="0" smtClean="0"/>
          </a:p>
          <a:p>
            <a:endParaRPr lang="en-US" dirty="0"/>
          </a:p>
        </p:txBody>
      </p:sp>
      <p:pic>
        <p:nvPicPr>
          <p:cNvPr id="2052" name="Picture 4" descr="C:\Users\HP\Desktop\atheros2.jpg"/>
          <p:cNvPicPr>
            <a:picLocks noChangeAspect="1" noChangeArrowheads="1"/>
          </p:cNvPicPr>
          <p:nvPr/>
        </p:nvPicPr>
        <p:blipFill>
          <a:blip r:embed="rId2" cstate="print"/>
          <a:srcRect/>
          <a:stretch>
            <a:fillRect/>
          </a:stretch>
        </p:blipFill>
        <p:spPr bwMode="auto">
          <a:xfrm>
            <a:off x="5072066" y="5286388"/>
            <a:ext cx="1428750" cy="952500"/>
          </a:xfrm>
          <a:prstGeom prst="rect">
            <a:avLst/>
          </a:prstGeom>
          <a:noFill/>
        </p:spPr>
      </p:pic>
      <p:pic>
        <p:nvPicPr>
          <p:cNvPr id="2053" name="Picture 5" descr="C:\Users\HP\Desktop\PCMCIA.gif"/>
          <p:cNvPicPr>
            <a:picLocks noChangeAspect="1" noChangeArrowheads="1"/>
          </p:cNvPicPr>
          <p:nvPr/>
        </p:nvPicPr>
        <p:blipFill>
          <a:blip r:embed="rId3" cstate="print"/>
          <a:srcRect/>
          <a:stretch>
            <a:fillRect/>
          </a:stretch>
        </p:blipFill>
        <p:spPr bwMode="auto">
          <a:xfrm>
            <a:off x="5072066" y="2790830"/>
            <a:ext cx="1214446" cy="1214446"/>
          </a:xfrm>
          <a:prstGeom prst="rect">
            <a:avLst/>
          </a:prstGeom>
          <a:noFill/>
        </p:spPr>
      </p:pic>
      <p:pic>
        <p:nvPicPr>
          <p:cNvPr id="2054" name="Picture 6" descr="C:\Users\HP\Desktop\linuxlaptop.jpg"/>
          <p:cNvPicPr>
            <a:picLocks noChangeAspect="1" noChangeArrowheads="1"/>
          </p:cNvPicPr>
          <p:nvPr/>
        </p:nvPicPr>
        <p:blipFill>
          <a:blip r:embed="rId4" cstate="print"/>
          <a:srcRect/>
          <a:stretch>
            <a:fillRect/>
          </a:stretch>
        </p:blipFill>
        <p:spPr bwMode="auto">
          <a:xfrm>
            <a:off x="6429388" y="1571612"/>
            <a:ext cx="2238376" cy="1890769"/>
          </a:xfrm>
          <a:prstGeom prst="rect">
            <a:avLst/>
          </a:prstGeom>
          <a:noFill/>
        </p:spPr>
      </p:pic>
      <p:pic>
        <p:nvPicPr>
          <p:cNvPr id="9" name="Picture 6" descr="C:\Users\HP\Desktop\linuxlaptop.jpg"/>
          <p:cNvPicPr>
            <a:picLocks noChangeAspect="1" noChangeArrowheads="1"/>
          </p:cNvPicPr>
          <p:nvPr/>
        </p:nvPicPr>
        <p:blipFill>
          <a:blip r:embed="rId4" cstate="print"/>
          <a:srcRect/>
          <a:stretch>
            <a:fillRect/>
          </a:stretch>
        </p:blipFill>
        <p:spPr bwMode="auto">
          <a:xfrm>
            <a:off x="6429388" y="3752809"/>
            <a:ext cx="2238376" cy="1890769"/>
          </a:xfrm>
          <a:prstGeom prst="rect">
            <a:avLst/>
          </a:prstGeom>
          <a:noFill/>
        </p:spPr>
      </p:pic>
      <p:pic>
        <p:nvPicPr>
          <p:cNvPr id="10" name="Picture 5" descr="C:\Users\HP\Desktop\PCMCIA.gif"/>
          <p:cNvPicPr>
            <a:picLocks noChangeAspect="1" noChangeArrowheads="1"/>
          </p:cNvPicPr>
          <p:nvPr/>
        </p:nvPicPr>
        <p:blipFill>
          <a:blip r:embed="rId3" cstate="print"/>
          <a:srcRect/>
          <a:stretch>
            <a:fillRect/>
          </a:stretch>
        </p:blipFill>
        <p:spPr bwMode="auto">
          <a:xfrm>
            <a:off x="6572264" y="5500702"/>
            <a:ext cx="1214446" cy="1214446"/>
          </a:xfrm>
          <a:prstGeom prst="rect">
            <a:avLst/>
          </a:prstGeom>
          <a:noFill/>
        </p:spPr>
      </p:pic>
      <p:sp>
        <p:nvSpPr>
          <p:cNvPr id="11" name="Slide Number Placeholder 10"/>
          <p:cNvSpPr>
            <a:spLocks noGrp="1"/>
          </p:cNvSpPr>
          <p:nvPr>
            <p:ph type="sldNum" sz="quarter" idx="15"/>
          </p:nvPr>
        </p:nvSpPr>
        <p:spPr/>
        <p:txBody>
          <a:bodyPr/>
          <a:lstStyle/>
          <a:p>
            <a:fld id="{0B34F065-1154-456A-91E3-76DE8E75E17B}" type="slidenum">
              <a:rPr lang="ar-SA" smtClean="0"/>
              <a:pPr/>
              <a:t>16</a:t>
            </a:fld>
            <a:endParaRPr lang="ar-SA"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Experimental </a:t>
            </a:r>
            <a:r>
              <a:rPr lang="en-US" dirty="0" smtClean="0"/>
              <a:t>Setup (cont’d)</a:t>
            </a:r>
            <a:endParaRPr lang="en-US" dirty="0"/>
          </a:p>
        </p:txBody>
      </p:sp>
      <p:sp>
        <p:nvSpPr>
          <p:cNvPr id="3" name="Content Placeholder 2"/>
          <p:cNvSpPr>
            <a:spLocks noGrp="1"/>
          </p:cNvSpPr>
          <p:nvPr>
            <p:ph sz="quarter" idx="1"/>
          </p:nvPr>
        </p:nvSpPr>
        <p:spPr/>
        <p:txBody>
          <a:bodyPr/>
          <a:lstStyle/>
          <a:p>
            <a:r>
              <a:rPr lang="en-US" dirty="0" smtClean="0"/>
              <a:t>Interferers</a:t>
            </a:r>
          </a:p>
          <a:p>
            <a:pPr lvl="1"/>
            <a:r>
              <a:rPr lang="en-US" dirty="0" smtClean="0"/>
              <a:t>Two malicious  (Linux desktop with</a:t>
            </a:r>
          </a:p>
          <a:p>
            <a:pPr lvl="1">
              <a:buNone/>
            </a:pPr>
            <a:r>
              <a:rPr lang="en-US" dirty="0" smtClean="0"/>
              <a:t> PRISMPCI NIC and camera jammer).</a:t>
            </a:r>
          </a:p>
          <a:p>
            <a:pPr lvl="1"/>
            <a:endParaRPr lang="en-US" dirty="0" smtClean="0"/>
          </a:p>
          <a:p>
            <a:pPr lvl="1"/>
            <a:endParaRPr lang="en-US" dirty="0" smtClean="0"/>
          </a:p>
          <a:p>
            <a:pPr lvl="1">
              <a:buNone/>
            </a:pPr>
            <a:endParaRPr lang="en-US" dirty="0" smtClean="0"/>
          </a:p>
          <a:p>
            <a:pPr lvl="1"/>
            <a:r>
              <a:rPr lang="en-US" dirty="0" smtClean="0"/>
              <a:t>Two selfish devices (a Zigbee sensor</a:t>
            </a:r>
          </a:p>
          <a:p>
            <a:pPr lvl="1">
              <a:buNone/>
            </a:pPr>
            <a:r>
              <a:rPr lang="en-US" dirty="0" smtClean="0"/>
              <a:t> node and a Panasonic cordless phone).</a:t>
            </a:r>
            <a:endParaRPr lang="en-US" dirty="0"/>
          </a:p>
        </p:txBody>
      </p:sp>
      <p:pic>
        <p:nvPicPr>
          <p:cNvPr id="3074" name="Picture 2" descr="C:\Users\HP\Desktop\zigbee.jpg"/>
          <p:cNvPicPr>
            <a:picLocks noChangeAspect="1" noChangeArrowheads="1"/>
          </p:cNvPicPr>
          <p:nvPr/>
        </p:nvPicPr>
        <p:blipFill>
          <a:blip r:embed="rId2" cstate="print"/>
          <a:srcRect/>
          <a:stretch>
            <a:fillRect/>
          </a:stretch>
        </p:blipFill>
        <p:spPr bwMode="auto">
          <a:xfrm>
            <a:off x="7077102" y="4000504"/>
            <a:ext cx="1495426" cy="1495426"/>
          </a:xfrm>
          <a:prstGeom prst="rect">
            <a:avLst/>
          </a:prstGeom>
          <a:noFill/>
        </p:spPr>
      </p:pic>
      <p:pic>
        <p:nvPicPr>
          <p:cNvPr id="5" name="Picture 20" descr="5c_8"/>
          <p:cNvPicPr>
            <a:picLocks noChangeAspect="1" noChangeArrowheads="1"/>
          </p:cNvPicPr>
          <p:nvPr/>
        </p:nvPicPr>
        <p:blipFill>
          <a:blip r:embed="rId3" cstate="print"/>
          <a:srcRect/>
          <a:stretch>
            <a:fillRect/>
          </a:stretch>
        </p:blipFill>
        <p:spPr bwMode="auto">
          <a:xfrm>
            <a:off x="5616591" y="4991739"/>
            <a:ext cx="1527177" cy="1294781"/>
          </a:xfrm>
          <a:prstGeom prst="rect">
            <a:avLst/>
          </a:prstGeom>
          <a:noFill/>
        </p:spPr>
      </p:pic>
      <p:pic>
        <p:nvPicPr>
          <p:cNvPr id="3075" name="Picture 3" descr="C:\Users\HP\Desktop\camerajammer.jpg"/>
          <p:cNvPicPr>
            <a:picLocks noChangeAspect="1" noChangeArrowheads="1"/>
          </p:cNvPicPr>
          <p:nvPr/>
        </p:nvPicPr>
        <p:blipFill>
          <a:blip r:embed="rId4" cstate="print"/>
          <a:srcRect/>
          <a:stretch>
            <a:fillRect/>
          </a:stretch>
        </p:blipFill>
        <p:spPr bwMode="auto">
          <a:xfrm>
            <a:off x="5961090" y="2143116"/>
            <a:ext cx="1325554" cy="1325554"/>
          </a:xfrm>
          <a:prstGeom prst="rect">
            <a:avLst/>
          </a:prstGeom>
          <a:noFill/>
        </p:spPr>
      </p:pic>
      <p:pic>
        <p:nvPicPr>
          <p:cNvPr id="3076" name="Picture 4" descr="C:\Users\HP\Desktop\linux pc.jpg"/>
          <p:cNvPicPr>
            <a:picLocks noChangeAspect="1" noChangeArrowheads="1"/>
          </p:cNvPicPr>
          <p:nvPr/>
        </p:nvPicPr>
        <p:blipFill>
          <a:blip r:embed="rId5" cstate="print"/>
          <a:srcRect/>
          <a:stretch>
            <a:fillRect/>
          </a:stretch>
        </p:blipFill>
        <p:spPr bwMode="auto">
          <a:xfrm>
            <a:off x="6572301" y="1321129"/>
            <a:ext cx="2000227" cy="1393491"/>
          </a:xfrm>
          <a:prstGeom prst="rect">
            <a:avLst/>
          </a:prstGeom>
          <a:noFill/>
        </p:spPr>
      </p:pic>
      <p:pic>
        <p:nvPicPr>
          <p:cNvPr id="3077" name="Picture 5" descr="C:\Users\HP\Desktop\pci inc.jpg"/>
          <p:cNvPicPr>
            <a:picLocks noChangeAspect="1" noChangeArrowheads="1"/>
          </p:cNvPicPr>
          <p:nvPr/>
        </p:nvPicPr>
        <p:blipFill>
          <a:blip r:embed="rId6" cstate="print"/>
          <a:srcRect/>
          <a:stretch>
            <a:fillRect/>
          </a:stretch>
        </p:blipFill>
        <p:spPr bwMode="auto">
          <a:xfrm>
            <a:off x="6072198" y="857232"/>
            <a:ext cx="1214446" cy="1073571"/>
          </a:xfrm>
          <a:prstGeom prst="rect">
            <a:avLst/>
          </a:prstGeom>
          <a:noFill/>
        </p:spPr>
      </p:pic>
      <p:sp>
        <p:nvSpPr>
          <p:cNvPr id="9" name="Slide Number Placeholder 8"/>
          <p:cNvSpPr>
            <a:spLocks noGrp="1"/>
          </p:cNvSpPr>
          <p:nvPr>
            <p:ph type="sldNum" sz="quarter" idx="15"/>
          </p:nvPr>
        </p:nvSpPr>
        <p:spPr/>
        <p:txBody>
          <a:bodyPr/>
          <a:lstStyle/>
          <a:p>
            <a:fld id="{0B34F065-1154-456A-91E3-76DE8E75E17B}" type="slidenum">
              <a:rPr lang="ar-SA" smtClean="0"/>
              <a:pPr/>
              <a:t>17</a:t>
            </a:fld>
            <a:endParaRPr lang="ar-SA"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Experimental </a:t>
            </a:r>
            <a:r>
              <a:rPr lang="en-US" dirty="0" smtClean="0"/>
              <a:t>Setup (cont’d)</a:t>
            </a:r>
            <a:endParaRPr lang="en-US" dirty="0"/>
          </a:p>
        </p:txBody>
      </p:sp>
      <p:sp>
        <p:nvSpPr>
          <p:cNvPr id="3" name="Content Placeholder 2"/>
          <p:cNvSpPr>
            <a:spLocks noGrp="1"/>
          </p:cNvSpPr>
          <p:nvPr>
            <p:ph sz="quarter" idx="1"/>
          </p:nvPr>
        </p:nvSpPr>
        <p:spPr>
          <a:xfrm>
            <a:off x="457200" y="1600200"/>
            <a:ext cx="7467600" cy="614354"/>
          </a:xfrm>
        </p:spPr>
        <p:txBody>
          <a:bodyPr/>
          <a:lstStyle/>
          <a:p>
            <a:r>
              <a:rPr lang="en-US" dirty="0" smtClean="0"/>
              <a:t>Interferers and their characteristics.</a:t>
            </a:r>
          </a:p>
          <a:p>
            <a:endParaRPr lang="en-US" dirty="0" smtClean="0"/>
          </a:p>
        </p:txBody>
      </p:sp>
      <p:pic>
        <p:nvPicPr>
          <p:cNvPr id="4098" name="Picture 2"/>
          <p:cNvPicPr>
            <a:picLocks noChangeAspect="1" noChangeArrowheads="1"/>
          </p:cNvPicPr>
          <p:nvPr/>
        </p:nvPicPr>
        <p:blipFill>
          <a:blip r:embed="rId2" cstate="print"/>
          <a:srcRect/>
          <a:stretch>
            <a:fillRect/>
          </a:stretch>
        </p:blipFill>
        <p:spPr bwMode="auto">
          <a:xfrm>
            <a:off x="142844" y="2428868"/>
            <a:ext cx="8490582" cy="2071702"/>
          </a:xfrm>
          <a:prstGeom prst="rect">
            <a:avLst/>
          </a:prstGeom>
          <a:noFill/>
          <a:ln w="9525">
            <a:noFill/>
            <a:miter lim="800000"/>
            <a:headEnd/>
            <a:tailEnd/>
          </a:ln>
        </p:spPr>
      </p:pic>
      <p:sp>
        <p:nvSpPr>
          <p:cNvPr id="5" name="Slide Number Placeholder 4"/>
          <p:cNvSpPr>
            <a:spLocks noGrp="1"/>
          </p:cNvSpPr>
          <p:nvPr>
            <p:ph type="sldNum" sz="quarter" idx="15"/>
          </p:nvPr>
        </p:nvSpPr>
        <p:spPr/>
        <p:txBody>
          <a:bodyPr/>
          <a:lstStyle/>
          <a:p>
            <a:fld id="{0B34F065-1154-456A-91E3-76DE8E75E17B}" type="slidenum">
              <a:rPr lang="ar-SA" smtClean="0"/>
              <a:pPr/>
              <a:t>18</a:t>
            </a:fld>
            <a:endParaRPr lang="ar-SA"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Experimental Setup (cont’d)</a:t>
            </a:r>
            <a:br>
              <a:rPr lang="en-US" dirty="0" smtClean="0"/>
            </a:br>
            <a:r>
              <a:rPr lang="en-US" dirty="0" smtClean="0"/>
              <a:t>Tests </a:t>
            </a:r>
            <a:r>
              <a:rPr lang="en-US" dirty="0" smtClean="0"/>
              <a:t>and Metrics</a:t>
            </a:r>
            <a:endParaRPr lang="en-US" dirty="0"/>
          </a:p>
        </p:txBody>
      </p:sp>
      <p:sp>
        <p:nvSpPr>
          <p:cNvPr id="3" name="Content Placeholder 2"/>
          <p:cNvSpPr>
            <a:spLocks noGrp="1"/>
          </p:cNvSpPr>
          <p:nvPr>
            <p:ph sz="quarter" idx="1"/>
          </p:nvPr>
        </p:nvSpPr>
        <p:spPr>
          <a:xfrm>
            <a:off x="457200" y="1600200"/>
            <a:ext cx="7972452" cy="4873752"/>
          </a:xfrm>
        </p:spPr>
        <p:txBody>
          <a:bodyPr/>
          <a:lstStyle/>
          <a:p>
            <a:r>
              <a:rPr lang="en-US" dirty="0" smtClean="0"/>
              <a:t>Each test consists of the client doing a one-way UDP or a TCP transfer of several megabytes between itself and a wired source or sink </a:t>
            </a:r>
            <a:r>
              <a:rPr lang="en-US" i="1" dirty="0" smtClean="0"/>
              <a:t>E through the AP.</a:t>
            </a:r>
          </a:p>
          <a:p>
            <a:r>
              <a:rPr lang="en-US" dirty="0" smtClean="0"/>
              <a:t>Measure overall performance in terms of throughput and latency.</a:t>
            </a:r>
          </a:p>
          <a:p>
            <a:r>
              <a:rPr lang="en-US" dirty="0" smtClean="0"/>
              <a:t>Measure kernel-level end-to-end packet transmissions and receptions at one-second intervals.</a:t>
            </a:r>
          </a:p>
          <a:p>
            <a:r>
              <a:rPr lang="en-US" dirty="0" smtClean="0"/>
              <a:t>Collect many low-level 802.11 statistics at the AP and the client (number of PLCP reception errors, PHY CRC errors, MAC CRC errors, etc)</a:t>
            </a:r>
            <a:endParaRPr lang="en-US" dirty="0"/>
          </a:p>
        </p:txBody>
      </p:sp>
      <p:sp>
        <p:nvSpPr>
          <p:cNvPr id="4" name="Slide Number Placeholder 3"/>
          <p:cNvSpPr>
            <a:spLocks noGrp="1"/>
          </p:cNvSpPr>
          <p:nvPr>
            <p:ph type="sldNum" sz="quarter" idx="15"/>
          </p:nvPr>
        </p:nvSpPr>
        <p:spPr/>
        <p:txBody>
          <a:bodyPr/>
          <a:lstStyle/>
          <a:p>
            <a:fld id="{0B34F065-1154-456A-91E3-76DE8E75E17B}" type="slidenum">
              <a:rPr lang="ar-SA" smtClean="0"/>
              <a:pPr/>
              <a:t>19</a:t>
            </a:fld>
            <a:endParaRPr lang="ar-S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sz="quarter" idx="1"/>
          </p:nvPr>
        </p:nvSpPr>
        <p:spPr/>
        <p:txBody>
          <a:bodyPr/>
          <a:lstStyle/>
          <a:p>
            <a:r>
              <a:rPr lang="en-US" dirty="0" smtClean="0">
                <a:solidFill>
                  <a:schemeClr val="accent2">
                    <a:lumMod val="75000"/>
                  </a:schemeClr>
                </a:solidFill>
              </a:rPr>
              <a:t>Introduction</a:t>
            </a:r>
          </a:p>
          <a:p>
            <a:r>
              <a:rPr lang="en-US" dirty="0" smtClean="0"/>
              <a:t>802.11 Background</a:t>
            </a:r>
          </a:p>
          <a:p>
            <a:r>
              <a:rPr lang="en-US" dirty="0" smtClean="0"/>
              <a:t>Experimental Setup</a:t>
            </a:r>
          </a:p>
          <a:p>
            <a:r>
              <a:rPr lang="en-US" dirty="0" smtClean="0"/>
              <a:t>Causes and Effects of Interference</a:t>
            </a:r>
          </a:p>
          <a:p>
            <a:r>
              <a:rPr lang="en-US" dirty="0" smtClean="0"/>
              <a:t>Modeling Interference Effects</a:t>
            </a:r>
          </a:p>
          <a:p>
            <a:r>
              <a:rPr lang="en-US" dirty="0" smtClean="0"/>
              <a:t>Rapid Channel Hopping</a:t>
            </a:r>
          </a:p>
          <a:p>
            <a:r>
              <a:rPr lang="en-US" dirty="0" smtClean="0"/>
              <a:t>Conclusion</a:t>
            </a:r>
          </a:p>
          <a:p>
            <a:pPr>
              <a:buNone/>
            </a:pPr>
            <a:endParaRPr lang="en-US" dirty="0" smtClean="0"/>
          </a:p>
          <a:p>
            <a:endParaRPr lang="en-US" dirty="0" smtClean="0"/>
          </a:p>
          <a:p>
            <a:endParaRPr lang="en-US" dirty="0" smtClean="0"/>
          </a:p>
        </p:txBody>
      </p:sp>
      <p:sp>
        <p:nvSpPr>
          <p:cNvPr id="4" name="Slide Number Placeholder 3"/>
          <p:cNvSpPr>
            <a:spLocks noGrp="1"/>
          </p:cNvSpPr>
          <p:nvPr>
            <p:ph type="sldNum" sz="quarter" idx="15"/>
          </p:nvPr>
        </p:nvSpPr>
        <p:spPr/>
        <p:txBody>
          <a:bodyPr/>
          <a:lstStyle/>
          <a:p>
            <a:fld id="{0B34F065-1154-456A-91E3-76DE8E75E17B}" type="slidenum">
              <a:rPr lang="ar-SA" smtClean="0"/>
              <a:pPr/>
              <a:t>2</a:t>
            </a:fld>
            <a:endParaRPr lang="ar-SA"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sz="quarter" idx="1"/>
          </p:nvPr>
        </p:nvSpPr>
        <p:spPr/>
        <p:txBody>
          <a:bodyPr/>
          <a:lstStyle/>
          <a:p>
            <a:r>
              <a:rPr lang="en-US" dirty="0" smtClean="0"/>
              <a:t>Introduction</a:t>
            </a:r>
          </a:p>
          <a:p>
            <a:r>
              <a:rPr lang="en-US" dirty="0" smtClean="0"/>
              <a:t>802.11 Background</a:t>
            </a:r>
          </a:p>
          <a:p>
            <a:r>
              <a:rPr lang="en-US" dirty="0" smtClean="0"/>
              <a:t>Experimental Setup</a:t>
            </a:r>
          </a:p>
          <a:p>
            <a:r>
              <a:rPr lang="en-US" dirty="0" smtClean="0">
                <a:solidFill>
                  <a:schemeClr val="accent2">
                    <a:lumMod val="75000"/>
                  </a:schemeClr>
                </a:solidFill>
              </a:rPr>
              <a:t>Causes and Effects of Interference</a:t>
            </a:r>
          </a:p>
          <a:p>
            <a:r>
              <a:rPr lang="en-US" dirty="0" smtClean="0"/>
              <a:t>Modeling Interference Effects</a:t>
            </a:r>
          </a:p>
          <a:p>
            <a:r>
              <a:rPr lang="en-US" dirty="0" smtClean="0"/>
              <a:t>Rapid Channel Hopping</a:t>
            </a:r>
          </a:p>
          <a:p>
            <a:r>
              <a:rPr lang="en-US" dirty="0" smtClean="0"/>
              <a:t>Conclusion</a:t>
            </a:r>
          </a:p>
          <a:p>
            <a:pPr>
              <a:buNone/>
            </a:pPr>
            <a:endParaRPr lang="en-US" dirty="0" smtClean="0"/>
          </a:p>
          <a:p>
            <a:endParaRPr lang="en-US" dirty="0" smtClean="0"/>
          </a:p>
          <a:p>
            <a:endParaRPr lang="en-US" dirty="0" smtClean="0"/>
          </a:p>
        </p:txBody>
      </p:sp>
      <p:sp>
        <p:nvSpPr>
          <p:cNvPr id="4" name="Slide Number Placeholder 3"/>
          <p:cNvSpPr>
            <a:spLocks noGrp="1"/>
          </p:cNvSpPr>
          <p:nvPr>
            <p:ph type="sldNum" sz="quarter" idx="15"/>
          </p:nvPr>
        </p:nvSpPr>
        <p:spPr/>
        <p:txBody>
          <a:bodyPr/>
          <a:lstStyle/>
          <a:p>
            <a:fld id="{0B34F065-1154-456A-91E3-76DE8E75E17B}" type="slidenum">
              <a:rPr lang="ar-SA" smtClean="0"/>
              <a:pPr/>
              <a:t>20</a:t>
            </a:fld>
            <a:endParaRPr lang="ar-SA"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and Effects of Interference</a:t>
            </a:r>
            <a:endParaRPr lang="en-US" dirty="0"/>
          </a:p>
        </p:txBody>
      </p:sp>
      <p:sp>
        <p:nvSpPr>
          <p:cNvPr id="3" name="Content Placeholder 2"/>
          <p:cNvSpPr>
            <a:spLocks noGrp="1"/>
          </p:cNvSpPr>
          <p:nvPr>
            <p:ph sz="quarter" idx="1"/>
          </p:nvPr>
        </p:nvSpPr>
        <p:spPr/>
        <p:txBody>
          <a:bodyPr>
            <a:normAutofit lnSpcReduction="10000"/>
          </a:bodyPr>
          <a:lstStyle/>
          <a:p>
            <a:r>
              <a:rPr lang="en-US" b="1" dirty="0" smtClean="0"/>
              <a:t>Timing Recovery Interference.</a:t>
            </a:r>
          </a:p>
          <a:p>
            <a:r>
              <a:rPr lang="en-US" b="1" dirty="0" smtClean="0"/>
              <a:t>Dynamic Range Limitation.</a:t>
            </a:r>
          </a:p>
          <a:p>
            <a:r>
              <a:rPr lang="en-US" b="1" dirty="0" smtClean="0"/>
              <a:t>Header Processing Interference.</a:t>
            </a:r>
          </a:p>
          <a:p>
            <a:r>
              <a:rPr lang="en-US" b="1" dirty="0" smtClean="0"/>
              <a:t>Impact of Interference on 802.11g/n.</a:t>
            </a:r>
          </a:p>
          <a:p>
            <a:r>
              <a:rPr lang="en-US" b="1" dirty="0" smtClean="0"/>
              <a:t>Impact of Frequency Separation.</a:t>
            </a:r>
          </a:p>
          <a:p>
            <a:endParaRPr lang="en-US" b="1" dirty="0" smtClean="0"/>
          </a:p>
          <a:p>
            <a:pPr>
              <a:buNone/>
            </a:pPr>
            <a:endParaRPr lang="en-US" b="1" dirty="0" smtClean="0"/>
          </a:p>
          <a:p>
            <a:r>
              <a:rPr lang="en-US" i="1" dirty="0" smtClean="0"/>
              <a:t>Test with NICs from different vendors (PRISM, Atheros and Intel depending on the test) to check that these effects are not implementation artifacts.</a:t>
            </a:r>
          </a:p>
          <a:p>
            <a:r>
              <a:rPr lang="en-US" i="1" dirty="0" smtClean="0"/>
              <a:t>Test with 802.11g and 802.11n to check that that these effects are not 802.11b PHY artifacts</a:t>
            </a:r>
            <a:endParaRPr lang="en-US" i="1" dirty="0"/>
          </a:p>
        </p:txBody>
      </p:sp>
      <p:sp>
        <p:nvSpPr>
          <p:cNvPr id="5" name="Slide Number Placeholder 4"/>
          <p:cNvSpPr>
            <a:spLocks noGrp="1"/>
          </p:cNvSpPr>
          <p:nvPr>
            <p:ph type="sldNum" sz="quarter" idx="15"/>
          </p:nvPr>
        </p:nvSpPr>
        <p:spPr/>
        <p:txBody>
          <a:bodyPr/>
          <a:lstStyle/>
          <a:p>
            <a:fld id="{0B34F065-1154-456A-91E3-76DE8E75E17B}" type="slidenum">
              <a:rPr lang="ar-SA" smtClean="0"/>
              <a:pPr/>
              <a:t>21</a:t>
            </a:fld>
            <a:endParaRPr lang="ar-SA"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and Effects of </a:t>
            </a:r>
            <a:r>
              <a:rPr lang="en-US" dirty="0" smtClean="0"/>
              <a:t>Interference (cont’d)</a:t>
            </a:r>
            <a:endParaRPr lang="en-US" dirty="0"/>
          </a:p>
        </p:txBody>
      </p:sp>
      <p:sp>
        <p:nvSpPr>
          <p:cNvPr id="3" name="Content Placeholder 2"/>
          <p:cNvSpPr>
            <a:spLocks noGrp="1"/>
          </p:cNvSpPr>
          <p:nvPr>
            <p:ph sz="quarter" idx="1"/>
          </p:nvPr>
        </p:nvSpPr>
        <p:spPr>
          <a:xfrm>
            <a:off x="457200" y="1600200"/>
            <a:ext cx="7467600" cy="5043510"/>
          </a:xfrm>
        </p:spPr>
        <p:txBody>
          <a:bodyPr>
            <a:normAutofit fontScale="70000" lnSpcReduction="20000"/>
          </a:bodyPr>
          <a:lstStyle/>
          <a:p>
            <a:pPr>
              <a:buNone/>
            </a:pPr>
            <a:r>
              <a:rPr lang="en-US" sz="4000" b="1" dirty="0" smtClean="0"/>
              <a:t>Timing Recovery Interference</a:t>
            </a:r>
          </a:p>
          <a:p>
            <a:pPr>
              <a:buNone/>
            </a:pPr>
            <a:endParaRPr lang="en-US" sz="4000" dirty="0" smtClean="0"/>
          </a:p>
          <a:p>
            <a:endParaRPr lang="en-US" sz="2800"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Sender clock extraction is done in the Timing Recovery module.</a:t>
            </a:r>
          </a:p>
          <a:p>
            <a:r>
              <a:rPr lang="en-US" dirty="0" smtClean="0"/>
              <a:t>If this module fails to lock onto the sender’s clock, the receiver will sense energy, but not recognize it as valid modulated </a:t>
            </a:r>
            <a:r>
              <a:rPr lang="en-US" i="1" dirty="0" smtClean="0"/>
              <a:t>SYNC bits.</a:t>
            </a:r>
          </a:p>
          <a:p>
            <a:r>
              <a:rPr lang="en-US" dirty="0" smtClean="0"/>
              <a:t>Since the interferer’s clock and the transmitter’s clock are unsynchronized, the Timing Recovery module at the receiver cannot lock onto the transmitter’s clock.</a:t>
            </a:r>
          </a:p>
          <a:p>
            <a:r>
              <a:rPr lang="en-US" dirty="0" smtClean="0"/>
              <a:t>The receiver therefore only records energy detection events, but does not detect any packet transmissions.</a:t>
            </a:r>
          </a:p>
          <a:p>
            <a:r>
              <a:rPr lang="en-US" dirty="0" smtClean="0"/>
              <a:t>Thus, packets sent by the transmitter are lost at the receiver.</a:t>
            </a:r>
          </a:p>
        </p:txBody>
      </p:sp>
      <p:pic>
        <p:nvPicPr>
          <p:cNvPr id="5122" name="Picture 2"/>
          <p:cNvPicPr>
            <a:picLocks noChangeAspect="1" noChangeArrowheads="1"/>
          </p:cNvPicPr>
          <p:nvPr/>
        </p:nvPicPr>
        <p:blipFill>
          <a:blip r:embed="rId3" cstate="print"/>
          <a:srcRect/>
          <a:stretch>
            <a:fillRect/>
          </a:stretch>
        </p:blipFill>
        <p:spPr bwMode="auto">
          <a:xfrm>
            <a:off x="71439" y="2007899"/>
            <a:ext cx="8715403" cy="1992605"/>
          </a:xfrm>
          <a:prstGeom prst="rect">
            <a:avLst/>
          </a:prstGeom>
          <a:noFill/>
          <a:ln w="9525">
            <a:noFill/>
            <a:miter lim="800000"/>
            <a:headEnd/>
            <a:tailEnd/>
          </a:ln>
        </p:spPr>
      </p:pic>
      <p:sp>
        <p:nvSpPr>
          <p:cNvPr id="5" name="Slide Number Placeholder 4"/>
          <p:cNvSpPr>
            <a:spLocks noGrp="1"/>
          </p:cNvSpPr>
          <p:nvPr>
            <p:ph type="sldNum" sz="quarter" idx="15"/>
          </p:nvPr>
        </p:nvSpPr>
        <p:spPr/>
        <p:txBody>
          <a:bodyPr/>
          <a:lstStyle/>
          <a:p>
            <a:fld id="{0B34F065-1154-456A-91E3-76DE8E75E17B}" type="slidenum">
              <a:rPr lang="ar-SA" smtClean="0"/>
              <a:pPr/>
              <a:t>22</a:t>
            </a:fld>
            <a:endParaRPr lang="ar-SA"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and Effects of </a:t>
            </a:r>
            <a:r>
              <a:rPr lang="en-US" dirty="0" smtClean="0"/>
              <a:t>Interference (cont’d)</a:t>
            </a:r>
            <a:endParaRPr lang="en-US" dirty="0"/>
          </a:p>
        </p:txBody>
      </p:sp>
      <p:sp>
        <p:nvSpPr>
          <p:cNvPr id="3" name="Content Placeholder 2"/>
          <p:cNvSpPr>
            <a:spLocks noGrp="1"/>
          </p:cNvSpPr>
          <p:nvPr>
            <p:ph sz="quarter" idx="1"/>
          </p:nvPr>
        </p:nvSpPr>
        <p:spPr/>
        <p:txBody>
          <a:bodyPr>
            <a:normAutofit/>
          </a:bodyPr>
          <a:lstStyle/>
          <a:p>
            <a:pPr>
              <a:buNone/>
            </a:pPr>
            <a:r>
              <a:rPr lang="en-US" b="1" dirty="0" smtClean="0"/>
              <a:t>Timing Recovery Interference</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pPr algn="ctr">
              <a:buNone/>
            </a:pPr>
            <a:r>
              <a:rPr lang="en-US" i="1" dirty="0" smtClean="0"/>
              <a:t>Throughput and latency vs. interferer power caused by interference affecting timing recovery.</a:t>
            </a:r>
          </a:p>
          <a:p>
            <a:pPr>
              <a:buNone/>
            </a:pPr>
            <a:endParaRPr lang="en-US" dirty="0"/>
          </a:p>
        </p:txBody>
      </p:sp>
      <p:pic>
        <p:nvPicPr>
          <p:cNvPr id="6146" name="Picture 2"/>
          <p:cNvPicPr>
            <a:picLocks noChangeAspect="1" noChangeArrowheads="1"/>
          </p:cNvPicPr>
          <p:nvPr/>
        </p:nvPicPr>
        <p:blipFill>
          <a:blip r:embed="rId2" cstate="print"/>
          <a:srcRect/>
          <a:stretch>
            <a:fillRect/>
          </a:stretch>
        </p:blipFill>
        <p:spPr bwMode="auto">
          <a:xfrm>
            <a:off x="1803749" y="2128850"/>
            <a:ext cx="5016151" cy="3443290"/>
          </a:xfrm>
          <a:prstGeom prst="rect">
            <a:avLst/>
          </a:prstGeom>
          <a:noFill/>
          <a:ln w="9525">
            <a:noFill/>
            <a:miter lim="800000"/>
            <a:headEnd/>
            <a:tailEnd/>
          </a:ln>
        </p:spPr>
      </p:pic>
      <p:sp>
        <p:nvSpPr>
          <p:cNvPr id="5" name="Slide Number Placeholder 4"/>
          <p:cNvSpPr>
            <a:spLocks noGrp="1"/>
          </p:cNvSpPr>
          <p:nvPr>
            <p:ph type="sldNum" sz="quarter" idx="15"/>
          </p:nvPr>
        </p:nvSpPr>
        <p:spPr/>
        <p:txBody>
          <a:bodyPr/>
          <a:lstStyle/>
          <a:p>
            <a:fld id="{0B34F065-1154-456A-91E3-76DE8E75E17B}" type="slidenum">
              <a:rPr lang="ar-SA" smtClean="0"/>
              <a:pPr/>
              <a:t>23</a:t>
            </a:fld>
            <a:endParaRPr lang="ar-SA"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and Effects of </a:t>
            </a:r>
            <a:r>
              <a:rPr lang="en-US" dirty="0" smtClean="0"/>
              <a:t>Interference (cont’d)</a:t>
            </a:r>
            <a:endParaRPr lang="en-US" dirty="0"/>
          </a:p>
        </p:txBody>
      </p:sp>
      <p:sp>
        <p:nvSpPr>
          <p:cNvPr id="3" name="Content Placeholder 2"/>
          <p:cNvSpPr>
            <a:spLocks noGrp="1"/>
          </p:cNvSpPr>
          <p:nvPr>
            <p:ph sz="quarter" idx="1"/>
          </p:nvPr>
        </p:nvSpPr>
        <p:spPr/>
        <p:txBody>
          <a:bodyPr>
            <a:normAutofit/>
          </a:bodyPr>
          <a:lstStyle/>
          <a:p>
            <a:pPr>
              <a:buNone/>
            </a:pPr>
            <a:r>
              <a:rPr lang="en-US" sz="2800" b="1" dirty="0" smtClean="0"/>
              <a:t>Dynamic Range Limitation.</a:t>
            </a:r>
          </a:p>
          <a:p>
            <a:endParaRPr lang="en-US" sz="2800" dirty="0" smtClean="0"/>
          </a:p>
          <a:p>
            <a:endParaRPr lang="en-US" sz="2800" dirty="0" smtClean="0"/>
          </a:p>
          <a:p>
            <a:endParaRPr lang="en-US" sz="2800" dirty="0" smtClean="0"/>
          </a:p>
          <a:p>
            <a:endParaRPr lang="en-US" sz="2800" dirty="0" smtClean="0"/>
          </a:p>
          <a:p>
            <a:r>
              <a:rPr lang="en-US" sz="1800" dirty="0" smtClean="0"/>
              <a:t>Receivers need to decode packets over a very large range of signal strengths  (−10dBm  to  −70dBm).</a:t>
            </a:r>
          </a:p>
          <a:p>
            <a:r>
              <a:rPr lang="en-US" sz="1800" dirty="0" smtClean="0"/>
              <a:t>ADC can make the best use of the fixed-width bits that are available to represent the digital samples of the signal.</a:t>
            </a:r>
          </a:p>
          <a:p>
            <a:r>
              <a:rPr lang="en-US" sz="1800" dirty="0" smtClean="0"/>
              <a:t>AGC samples these voltage levels during the PLCP preamble processing, and controls the gain of the RF and the IF amplifiers so that the signal samples can occupy the entire ADC range.</a:t>
            </a:r>
          </a:p>
        </p:txBody>
      </p:sp>
      <p:pic>
        <p:nvPicPr>
          <p:cNvPr id="4" name="Picture 2"/>
          <p:cNvPicPr>
            <a:picLocks noChangeAspect="1" noChangeArrowheads="1"/>
          </p:cNvPicPr>
          <p:nvPr/>
        </p:nvPicPr>
        <p:blipFill>
          <a:blip r:embed="rId2" cstate="print"/>
          <a:srcRect/>
          <a:stretch>
            <a:fillRect/>
          </a:stretch>
        </p:blipFill>
        <p:spPr bwMode="auto">
          <a:xfrm>
            <a:off x="71439" y="2079337"/>
            <a:ext cx="8715403" cy="1992605"/>
          </a:xfrm>
          <a:prstGeom prst="rect">
            <a:avLst/>
          </a:prstGeom>
          <a:noFill/>
          <a:ln w="9525">
            <a:noFill/>
            <a:miter lim="800000"/>
            <a:headEnd/>
            <a:tailEnd/>
          </a:ln>
        </p:spPr>
      </p:pic>
      <p:sp>
        <p:nvSpPr>
          <p:cNvPr id="5" name="Slide Number Placeholder 4"/>
          <p:cNvSpPr>
            <a:spLocks noGrp="1"/>
          </p:cNvSpPr>
          <p:nvPr>
            <p:ph type="sldNum" sz="quarter" idx="15"/>
          </p:nvPr>
        </p:nvSpPr>
        <p:spPr/>
        <p:txBody>
          <a:bodyPr/>
          <a:lstStyle/>
          <a:p>
            <a:fld id="{0B34F065-1154-456A-91E3-76DE8E75E17B}" type="slidenum">
              <a:rPr lang="ar-SA" smtClean="0"/>
              <a:pPr/>
              <a:t>24</a:t>
            </a:fld>
            <a:endParaRPr lang="ar-SA"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and Effects of </a:t>
            </a:r>
            <a:r>
              <a:rPr lang="en-US" dirty="0" smtClean="0"/>
              <a:t>Interference (cont’d)</a:t>
            </a:r>
            <a:endParaRPr lang="en-US" dirty="0"/>
          </a:p>
        </p:txBody>
      </p:sp>
      <p:sp>
        <p:nvSpPr>
          <p:cNvPr id="3" name="Content Placeholder 2"/>
          <p:cNvSpPr>
            <a:spLocks noGrp="1"/>
          </p:cNvSpPr>
          <p:nvPr>
            <p:ph sz="quarter" idx="1"/>
          </p:nvPr>
        </p:nvSpPr>
        <p:spPr/>
        <p:txBody>
          <a:bodyPr>
            <a:normAutofit fontScale="92500" lnSpcReduction="20000"/>
          </a:bodyPr>
          <a:lstStyle/>
          <a:p>
            <a:pPr>
              <a:buNone/>
            </a:pPr>
            <a:r>
              <a:rPr lang="en-US" sz="2600" b="1" dirty="0" smtClean="0"/>
              <a:t>Dynamic Range Limitation.</a:t>
            </a:r>
          </a:p>
          <a:p>
            <a:endParaRPr lang="en-US" dirty="0" smtClean="0"/>
          </a:p>
          <a:p>
            <a:endParaRPr lang="en-US" dirty="0" smtClean="0"/>
          </a:p>
          <a:p>
            <a:endParaRPr lang="en-US" dirty="0" smtClean="0"/>
          </a:p>
          <a:p>
            <a:endParaRPr lang="en-US" dirty="0" smtClean="0"/>
          </a:p>
          <a:p>
            <a:endParaRPr lang="en-US" dirty="0" smtClean="0"/>
          </a:p>
          <a:p>
            <a:endParaRPr lang="en-US" dirty="0" smtClean="0"/>
          </a:p>
          <a:p>
            <a:pPr>
              <a:buNone/>
            </a:pPr>
            <a:endParaRPr lang="en-US" dirty="0" smtClean="0"/>
          </a:p>
          <a:p>
            <a:pPr>
              <a:buNone/>
            </a:pPr>
            <a:endParaRPr lang="en-US" dirty="0" smtClean="0"/>
          </a:p>
          <a:p>
            <a:endParaRPr lang="en-US" dirty="0" smtClean="0"/>
          </a:p>
          <a:p>
            <a:endParaRPr lang="en-US" dirty="0" smtClean="0"/>
          </a:p>
          <a:p>
            <a:endParaRPr lang="en-US" dirty="0" smtClean="0"/>
          </a:p>
          <a:p>
            <a:pPr algn="ctr">
              <a:buNone/>
            </a:pPr>
            <a:r>
              <a:rPr lang="en-US" sz="2600" i="1" dirty="0" smtClean="0"/>
              <a:t>Throughput and latency vs. interferer power caused by interference affecting dynamic range selection.</a:t>
            </a:r>
          </a:p>
          <a:p>
            <a:endParaRPr lang="en-US" dirty="0"/>
          </a:p>
        </p:txBody>
      </p:sp>
      <p:sp>
        <p:nvSpPr>
          <p:cNvPr id="4" name="Slide Number Placeholder 3"/>
          <p:cNvSpPr>
            <a:spLocks noGrp="1"/>
          </p:cNvSpPr>
          <p:nvPr>
            <p:ph type="sldNum" sz="quarter" idx="15"/>
          </p:nvPr>
        </p:nvSpPr>
        <p:spPr/>
        <p:txBody>
          <a:bodyPr/>
          <a:lstStyle/>
          <a:p>
            <a:fld id="{0B34F065-1154-456A-91E3-76DE8E75E17B}" type="slidenum">
              <a:rPr lang="ar-SA" smtClean="0"/>
              <a:pPr/>
              <a:t>25</a:t>
            </a:fld>
            <a:endParaRPr lang="ar-SA" dirty="0"/>
          </a:p>
        </p:txBody>
      </p:sp>
      <p:pic>
        <p:nvPicPr>
          <p:cNvPr id="7170" name="Picture 2"/>
          <p:cNvPicPr>
            <a:picLocks noChangeAspect="1" noChangeArrowheads="1"/>
          </p:cNvPicPr>
          <p:nvPr/>
        </p:nvPicPr>
        <p:blipFill>
          <a:blip r:embed="rId2" cstate="print"/>
          <a:srcRect/>
          <a:stretch>
            <a:fillRect/>
          </a:stretch>
        </p:blipFill>
        <p:spPr bwMode="auto">
          <a:xfrm>
            <a:off x="1714480" y="2214554"/>
            <a:ext cx="5080900" cy="337661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and Effects of </a:t>
            </a:r>
            <a:r>
              <a:rPr lang="en-US" dirty="0" smtClean="0"/>
              <a:t>Interference (cont’d)</a:t>
            </a:r>
            <a:endParaRPr lang="en-US" dirty="0"/>
          </a:p>
        </p:txBody>
      </p:sp>
      <p:sp>
        <p:nvSpPr>
          <p:cNvPr id="3" name="Content Placeholder 2"/>
          <p:cNvSpPr>
            <a:spLocks noGrp="1"/>
          </p:cNvSpPr>
          <p:nvPr>
            <p:ph sz="quarter" idx="1"/>
          </p:nvPr>
        </p:nvSpPr>
        <p:spPr/>
        <p:txBody>
          <a:bodyPr>
            <a:normAutofit lnSpcReduction="10000"/>
          </a:bodyPr>
          <a:lstStyle/>
          <a:p>
            <a:pPr>
              <a:buNone/>
            </a:pPr>
            <a:r>
              <a:rPr lang="en-US" sz="2800" b="1" dirty="0" smtClean="0"/>
              <a:t>Header Processing Interference.</a:t>
            </a:r>
          </a:p>
          <a:p>
            <a:endParaRPr lang="en-US" b="1" dirty="0" smtClean="0"/>
          </a:p>
          <a:p>
            <a:endParaRPr lang="en-US" b="1" dirty="0" smtClean="0"/>
          </a:p>
          <a:p>
            <a:endParaRPr lang="en-US" sz="2000" b="1" dirty="0" smtClean="0"/>
          </a:p>
          <a:p>
            <a:pPr>
              <a:buNone/>
            </a:pPr>
            <a:endParaRPr lang="en-US" sz="2000" b="1" dirty="0" smtClean="0"/>
          </a:p>
          <a:p>
            <a:pPr>
              <a:buNone/>
            </a:pPr>
            <a:endParaRPr lang="en-US" sz="2000" b="1" dirty="0" smtClean="0"/>
          </a:p>
          <a:p>
            <a:pPr>
              <a:buNone/>
            </a:pPr>
            <a:endParaRPr lang="en-US" sz="2000" b="1" dirty="0" smtClean="0"/>
          </a:p>
          <a:p>
            <a:r>
              <a:rPr lang="en-US" sz="2000" i="1" dirty="0" smtClean="0"/>
              <a:t>Start Frame Delimiter (SFD), </a:t>
            </a:r>
            <a:r>
              <a:rPr lang="en-US" sz="2000" dirty="0" smtClean="0"/>
              <a:t>this field signals to the receiver that the PLCP header is about to be sent.</a:t>
            </a:r>
          </a:p>
          <a:p>
            <a:r>
              <a:rPr lang="en-US" sz="2000" dirty="0" smtClean="0"/>
              <a:t>Receivers are ready for the SFD pattern before it arrives.</a:t>
            </a:r>
          </a:p>
          <a:p>
            <a:r>
              <a:rPr lang="en-US" sz="2000" dirty="0" smtClean="0"/>
              <a:t>If the receiver’s Preamble Detector module sees the SFD pattern from the interferer before it sees it from the transmitter, it starts processing the header before the actual header from the transmitter arrives at the receiver.</a:t>
            </a:r>
            <a:endParaRPr lang="en-US" sz="2000" dirty="0"/>
          </a:p>
        </p:txBody>
      </p:sp>
      <p:sp>
        <p:nvSpPr>
          <p:cNvPr id="4" name="Slide Number Placeholder 3"/>
          <p:cNvSpPr>
            <a:spLocks noGrp="1"/>
          </p:cNvSpPr>
          <p:nvPr>
            <p:ph type="sldNum" sz="quarter" idx="15"/>
          </p:nvPr>
        </p:nvSpPr>
        <p:spPr/>
        <p:txBody>
          <a:bodyPr/>
          <a:lstStyle/>
          <a:p>
            <a:fld id="{0B34F065-1154-456A-91E3-76DE8E75E17B}" type="slidenum">
              <a:rPr lang="ar-SA" smtClean="0"/>
              <a:pPr/>
              <a:t>26</a:t>
            </a:fld>
            <a:endParaRPr lang="ar-SA" dirty="0"/>
          </a:p>
        </p:txBody>
      </p:sp>
      <p:pic>
        <p:nvPicPr>
          <p:cNvPr id="5" name="Picture 2"/>
          <p:cNvPicPr>
            <a:picLocks noChangeAspect="1" noChangeArrowheads="1"/>
          </p:cNvPicPr>
          <p:nvPr/>
        </p:nvPicPr>
        <p:blipFill>
          <a:blip r:embed="rId2" cstate="print"/>
          <a:srcRect/>
          <a:stretch>
            <a:fillRect/>
          </a:stretch>
        </p:blipFill>
        <p:spPr bwMode="auto">
          <a:xfrm>
            <a:off x="0" y="2079337"/>
            <a:ext cx="8715403" cy="199260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and Effects of </a:t>
            </a:r>
            <a:r>
              <a:rPr lang="en-US" dirty="0" smtClean="0"/>
              <a:t>Interference (cont’d)</a:t>
            </a:r>
            <a:endParaRPr lang="en-US" dirty="0"/>
          </a:p>
        </p:txBody>
      </p:sp>
      <p:sp>
        <p:nvSpPr>
          <p:cNvPr id="3" name="Content Placeholder 2"/>
          <p:cNvSpPr>
            <a:spLocks noGrp="1"/>
          </p:cNvSpPr>
          <p:nvPr>
            <p:ph sz="quarter" idx="1"/>
          </p:nvPr>
        </p:nvSpPr>
        <p:spPr/>
        <p:txBody>
          <a:bodyPr>
            <a:normAutofit fontScale="92500" lnSpcReduction="20000"/>
          </a:bodyPr>
          <a:lstStyle/>
          <a:p>
            <a:pPr>
              <a:buNone/>
            </a:pPr>
            <a:r>
              <a:rPr lang="en-US" sz="2600" b="1" dirty="0" smtClean="0"/>
              <a:t>Header Processing Interference.</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pPr algn="ctr">
              <a:buNone/>
            </a:pPr>
            <a:r>
              <a:rPr lang="en-US" sz="2600" i="1" dirty="0" smtClean="0"/>
              <a:t>Throughput and latency vs. interferer power caused by interference affecting header processing.</a:t>
            </a:r>
          </a:p>
        </p:txBody>
      </p:sp>
      <p:sp>
        <p:nvSpPr>
          <p:cNvPr id="4" name="Slide Number Placeholder 3"/>
          <p:cNvSpPr>
            <a:spLocks noGrp="1"/>
          </p:cNvSpPr>
          <p:nvPr>
            <p:ph type="sldNum" sz="quarter" idx="15"/>
          </p:nvPr>
        </p:nvSpPr>
        <p:spPr/>
        <p:txBody>
          <a:bodyPr/>
          <a:lstStyle/>
          <a:p>
            <a:fld id="{0B34F065-1154-456A-91E3-76DE8E75E17B}" type="slidenum">
              <a:rPr lang="ar-SA" smtClean="0"/>
              <a:pPr/>
              <a:t>27</a:t>
            </a:fld>
            <a:endParaRPr lang="ar-SA" dirty="0"/>
          </a:p>
        </p:txBody>
      </p:sp>
      <p:pic>
        <p:nvPicPr>
          <p:cNvPr id="8194" name="Picture 2"/>
          <p:cNvPicPr>
            <a:picLocks noChangeAspect="1" noChangeArrowheads="1"/>
          </p:cNvPicPr>
          <p:nvPr/>
        </p:nvPicPr>
        <p:blipFill>
          <a:blip r:embed="rId2" cstate="print"/>
          <a:srcRect/>
          <a:stretch>
            <a:fillRect/>
          </a:stretch>
        </p:blipFill>
        <p:spPr bwMode="auto">
          <a:xfrm>
            <a:off x="1785918" y="2071678"/>
            <a:ext cx="5036379" cy="335758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and Effects of </a:t>
            </a:r>
            <a:r>
              <a:rPr lang="en-US" dirty="0" smtClean="0"/>
              <a:t>Interference (cont’d)</a:t>
            </a:r>
            <a:endParaRPr lang="en-US" dirty="0"/>
          </a:p>
        </p:txBody>
      </p:sp>
      <p:sp>
        <p:nvSpPr>
          <p:cNvPr id="3" name="Content Placeholder 2"/>
          <p:cNvSpPr>
            <a:spLocks noGrp="1"/>
          </p:cNvSpPr>
          <p:nvPr>
            <p:ph sz="quarter" idx="1"/>
          </p:nvPr>
        </p:nvSpPr>
        <p:spPr/>
        <p:txBody>
          <a:bodyPr/>
          <a:lstStyle/>
          <a:p>
            <a:pPr>
              <a:buNone/>
            </a:pPr>
            <a:r>
              <a:rPr lang="en-US" b="1" dirty="0" smtClean="0"/>
              <a:t>Impact of Interference on 802.11g/n.</a:t>
            </a:r>
          </a:p>
          <a:p>
            <a:r>
              <a:rPr lang="en-US" dirty="0" smtClean="0"/>
              <a:t>802.11g/n  are different enough from 802.11b to question whether interference can decrease their link throughputs drastically as well.</a:t>
            </a:r>
            <a:endParaRPr lang="en-US" b="1" dirty="0" smtClean="0"/>
          </a:p>
          <a:p>
            <a:r>
              <a:rPr lang="en-US" dirty="0" smtClean="0"/>
              <a:t>802.11g does not use the Barker Correlator module, and the Demodulator module is quite different because it uses OFDM.</a:t>
            </a:r>
          </a:p>
          <a:p>
            <a:r>
              <a:rPr lang="en-US" dirty="0" smtClean="0"/>
              <a:t>802.11n standard applies spatial coding techniques, which use multiple transmitter and receiver antennas. OFDM.</a:t>
            </a:r>
            <a:endParaRPr lang="en-US" dirty="0"/>
          </a:p>
        </p:txBody>
      </p:sp>
      <p:sp>
        <p:nvSpPr>
          <p:cNvPr id="4" name="Slide Number Placeholder 3"/>
          <p:cNvSpPr>
            <a:spLocks noGrp="1"/>
          </p:cNvSpPr>
          <p:nvPr>
            <p:ph type="sldNum" sz="quarter" idx="15"/>
          </p:nvPr>
        </p:nvSpPr>
        <p:spPr/>
        <p:txBody>
          <a:bodyPr/>
          <a:lstStyle/>
          <a:p>
            <a:fld id="{0B34F065-1154-456A-91E3-76DE8E75E17B}" type="slidenum">
              <a:rPr lang="ar-SA" smtClean="0"/>
              <a:pPr/>
              <a:t>28</a:t>
            </a:fld>
            <a:endParaRPr lang="ar-SA"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and Effects of </a:t>
            </a:r>
            <a:r>
              <a:rPr lang="en-US" dirty="0" smtClean="0"/>
              <a:t>Interference (cont’d)</a:t>
            </a:r>
            <a:endParaRPr lang="en-US" dirty="0"/>
          </a:p>
        </p:txBody>
      </p:sp>
      <p:sp>
        <p:nvSpPr>
          <p:cNvPr id="3" name="Content Placeholder 2"/>
          <p:cNvSpPr>
            <a:spLocks noGrp="1"/>
          </p:cNvSpPr>
          <p:nvPr>
            <p:ph sz="quarter" idx="1"/>
          </p:nvPr>
        </p:nvSpPr>
        <p:spPr/>
        <p:txBody>
          <a:bodyPr/>
          <a:lstStyle/>
          <a:p>
            <a:pPr>
              <a:buNone/>
            </a:pPr>
            <a:r>
              <a:rPr lang="en-US" b="1" dirty="0" smtClean="0"/>
              <a:t>Impact of Interference on 802.11g/n.</a:t>
            </a:r>
          </a:p>
          <a:p>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p>
            <a:pPr algn="ctr">
              <a:buNone/>
            </a:pPr>
            <a:r>
              <a:rPr lang="en-US" i="1" dirty="0" smtClean="0"/>
              <a:t>Throughput and latency vs. interferer power for 802.11g/n.</a:t>
            </a:r>
            <a:endParaRPr lang="en-US" b="1" i="1" dirty="0" smtClean="0"/>
          </a:p>
          <a:p>
            <a:endParaRPr lang="en-US" dirty="0"/>
          </a:p>
        </p:txBody>
      </p:sp>
      <p:sp>
        <p:nvSpPr>
          <p:cNvPr id="4" name="Slide Number Placeholder 3"/>
          <p:cNvSpPr>
            <a:spLocks noGrp="1"/>
          </p:cNvSpPr>
          <p:nvPr>
            <p:ph type="sldNum" sz="quarter" idx="15"/>
          </p:nvPr>
        </p:nvSpPr>
        <p:spPr/>
        <p:txBody>
          <a:bodyPr/>
          <a:lstStyle/>
          <a:p>
            <a:fld id="{0B34F065-1154-456A-91E3-76DE8E75E17B}" type="slidenum">
              <a:rPr lang="ar-SA" smtClean="0"/>
              <a:pPr/>
              <a:t>29</a:t>
            </a:fld>
            <a:endParaRPr lang="ar-SA" dirty="0"/>
          </a:p>
        </p:txBody>
      </p:sp>
      <p:pic>
        <p:nvPicPr>
          <p:cNvPr id="9218" name="Picture 2"/>
          <p:cNvPicPr>
            <a:picLocks noChangeAspect="1" noChangeArrowheads="1"/>
          </p:cNvPicPr>
          <p:nvPr/>
        </p:nvPicPr>
        <p:blipFill>
          <a:blip r:embed="rId2" cstate="print"/>
          <a:srcRect/>
          <a:stretch>
            <a:fillRect/>
          </a:stretch>
        </p:blipFill>
        <p:spPr bwMode="auto">
          <a:xfrm>
            <a:off x="1643042" y="2071678"/>
            <a:ext cx="5253389" cy="354687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sz="quarter" idx="1"/>
          </p:nvPr>
        </p:nvSpPr>
        <p:spPr>
          <a:xfrm>
            <a:off x="457200" y="1600200"/>
            <a:ext cx="8115328" cy="4873752"/>
          </a:xfrm>
        </p:spPr>
        <p:txBody>
          <a:bodyPr/>
          <a:lstStyle/>
          <a:p>
            <a:r>
              <a:rPr lang="en-US" dirty="0" smtClean="0"/>
              <a:t>Wireless Technology</a:t>
            </a:r>
          </a:p>
          <a:p>
            <a:pPr lvl="1">
              <a:buFont typeface="Arial" pitchFamily="34" charset="0"/>
              <a:buChar char="•"/>
            </a:pPr>
            <a:r>
              <a:rPr lang="en-US" dirty="0" smtClean="0"/>
              <a:t>An alternative to wired </a:t>
            </a:r>
          </a:p>
          <a:p>
            <a:pPr lvl="1">
              <a:buNone/>
            </a:pPr>
            <a:r>
              <a:rPr lang="en-US" dirty="0" smtClean="0"/>
              <a:t>networks in enterprises.</a:t>
            </a:r>
          </a:p>
          <a:p>
            <a:pPr lvl="1"/>
            <a:r>
              <a:rPr lang="en-US" dirty="0" smtClean="0"/>
              <a:t>Enable mobility.</a:t>
            </a:r>
          </a:p>
          <a:p>
            <a:pPr lvl="1"/>
            <a:r>
              <a:rPr lang="en-US" dirty="0" smtClean="0"/>
              <a:t>Provide city-wide </a:t>
            </a:r>
          </a:p>
          <a:p>
            <a:pPr lvl="1">
              <a:buNone/>
            </a:pPr>
            <a:r>
              <a:rPr lang="en-US" dirty="0" smtClean="0"/>
              <a:t>internet access.</a:t>
            </a:r>
          </a:p>
          <a:p>
            <a:r>
              <a:rPr lang="en-US" dirty="0" smtClean="0"/>
              <a:t>Problem:</a:t>
            </a:r>
          </a:p>
          <a:p>
            <a:pPr lvl="1"/>
            <a:r>
              <a:rPr lang="en-US" dirty="0" smtClean="0"/>
              <a:t>Vulnerable to RF (Radio</a:t>
            </a:r>
          </a:p>
          <a:p>
            <a:pPr lvl="1">
              <a:buNone/>
            </a:pPr>
            <a:r>
              <a:rPr lang="en-US" dirty="0" smtClean="0"/>
              <a:t> Frequency) interference.</a:t>
            </a:r>
          </a:p>
          <a:p>
            <a:pPr lvl="1">
              <a:buNone/>
            </a:pPr>
            <a:endParaRPr lang="en-US" dirty="0" smtClean="0"/>
          </a:p>
          <a:p>
            <a:endParaRPr lang="en-US" dirty="0"/>
          </a:p>
        </p:txBody>
      </p:sp>
      <p:sp>
        <p:nvSpPr>
          <p:cNvPr id="91" name="Oval 143"/>
          <p:cNvSpPr>
            <a:spLocks noChangeArrowheads="1"/>
          </p:cNvSpPr>
          <p:nvPr/>
        </p:nvSpPr>
        <p:spPr bwMode="ltGray">
          <a:xfrm>
            <a:off x="5045076" y="2563802"/>
            <a:ext cx="3038475" cy="2824162"/>
          </a:xfrm>
          <a:prstGeom prst="ellipse">
            <a:avLst/>
          </a:prstGeom>
          <a:gradFill rotWithShape="0">
            <a:gsLst>
              <a:gs pos="0">
                <a:srgbClr val="654278"/>
              </a:gs>
              <a:gs pos="100000">
                <a:srgbClr val="654278">
                  <a:gamma/>
                  <a:tint val="21176"/>
                  <a:invGamma/>
                </a:srgbClr>
              </a:gs>
            </a:gsLst>
            <a:path path="shape">
              <a:fillToRect l="50000" t="50000" r="50000" b="50000"/>
            </a:path>
          </a:gradFill>
          <a:ln w="9525" algn="ctr">
            <a:noFill/>
            <a:round/>
            <a:headEnd/>
            <a:tailEnd/>
          </a:ln>
          <a:effectLst/>
        </p:spPr>
        <p:txBody>
          <a:bodyPr wrap="none" anchor="ctr"/>
          <a:lstStyle/>
          <a:p>
            <a:endParaRPr lang="en-US" dirty="0"/>
          </a:p>
        </p:txBody>
      </p:sp>
      <p:sp>
        <p:nvSpPr>
          <p:cNvPr id="92" name="Line 142"/>
          <p:cNvSpPr>
            <a:spLocks noChangeShapeType="1"/>
          </p:cNvSpPr>
          <p:nvPr/>
        </p:nvSpPr>
        <p:spPr bwMode="auto">
          <a:xfrm>
            <a:off x="5557838" y="4508489"/>
            <a:ext cx="2043113" cy="0"/>
          </a:xfrm>
          <a:prstGeom prst="line">
            <a:avLst/>
          </a:prstGeom>
          <a:noFill/>
          <a:ln w="9525">
            <a:solidFill>
              <a:schemeClr val="tx1"/>
            </a:solidFill>
            <a:round/>
            <a:headEnd/>
            <a:tailEnd/>
          </a:ln>
          <a:effectLst/>
        </p:spPr>
        <p:txBody>
          <a:bodyPr wrap="none" anchor="ctr"/>
          <a:lstStyle/>
          <a:p>
            <a:endParaRPr lang="en-US" dirty="0"/>
          </a:p>
        </p:txBody>
      </p:sp>
      <p:sp>
        <p:nvSpPr>
          <p:cNvPr id="93" name="Line 70"/>
          <p:cNvSpPr>
            <a:spLocks noChangeShapeType="1"/>
          </p:cNvSpPr>
          <p:nvPr/>
        </p:nvSpPr>
        <p:spPr bwMode="auto">
          <a:xfrm flipV="1">
            <a:off x="6575426" y="3533764"/>
            <a:ext cx="0" cy="1471613"/>
          </a:xfrm>
          <a:prstGeom prst="line">
            <a:avLst/>
          </a:prstGeom>
          <a:noFill/>
          <a:ln w="28575">
            <a:solidFill>
              <a:schemeClr val="tx1"/>
            </a:solidFill>
            <a:round/>
            <a:headEnd/>
            <a:tailEnd/>
          </a:ln>
          <a:effectLst/>
        </p:spPr>
        <p:txBody>
          <a:bodyPr wrap="none" anchor="ctr"/>
          <a:lstStyle/>
          <a:p>
            <a:endParaRPr lang="en-US" dirty="0"/>
          </a:p>
        </p:txBody>
      </p:sp>
      <p:sp>
        <p:nvSpPr>
          <p:cNvPr id="94" name="Oval 71"/>
          <p:cNvSpPr>
            <a:spLocks noChangeArrowheads="1"/>
          </p:cNvSpPr>
          <p:nvPr/>
        </p:nvSpPr>
        <p:spPr bwMode="ltGray">
          <a:xfrm>
            <a:off x="5308601" y="2039927"/>
            <a:ext cx="2673350" cy="1482725"/>
          </a:xfrm>
          <a:prstGeom prst="ellipse">
            <a:avLst/>
          </a:prstGeom>
          <a:gradFill rotWithShape="0">
            <a:gsLst>
              <a:gs pos="0">
                <a:srgbClr val="2E75B6"/>
              </a:gs>
              <a:gs pos="100000">
                <a:srgbClr val="2E75B6">
                  <a:gamma/>
                  <a:tint val="21176"/>
                  <a:invGamma/>
                </a:srgbClr>
              </a:gs>
            </a:gsLst>
            <a:path path="shape">
              <a:fillToRect l="50000" t="50000" r="50000" b="50000"/>
            </a:path>
          </a:gradFill>
          <a:ln w="9525" algn="ctr">
            <a:noFill/>
            <a:round/>
            <a:headEnd/>
            <a:tailEnd/>
          </a:ln>
          <a:effectLst/>
        </p:spPr>
        <p:txBody>
          <a:bodyPr wrap="none" anchor="ctr"/>
          <a:lstStyle/>
          <a:p>
            <a:pPr algn="ctr">
              <a:lnSpc>
                <a:spcPct val="90000"/>
              </a:lnSpc>
              <a:buClr>
                <a:schemeClr val="tx2"/>
              </a:buClr>
            </a:pPr>
            <a:endParaRPr lang="en-US" sz="2600" b="1" dirty="0">
              <a:solidFill>
                <a:schemeClr val="bg1"/>
              </a:solidFill>
              <a:latin typeface="Arial" charset="0"/>
            </a:endParaRPr>
          </a:p>
        </p:txBody>
      </p:sp>
      <p:pic>
        <p:nvPicPr>
          <p:cNvPr id="95" name="Picture 72" descr="Laptop_1"/>
          <p:cNvPicPr>
            <a:picLocks noChangeAspect="1" noChangeArrowheads="1"/>
          </p:cNvPicPr>
          <p:nvPr/>
        </p:nvPicPr>
        <p:blipFill>
          <a:blip r:embed="rId2" cstate="print"/>
          <a:srcRect/>
          <a:stretch>
            <a:fillRect/>
          </a:stretch>
        </p:blipFill>
        <p:spPr bwMode="auto">
          <a:xfrm>
            <a:off x="5154613" y="2158989"/>
            <a:ext cx="915988" cy="804863"/>
          </a:xfrm>
          <a:prstGeom prst="rect">
            <a:avLst/>
          </a:prstGeom>
          <a:noFill/>
          <a:ln w="9525">
            <a:noFill/>
            <a:miter lim="800000"/>
            <a:headEnd/>
            <a:tailEnd/>
          </a:ln>
        </p:spPr>
      </p:pic>
      <p:grpSp>
        <p:nvGrpSpPr>
          <p:cNvPr id="96" name="Group 73"/>
          <p:cNvGrpSpPr>
            <a:grpSpLocks/>
          </p:cNvGrpSpPr>
          <p:nvPr/>
        </p:nvGrpSpPr>
        <p:grpSpPr bwMode="auto">
          <a:xfrm>
            <a:off x="4740206" y="1857364"/>
            <a:ext cx="1582800" cy="1509713"/>
            <a:chOff x="4203" y="2591"/>
            <a:chExt cx="1187" cy="1155"/>
          </a:xfrm>
        </p:grpSpPr>
        <p:grpSp>
          <p:nvGrpSpPr>
            <p:cNvPr id="97" name="Group 74"/>
            <p:cNvGrpSpPr>
              <a:grpSpLocks/>
            </p:cNvGrpSpPr>
            <p:nvPr/>
          </p:nvGrpSpPr>
          <p:grpSpPr bwMode="auto">
            <a:xfrm>
              <a:off x="4203" y="2915"/>
              <a:ext cx="1187" cy="413"/>
              <a:chOff x="798" y="1418"/>
              <a:chExt cx="1187" cy="413"/>
            </a:xfrm>
          </p:grpSpPr>
          <p:grpSp>
            <p:nvGrpSpPr>
              <p:cNvPr id="112" name="Group 75"/>
              <p:cNvGrpSpPr>
                <a:grpSpLocks/>
              </p:cNvGrpSpPr>
              <p:nvPr/>
            </p:nvGrpSpPr>
            <p:grpSpPr bwMode="auto">
              <a:xfrm rot="1784693">
                <a:off x="1631" y="1418"/>
                <a:ext cx="354" cy="385"/>
                <a:chOff x="1317" y="1818"/>
                <a:chExt cx="354" cy="385"/>
              </a:xfrm>
            </p:grpSpPr>
            <p:grpSp>
              <p:nvGrpSpPr>
                <p:cNvPr id="120" name="Group 76"/>
                <p:cNvGrpSpPr>
                  <a:grpSpLocks/>
                </p:cNvGrpSpPr>
                <p:nvPr/>
              </p:nvGrpSpPr>
              <p:grpSpPr bwMode="auto">
                <a:xfrm>
                  <a:off x="1384" y="1818"/>
                  <a:ext cx="287" cy="333"/>
                  <a:chOff x="3111" y="2364"/>
                  <a:chExt cx="162" cy="185"/>
                </a:xfrm>
              </p:grpSpPr>
              <p:sp>
                <p:nvSpPr>
                  <p:cNvPr id="122" name="Freeform 77"/>
                  <p:cNvSpPr>
                    <a:spLocks/>
                  </p:cNvSpPr>
                  <p:nvPr/>
                </p:nvSpPr>
                <p:spPr bwMode="auto">
                  <a:xfrm>
                    <a:off x="3111" y="2429"/>
                    <a:ext cx="92" cy="120"/>
                  </a:xfrm>
                  <a:custGeom>
                    <a:avLst/>
                    <a:gdLst/>
                    <a:ahLst/>
                    <a:cxnLst>
                      <a:cxn ang="0">
                        <a:pos x="272" y="360"/>
                      </a:cxn>
                      <a:cxn ang="0">
                        <a:pos x="275" y="344"/>
                      </a:cxn>
                      <a:cxn ang="0">
                        <a:pos x="275" y="328"/>
                      </a:cxn>
                      <a:cxn ang="0">
                        <a:pos x="275" y="311"/>
                      </a:cxn>
                      <a:cxn ang="0">
                        <a:pos x="275" y="295"/>
                      </a:cxn>
                      <a:cxn ang="0">
                        <a:pos x="272" y="279"/>
                      </a:cxn>
                      <a:cxn ang="0">
                        <a:pos x="270" y="264"/>
                      </a:cxn>
                      <a:cxn ang="0">
                        <a:pos x="267" y="246"/>
                      </a:cxn>
                      <a:cxn ang="0">
                        <a:pos x="263" y="233"/>
                      </a:cxn>
                      <a:cxn ang="0">
                        <a:pos x="259" y="218"/>
                      </a:cxn>
                      <a:cxn ang="0">
                        <a:pos x="253" y="203"/>
                      </a:cxn>
                      <a:cxn ang="0">
                        <a:pos x="247" y="189"/>
                      </a:cxn>
                      <a:cxn ang="0">
                        <a:pos x="240" y="176"/>
                      </a:cxn>
                      <a:cxn ang="0">
                        <a:pos x="233" y="161"/>
                      </a:cxn>
                      <a:cxn ang="0">
                        <a:pos x="226" y="148"/>
                      </a:cxn>
                      <a:cxn ang="0">
                        <a:pos x="218" y="134"/>
                      </a:cxn>
                      <a:cxn ang="0">
                        <a:pos x="210" y="122"/>
                      </a:cxn>
                      <a:cxn ang="0">
                        <a:pos x="191" y="99"/>
                      </a:cxn>
                      <a:cxn ang="0">
                        <a:pos x="168" y="76"/>
                      </a:cxn>
                      <a:cxn ang="0">
                        <a:pos x="157" y="66"/>
                      </a:cxn>
                      <a:cxn ang="0">
                        <a:pos x="145" y="58"/>
                      </a:cxn>
                      <a:cxn ang="0">
                        <a:pos x="134" y="49"/>
                      </a:cxn>
                      <a:cxn ang="0">
                        <a:pos x="119" y="42"/>
                      </a:cxn>
                      <a:cxn ang="0">
                        <a:pos x="106" y="32"/>
                      </a:cxn>
                      <a:cxn ang="0">
                        <a:pos x="92" y="26"/>
                      </a:cxn>
                      <a:cxn ang="0">
                        <a:pos x="77" y="20"/>
                      </a:cxn>
                      <a:cxn ang="0">
                        <a:pos x="62" y="14"/>
                      </a:cxn>
                      <a:cxn ang="0">
                        <a:pos x="49" y="9"/>
                      </a:cxn>
                      <a:cxn ang="0">
                        <a:pos x="31" y="4"/>
                      </a:cxn>
                      <a:cxn ang="0">
                        <a:pos x="16" y="3"/>
                      </a:cxn>
                      <a:cxn ang="0">
                        <a:pos x="0" y="0"/>
                      </a:cxn>
                    </a:cxnLst>
                    <a:rect l="0" t="0" r="r" b="b"/>
                    <a:pathLst>
                      <a:path w="275" h="360">
                        <a:moveTo>
                          <a:pt x="272" y="360"/>
                        </a:moveTo>
                        <a:lnTo>
                          <a:pt x="275" y="344"/>
                        </a:lnTo>
                        <a:lnTo>
                          <a:pt x="275" y="328"/>
                        </a:lnTo>
                        <a:lnTo>
                          <a:pt x="275" y="311"/>
                        </a:lnTo>
                        <a:lnTo>
                          <a:pt x="275" y="295"/>
                        </a:lnTo>
                        <a:lnTo>
                          <a:pt x="272" y="279"/>
                        </a:lnTo>
                        <a:lnTo>
                          <a:pt x="270" y="264"/>
                        </a:lnTo>
                        <a:lnTo>
                          <a:pt x="267" y="246"/>
                        </a:lnTo>
                        <a:lnTo>
                          <a:pt x="263" y="233"/>
                        </a:lnTo>
                        <a:lnTo>
                          <a:pt x="259" y="218"/>
                        </a:lnTo>
                        <a:lnTo>
                          <a:pt x="253" y="203"/>
                        </a:lnTo>
                        <a:lnTo>
                          <a:pt x="247" y="189"/>
                        </a:lnTo>
                        <a:lnTo>
                          <a:pt x="240" y="176"/>
                        </a:lnTo>
                        <a:lnTo>
                          <a:pt x="233" y="161"/>
                        </a:lnTo>
                        <a:lnTo>
                          <a:pt x="226" y="148"/>
                        </a:lnTo>
                        <a:lnTo>
                          <a:pt x="218" y="134"/>
                        </a:lnTo>
                        <a:lnTo>
                          <a:pt x="210" y="122"/>
                        </a:lnTo>
                        <a:lnTo>
                          <a:pt x="191" y="99"/>
                        </a:lnTo>
                        <a:lnTo>
                          <a:pt x="168" y="76"/>
                        </a:lnTo>
                        <a:lnTo>
                          <a:pt x="157" y="66"/>
                        </a:lnTo>
                        <a:lnTo>
                          <a:pt x="145" y="58"/>
                        </a:lnTo>
                        <a:lnTo>
                          <a:pt x="134" y="49"/>
                        </a:lnTo>
                        <a:lnTo>
                          <a:pt x="119" y="42"/>
                        </a:lnTo>
                        <a:lnTo>
                          <a:pt x="106" y="32"/>
                        </a:lnTo>
                        <a:lnTo>
                          <a:pt x="92" y="26"/>
                        </a:lnTo>
                        <a:lnTo>
                          <a:pt x="77" y="20"/>
                        </a:lnTo>
                        <a:lnTo>
                          <a:pt x="62" y="14"/>
                        </a:lnTo>
                        <a:lnTo>
                          <a:pt x="49" y="9"/>
                        </a:lnTo>
                        <a:lnTo>
                          <a:pt x="31" y="4"/>
                        </a:lnTo>
                        <a:lnTo>
                          <a:pt x="16" y="3"/>
                        </a:lnTo>
                        <a:lnTo>
                          <a:pt x="0" y="0"/>
                        </a:lnTo>
                      </a:path>
                    </a:pathLst>
                  </a:custGeom>
                  <a:noFill/>
                  <a:ln w="15875" cap="flat">
                    <a:solidFill>
                      <a:srgbClr val="5F5F5F"/>
                    </a:solidFill>
                    <a:prstDash val="lgDash"/>
                    <a:round/>
                    <a:headEnd/>
                    <a:tailEnd/>
                  </a:ln>
                </p:spPr>
                <p:txBody>
                  <a:bodyPr/>
                  <a:lstStyle/>
                  <a:p>
                    <a:endParaRPr lang="en-US" dirty="0"/>
                  </a:p>
                </p:txBody>
              </p:sp>
              <p:sp>
                <p:nvSpPr>
                  <p:cNvPr id="123" name="Freeform 78"/>
                  <p:cNvSpPr>
                    <a:spLocks/>
                  </p:cNvSpPr>
                  <p:nvPr/>
                </p:nvSpPr>
                <p:spPr bwMode="auto">
                  <a:xfrm>
                    <a:off x="3140" y="2364"/>
                    <a:ext cx="133" cy="177"/>
                  </a:xfrm>
                  <a:custGeom>
                    <a:avLst/>
                    <a:gdLst/>
                    <a:ahLst/>
                    <a:cxnLst>
                      <a:cxn ang="0">
                        <a:pos x="395" y="530"/>
                      </a:cxn>
                      <a:cxn ang="0">
                        <a:pos x="398" y="507"/>
                      </a:cxn>
                      <a:cxn ang="0">
                        <a:pos x="399" y="483"/>
                      </a:cxn>
                      <a:cxn ang="0">
                        <a:pos x="399" y="460"/>
                      </a:cxn>
                      <a:cxn ang="0">
                        <a:pos x="398" y="434"/>
                      </a:cxn>
                      <a:cxn ang="0">
                        <a:pos x="395" y="411"/>
                      </a:cxn>
                      <a:cxn ang="0">
                        <a:pos x="392" y="388"/>
                      </a:cxn>
                      <a:cxn ang="0">
                        <a:pos x="387" y="365"/>
                      </a:cxn>
                      <a:cxn ang="0">
                        <a:pos x="383" y="344"/>
                      </a:cxn>
                      <a:cxn ang="0">
                        <a:pos x="376" y="321"/>
                      </a:cxn>
                      <a:cxn ang="0">
                        <a:pos x="369" y="300"/>
                      </a:cxn>
                      <a:cxn ang="0">
                        <a:pos x="360" y="277"/>
                      </a:cxn>
                      <a:cxn ang="0">
                        <a:pos x="352" y="257"/>
                      </a:cxn>
                      <a:cxn ang="0">
                        <a:pos x="340" y="238"/>
                      </a:cxn>
                      <a:cxn ang="0">
                        <a:pos x="328" y="216"/>
                      </a:cxn>
                      <a:cxn ang="0">
                        <a:pos x="317" y="199"/>
                      </a:cxn>
                      <a:cxn ang="0">
                        <a:pos x="304" y="180"/>
                      </a:cxn>
                      <a:cxn ang="0">
                        <a:pos x="291" y="161"/>
                      </a:cxn>
                      <a:cxn ang="0">
                        <a:pos x="275" y="146"/>
                      </a:cxn>
                      <a:cxn ang="0">
                        <a:pos x="258" y="130"/>
                      </a:cxn>
                      <a:cxn ang="0">
                        <a:pos x="242" y="113"/>
                      </a:cxn>
                      <a:cxn ang="0">
                        <a:pos x="226" y="100"/>
                      </a:cxn>
                      <a:cxn ang="0">
                        <a:pos x="208" y="85"/>
                      </a:cxn>
                      <a:cxn ang="0">
                        <a:pos x="189" y="71"/>
                      </a:cxn>
                      <a:cxn ang="0">
                        <a:pos x="172" y="59"/>
                      </a:cxn>
                      <a:cxn ang="0">
                        <a:pos x="153" y="48"/>
                      </a:cxn>
                      <a:cxn ang="0">
                        <a:pos x="134" y="39"/>
                      </a:cxn>
                      <a:cxn ang="0">
                        <a:pos x="113" y="30"/>
                      </a:cxn>
                      <a:cxn ang="0">
                        <a:pos x="90" y="20"/>
                      </a:cxn>
                      <a:cxn ang="0">
                        <a:pos x="70" y="13"/>
                      </a:cxn>
                      <a:cxn ang="0">
                        <a:pos x="47" y="9"/>
                      </a:cxn>
                      <a:cxn ang="0">
                        <a:pos x="23" y="4"/>
                      </a:cxn>
                      <a:cxn ang="0">
                        <a:pos x="0" y="0"/>
                      </a:cxn>
                    </a:cxnLst>
                    <a:rect l="0" t="0" r="r" b="b"/>
                    <a:pathLst>
                      <a:path w="399" h="530">
                        <a:moveTo>
                          <a:pt x="395" y="530"/>
                        </a:moveTo>
                        <a:lnTo>
                          <a:pt x="398" y="507"/>
                        </a:lnTo>
                        <a:lnTo>
                          <a:pt x="399" y="483"/>
                        </a:lnTo>
                        <a:lnTo>
                          <a:pt x="399" y="460"/>
                        </a:lnTo>
                        <a:lnTo>
                          <a:pt x="398" y="434"/>
                        </a:lnTo>
                        <a:lnTo>
                          <a:pt x="395" y="411"/>
                        </a:lnTo>
                        <a:lnTo>
                          <a:pt x="392" y="388"/>
                        </a:lnTo>
                        <a:lnTo>
                          <a:pt x="387" y="365"/>
                        </a:lnTo>
                        <a:lnTo>
                          <a:pt x="383" y="344"/>
                        </a:lnTo>
                        <a:lnTo>
                          <a:pt x="376" y="321"/>
                        </a:lnTo>
                        <a:lnTo>
                          <a:pt x="369" y="300"/>
                        </a:lnTo>
                        <a:lnTo>
                          <a:pt x="360" y="277"/>
                        </a:lnTo>
                        <a:lnTo>
                          <a:pt x="352" y="257"/>
                        </a:lnTo>
                        <a:lnTo>
                          <a:pt x="340" y="238"/>
                        </a:lnTo>
                        <a:lnTo>
                          <a:pt x="328" y="216"/>
                        </a:lnTo>
                        <a:lnTo>
                          <a:pt x="317" y="199"/>
                        </a:lnTo>
                        <a:lnTo>
                          <a:pt x="304" y="180"/>
                        </a:lnTo>
                        <a:lnTo>
                          <a:pt x="291" y="161"/>
                        </a:lnTo>
                        <a:lnTo>
                          <a:pt x="275" y="146"/>
                        </a:lnTo>
                        <a:lnTo>
                          <a:pt x="258" y="130"/>
                        </a:lnTo>
                        <a:lnTo>
                          <a:pt x="242" y="113"/>
                        </a:lnTo>
                        <a:lnTo>
                          <a:pt x="226" y="100"/>
                        </a:lnTo>
                        <a:lnTo>
                          <a:pt x="208" y="85"/>
                        </a:lnTo>
                        <a:lnTo>
                          <a:pt x="189" y="71"/>
                        </a:lnTo>
                        <a:lnTo>
                          <a:pt x="172" y="59"/>
                        </a:lnTo>
                        <a:lnTo>
                          <a:pt x="153" y="48"/>
                        </a:lnTo>
                        <a:lnTo>
                          <a:pt x="134" y="39"/>
                        </a:lnTo>
                        <a:lnTo>
                          <a:pt x="113" y="30"/>
                        </a:lnTo>
                        <a:lnTo>
                          <a:pt x="90" y="20"/>
                        </a:lnTo>
                        <a:lnTo>
                          <a:pt x="70" y="13"/>
                        </a:lnTo>
                        <a:lnTo>
                          <a:pt x="47" y="9"/>
                        </a:lnTo>
                        <a:lnTo>
                          <a:pt x="23" y="4"/>
                        </a:lnTo>
                        <a:lnTo>
                          <a:pt x="0" y="0"/>
                        </a:lnTo>
                      </a:path>
                    </a:pathLst>
                  </a:custGeom>
                  <a:noFill/>
                  <a:ln w="15875" cap="flat">
                    <a:solidFill>
                      <a:srgbClr val="5F5F5F"/>
                    </a:solidFill>
                    <a:prstDash val="lgDash"/>
                    <a:round/>
                    <a:headEnd/>
                    <a:tailEnd/>
                  </a:ln>
                </p:spPr>
                <p:txBody>
                  <a:bodyPr/>
                  <a:lstStyle/>
                  <a:p>
                    <a:endParaRPr lang="en-US" dirty="0"/>
                  </a:p>
                </p:txBody>
              </p:sp>
              <p:sp>
                <p:nvSpPr>
                  <p:cNvPr id="124" name="Freeform 79"/>
                  <p:cNvSpPr>
                    <a:spLocks/>
                  </p:cNvSpPr>
                  <p:nvPr/>
                </p:nvSpPr>
                <p:spPr bwMode="auto">
                  <a:xfrm>
                    <a:off x="3111" y="2429"/>
                    <a:ext cx="92" cy="120"/>
                  </a:xfrm>
                  <a:custGeom>
                    <a:avLst/>
                    <a:gdLst/>
                    <a:ahLst/>
                    <a:cxnLst>
                      <a:cxn ang="0">
                        <a:pos x="272" y="360"/>
                      </a:cxn>
                      <a:cxn ang="0">
                        <a:pos x="275" y="344"/>
                      </a:cxn>
                      <a:cxn ang="0">
                        <a:pos x="275" y="328"/>
                      </a:cxn>
                      <a:cxn ang="0">
                        <a:pos x="275" y="311"/>
                      </a:cxn>
                      <a:cxn ang="0">
                        <a:pos x="275" y="295"/>
                      </a:cxn>
                      <a:cxn ang="0">
                        <a:pos x="272" y="279"/>
                      </a:cxn>
                      <a:cxn ang="0">
                        <a:pos x="270" y="264"/>
                      </a:cxn>
                      <a:cxn ang="0">
                        <a:pos x="267" y="246"/>
                      </a:cxn>
                      <a:cxn ang="0">
                        <a:pos x="263" y="233"/>
                      </a:cxn>
                      <a:cxn ang="0">
                        <a:pos x="259" y="218"/>
                      </a:cxn>
                      <a:cxn ang="0">
                        <a:pos x="253" y="203"/>
                      </a:cxn>
                      <a:cxn ang="0">
                        <a:pos x="247" y="189"/>
                      </a:cxn>
                      <a:cxn ang="0">
                        <a:pos x="240" y="176"/>
                      </a:cxn>
                      <a:cxn ang="0">
                        <a:pos x="233" y="161"/>
                      </a:cxn>
                      <a:cxn ang="0">
                        <a:pos x="226" y="148"/>
                      </a:cxn>
                      <a:cxn ang="0">
                        <a:pos x="218" y="134"/>
                      </a:cxn>
                      <a:cxn ang="0">
                        <a:pos x="210" y="122"/>
                      </a:cxn>
                      <a:cxn ang="0">
                        <a:pos x="191" y="99"/>
                      </a:cxn>
                      <a:cxn ang="0">
                        <a:pos x="168" y="76"/>
                      </a:cxn>
                      <a:cxn ang="0">
                        <a:pos x="157" y="66"/>
                      </a:cxn>
                      <a:cxn ang="0">
                        <a:pos x="145" y="58"/>
                      </a:cxn>
                      <a:cxn ang="0">
                        <a:pos x="134" y="49"/>
                      </a:cxn>
                      <a:cxn ang="0">
                        <a:pos x="119" y="42"/>
                      </a:cxn>
                      <a:cxn ang="0">
                        <a:pos x="106" y="32"/>
                      </a:cxn>
                      <a:cxn ang="0">
                        <a:pos x="92" y="26"/>
                      </a:cxn>
                      <a:cxn ang="0">
                        <a:pos x="77" y="20"/>
                      </a:cxn>
                      <a:cxn ang="0">
                        <a:pos x="62" y="14"/>
                      </a:cxn>
                      <a:cxn ang="0">
                        <a:pos x="49" y="9"/>
                      </a:cxn>
                      <a:cxn ang="0">
                        <a:pos x="31" y="4"/>
                      </a:cxn>
                      <a:cxn ang="0">
                        <a:pos x="16" y="3"/>
                      </a:cxn>
                      <a:cxn ang="0">
                        <a:pos x="0" y="0"/>
                      </a:cxn>
                    </a:cxnLst>
                    <a:rect l="0" t="0" r="r" b="b"/>
                    <a:pathLst>
                      <a:path w="275" h="360">
                        <a:moveTo>
                          <a:pt x="272" y="360"/>
                        </a:moveTo>
                        <a:lnTo>
                          <a:pt x="275" y="344"/>
                        </a:lnTo>
                        <a:lnTo>
                          <a:pt x="275" y="328"/>
                        </a:lnTo>
                        <a:lnTo>
                          <a:pt x="275" y="311"/>
                        </a:lnTo>
                        <a:lnTo>
                          <a:pt x="275" y="295"/>
                        </a:lnTo>
                        <a:lnTo>
                          <a:pt x="272" y="279"/>
                        </a:lnTo>
                        <a:lnTo>
                          <a:pt x="270" y="264"/>
                        </a:lnTo>
                        <a:lnTo>
                          <a:pt x="267" y="246"/>
                        </a:lnTo>
                        <a:lnTo>
                          <a:pt x="263" y="233"/>
                        </a:lnTo>
                        <a:lnTo>
                          <a:pt x="259" y="218"/>
                        </a:lnTo>
                        <a:lnTo>
                          <a:pt x="253" y="203"/>
                        </a:lnTo>
                        <a:lnTo>
                          <a:pt x="247" y="189"/>
                        </a:lnTo>
                        <a:lnTo>
                          <a:pt x="240" y="176"/>
                        </a:lnTo>
                        <a:lnTo>
                          <a:pt x="233" y="161"/>
                        </a:lnTo>
                        <a:lnTo>
                          <a:pt x="226" y="148"/>
                        </a:lnTo>
                        <a:lnTo>
                          <a:pt x="218" y="134"/>
                        </a:lnTo>
                        <a:lnTo>
                          <a:pt x="210" y="122"/>
                        </a:lnTo>
                        <a:lnTo>
                          <a:pt x="191" y="99"/>
                        </a:lnTo>
                        <a:lnTo>
                          <a:pt x="168" y="76"/>
                        </a:lnTo>
                        <a:lnTo>
                          <a:pt x="157" y="66"/>
                        </a:lnTo>
                        <a:lnTo>
                          <a:pt x="145" y="58"/>
                        </a:lnTo>
                        <a:lnTo>
                          <a:pt x="134" y="49"/>
                        </a:lnTo>
                        <a:lnTo>
                          <a:pt x="119" y="42"/>
                        </a:lnTo>
                        <a:lnTo>
                          <a:pt x="106" y="32"/>
                        </a:lnTo>
                        <a:lnTo>
                          <a:pt x="92" y="26"/>
                        </a:lnTo>
                        <a:lnTo>
                          <a:pt x="77" y="20"/>
                        </a:lnTo>
                        <a:lnTo>
                          <a:pt x="62" y="14"/>
                        </a:lnTo>
                        <a:lnTo>
                          <a:pt x="49" y="9"/>
                        </a:lnTo>
                        <a:lnTo>
                          <a:pt x="31" y="4"/>
                        </a:lnTo>
                        <a:lnTo>
                          <a:pt x="16" y="3"/>
                        </a:lnTo>
                        <a:lnTo>
                          <a:pt x="0" y="0"/>
                        </a:lnTo>
                      </a:path>
                    </a:pathLst>
                  </a:custGeom>
                  <a:noFill/>
                  <a:ln w="15875" cap="flat">
                    <a:solidFill>
                      <a:srgbClr val="5F5F5F"/>
                    </a:solidFill>
                    <a:prstDash val="lgDash"/>
                    <a:round/>
                    <a:headEnd/>
                    <a:tailEnd/>
                  </a:ln>
                </p:spPr>
                <p:txBody>
                  <a:bodyPr/>
                  <a:lstStyle/>
                  <a:p>
                    <a:endParaRPr lang="en-US" dirty="0"/>
                  </a:p>
                </p:txBody>
              </p:sp>
              <p:sp>
                <p:nvSpPr>
                  <p:cNvPr id="125" name="Freeform 80"/>
                  <p:cNvSpPr>
                    <a:spLocks/>
                  </p:cNvSpPr>
                  <p:nvPr/>
                </p:nvSpPr>
                <p:spPr bwMode="auto">
                  <a:xfrm>
                    <a:off x="3140" y="2364"/>
                    <a:ext cx="133" cy="177"/>
                  </a:xfrm>
                  <a:custGeom>
                    <a:avLst/>
                    <a:gdLst/>
                    <a:ahLst/>
                    <a:cxnLst>
                      <a:cxn ang="0">
                        <a:pos x="395" y="530"/>
                      </a:cxn>
                      <a:cxn ang="0">
                        <a:pos x="398" y="507"/>
                      </a:cxn>
                      <a:cxn ang="0">
                        <a:pos x="399" y="483"/>
                      </a:cxn>
                      <a:cxn ang="0">
                        <a:pos x="399" y="460"/>
                      </a:cxn>
                      <a:cxn ang="0">
                        <a:pos x="398" y="434"/>
                      </a:cxn>
                      <a:cxn ang="0">
                        <a:pos x="395" y="411"/>
                      </a:cxn>
                      <a:cxn ang="0">
                        <a:pos x="392" y="388"/>
                      </a:cxn>
                      <a:cxn ang="0">
                        <a:pos x="387" y="365"/>
                      </a:cxn>
                      <a:cxn ang="0">
                        <a:pos x="383" y="344"/>
                      </a:cxn>
                      <a:cxn ang="0">
                        <a:pos x="376" y="321"/>
                      </a:cxn>
                      <a:cxn ang="0">
                        <a:pos x="369" y="300"/>
                      </a:cxn>
                      <a:cxn ang="0">
                        <a:pos x="360" y="277"/>
                      </a:cxn>
                      <a:cxn ang="0">
                        <a:pos x="352" y="257"/>
                      </a:cxn>
                      <a:cxn ang="0">
                        <a:pos x="340" y="238"/>
                      </a:cxn>
                      <a:cxn ang="0">
                        <a:pos x="328" y="216"/>
                      </a:cxn>
                      <a:cxn ang="0">
                        <a:pos x="317" y="199"/>
                      </a:cxn>
                      <a:cxn ang="0">
                        <a:pos x="304" y="180"/>
                      </a:cxn>
                      <a:cxn ang="0">
                        <a:pos x="291" y="161"/>
                      </a:cxn>
                      <a:cxn ang="0">
                        <a:pos x="275" y="146"/>
                      </a:cxn>
                      <a:cxn ang="0">
                        <a:pos x="258" y="130"/>
                      </a:cxn>
                      <a:cxn ang="0">
                        <a:pos x="242" y="113"/>
                      </a:cxn>
                      <a:cxn ang="0">
                        <a:pos x="226" y="100"/>
                      </a:cxn>
                      <a:cxn ang="0">
                        <a:pos x="208" y="85"/>
                      </a:cxn>
                      <a:cxn ang="0">
                        <a:pos x="189" y="71"/>
                      </a:cxn>
                      <a:cxn ang="0">
                        <a:pos x="172" y="59"/>
                      </a:cxn>
                      <a:cxn ang="0">
                        <a:pos x="153" y="48"/>
                      </a:cxn>
                      <a:cxn ang="0">
                        <a:pos x="134" y="39"/>
                      </a:cxn>
                      <a:cxn ang="0">
                        <a:pos x="113" y="30"/>
                      </a:cxn>
                      <a:cxn ang="0">
                        <a:pos x="90" y="20"/>
                      </a:cxn>
                      <a:cxn ang="0">
                        <a:pos x="70" y="13"/>
                      </a:cxn>
                      <a:cxn ang="0">
                        <a:pos x="47" y="9"/>
                      </a:cxn>
                      <a:cxn ang="0">
                        <a:pos x="23" y="4"/>
                      </a:cxn>
                      <a:cxn ang="0">
                        <a:pos x="0" y="0"/>
                      </a:cxn>
                    </a:cxnLst>
                    <a:rect l="0" t="0" r="r" b="b"/>
                    <a:pathLst>
                      <a:path w="399" h="530">
                        <a:moveTo>
                          <a:pt x="395" y="530"/>
                        </a:moveTo>
                        <a:lnTo>
                          <a:pt x="398" y="507"/>
                        </a:lnTo>
                        <a:lnTo>
                          <a:pt x="399" y="483"/>
                        </a:lnTo>
                        <a:lnTo>
                          <a:pt x="399" y="460"/>
                        </a:lnTo>
                        <a:lnTo>
                          <a:pt x="398" y="434"/>
                        </a:lnTo>
                        <a:lnTo>
                          <a:pt x="395" y="411"/>
                        </a:lnTo>
                        <a:lnTo>
                          <a:pt x="392" y="388"/>
                        </a:lnTo>
                        <a:lnTo>
                          <a:pt x="387" y="365"/>
                        </a:lnTo>
                        <a:lnTo>
                          <a:pt x="383" y="344"/>
                        </a:lnTo>
                        <a:lnTo>
                          <a:pt x="376" y="321"/>
                        </a:lnTo>
                        <a:lnTo>
                          <a:pt x="369" y="300"/>
                        </a:lnTo>
                        <a:lnTo>
                          <a:pt x="360" y="277"/>
                        </a:lnTo>
                        <a:lnTo>
                          <a:pt x="352" y="257"/>
                        </a:lnTo>
                        <a:lnTo>
                          <a:pt x="340" y="238"/>
                        </a:lnTo>
                        <a:lnTo>
                          <a:pt x="328" y="216"/>
                        </a:lnTo>
                        <a:lnTo>
                          <a:pt x="317" y="199"/>
                        </a:lnTo>
                        <a:lnTo>
                          <a:pt x="304" y="180"/>
                        </a:lnTo>
                        <a:lnTo>
                          <a:pt x="291" y="161"/>
                        </a:lnTo>
                        <a:lnTo>
                          <a:pt x="275" y="146"/>
                        </a:lnTo>
                        <a:lnTo>
                          <a:pt x="258" y="130"/>
                        </a:lnTo>
                        <a:lnTo>
                          <a:pt x="242" y="113"/>
                        </a:lnTo>
                        <a:lnTo>
                          <a:pt x="226" y="100"/>
                        </a:lnTo>
                        <a:lnTo>
                          <a:pt x="208" y="85"/>
                        </a:lnTo>
                        <a:lnTo>
                          <a:pt x="189" y="71"/>
                        </a:lnTo>
                        <a:lnTo>
                          <a:pt x="172" y="59"/>
                        </a:lnTo>
                        <a:lnTo>
                          <a:pt x="153" y="48"/>
                        </a:lnTo>
                        <a:lnTo>
                          <a:pt x="134" y="39"/>
                        </a:lnTo>
                        <a:lnTo>
                          <a:pt x="113" y="30"/>
                        </a:lnTo>
                        <a:lnTo>
                          <a:pt x="90" y="20"/>
                        </a:lnTo>
                        <a:lnTo>
                          <a:pt x="70" y="13"/>
                        </a:lnTo>
                        <a:lnTo>
                          <a:pt x="47" y="9"/>
                        </a:lnTo>
                        <a:lnTo>
                          <a:pt x="23" y="4"/>
                        </a:lnTo>
                        <a:lnTo>
                          <a:pt x="0" y="0"/>
                        </a:lnTo>
                      </a:path>
                    </a:pathLst>
                  </a:custGeom>
                  <a:noFill/>
                  <a:ln w="15875" cap="flat">
                    <a:solidFill>
                      <a:srgbClr val="5F5F5F"/>
                    </a:solidFill>
                    <a:prstDash val="lgDash"/>
                    <a:round/>
                    <a:headEnd/>
                    <a:tailEnd/>
                  </a:ln>
                </p:spPr>
                <p:txBody>
                  <a:bodyPr/>
                  <a:lstStyle/>
                  <a:p>
                    <a:endParaRPr lang="en-US" dirty="0"/>
                  </a:p>
                </p:txBody>
              </p:sp>
            </p:grpSp>
            <p:sp>
              <p:nvSpPr>
                <p:cNvPr id="121" name="Freeform 81"/>
                <p:cNvSpPr>
                  <a:spLocks/>
                </p:cNvSpPr>
                <p:nvPr/>
              </p:nvSpPr>
              <p:spPr bwMode="auto">
                <a:xfrm>
                  <a:off x="1317" y="2052"/>
                  <a:ext cx="111" cy="151"/>
                </a:xfrm>
                <a:custGeom>
                  <a:avLst/>
                  <a:gdLst/>
                  <a:ahLst/>
                  <a:cxnLst>
                    <a:cxn ang="0">
                      <a:pos x="188" y="251"/>
                    </a:cxn>
                    <a:cxn ang="0">
                      <a:pos x="191" y="240"/>
                    </a:cxn>
                    <a:cxn ang="0">
                      <a:pos x="191" y="228"/>
                    </a:cxn>
                    <a:cxn ang="0">
                      <a:pos x="191" y="205"/>
                    </a:cxn>
                    <a:cxn ang="0">
                      <a:pos x="188" y="185"/>
                    </a:cxn>
                    <a:cxn ang="0">
                      <a:pos x="181" y="162"/>
                    </a:cxn>
                    <a:cxn ang="0">
                      <a:pos x="177" y="140"/>
                    </a:cxn>
                    <a:cxn ang="0">
                      <a:pos x="168" y="123"/>
                    </a:cxn>
                    <a:cxn ang="0">
                      <a:pos x="156" y="104"/>
                    </a:cxn>
                    <a:cxn ang="0">
                      <a:pos x="145" y="85"/>
                    </a:cxn>
                    <a:cxn ang="0">
                      <a:pos x="131" y="70"/>
                    </a:cxn>
                    <a:cxn ang="0">
                      <a:pos x="118" y="52"/>
                    </a:cxn>
                    <a:cxn ang="0">
                      <a:pos x="99" y="39"/>
                    </a:cxn>
                    <a:cxn ang="0">
                      <a:pos x="83" y="28"/>
                    </a:cxn>
                    <a:cxn ang="0">
                      <a:pos x="61" y="18"/>
                    </a:cxn>
                    <a:cxn ang="0">
                      <a:pos x="41" y="9"/>
                    </a:cxn>
                    <a:cxn ang="0">
                      <a:pos x="20" y="2"/>
                    </a:cxn>
                    <a:cxn ang="0">
                      <a:pos x="0" y="0"/>
                    </a:cxn>
                  </a:cxnLst>
                  <a:rect l="0" t="0" r="r" b="b"/>
                  <a:pathLst>
                    <a:path w="191" h="251">
                      <a:moveTo>
                        <a:pt x="188" y="251"/>
                      </a:moveTo>
                      <a:lnTo>
                        <a:pt x="191" y="240"/>
                      </a:lnTo>
                      <a:lnTo>
                        <a:pt x="191" y="228"/>
                      </a:lnTo>
                      <a:lnTo>
                        <a:pt x="191" y="205"/>
                      </a:lnTo>
                      <a:lnTo>
                        <a:pt x="188" y="185"/>
                      </a:lnTo>
                      <a:lnTo>
                        <a:pt x="181" y="162"/>
                      </a:lnTo>
                      <a:lnTo>
                        <a:pt x="177" y="140"/>
                      </a:lnTo>
                      <a:lnTo>
                        <a:pt x="168" y="123"/>
                      </a:lnTo>
                      <a:lnTo>
                        <a:pt x="156" y="104"/>
                      </a:lnTo>
                      <a:lnTo>
                        <a:pt x="145" y="85"/>
                      </a:lnTo>
                      <a:lnTo>
                        <a:pt x="131" y="70"/>
                      </a:lnTo>
                      <a:lnTo>
                        <a:pt x="118" y="52"/>
                      </a:lnTo>
                      <a:lnTo>
                        <a:pt x="99" y="39"/>
                      </a:lnTo>
                      <a:lnTo>
                        <a:pt x="83" y="28"/>
                      </a:lnTo>
                      <a:lnTo>
                        <a:pt x="61" y="18"/>
                      </a:lnTo>
                      <a:lnTo>
                        <a:pt x="41" y="9"/>
                      </a:lnTo>
                      <a:lnTo>
                        <a:pt x="20" y="2"/>
                      </a:lnTo>
                      <a:lnTo>
                        <a:pt x="0" y="0"/>
                      </a:lnTo>
                    </a:path>
                  </a:pathLst>
                </a:custGeom>
                <a:noFill/>
                <a:ln w="15875" cap="flat">
                  <a:solidFill>
                    <a:srgbClr val="5F5F5F"/>
                  </a:solidFill>
                  <a:prstDash val="lgDash"/>
                  <a:round/>
                  <a:headEnd/>
                  <a:tailEnd/>
                </a:ln>
              </p:spPr>
              <p:txBody>
                <a:bodyPr/>
                <a:lstStyle/>
                <a:p>
                  <a:endParaRPr lang="en-US" dirty="0"/>
                </a:p>
              </p:txBody>
            </p:sp>
          </p:grpSp>
          <p:grpSp>
            <p:nvGrpSpPr>
              <p:cNvPr id="113" name="Group 82"/>
              <p:cNvGrpSpPr>
                <a:grpSpLocks/>
              </p:cNvGrpSpPr>
              <p:nvPr/>
            </p:nvGrpSpPr>
            <p:grpSpPr bwMode="auto">
              <a:xfrm rot="19815307" flipH="1">
                <a:off x="798" y="1462"/>
                <a:ext cx="337" cy="369"/>
                <a:chOff x="1317" y="1834"/>
                <a:chExt cx="337" cy="369"/>
              </a:xfrm>
            </p:grpSpPr>
            <p:grpSp>
              <p:nvGrpSpPr>
                <p:cNvPr id="114" name="Group 83"/>
                <p:cNvGrpSpPr>
                  <a:grpSpLocks/>
                </p:cNvGrpSpPr>
                <p:nvPr/>
              </p:nvGrpSpPr>
              <p:grpSpPr bwMode="auto">
                <a:xfrm>
                  <a:off x="1368" y="1834"/>
                  <a:ext cx="286" cy="334"/>
                  <a:chOff x="3111" y="2364"/>
                  <a:chExt cx="162" cy="185"/>
                </a:xfrm>
              </p:grpSpPr>
              <p:sp>
                <p:nvSpPr>
                  <p:cNvPr id="116" name="Freeform 84"/>
                  <p:cNvSpPr>
                    <a:spLocks/>
                  </p:cNvSpPr>
                  <p:nvPr/>
                </p:nvSpPr>
                <p:spPr bwMode="auto">
                  <a:xfrm>
                    <a:off x="3111" y="2429"/>
                    <a:ext cx="92" cy="120"/>
                  </a:xfrm>
                  <a:custGeom>
                    <a:avLst/>
                    <a:gdLst/>
                    <a:ahLst/>
                    <a:cxnLst>
                      <a:cxn ang="0">
                        <a:pos x="272" y="360"/>
                      </a:cxn>
                      <a:cxn ang="0">
                        <a:pos x="275" y="344"/>
                      </a:cxn>
                      <a:cxn ang="0">
                        <a:pos x="275" y="328"/>
                      </a:cxn>
                      <a:cxn ang="0">
                        <a:pos x="275" y="311"/>
                      </a:cxn>
                      <a:cxn ang="0">
                        <a:pos x="275" y="295"/>
                      </a:cxn>
                      <a:cxn ang="0">
                        <a:pos x="272" y="279"/>
                      </a:cxn>
                      <a:cxn ang="0">
                        <a:pos x="270" y="264"/>
                      </a:cxn>
                      <a:cxn ang="0">
                        <a:pos x="267" y="246"/>
                      </a:cxn>
                      <a:cxn ang="0">
                        <a:pos x="263" y="233"/>
                      </a:cxn>
                      <a:cxn ang="0">
                        <a:pos x="259" y="218"/>
                      </a:cxn>
                      <a:cxn ang="0">
                        <a:pos x="253" y="203"/>
                      </a:cxn>
                      <a:cxn ang="0">
                        <a:pos x="247" y="189"/>
                      </a:cxn>
                      <a:cxn ang="0">
                        <a:pos x="240" y="176"/>
                      </a:cxn>
                      <a:cxn ang="0">
                        <a:pos x="233" y="161"/>
                      </a:cxn>
                      <a:cxn ang="0">
                        <a:pos x="226" y="148"/>
                      </a:cxn>
                      <a:cxn ang="0">
                        <a:pos x="218" y="134"/>
                      </a:cxn>
                      <a:cxn ang="0">
                        <a:pos x="210" y="122"/>
                      </a:cxn>
                      <a:cxn ang="0">
                        <a:pos x="191" y="99"/>
                      </a:cxn>
                      <a:cxn ang="0">
                        <a:pos x="168" y="76"/>
                      </a:cxn>
                      <a:cxn ang="0">
                        <a:pos x="157" y="66"/>
                      </a:cxn>
                      <a:cxn ang="0">
                        <a:pos x="145" y="58"/>
                      </a:cxn>
                      <a:cxn ang="0">
                        <a:pos x="134" y="49"/>
                      </a:cxn>
                      <a:cxn ang="0">
                        <a:pos x="119" y="42"/>
                      </a:cxn>
                      <a:cxn ang="0">
                        <a:pos x="106" y="32"/>
                      </a:cxn>
                      <a:cxn ang="0">
                        <a:pos x="92" y="26"/>
                      </a:cxn>
                      <a:cxn ang="0">
                        <a:pos x="77" y="20"/>
                      </a:cxn>
                      <a:cxn ang="0">
                        <a:pos x="62" y="14"/>
                      </a:cxn>
                      <a:cxn ang="0">
                        <a:pos x="49" y="9"/>
                      </a:cxn>
                      <a:cxn ang="0">
                        <a:pos x="31" y="4"/>
                      </a:cxn>
                      <a:cxn ang="0">
                        <a:pos x="16" y="3"/>
                      </a:cxn>
                      <a:cxn ang="0">
                        <a:pos x="0" y="0"/>
                      </a:cxn>
                    </a:cxnLst>
                    <a:rect l="0" t="0" r="r" b="b"/>
                    <a:pathLst>
                      <a:path w="275" h="360">
                        <a:moveTo>
                          <a:pt x="272" y="360"/>
                        </a:moveTo>
                        <a:lnTo>
                          <a:pt x="275" y="344"/>
                        </a:lnTo>
                        <a:lnTo>
                          <a:pt x="275" y="328"/>
                        </a:lnTo>
                        <a:lnTo>
                          <a:pt x="275" y="311"/>
                        </a:lnTo>
                        <a:lnTo>
                          <a:pt x="275" y="295"/>
                        </a:lnTo>
                        <a:lnTo>
                          <a:pt x="272" y="279"/>
                        </a:lnTo>
                        <a:lnTo>
                          <a:pt x="270" y="264"/>
                        </a:lnTo>
                        <a:lnTo>
                          <a:pt x="267" y="246"/>
                        </a:lnTo>
                        <a:lnTo>
                          <a:pt x="263" y="233"/>
                        </a:lnTo>
                        <a:lnTo>
                          <a:pt x="259" y="218"/>
                        </a:lnTo>
                        <a:lnTo>
                          <a:pt x="253" y="203"/>
                        </a:lnTo>
                        <a:lnTo>
                          <a:pt x="247" y="189"/>
                        </a:lnTo>
                        <a:lnTo>
                          <a:pt x="240" y="176"/>
                        </a:lnTo>
                        <a:lnTo>
                          <a:pt x="233" y="161"/>
                        </a:lnTo>
                        <a:lnTo>
                          <a:pt x="226" y="148"/>
                        </a:lnTo>
                        <a:lnTo>
                          <a:pt x="218" y="134"/>
                        </a:lnTo>
                        <a:lnTo>
                          <a:pt x="210" y="122"/>
                        </a:lnTo>
                        <a:lnTo>
                          <a:pt x="191" y="99"/>
                        </a:lnTo>
                        <a:lnTo>
                          <a:pt x="168" y="76"/>
                        </a:lnTo>
                        <a:lnTo>
                          <a:pt x="157" y="66"/>
                        </a:lnTo>
                        <a:lnTo>
                          <a:pt x="145" y="58"/>
                        </a:lnTo>
                        <a:lnTo>
                          <a:pt x="134" y="49"/>
                        </a:lnTo>
                        <a:lnTo>
                          <a:pt x="119" y="42"/>
                        </a:lnTo>
                        <a:lnTo>
                          <a:pt x="106" y="32"/>
                        </a:lnTo>
                        <a:lnTo>
                          <a:pt x="92" y="26"/>
                        </a:lnTo>
                        <a:lnTo>
                          <a:pt x="77" y="20"/>
                        </a:lnTo>
                        <a:lnTo>
                          <a:pt x="62" y="14"/>
                        </a:lnTo>
                        <a:lnTo>
                          <a:pt x="49" y="9"/>
                        </a:lnTo>
                        <a:lnTo>
                          <a:pt x="31" y="4"/>
                        </a:lnTo>
                        <a:lnTo>
                          <a:pt x="16" y="3"/>
                        </a:lnTo>
                        <a:lnTo>
                          <a:pt x="0" y="0"/>
                        </a:lnTo>
                      </a:path>
                    </a:pathLst>
                  </a:custGeom>
                  <a:noFill/>
                  <a:ln w="15875" cap="flat">
                    <a:solidFill>
                      <a:srgbClr val="5F5F5F"/>
                    </a:solidFill>
                    <a:prstDash val="lgDash"/>
                    <a:round/>
                    <a:headEnd/>
                    <a:tailEnd/>
                  </a:ln>
                </p:spPr>
                <p:txBody>
                  <a:bodyPr/>
                  <a:lstStyle/>
                  <a:p>
                    <a:endParaRPr lang="en-US" dirty="0"/>
                  </a:p>
                </p:txBody>
              </p:sp>
              <p:sp>
                <p:nvSpPr>
                  <p:cNvPr id="117" name="Freeform 85"/>
                  <p:cNvSpPr>
                    <a:spLocks/>
                  </p:cNvSpPr>
                  <p:nvPr/>
                </p:nvSpPr>
                <p:spPr bwMode="auto">
                  <a:xfrm>
                    <a:off x="3140" y="2364"/>
                    <a:ext cx="133" cy="177"/>
                  </a:xfrm>
                  <a:custGeom>
                    <a:avLst/>
                    <a:gdLst/>
                    <a:ahLst/>
                    <a:cxnLst>
                      <a:cxn ang="0">
                        <a:pos x="395" y="530"/>
                      </a:cxn>
                      <a:cxn ang="0">
                        <a:pos x="398" y="507"/>
                      </a:cxn>
                      <a:cxn ang="0">
                        <a:pos x="399" y="483"/>
                      </a:cxn>
                      <a:cxn ang="0">
                        <a:pos x="399" y="460"/>
                      </a:cxn>
                      <a:cxn ang="0">
                        <a:pos x="398" y="434"/>
                      </a:cxn>
                      <a:cxn ang="0">
                        <a:pos x="395" y="411"/>
                      </a:cxn>
                      <a:cxn ang="0">
                        <a:pos x="392" y="388"/>
                      </a:cxn>
                      <a:cxn ang="0">
                        <a:pos x="387" y="365"/>
                      </a:cxn>
                      <a:cxn ang="0">
                        <a:pos x="383" y="344"/>
                      </a:cxn>
                      <a:cxn ang="0">
                        <a:pos x="376" y="321"/>
                      </a:cxn>
                      <a:cxn ang="0">
                        <a:pos x="369" y="300"/>
                      </a:cxn>
                      <a:cxn ang="0">
                        <a:pos x="360" y="277"/>
                      </a:cxn>
                      <a:cxn ang="0">
                        <a:pos x="352" y="257"/>
                      </a:cxn>
                      <a:cxn ang="0">
                        <a:pos x="340" y="238"/>
                      </a:cxn>
                      <a:cxn ang="0">
                        <a:pos x="328" y="216"/>
                      </a:cxn>
                      <a:cxn ang="0">
                        <a:pos x="317" y="199"/>
                      </a:cxn>
                      <a:cxn ang="0">
                        <a:pos x="304" y="180"/>
                      </a:cxn>
                      <a:cxn ang="0">
                        <a:pos x="291" y="161"/>
                      </a:cxn>
                      <a:cxn ang="0">
                        <a:pos x="275" y="146"/>
                      </a:cxn>
                      <a:cxn ang="0">
                        <a:pos x="258" y="130"/>
                      </a:cxn>
                      <a:cxn ang="0">
                        <a:pos x="242" y="113"/>
                      </a:cxn>
                      <a:cxn ang="0">
                        <a:pos x="226" y="100"/>
                      </a:cxn>
                      <a:cxn ang="0">
                        <a:pos x="208" y="85"/>
                      </a:cxn>
                      <a:cxn ang="0">
                        <a:pos x="189" y="71"/>
                      </a:cxn>
                      <a:cxn ang="0">
                        <a:pos x="172" y="59"/>
                      </a:cxn>
                      <a:cxn ang="0">
                        <a:pos x="153" y="48"/>
                      </a:cxn>
                      <a:cxn ang="0">
                        <a:pos x="134" y="39"/>
                      </a:cxn>
                      <a:cxn ang="0">
                        <a:pos x="113" y="30"/>
                      </a:cxn>
                      <a:cxn ang="0">
                        <a:pos x="90" y="20"/>
                      </a:cxn>
                      <a:cxn ang="0">
                        <a:pos x="70" y="13"/>
                      </a:cxn>
                      <a:cxn ang="0">
                        <a:pos x="47" y="9"/>
                      </a:cxn>
                      <a:cxn ang="0">
                        <a:pos x="23" y="4"/>
                      </a:cxn>
                      <a:cxn ang="0">
                        <a:pos x="0" y="0"/>
                      </a:cxn>
                    </a:cxnLst>
                    <a:rect l="0" t="0" r="r" b="b"/>
                    <a:pathLst>
                      <a:path w="399" h="530">
                        <a:moveTo>
                          <a:pt x="395" y="530"/>
                        </a:moveTo>
                        <a:lnTo>
                          <a:pt x="398" y="507"/>
                        </a:lnTo>
                        <a:lnTo>
                          <a:pt x="399" y="483"/>
                        </a:lnTo>
                        <a:lnTo>
                          <a:pt x="399" y="460"/>
                        </a:lnTo>
                        <a:lnTo>
                          <a:pt x="398" y="434"/>
                        </a:lnTo>
                        <a:lnTo>
                          <a:pt x="395" y="411"/>
                        </a:lnTo>
                        <a:lnTo>
                          <a:pt x="392" y="388"/>
                        </a:lnTo>
                        <a:lnTo>
                          <a:pt x="387" y="365"/>
                        </a:lnTo>
                        <a:lnTo>
                          <a:pt x="383" y="344"/>
                        </a:lnTo>
                        <a:lnTo>
                          <a:pt x="376" y="321"/>
                        </a:lnTo>
                        <a:lnTo>
                          <a:pt x="369" y="300"/>
                        </a:lnTo>
                        <a:lnTo>
                          <a:pt x="360" y="277"/>
                        </a:lnTo>
                        <a:lnTo>
                          <a:pt x="352" y="257"/>
                        </a:lnTo>
                        <a:lnTo>
                          <a:pt x="340" y="238"/>
                        </a:lnTo>
                        <a:lnTo>
                          <a:pt x="328" y="216"/>
                        </a:lnTo>
                        <a:lnTo>
                          <a:pt x="317" y="199"/>
                        </a:lnTo>
                        <a:lnTo>
                          <a:pt x="304" y="180"/>
                        </a:lnTo>
                        <a:lnTo>
                          <a:pt x="291" y="161"/>
                        </a:lnTo>
                        <a:lnTo>
                          <a:pt x="275" y="146"/>
                        </a:lnTo>
                        <a:lnTo>
                          <a:pt x="258" y="130"/>
                        </a:lnTo>
                        <a:lnTo>
                          <a:pt x="242" y="113"/>
                        </a:lnTo>
                        <a:lnTo>
                          <a:pt x="226" y="100"/>
                        </a:lnTo>
                        <a:lnTo>
                          <a:pt x="208" y="85"/>
                        </a:lnTo>
                        <a:lnTo>
                          <a:pt x="189" y="71"/>
                        </a:lnTo>
                        <a:lnTo>
                          <a:pt x="172" y="59"/>
                        </a:lnTo>
                        <a:lnTo>
                          <a:pt x="153" y="48"/>
                        </a:lnTo>
                        <a:lnTo>
                          <a:pt x="134" y="39"/>
                        </a:lnTo>
                        <a:lnTo>
                          <a:pt x="113" y="30"/>
                        </a:lnTo>
                        <a:lnTo>
                          <a:pt x="90" y="20"/>
                        </a:lnTo>
                        <a:lnTo>
                          <a:pt x="70" y="13"/>
                        </a:lnTo>
                        <a:lnTo>
                          <a:pt x="47" y="9"/>
                        </a:lnTo>
                        <a:lnTo>
                          <a:pt x="23" y="4"/>
                        </a:lnTo>
                        <a:lnTo>
                          <a:pt x="0" y="0"/>
                        </a:lnTo>
                      </a:path>
                    </a:pathLst>
                  </a:custGeom>
                  <a:noFill/>
                  <a:ln w="15875" cap="flat">
                    <a:solidFill>
                      <a:srgbClr val="5F5F5F"/>
                    </a:solidFill>
                    <a:prstDash val="lgDash"/>
                    <a:round/>
                    <a:headEnd/>
                    <a:tailEnd/>
                  </a:ln>
                </p:spPr>
                <p:txBody>
                  <a:bodyPr/>
                  <a:lstStyle/>
                  <a:p>
                    <a:endParaRPr lang="en-US" dirty="0"/>
                  </a:p>
                </p:txBody>
              </p:sp>
              <p:sp>
                <p:nvSpPr>
                  <p:cNvPr id="118" name="Freeform 86"/>
                  <p:cNvSpPr>
                    <a:spLocks/>
                  </p:cNvSpPr>
                  <p:nvPr/>
                </p:nvSpPr>
                <p:spPr bwMode="auto">
                  <a:xfrm>
                    <a:off x="3111" y="2429"/>
                    <a:ext cx="92" cy="120"/>
                  </a:xfrm>
                  <a:custGeom>
                    <a:avLst/>
                    <a:gdLst/>
                    <a:ahLst/>
                    <a:cxnLst>
                      <a:cxn ang="0">
                        <a:pos x="272" y="360"/>
                      </a:cxn>
                      <a:cxn ang="0">
                        <a:pos x="275" y="344"/>
                      </a:cxn>
                      <a:cxn ang="0">
                        <a:pos x="275" y="328"/>
                      </a:cxn>
                      <a:cxn ang="0">
                        <a:pos x="275" y="311"/>
                      </a:cxn>
                      <a:cxn ang="0">
                        <a:pos x="275" y="295"/>
                      </a:cxn>
                      <a:cxn ang="0">
                        <a:pos x="272" y="279"/>
                      </a:cxn>
                      <a:cxn ang="0">
                        <a:pos x="270" y="264"/>
                      </a:cxn>
                      <a:cxn ang="0">
                        <a:pos x="267" y="246"/>
                      </a:cxn>
                      <a:cxn ang="0">
                        <a:pos x="263" y="233"/>
                      </a:cxn>
                      <a:cxn ang="0">
                        <a:pos x="259" y="218"/>
                      </a:cxn>
                      <a:cxn ang="0">
                        <a:pos x="253" y="203"/>
                      </a:cxn>
                      <a:cxn ang="0">
                        <a:pos x="247" y="189"/>
                      </a:cxn>
                      <a:cxn ang="0">
                        <a:pos x="240" y="176"/>
                      </a:cxn>
                      <a:cxn ang="0">
                        <a:pos x="233" y="161"/>
                      </a:cxn>
                      <a:cxn ang="0">
                        <a:pos x="226" y="148"/>
                      </a:cxn>
                      <a:cxn ang="0">
                        <a:pos x="218" y="134"/>
                      </a:cxn>
                      <a:cxn ang="0">
                        <a:pos x="210" y="122"/>
                      </a:cxn>
                      <a:cxn ang="0">
                        <a:pos x="191" y="99"/>
                      </a:cxn>
                      <a:cxn ang="0">
                        <a:pos x="168" y="76"/>
                      </a:cxn>
                      <a:cxn ang="0">
                        <a:pos x="157" y="66"/>
                      </a:cxn>
                      <a:cxn ang="0">
                        <a:pos x="145" y="58"/>
                      </a:cxn>
                      <a:cxn ang="0">
                        <a:pos x="134" y="49"/>
                      </a:cxn>
                      <a:cxn ang="0">
                        <a:pos x="119" y="42"/>
                      </a:cxn>
                      <a:cxn ang="0">
                        <a:pos x="106" y="32"/>
                      </a:cxn>
                      <a:cxn ang="0">
                        <a:pos x="92" y="26"/>
                      </a:cxn>
                      <a:cxn ang="0">
                        <a:pos x="77" y="20"/>
                      </a:cxn>
                      <a:cxn ang="0">
                        <a:pos x="62" y="14"/>
                      </a:cxn>
                      <a:cxn ang="0">
                        <a:pos x="49" y="9"/>
                      </a:cxn>
                      <a:cxn ang="0">
                        <a:pos x="31" y="4"/>
                      </a:cxn>
                      <a:cxn ang="0">
                        <a:pos x="16" y="3"/>
                      </a:cxn>
                      <a:cxn ang="0">
                        <a:pos x="0" y="0"/>
                      </a:cxn>
                    </a:cxnLst>
                    <a:rect l="0" t="0" r="r" b="b"/>
                    <a:pathLst>
                      <a:path w="275" h="360">
                        <a:moveTo>
                          <a:pt x="272" y="360"/>
                        </a:moveTo>
                        <a:lnTo>
                          <a:pt x="275" y="344"/>
                        </a:lnTo>
                        <a:lnTo>
                          <a:pt x="275" y="328"/>
                        </a:lnTo>
                        <a:lnTo>
                          <a:pt x="275" y="311"/>
                        </a:lnTo>
                        <a:lnTo>
                          <a:pt x="275" y="295"/>
                        </a:lnTo>
                        <a:lnTo>
                          <a:pt x="272" y="279"/>
                        </a:lnTo>
                        <a:lnTo>
                          <a:pt x="270" y="264"/>
                        </a:lnTo>
                        <a:lnTo>
                          <a:pt x="267" y="246"/>
                        </a:lnTo>
                        <a:lnTo>
                          <a:pt x="263" y="233"/>
                        </a:lnTo>
                        <a:lnTo>
                          <a:pt x="259" y="218"/>
                        </a:lnTo>
                        <a:lnTo>
                          <a:pt x="253" y="203"/>
                        </a:lnTo>
                        <a:lnTo>
                          <a:pt x="247" y="189"/>
                        </a:lnTo>
                        <a:lnTo>
                          <a:pt x="240" y="176"/>
                        </a:lnTo>
                        <a:lnTo>
                          <a:pt x="233" y="161"/>
                        </a:lnTo>
                        <a:lnTo>
                          <a:pt x="226" y="148"/>
                        </a:lnTo>
                        <a:lnTo>
                          <a:pt x="218" y="134"/>
                        </a:lnTo>
                        <a:lnTo>
                          <a:pt x="210" y="122"/>
                        </a:lnTo>
                        <a:lnTo>
                          <a:pt x="191" y="99"/>
                        </a:lnTo>
                        <a:lnTo>
                          <a:pt x="168" y="76"/>
                        </a:lnTo>
                        <a:lnTo>
                          <a:pt x="157" y="66"/>
                        </a:lnTo>
                        <a:lnTo>
                          <a:pt x="145" y="58"/>
                        </a:lnTo>
                        <a:lnTo>
                          <a:pt x="134" y="49"/>
                        </a:lnTo>
                        <a:lnTo>
                          <a:pt x="119" y="42"/>
                        </a:lnTo>
                        <a:lnTo>
                          <a:pt x="106" y="32"/>
                        </a:lnTo>
                        <a:lnTo>
                          <a:pt x="92" y="26"/>
                        </a:lnTo>
                        <a:lnTo>
                          <a:pt x="77" y="20"/>
                        </a:lnTo>
                        <a:lnTo>
                          <a:pt x="62" y="14"/>
                        </a:lnTo>
                        <a:lnTo>
                          <a:pt x="49" y="9"/>
                        </a:lnTo>
                        <a:lnTo>
                          <a:pt x="31" y="4"/>
                        </a:lnTo>
                        <a:lnTo>
                          <a:pt x="16" y="3"/>
                        </a:lnTo>
                        <a:lnTo>
                          <a:pt x="0" y="0"/>
                        </a:lnTo>
                      </a:path>
                    </a:pathLst>
                  </a:custGeom>
                  <a:noFill/>
                  <a:ln w="15875" cap="flat">
                    <a:solidFill>
                      <a:srgbClr val="5F5F5F"/>
                    </a:solidFill>
                    <a:prstDash val="lgDash"/>
                    <a:round/>
                    <a:headEnd/>
                    <a:tailEnd/>
                  </a:ln>
                </p:spPr>
                <p:txBody>
                  <a:bodyPr/>
                  <a:lstStyle/>
                  <a:p>
                    <a:endParaRPr lang="en-US" dirty="0"/>
                  </a:p>
                </p:txBody>
              </p:sp>
            </p:grpSp>
            <p:sp>
              <p:nvSpPr>
                <p:cNvPr id="115" name="Freeform 88"/>
                <p:cNvSpPr>
                  <a:spLocks/>
                </p:cNvSpPr>
                <p:nvPr/>
              </p:nvSpPr>
              <p:spPr bwMode="auto">
                <a:xfrm>
                  <a:off x="1317" y="2052"/>
                  <a:ext cx="111" cy="151"/>
                </a:xfrm>
                <a:custGeom>
                  <a:avLst/>
                  <a:gdLst/>
                  <a:ahLst/>
                  <a:cxnLst>
                    <a:cxn ang="0">
                      <a:pos x="188" y="251"/>
                    </a:cxn>
                    <a:cxn ang="0">
                      <a:pos x="191" y="240"/>
                    </a:cxn>
                    <a:cxn ang="0">
                      <a:pos x="191" y="228"/>
                    </a:cxn>
                    <a:cxn ang="0">
                      <a:pos x="191" y="205"/>
                    </a:cxn>
                    <a:cxn ang="0">
                      <a:pos x="188" y="185"/>
                    </a:cxn>
                    <a:cxn ang="0">
                      <a:pos x="181" y="162"/>
                    </a:cxn>
                    <a:cxn ang="0">
                      <a:pos x="177" y="140"/>
                    </a:cxn>
                    <a:cxn ang="0">
                      <a:pos x="168" y="123"/>
                    </a:cxn>
                    <a:cxn ang="0">
                      <a:pos x="156" y="104"/>
                    </a:cxn>
                    <a:cxn ang="0">
                      <a:pos x="145" y="85"/>
                    </a:cxn>
                    <a:cxn ang="0">
                      <a:pos x="131" y="70"/>
                    </a:cxn>
                    <a:cxn ang="0">
                      <a:pos x="118" y="52"/>
                    </a:cxn>
                    <a:cxn ang="0">
                      <a:pos x="99" y="39"/>
                    </a:cxn>
                    <a:cxn ang="0">
                      <a:pos x="83" y="28"/>
                    </a:cxn>
                    <a:cxn ang="0">
                      <a:pos x="61" y="18"/>
                    </a:cxn>
                    <a:cxn ang="0">
                      <a:pos x="41" y="9"/>
                    </a:cxn>
                    <a:cxn ang="0">
                      <a:pos x="20" y="2"/>
                    </a:cxn>
                    <a:cxn ang="0">
                      <a:pos x="0" y="0"/>
                    </a:cxn>
                  </a:cxnLst>
                  <a:rect l="0" t="0" r="r" b="b"/>
                  <a:pathLst>
                    <a:path w="191" h="251">
                      <a:moveTo>
                        <a:pt x="188" y="251"/>
                      </a:moveTo>
                      <a:lnTo>
                        <a:pt x="191" y="240"/>
                      </a:lnTo>
                      <a:lnTo>
                        <a:pt x="191" y="228"/>
                      </a:lnTo>
                      <a:lnTo>
                        <a:pt x="191" y="205"/>
                      </a:lnTo>
                      <a:lnTo>
                        <a:pt x="188" y="185"/>
                      </a:lnTo>
                      <a:lnTo>
                        <a:pt x="181" y="162"/>
                      </a:lnTo>
                      <a:lnTo>
                        <a:pt x="177" y="140"/>
                      </a:lnTo>
                      <a:lnTo>
                        <a:pt x="168" y="123"/>
                      </a:lnTo>
                      <a:lnTo>
                        <a:pt x="156" y="104"/>
                      </a:lnTo>
                      <a:lnTo>
                        <a:pt x="145" y="85"/>
                      </a:lnTo>
                      <a:lnTo>
                        <a:pt x="131" y="70"/>
                      </a:lnTo>
                      <a:lnTo>
                        <a:pt x="118" y="52"/>
                      </a:lnTo>
                      <a:lnTo>
                        <a:pt x="99" y="39"/>
                      </a:lnTo>
                      <a:lnTo>
                        <a:pt x="83" y="28"/>
                      </a:lnTo>
                      <a:lnTo>
                        <a:pt x="61" y="18"/>
                      </a:lnTo>
                      <a:lnTo>
                        <a:pt x="41" y="9"/>
                      </a:lnTo>
                      <a:lnTo>
                        <a:pt x="20" y="2"/>
                      </a:lnTo>
                      <a:lnTo>
                        <a:pt x="0" y="0"/>
                      </a:lnTo>
                    </a:path>
                  </a:pathLst>
                </a:custGeom>
                <a:noFill/>
                <a:ln w="15875" cap="flat">
                  <a:solidFill>
                    <a:srgbClr val="5F5F5F"/>
                  </a:solidFill>
                  <a:prstDash val="lgDash"/>
                  <a:round/>
                  <a:headEnd/>
                  <a:tailEnd/>
                </a:ln>
              </p:spPr>
              <p:txBody>
                <a:bodyPr/>
                <a:lstStyle/>
                <a:p>
                  <a:endParaRPr lang="en-US" dirty="0"/>
                </a:p>
              </p:txBody>
            </p:sp>
          </p:grpSp>
        </p:grpSp>
        <p:grpSp>
          <p:nvGrpSpPr>
            <p:cNvPr id="98" name="Group 89"/>
            <p:cNvGrpSpPr>
              <a:grpSpLocks/>
            </p:cNvGrpSpPr>
            <p:nvPr/>
          </p:nvGrpSpPr>
          <p:grpSpPr bwMode="auto">
            <a:xfrm rot="7852733">
              <a:off x="4605" y="3376"/>
              <a:ext cx="354" cy="385"/>
              <a:chOff x="1317" y="1818"/>
              <a:chExt cx="354" cy="385"/>
            </a:xfrm>
          </p:grpSpPr>
          <p:grpSp>
            <p:nvGrpSpPr>
              <p:cNvPr id="106" name="Group 90"/>
              <p:cNvGrpSpPr>
                <a:grpSpLocks/>
              </p:cNvGrpSpPr>
              <p:nvPr/>
            </p:nvGrpSpPr>
            <p:grpSpPr bwMode="auto">
              <a:xfrm>
                <a:off x="1384" y="1818"/>
                <a:ext cx="287" cy="333"/>
                <a:chOff x="3111" y="2364"/>
                <a:chExt cx="162" cy="185"/>
              </a:xfrm>
            </p:grpSpPr>
            <p:sp>
              <p:nvSpPr>
                <p:cNvPr id="108" name="Freeform 91"/>
                <p:cNvSpPr>
                  <a:spLocks/>
                </p:cNvSpPr>
                <p:nvPr/>
              </p:nvSpPr>
              <p:spPr bwMode="auto">
                <a:xfrm>
                  <a:off x="3111" y="2429"/>
                  <a:ext cx="92" cy="120"/>
                </a:xfrm>
                <a:custGeom>
                  <a:avLst/>
                  <a:gdLst/>
                  <a:ahLst/>
                  <a:cxnLst>
                    <a:cxn ang="0">
                      <a:pos x="272" y="360"/>
                    </a:cxn>
                    <a:cxn ang="0">
                      <a:pos x="275" y="344"/>
                    </a:cxn>
                    <a:cxn ang="0">
                      <a:pos x="275" y="328"/>
                    </a:cxn>
                    <a:cxn ang="0">
                      <a:pos x="275" y="311"/>
                    </a:cxn>
                    <a:cxn ang="0">
                      <a:pos x="275" y="295"/>
                    </a:cxn>
                    <a:cxn ang="0">
                      <a:pos x="272" y="279"/>
                    </a:cxn>
                    <a:cxn ang="0">
                      <a:pos x="270" y="264"/>
                    </a:cxn>
                    <a:cxn ang="0">
                      <a:pos x="267" y="246"/>
                    </a:cxn>
                    <a:cxn ang="0">
                      <a:pos x="263" y="233"/>
                    </a:cxn>
                    <a:cxn ang="0">
                      <a:pos x="259" y="218"/>
                    </a:cxn>
                    <a:cxn ang="0">
                      <a:pos x="253" y="203"/>
                    </a:cxn>
                    <a:cxn ang="0">
                      <a:pos x="247" y="189"/>
                    </a:cxn>
                    <a:cxn ang="0">
                      <a:pos x="240" y="176"/>
                    </a:cxn>
                    <a:cxn ang="0">
                      <a:pos x="233" y="161"/>
                    </a:cxn>
                    <a:cxn ang="0">
                      <a:pos x="226" y="148"/>
                    </a:cxn>
                    <a:cxn ang="0">
                      <a:pos x="218" y="134"/>
                    </a:cxn>
                    <a:cxn ang="0">
                      <a:pos x="210" y="122"/>
                    </a:cxn>
                    <a:cxn ang="0">
                      <a:pos x="191" y="99"/>
                    </a:cxn>
                    <a:cxn ang="0">
                      <a:pos x="168" y="76"/>
                    </a:cxn>
                    <a:cxn ang="0">
                      <a:pos x="157" y="66"/>
                    </a:cxn>
                    <a:cxn ang="0">
                      <a:pos x="145" y="58"/>
                    </a:cxn>
                    <a:cxn ang="0">
                      <a:pos x="134" y="49"/>
                    </a:cxn>
                    <a:cxn ang="0">
                      <a:pos x="119" y="42"/>
                    </a:cxn>
                    <a:cxn ang="0">
                      <a:pos x="106" y="32"/>
                    </a:cxn>
                    <a:cxn ang="0">
                      <a:pos x="92" y="26"/>
                    </a:cxn>
                    <a:cxn ang="0">
                      <a:pos x="77" y="20"/>
                    </a:cxn>
                    <a:cxn ang="0">
                      <a:pos x="62" y="14"/>
                    </a:cxn>
                    <a:cxn ang="0">
                      <a:pos x="49" y="9"/>
                    </a:cxn>
                    <a:cxn ang="0">
                      <a:pos x="31" y="4"/>
                    </a:cxn>
                    <a:cxn ang="0">
                      <a:pos x="16" y="3"/>
                    </a:cxn>
                    <a:cxn ang="0">
                      <a:pos x="0" y="0"/>
                    </a:cxn>
                  </a:cxnLst>
                  <a:rect l="0" t="0" r="r" b="b"/>
                  <a:pathLst>
                    <a:path w="275" h="360">
                      <a:moveTo>
                        <a:pt x="272" y="360"/>
                      </a:moveTo>
                      <a:lnTo>
                        <a:pt x="275" y="344"/>
                      </a:lnTo>
                      <a:lnTo>
                        <a:pt x="275" y="328"/>
                      </a:lnTo>
                      <a:lnTo>
                        <a:pt x="275" y="311"/>
                      </a:lnTo>
                      <a:lnTo>
                        <a:pt x="275" y="295"/>
                      </a:lnTo>
                      <a:lnTo>
                        <a:pt x="272" y="279"/>
                      </a:lnTo>
                      <a:lnTo>
                        <a:pt x="270" y="264"/>
                      </a:lnTo>
                      <a:lnTo>
                        <a:pt x="267" y="246"/>
                      </a:lnTo>
                      <a:lnTo>
                        <a:pt x="263" y="233"/>
                      </a:lnTo>
                      <a:lnTo>
                        <a:pt x="259" y="218"/>
                      </a:lnTo>
                      <a:lnTo>
                        <a:pt x="253" y="203"/>
                      </a:lnTo>
                      <a:lnTo>
                        <a:pt x="247" y="189"/>
                      </a:lnTo>
                      <a:lnTo>
                        <a:pt x="240" y="176"/>
                      </a:lnTo>
                      <a:lnTo>
                        <a:pt x="233" y="161"/>
                      </a:lnTo>
                      <a:lnTo>
                        <a:pt x="226" y="148"/>
                      </a:lnTo>
                      <a:lnTo>
                        <a:pt x="218" y="134"/>
                      </a:lnTo>
                      <a:lnTo>
                        <a:pt x="210" y="122"/>
                      </a:lnTo>
                      <a:lnTo>
                        <a:pt x="191" y="99"/>
                      </a:lnTo>
                      <a:lnTo>
                        <a:pt x="168" y="76"/>
                      </a:lnTo>
                      <a:lnTo>
                        <a:pt x="157" y="66"/>
                      </a:lnTo>
                      <a:lnTo>
                        <a:pt x="145" y="58"/>
                      </a:lnTo>
                      <a:lnTo>
                        <a:pt x="134" y="49"/>
                      </a:lnTo>
                      <a:lnTo>
                        <a:pt x="119" y="42"/>
                      </a:lnTo>
                      <a:lnTo>
                        <a:pt x="106" y="32"/>
                      </a:lnTo>
                      <a:lnTo>
                        <a:pt x="92" y="26"/>
                      </a:lnTo>
                      <a:lnTo>
                        <a:pt x="77" y="20"/>
                      </a:lnTo>
                      <a:lnTo>
                        <a:pt x="62" y="14"/>
                      </a:lnTo>
                      <a:lnTo>
                        <a:pt x="49" y="9"/>
                      </a:lnTo>
                      <a:lnTo>
                        <a:pt x="31" y="4"/>
                      </a:lnTo>
                      <a:lnTo>
                        <a:pt x="16" y="3"/>
                      </a:lnTo>
                      <a:lnTo>
                        <a:pt x="0" y="0"/>
                      </a:lnTo>
                    </a:path>
                  </a:pathLst>
                </a:custGeom>
                <a:noFill/>
                <a:ln w="15875" cap="flat">
                  <a:solidFill>
                    <a:srgbClr val="5F5F5F"/>
                  </a:solidFill>
                  <a:prstDash val="lgDash"/>
                  <a:round/>
                  <a:headEnd/>
                  <a:tailEnd/>
                </a:ln>
              </p:spPr>
              <p:txBody>
                <a:bodyPr/>
                <a:lstStyle/>
                <a:p>
                  <a:endParaRPr lang="en-US" dirty="0"/>
                </a:p>
              </p:txBody>
            </p:sp>
            <p:sp>
              <p:nvSpPr>
                <p:cNvPr id="109" name="Freeform 92"/>
                <p:cNvSpPr>
                  <a:spLocks/>
                </p:cNvSpPr>
                <p:nvPr/>
              </p:nvSpPr>
              <p:spPr bwMode="auto">
                <a:xfrm>
                  <a:off x="3140" y="2364"/>
                  <a:ext cx="133" cy="177"/>
                </a:xfrm>
                <a:custGeom>
                  <a:avLst/>
                  <a:gdLst/>
                  <a:ahLst/>
                  <a:cxnLst>
                    <a:cxn ang="0">
                      <a:pos x="395" y="530"/>
                    </a:cxn>
                    <a:cxn ang="0">
                      <a:pos x="398" y="507"/>
                    </a:cxn>
                    <a:cxn ang="0">
                      <a:pos x="399" y="483"/>
                    </a:cxn>
                    <a:cxn ang="0">
                      <a:pos x="399" y="460"/>
                    </a:cxn>
                    <a:cxn ang="0">
                      <a:pos x="398" y="434"/>
                    </a:cxn>
                    <a:cxn ang="0">
                      <a:pos x="395" y="411"/>
                    </a:cxn>
                    <a:cxn ang="0">
                      <a:pos x="392" y="388"/>
                    </a:cxn>
                    <a:cxn ang="0">
                      <a:pos x="387" y="365"/>
                    </a:cxn>
                    <a:cxn ang="0">
                      <a:pos x="383" y="344"/>
                    </a:cxn>
                    <a:cxn ang="0">
                      <a:pos x="376" y="321"/>
                    </a:cxn>
                    <a:cxn ang="0">
                      <a:pos x="369" y="300"/>
                    </a:cxn>
                    <a:cxn ang="0">
                      <a:pos x="360" y="277"/>
                    </a:cxn>
                    <a:cxn ang="0">
                      <a:pos x="352" y="257"/>
                    </a:cxn>
                    <a:cxn ang="0">
                      <a:pos x="340" y="238"/>
                    </a:cxn>
                    <a:cxn ang="0">
                      <a:pos x="328" y="216"/>
                    </a:cxn>
                    <a:cxn ang="0">
                      <a:pos x="317" y="199"/>
                    </a:cxn>
                    <a:cxn ang="0">
                      <a:pos x="304" y="180"/>
                    </a:cxn>
                    <a:cxn ang="0">
                      <a:pos x="291" y="161"/>
                    </a:cxn>
                    <a:cxn ang="0">
                      <a:pos x="275" y="146"/>
                    </a:cxn>
                    <a:cxn ang="0">
                      <a:pos x="258" y="130"/>
                    </a:cxn>
                    <a:cxn ang="0">
                      <a:pos x="242" y="113"/>
                    </a:cxn>
                    <a:cxn ang="0">
                      <a:pos x="226" y="100"/>
                    </a:cxn>
                    <a:cxn ang="0">
                      <a:pos x="208" y="85"/>
                    </a:cxn>
                    <a:cxn ang="0">
                      <a:pos x="189" y="71"/>
                    </a:cxn>
                    <a:cxn ang="0">
                      <a:pos x="172" y="59"/>
                    </a:cxn>
                    <a:cxn ang="0">
                      <a:pos x="153" y="48"/>
                    </a:cxn>
                    <a:cxn ang="0">
                      <a:pos x="134" y="39"/>
                    </a:cxn>
                    <a:cxn ang="0">
                      <a:pos x="113" y="30"/>
                    </a:cxn>
                    <a:cxn ang="0">
                      <a:pos x="90" y="20"/>
                    </a:cxn>
                    <a:cxn ang="0">
                      <a:pos x="70" y="13"/>
                    </a:cxn>
                    <a:cxn ang="0">
                      <a:pos x="47" y="9"/>
                    </a:cxn>
                    <a:cxn ang="0">
                      <a:pos x="23" y="4"/>
                    </a:cxn>
                    <a:cxn ang="0">
                      <a:pos x="0" y="0"/>
                    </a:cxn>
                  </a:cxnLst>
                  <a:rect l="0" t="0" r="r" b="b"/>
                  <a:pathLst>
                    <a:path w="399" h="530">
                      <a:moveTo>
                        <a:pt x="395" y="530"/>
                      </a:moveTo>
                      <a:lnTo>
                        <a:pt x="398" y="507"/>
                      </a:lnTo>
                      <a:lnTo>
                        <a:pt x="399" y="483"/>
                      </a:lnTo>
                      <a:lnTo>
                        <a:pt x="399" y="460"/>
                      </a:lnTo>
                      <a:lnTo>
                        <a:pt x="398" y="434"/>
                      </a:lnTo>
                      <a:lnTo>
                        <a:pt x="395" y="411"/>
                      </a:lnTo>
                      <a:lnTo>
                        <a:pt x="392" y="388"/>
                      </a:lnTo>
                      <a:lnTo>
                        <a:pt x="387" y="365"/>
                      </a:lnTo>
                      <a:lnTo>
                        <a:pt x="383" y="344"/>
                      </a:lnTo>
                      <a:lnTo>
                        <a:pt x="376" y="321"/>
                      </a:lnTo>
                      <a:lnTo>
                        <a:pt x="369" y="300"/>
                      </a:lnTo>
                      <a:lnTo>
                        <a:pt x="360" y="277"/>
                      </a:lnTo>
                      <a:lnTo>
                        <a:pt x="352" y="257"/>
                      </a:lnTo>
                      <a:lnTo>
                        <a:pt x="340" y="238"/>
                      </a:lnTo>
                      <a:lnTo>
                        <a:pt x="328" y="216"/>
                      </a:lnTo>
                      <a:lnTo>
                        <a:pt x="317" y="199"/>
                      </a:lnTo>
                      <a:lnTo>
                        <a:pt x="304" y="180"/>
                      </a:lnTo>
                      <a:lnTo>
                        <a:pt x="291" y="161"/>
                      </a:lnTo>
                      <a:lnTo>
                        <a:pt x="275" y="146"/>
                      </a:lnTo>
                      <a:lnTo>
                        <a:pt x="258" y="130"/>
                      </a:lnTo>
                      <a:lnTo>
                        <a:pt x="242" y="113"/>
                      </a:lnTo>
                      <a:lnTo>
                        <a:pt x="226" y="100"/>
                      </a:lnTo>
                      <a:lnTo>
                        <a:pt x="208" y="85"/>
                      </a:lnTo>
                      <a:lnTo>
                        <a:pt x="189" y="71"/>
                      </a:lnTo>
                      <a:lnTo>
                        <a:pt x="172" y="59"/>
                      </a:lnTo>
                      <a:lnTo>
                        <a:pt x="153" y="48"/>
                      </a:lnTo>
                      <a:lnTo>
                        <a:pt x="134" y="39"/>
                      </a:lnTo>
                      <a:lnTo>
                        <a:pt x="113" y="30"/>
                      </a:lnTo>
                      <a:lnTo>
                        <a:pt x="90" y="20"/>
                      </a:lnTo>
                      <a:lnTo>
                        <a:pt x="70" y="13"/>
                      </a:lnTo>
                      <a:lnTo>
                        <a:pt x="47" y="9"/>
                      </a:lnTo>
                      <a:lnTo>
                        <a:pt x="23" y="4"/>
                      </a:lnTo>
                      <a:lnTo>
                        <a:pt x="0" y="0"/>
                      </a:lnTo>
                    </a:path>
                  </a:pathLst>
                </a:custGeom>
                <a:noFill/>
                <a:ln w="15875" cap="flat">
                  <a:solidFill>
                    <a:srgbClr val="5F5F5F"/>
                  </a:solidFill>
                  <a:prstDash val="lgDash"/>
                  <a:round/>
                  <a:headEnd/>
                  <a:tailEnd/>
                </a:ln>
              </p:spPr>
              <p:txBody>
                <a:bodyPr/>
                <a:lstStyle/>
                <a:p>
                  <a:endParaRPr lang="en-US" dirty="0"/>
                </a:p>
              </p:txBody>
            </p:sp>
            <p:sp>
              <p:nvSpPr>
                <p:cNvPr id="110" name="Freeform 93"/>
                <p:cNvSpPr>
                  <a:spLocks/>
                </p:cNvSpPr>
                <p:nvPr/>
              </p:nvSpPr>
              <p:spPr bwMode="auto">
                <a:xfrm>
                  <a:off x="3111" y="2429"/>
                  <a:ext cx="92" cy="120"/>
                </a:xfrm>
                <a:custGeom>
                  <a:avLst/>
                  <a:gdLst/>
                  <a:ahLst/>
                  <a:cxnLst>
                    <a:cxn ang="0">
                      <a:pos x="272" y="360"/>
                    </a:cxn>
                    <a:cxn ang="0">
                      <a:pos x="275" y="344"/>
                    </a:cxn>
                    <a:cxn ang="0">
                      <a:pos x="275" y="328"/>
                    </a:cxn>
                    <a:cxn ang="0">
                      <a:pos x="275" y="311"/>
                    </a:cxn>
                    <a:cxn ang="0">
                      <a:pos x="275" y="295"/>
                    </a:cxn>
                    <a:cxn ang="0">
                      <a:pos x="272" y="279"/>
                    </a:cxn>
                    <a:cxn ang="0">
                      <a:pos x="270" y="264"/>
                    </a:cxn>
                    <a:cxn ang="0">
                      <a:pos x="267" y="246"/>
                    </a:cxn>
                    <a:cxn ang="0">
                      <a:pos x="263" y="233"/>
                    </a:cxn>
                    <a:cxn ang="0">
                      <a:pos x="259" y="218"/>
                    </a:cxn>
                    <a:cxn ang="0">
                      <a:pos x="253" y="203"/>
                    </a:cxn>
                    <a:cxn ang="0">
                      <a:pos x="247" y="189"/>
                    </a:cxn>
                    <a:cxn ang="0">
                      <a:pos x="240" y="176"/>
                    </a:cxn>
                    <a:cxn ang="0">
                      <a:pos x="233" y="161"/>
                    </a:cxn>
                    <a:cxn ang="0">
                      <a:pos x="226" y="148"/>
                    </a:cxn>
                    <a:cxn ang="0">
                      <a:pos x="218" y="134"/>
                    </a:cxn>
                    <a:cxn ang="0">
                      <a:pos x="210" y="122"/>
                    </a:cxn>
                    <a:cxn ang="0">
                      <a:pos x="191" y="99"/>
                    </a:cxn>
                    <a:cxn ang="0">
                      <a:pos x="168" y="76"/>
                    </a:cxn>
                    <a:cxn ang="0">
                      <a:pos x="157" y="66"/>
                    </a:cxn>
                    <a:cxn ang="0">
                      <a:pos x="145" y="58"/>
                    </a:cxn>
                    <a:cxn ang="0">
                      <a:pos x="134" y="49"/>
                    </a:cxn>
                    <a:cxn ang="0">
                      <a:pos x="119" y="42"/>
                    </a:cxn>
                    <a:cxn ang="0">
                      <a:pos x="106" y="32"/>
                    </a:cxn>
                    <a:cxn ang="0">
                      <a:pos x="92" y="26"/>
                    </a:cxn>
                    <a:cxn ang="0">
                      <a:pos x="77" y="20"/>
                    </a:cxn>
                    <a:cxn ang="0">
                      <a:pos x="62" y="14"/>
                    </a:cxn>
                    <a:cxn ang="0">
                      <a:pos x="49" y="9"/>
                    </a:cxn>
                    <a:cxn ang="0">
                      <a:pos x="31" y="4"/>
                    </a:cxn>
                    <a:cxn ang="0">
                      <a:pos x="16" y="3"/>
                    </a:cxn>
                    <a:cxn ang="0">
                      <a:pos x="0" y="0"/>
                    </a:cxn>
                  </a:cxnLst>
                  <a:rect l="0" t="0" r="r" b="b"/>
                  <a:pathLst>
                    <a:path w="275" h="360">
                      <a:moveTo>
                        <a:pt x="272" y="360"/>
                      </a:moveTo>
                      <a:lnTo>
                        <a:pt x="275" y="344"/>
                      </a:lnTo>
                      <a:lnTo>
                        <a:pt x="275" y="328"/>
                      </a:lnTo>
                      <a:lnTo>
                        <a:pt x="275" y="311"/>
                      </a:lnTo>
                      <a:lnTo>
                        <a:pt x="275" y="295"/>
                      </a:lnTo>
                      <a:lnTo>
                        <a:pt x="272" y="279"/>
                      </a:lnTo>
                      <a:lnTo>
                        <a:pt x="270" y="264"/>
                      </a:lnTo>
                      <a:lnTo>
                        <a:pt x="267" y="246"/>
                      </a:lnTo>
                      <a:lnTo>
                        <a:pt x="263" y="233"/>
                      </a:lnTo>
                      <a:lnTo>
                        <a:pt x="259" y="218"/>
                      </a:lnTo>
                      <a:lnTo>
                        <a:pt x="253" y="203"/>
                      </a:lnTo>
                      <a:lnTo>
                        <a:pt x="247" y="189"/>
                      </a:lnTo>
                      <a:lnTo>
                        <a:pt x="240" y="176"/>
                      </a:lnTo>
                      <a:lnTo>
                        <a:pt x="233" y="161"/>
                      </a:lnTo>
                      <a:lnTo>
                        <a:pt x="226" y="148"/>
                      </a:lnTo>
                      <a:lnTo>
                        <a:pt x="218" y="134"/>
                      </a:lnTo>
                      <a:lnTo>
                        <a:pt x="210" y="122"/>
                      </a:lnTo>
                      <a:lnTo>
                        <a:pt x="191" y="99"/>
                      </a:lnTo>
                      <a:lnTo>
                        <a:pt x="168" y="76"/>
                      </a:lnTo>
                      <a:lnTo>
                        <a:pt x="157" y="66"/>
                      </a:lnTo>
                      <a:lnTo>
                        <a:pt x="145" y="58"/>
                      </a:lnTo>
                      <a:lnTo>
                        <a:pt x="134" y="49"/>
                      </a:lnTo>
                      <a:lnTo>
                        <a:pt x="119" y="42"/>
                      </a:lnTo>
                      <a:lnTo>
                        <a:pt x="106" y="32"/>
                      </a:lnTo>
                      <a:lnTo>
                        <a:pt x="92" y="26"/>
                      </a:lnTo>
                      <a:lnTo>
                        <a:pt x="77" y="20"/>
                      </a:lnTo>
                      <a:lnTo>
                        <a:pt x="62" y="14"/>
                      </a:lnTo>
                      <a:lnTo>
                        <a:pt x="49" y="9"/>
                      </a:lnTo>
                      <a:lnTo>
                        <a:pt x="31" y="4"/>
                      </a:lnTo>
                      <a:lnTo>
                        <a:pt x="16" y="3"/>
                      </a:lnTo>
                      <a:lnTo>
                        <a:pt x="0" y="0"/>
                      </a:lnTo>
                    </a:path>
                  </a:pathLst>
                </a:custGeom>
                <a:noFill/>
                <a:ln w="15875" cap="flat">
                  <a:solidFill>
                    <a:srgbClr val="5F5F5F"/>
                  </a:solidFill>
                  <a:prstDash val="lgDash"/>
                  <a:round/>
                  <a:headEnd/>
                  <a:tailEnd/>
                </a:ln>
              </p:spPr>
              <p:txBody>
                <a:bodyPr/>
                <a:lstStyle/>
                <a:p>
                  <a:endParaRPr lang="en-US" dirty="0"/>
                </a:p>
              </p:txBody>
            </p:sp>
            <p:sp>
              <p:nvSpPr>
                <p:cNvPr id="111" name="Freeform 94"/>
                <p:cNvSpPr>
                  <a:spLocks/>
                </p:cNvSpPr>
                <p:nvPr/>
              </p:nvSpPr>
              <p:spPr bwMode="auto">
                <a:xfrm>
                  <a:off x="3140" y="2364"/>
                  <a:ext cx="133" cy="177"/>
                </a:xfrm>
                <a:custGeom>
                  <a:avLst/>
                  <a:gdLst/>
                  <a:ahLst/>
                  <a:cxnLst>
                    <a:cxn ang="0">
                      <a:pos x="395" y="530"/>
                    </a:cxn>
                    <a:cxn ang="0">
                      <a:pos x="398" y="507"/>
                    </a:cxn>
                    <a:cxn ang="0">
                      <a:pos x="399" y="483"/>
                    </a:cxn>
                    <a:cxn ang="0">
                      <a:pos x="399" y="460"/>
                    </a:cxn>
                    <a:cxn ang="0">
                      <a:pos x="398" y="434"/>
                    </a:cxn>
                    <a:cxn ang="0">
                      <a:pos x="395" y="411"/>
                    </a:cxn>
                    <a:cxn ang="0">
                      <a:pos x="392" y="388"/>
                    </a:cxn>
                    <a:cxn ang="0">
                      <a:pos x="387" y="365"/>
                    </a:cxn>
                    <a:cxn ang="0">
                      <a:pos x="383" y="344"/>
                    </a:cxn>
                    <a:cxn ang="0">
                      <a:pos x="376" y="321"/>
                    </a:cxn>
                    <a:cxn ang="0">
                      <a:pos x="369" y="300"/>
                    </a:cxn>
                    <a:cxn ang="0">
                      <a:pos x="360" y="277"/>
                    </a:cxn>
                    <a:cxn ang="0">
                      <a:pos x="352" y="257"/>
                    </a:cxn>
                    <a:cxn ang="0">
                      <a:pos x="340" y="238"/>
                    </a:cxn>
                    <a:cxn ang="0">
                      <a:pos x="328" y="216"/>
                    </a:cxn>
                    <a:cxn ang="0">
                      <a:pos x="317" y="199"/>
                    </a:cxn>
                    <a:cxn ang="0">
                      <a:pos x="304" y="180"/>
                    </a:cxn>
                    <a:cxn ang="0">
                      <a:pos x="291" y="161"/>
                    </a:cxn>
                    <a:cxn ang="0">
                      <a:pos x="275" y="146"/>
                    </a:cxn>
                    <a:cxn ang="0">
                      <a:pos x="258" y="130"/>
                    </a:cxn>
                    <a:cxn ang="0">
                      <a:pos x="242" y="113"/>
                    </a:cxn>
                    <a:cxn ang="0">
                      <a:pos x="226" y="100"/>
                    </a:cxn>
                    <a:cxn ang="0">
                      <a:pos x="208" y="85"/>
                    </a:cxn>
                    <a:cxn ang="0">
                      <a:pos x="189" y="71"/>
                    </a:cxn>
                    <a:cxn ang="0">
                      <a:pos x="172" y="59"/>
                    </a:cxn>
                    <a:cxn ang="0">
                      <a:pos x="153" y="48"/>
                    </a:cxn>
                    <a:cxn ang="0">
                      <a:pos x="134" y="39"/>
                    </a:cxn>
                    <a:cxn ang="0">
                      <a:pos x="113" y="30"/>
                    </a:cxn>
                    <a:cxn ang="0">
                      <a:pos x="90" y="20"/>
                    </a:cxn>
                    <a:cxn ang="0">
                      <a:pos x="70" y="13"/>
                    </a:cxn>
                    <a:cxn ang="0">
                      <a:pos x="47" y="9"/>
                    </a:cxn>
                    <a:cxn ang="0">
                      <a:pos x="23" y="4"/>
                    </a:cxn>
                    <a:cxn ang="0">
                      <a:pos x="0" y="0"/>
                    </a:cxn>
                  </a:cxnLst>
                  <a:rect l="0" t="0" r="r" b="b"/>
                  <a:pathLst>
                    <a:path w="399" h="530">
                      <a:moveTo>
                        <a:pt x="395" y="530"/>
                      </a:moveTo>
                      <a:lnTo>
                        <a:pt x="398" y="507"/>
                      </a:lnTo>
                      <a:lnTo>
                        <a:pt x="399" y="483"/>
                      </a:lnTo>
                      <a:lnTo>
                        <a:pt x="399" y="460"/>
                      </a:lnTo>
                      <a:lnTo>
                        <a:pt x="398" y="434"/>
                      </a:lnTo>
                      <a:lnTo>
                        <a:pt x="395" y="411"/>
                      </a:lnTo>
                      <a:lnTo>
                        <a:pt x="392" y="388"/>
                      </a:lnTo>
                      <a:lnTo>
                        <a:pt x="387" y="365"/>
                      </a:lnTo>
                      <a:lnTo>
                        <a:pt x="383" y="344"/>
                      </a:lnTo>
                      <a:lnTo>
                        <a:pt x="376" y="321"/>
                      </a:lnTo>
                      <a:lnTo>
                        <a:pt x="369" y="300"/>
                      </a:lnTo>
                      <a:lnTo>
                        <a:pt x="360" y="277"/>
                      </a:lnTo>
                      <a:lnTo>
                        <a:pt x="352" y="257"/>
                      </a:lnTo>
                      <a:lnTo>
                        <a:pt x="340" y="238"/>
                      </a:lnTo>
                      <a:lnTo>
                        <a:pt x="328" y="216"/>
                      </a:lnTo>
                      <a:lnTo>
                        <a:pt x="317" y="199"/>
                      </a:lnTo>
                      <a:lnTo>
                        <a:pt x="304" y="180"/>
                      </a:lnTo>
                      <a:lnTo>
                        <a:pt x="291" y="161"/>
                      </a:lnTo>
                      <a:lnTo>
                        <a:pt x="275" y="146"/>
                      </a:lnTo>
                      <a:lnTo>
                        <a:pt x="258" y="130"/>
                      </a:lnTo>
                      <a:lnTo>
                        <a:pt x="242" y="113"/>
                      </a:lnTo>
                      <a:lnTo>
                        <a:pt x="226" y="100"/>
                      </a:lnTo>
                      <a:lnTo>
                        <a:pt x="208" y="85"/>
                      </a:lnTo>
                      <a:lnTo>
                        <a:pt x="189" y="71"/>
                      </a:lnTo>
                      <a:lnTo>
                        <a:pt x="172" y="59"/>
                      </a:lnTo>
                      <a:lnTo>
                        <a:pt x="153" y="48"/>
                      </a:lnTo>
                      <a:lnTo>
                        <a:pt x="134" y="39"/>
                      </a:lnTo>
                      <a:lnTo>
                        <a:pt x="113" y="30"/>
                      </a:lnTo>
                      <a:lnTo>
                        <a:pt x="90" y="20"/>
                      </a:lnTo>
                      <a:lnTo>
                        <a:pt x="70" y="13"/>
                      </a:lnTo>
                      <a:lnTo>
                        <a:pt x="47" y="9"/>
                      </a:lnTo>
                      <a:lnTo>
                        <a:pt x="23" y="4"/>
                      </a:lnTo>
                      <a:lnTo>
                        <a:pt x="0" y="0"/>
                      </a:lnTo>
                    </a:path>
                  </a:pathLst>
                </a:custGeom>
                <a:noFill/>
                <a:ln w="15875" cap="flat">
                  <a:solidFill>
                    <a:srgbClr val="5F5F5F"/>
                  </a:solidFill>
                  <a:prstDash val="lgDash"/>
                  <a:round/>
                  <a:headEnd/>
                  <a:tailEnd/>
                </a:ln>
              </p:spPr>
              <p:txBody>
                <a:bodyPr/>
                <a:lstStyle/>
                <a:p>
                  <a:endParaRPr lang="en-US" dirty="0"/>
                </a:p>
              </p:txBody>
            </p:sp>
          </p:grpSp>
          <p:sp>
            <p:nvSpPr>
              <p:cNvPr id="107" name="Freeform 95"/>
              <p:cNvSpPr>
                <a:spLocks/>
              </p:cNvSpPr>
              <p:nvPr/>
            </p:nvSpPr>
            <p:spPr bwMode="auto">
              <a:xfrm>
                <a:off x="1317" y="2052"/>
                <a:ext cx="111" cy="151"/>
              </a:xfrm>
              <a:custGeom>
                <a:avLst/>
                <a:gdLst/>
                <a:ahLst/>
                <a:cxnLst>
                  <a:cxn ang="0">
                    <a:pos x="188" y="251"/>
                  </a:cxn>
                  <a:cxn ang="0">
                    <a:pos x="191" y="240"/>
                  </a:cxn>
                  <a:cxn ang="0">
                    <a:pos x="191" y="228"/>
                  </a:cxn>
                  <a:cxn ang="0">
                    <a:pos x="191" y="205"/>
                  </a:cxn>
                  <a:cxn ang="0">
                    <a:pos x="188" y="185"/>
                  </a:cxn>
                  <a:cxn ang="0">
                    <a:pos x="181" y="162"/>
                  </a:cxn>
                  <a:cxn ang="0">
                    <a:pos x="177" y="140"/>
                  </a:cxn>
                  <a:cxn ang="0">
                    <a:pos x="168" y="123"/>
                  </a:cxn>
                  <a:cxn ang="0">
                    <a:pos x="156" y="104"/>
                  </a:cxn>
                  <a:cxn ang="0">
                    <a:pos x="145" y="85"/>
                  </a:cxn>
                  <a:cxn ang="0">
                    <a:pos x="131" y="70"/>
                  </a:cxn>
                  <a:cxn ang="0">
                    <a:pos x="118" y="52"/>
                  </a:cxn>
                  <a:cxn ang="0">
                    <a:pos x="99" y="39"/>
                  </a:cxn>
                  <a:cxn ang="0">
                    <a:pos x="83" y="28"/>
                  </a:cxn>
                  <a:cxn ang="0">
                    <a:pos x="61" y="18"/>
                  </a:cxn>
                  <a:cxn ang="0">
                    <a:pos x="41" y="9"/>
                  </a:cxn>
                  <a:cxn ang="0">
                    <a:pos x="20" y="2"/>
                  </a:cxn>
                  <a:cxn ang="0">
                    <a:pos x="0" y="0"/>
                  </a:cxn>
                </a:cxnLst>
                <a:rect l="0" t="0" r="r" b="b"/>
                <a:pathLst>
                  <a:path w="191" h="251">
                    <a:moveTo>
                      <a:pt x="188" y="251"/>
                    </a:moveTo>
                    <a:lnTo>
                      <a:pt x="191" y="240"/>
                    </a:lnTo>
                    <a:lnTo>
                      <a:pt x="191" y="228"/>
                    </a:lnTo>
                    <a:lnTo>
                      <a:pt x="191" y="205"/>
                    </a:lnTo>
                    <a:lnTo>
                      <a:pt x="188" y="185"/>
                    </a:lnTo>
                    <a:lnTo>
                      <a:pt x="181" y="162"/>
                    </a:lnTo>
                    <a:lnTo>
                      <a:pt x="177" y="140"/>
                    </a:lnTo>
                    <a:lnTo>
                      <a:pt x="168" y="123"/>
                    </a:lnTo>
                    <a:lnTo>
                      <a:pt x="156" y="104"/>
                    </a:lnTo>
                    <a:lnTo>
                      <a:pt x="145" y="85"/>
                    </a:lnTo>
                    <a:lnTo>
                      <a:pt x="131" y="70"/>
                    </a:lnTo>
                    <a:lnTo>
                      <a:pt x="118" y="52"/>
                    </a:lnTo>
                    <a:lnTo>
                      <a:pt x="99" y="39"/>
                    </a:lnTo>
                    <a:lnTo>
                      <a:pt x="83" y="28"/>
                    </a:lnTo>
                    <a:lnTo>
                      <a:pt x="61" y="18"/>
                    </a:lnTo>
                    <a:lnTo>
                      <a:pt x="41" y="9"/>
                    </a:lnTo>
                    <a:lnTo>
                      <a:pt x="20" y="2"/>
                    </a:lnTo>
                    <a:lnTo>
                      <a:pt x="0" y="0"/>
                    </a:lnTo>
                  </a:path>
                </a:pathLst>
              </a:custGeom>
              <a:noFill/>
              <a:ln w="15875" cap="flat">
                <a:solidFill>
                  <a:srgbClr val="5F5F5F"/>
                </a:solidFill>
                <a:prstDash val="lgDash"/>
                <a:round/>
                <a:headEnd/>
                <a:tailEnd/>
              </a:ln>
            </p:spPr>
            <p:txBody>
              <a:bodyPr/>
              <a:lstStyle/>
              <a:p>
                <a:endParaRPr lang="en-US" dirty="0"/>
              </a:p>
            </p:txBody>
          </p:sp>
        </p:grpSp>
        <p:grpSp>
          <p:nvGrpSpPr>
            <p:cNvPr id="99" name="Group 96"/>
            <p:cNvGrpSpPr>
              <a:grpSpLocks/>
            </p:cNvGrpSpPr>
            <p:nvPr/>
          </p:nvGrpSpPr>
          <p:grpSpPr bwMode="auto">
            <a:xfrm rot="3615307" flipH="1">
              <a:off x="4637" y="2575"/>
              <a:ext cx="354" cy="385"/>
              <a:chOff x="1317" y="1818"/>
              <a:chExt cx="354" cy="385"/>
            </a:xfrm>
          </p:grpSpPr>
          <p:grpSp>
            <p:nvGrpSpPr>
              <p:cNvPr id="100" name="Group 97"/>
              <p:cNvGrpSpPr>
                <a:grpSpLocks/>
              </p:cNvGrpSpPr>
              <p:nvPr/>
            </p:nvGrpSpPr>
            <p:grpSpPr bwMode="auto">
              <a:xfrm>
                <a:off x="1384" y="1818"/>
                <a:ext cx="287" cy="333"/>
                <a:chOff x="3111" y="2364"/>
                <a:chExt cx="162" cy="185"/>
              </a:xfrm>
            </p:grpSpPr>
            <p:sp>
              <p:nvSpPr>
                <p:cNvPr id="102" name="Freeform 98"/>
                <p:cNvSpPr>
                  <a:spLocks/>
                </p:cNvSpPr>
                <p:nvPr/>
              </p:nvSpPr>
              <p:spPr bwMode="auto">
                <a:xfrm>
                  <a:off x="3111" y="2429"/>
                  <a:ext cx="92" cy="120"/>
                </a:xfrm>
                <a:custGeom>
                  <a:avLst/>
                  <a:gdLst/>
                  <a:ahLst/>
                  <a:cxnLst>
                    <a:cxn ang="0">
                      <a:pos x="272" y="360"/>
                    </a:cxn>
                    <a:cxn ang="0">
                      <a:pos x="275" y="344"/>
                    </a:cxn>
                    <a:cxn ang="0">
                      <a:pos x="275" y="328"/>
                    </a:cxn>
                    <a:cxn ang="0">
                      <a:pos x="275" y="311"/>
                    </a:cxn>
                    <a:cxn ang="0">
                      <a:pos x="275" y="295"/>
                    </a:cxn>
                    <a:cxn ang="0">
                      <a:pos x="272" y="279"/>
                    </a:cxn>
                    <a:cxn ang="0">
                      <a:pos x="270" y="264"/>
                    </a:cxn>
                    <a:cxn ang="0">
                      <a:pos x="267" y="246"/>
                    </a:cxn>
                    <a:cxn ang="0">
                      <a:pos x="263" y="233"/>
                    </a:cxn>
                    <a:cxn ang="0">
                      <a:pos x="259" y="218"/>
                    </a:cxn>
                    <a:cxn ang="0">
                      <a:pos x="253" y="203"/>
                    </a:cxn>
                    <a:cxn ang="0">
                      <a:pos x="247" y="189"/>
                    </a:cxn>
                    <a:cxn ang="0">
                      <a:pos x="240" y="176"/>
                    </a:cxn>
                    <a:cxn ang="0">
                      <a:pos x="233" y="161"/>
                    </a:cxn>
                    <a:cxn ang="0">
                      <a:pos x="226" y="148"/>
                    </a:cxn>
                    <a:cxn ang="0">
                      <a:pos x="218" y="134"/>
                    </a:cxn>
                    <a:cxn ang="0">
                      <a:pos x="210" y="122"/>
                    </a:cxn>
                    <a:cxn ang="0">
                      <a:pos x="191" y="99"/>
                    </a:cxn>
                    <a:cxn ang="0">
                      <a:pos x="168" y="76"/>
                    </a:cxn>
                    <a:cxn ang="0">
                      <a:pos x="157" y="66"/>
                    </a:cxn>
                    <a:cxn ang="0">
                      <a:pos x="145" y="58"/>
                    </a:cxn>
                    <a:cxn ang="0">
                      <a:pos x="134" y="49"/>
                    </a:cxn>
                    <a:cxn ang="0">
                      <a:pos x="119" y="42"/>
                    </a:cxn>
                    <a:cxn ang="0">
                      <a:pos x="106" y="32"/>
                    </a:cxn>
                    <a:cxn ang="0">
                      <a:pos x="92" y="26"/>
                    </a:cxn>
                    <a:cxn ang="0">
                      <a:pos x="77" y="20"/>
                    </a:cxn>
                    <a:cxn ang="0">
                      <a:pos x="62" y="14"/>
                    </a:cxn>
                    <a:cxn ang="0">
                      <a:pos x="49" y="9"/>
                    </a:cxn>
                    <a:cxn ang="0">
                      <a:pos x="31" y="4"/>
                    </a:cxn>
                    <a:cxn ang="0">
                      <a:pos x="16" y="3"/>
                    </a:cxn>
                    <a:cxn ang="0">
                      <a:pos x="0" y="0"/>
                    </a:cxn>
                  </a:cxnLst>
                  <a:rect l="0" t="0" r="r" b="b"/>
                  <a:pathLst>
                    <a:path w="275" h="360">
                      <a:moveTo>
                        <a:pt x="272" y="360"/>
                      </a:moveTo>
                      <a:lnTo>
                        <a:pt x="275" y="344"/>
                      </a:lnTo>
                      <a:lnTo>
                        <a:pt x="275" y="328"/>
                      </a:lnTo>
                      <a:lnTo>
                        <a:pt x="275" y="311"/>
                      </a:lnTo>
                      <a:lnTo>
                        <a:pt x="275" y="295"/>
                      </a:lnTo>
                      <a:lnTo>
                        <a:pt x="272" y="279"/>
                      </a:lnTo>
                      <a:lnTo>
                        <a:pt x="270" y="264"/>
                      </a:lnTo>
                      <a:lnTo>
                        <a:pt x="267" y="246"/>
                      </a:lnTo>
                      <a:lnTo>
                        <a:pt x="263" y="233"/>
                      </a:lnTo>
                      <a:lnTo>
                        <a:pt x="259" y="218"/>
                      </a:lnTo>
                      <a:lnTo>
                        <a:pt x="253" y="203"/>
                      </a:lnTo>
                      <a:lnTo>
                        <a:pt x="247" y="189"/>
                      </a:lnTo>
                      <a:lnTo>
                        <a:pt x="240" y="176"/>
                      </a:lnTo>
                      <a:lnTo>
                        <a:pt x="233" y="161"/>
                      </a:lnTo>
                      <a:lnTo>
                        <a:pt x="226" y="148"/>
                      </a:lnTo>
                      <a:lnTo>
                        <a:pt x="218" y="134"/>
                      </a:lnTo>
                      <a:lnTo>
                        <a:pt x="210" y="122"/>
                      </a:lnTo>
                      <a:lnTo>
                        <a:pt x="191" y="99"/>
                      </a:lnTo>
                      <a:lnTo>
                        <a:pt x="168" y="76"/>
                      </a:lnTo>
                      <a:lnTo>
                        <a:pt x="157" y="66"/>
                      </a:lnTo>
                      <a:lnTo>
                        <a:pt x="145" y="58"/>
                      </a:lnTo>
                      <a:lnTo>
                        <a:pt x="134" y="49"/>
                      </a:lnTo>
                      <a:lnTo>
                        <a:pt x="119" y="42"/>
                      </a:lnTo>
                      <a:lnTo>
                        <a:pt x="106" y="32"/>
                      </a:lnTo>
                      <a:lnTo>
                        <a:pt x="92" y="26"/>
                      </a:lnTo>
                      <a:lnTo>
                        <a:pt x="77" y="20"/>
                      </a:lnTo>
                      <a:lnTo>
                        <a:pt x="62" y="14"/>
                      </a:lnTo>
                      <a:lnTo>
                        <a:pt x="49" y="9"/>
                      </a:lnTo>
                      <a:lnTo>
                        <a:pt x="31" y="4"/>
                      </a:lnTo>
                      <a:lnTo>
                        <a:pt x="16" y="3"/>
                      </a:lnTo>
                      <a:lnTo>
                        <a:pt x="0" y="0"/>
                      </a:lnTo>
                    </a:path>
                  </a:pathLst>
                </a:custGeom>
                <a:noFill/>
                <a:ln w="15875" cap="flat">
                  <a:solidFill>
                    <a:srgbClr val="5F5F5F"/>
                  </a:solidFill>
                  <a:prstDash val="lgDash"/>
                  <a:round/>
                  <a:headEnd/>
                  <a:tailEnd/>
                </a:ln>
              </p:spPr>
              <p:txBody>
                <a:bodyPr/>
                <a:lstStyle/>
                <a:p>
                  <a:endParaRPr lang="en-US" dirty="0"/>
                </a:p>
              </p:txBody>
            </p:sp>
            <p:sp>
              <p:nvSpPr>
                <p:cNvPr id="103" name="Freeform 99"/>
                <p:cNvSpPr>
                  <a:spLocks/>
                </p:cNvSpPr>
                <p:nvPr/>
              </p:nvSpPr>
              <p:spPr bwMode="auto">
                <a:xfrm>
                  <a:off x="3140" y="2364"/>
                  <a:ext cx="133" cy="177"/>
                </a:xfrm>
                <a:custGeom>
                  <a:avLst/>
                  <a:gdLst/>
                  <a:ahLst/>
                  <a:cxnLst>
                    <a:cxn ang="0">
                      <a:pos x="395" y="530"/>
                    </a:cxn>
                    <a:cxn ang="0">
                      <a:pos x="398" y="507"/>
                    </a:cxn>
                    <a:cxn ang="0">
                      <a:pos x="399" y="483"/>
                    </a:cxn>
                    <a:cxn ang="0">
                      <a:pos x="399" y="460"/>
                    </a:cxn>
                    <a:cxn ang="0">
                      <a:pos x="398" y="434"/>
                    </a:cxn>
                    <a:cxn ang="0">
                      <a:pos x="395" y="411"/>
                    </a:cxn>
                    <a:cxn ang="0">
                      <a:pos x="392" y="388"/>
                    </a:cxn>
                    <a:cxn ang="0">
                      <a:pos x="387" y="365"/>
                    </a:cxn>
                    <a:cxn ang="0">
                      <a:pos x="383" y="344"/>
                    </a:cxn>
                    <a:cxn ang="0">
                      <a:pos x="376" y="321"/>
                    </a:cxn>
                    <a:cxn ang="0">
                      <a:pos x="369" y="300"/>
                    </a:cxn>
                    <a:cxn ang="0">
                      <a:pos x="360" y="277"/>
                    </a:cxn>
                    <a:cxn ang="0">
                      <a:pos x="352" y="257"/>
                    </a:cxn>
                    <a:cxn ang="0">
                      <a:pos x="340" y="238"/>
                    </a:cxn>
                    <a:cxn ang="0">
                      <a:pos x="328" y="216"/>
                    </a:cxn>
                    <a:cxn ang="0">
                      <a:pos x="317" y="199"/>
                    </a:cxn>
                    <a:cxn ang="0">
                      <a:pos x="304" y="180"/>
                    </a:cxn>
                    <a:cxn ang="0">
                      <a:pos x="291" y="161"/>
                    </a:cxn>
                    <a:cxn ang="0">
                      <a:pos x="275" y="146"/>
                    </a:cxn>
                    <a:cxn ang="0">
                      <a:pos x="258" y="130"/>
                    </a:cxn>
                    <a:cxn ang="0">
                      <a:pos x="242" y="113"/>
                    </a:cxn>
                    <a:cxn ang="0">
                      <a:pos x="226" y="100"/>
                    </a:cxn>
                    <a:cxn ang="0">
                      <a:pos x="208" y="85"/>
                    </a:cxn>
                    <a:cxn ang="0">
                      <a:pos x="189" y="71"/>
                    </a:cxn>
                    <a:cxn ang="0">
                      <a:pos x="172" y="59"/>
                    </a:cxn>
                    <a:cxn ang="0">
                      <a:pos x="153" y="48"/>
                    </a:cxn>
                    <a:cxn ang="0">
                      <a:pos x="134" y="39"/>
                    </a:cxn>
                    <a:cxn ang="0">
                      <a:pos x="113" y="30"/>
                    </a:cxn>
                    <a:cxn ang="0">
                      <a:pos x="90" y="20"/>
                    </a:cxn>
                    <a:cxn ang="0">
                      <a:pos x="70" y="13"/>
                    </a:cxn>
                    <a:cxn ang="0">
                      <a:pos x="47" y="9"/>
                    </a:cxn>
                    <a:cxn ang="0">
                      <a:pos x="23" y="4"/>
                    </a:cxn>
                    <a:cxn ang="0">
                      <a:pos x="0" y="0"/>
                    </a:cxn>
                  </a:cxnLst>
                  <a:rect l="0" t="0" r="r" b="b"/>
                  <a:pathLst>
                    <a:path w="399" h="530">
                      <a:moveTo>
                        <a:pt x="395" y="530"/>
                      </a:moveTo>
                      <a:lnTo>
                        <a:pt x="398" y="507"/>
                      </a:lnTo>
                      <a:lnTo>
                        <a:pt x="399" y="483"/>
                      </a:lnTo>
                      <a:lnTo>
                        <a:pt x="399" y="460"/>
                      </a:lnTo>
                      <a:lnTo>
                        <a:pt x="398" y="434"/>
                      </a:lnTo>
                      <a:lnTo>
                        <a:pt x="395" y="411"/>
                      </a:lnTo>
                      <a:lnTo>
                        <a:pt x="392" y="388"/>
                      </a:lnTo>
                      <a:lnTo>
                        <a:pt x="387" y="365"/>
                      </a:lnTo>
                      <a:lnTo>
                        <a:pt x="383" y="344"/>
                      </a:lnTo>
                      <a:lnTo>
                        <a:pt x="376" y="321"/>
                      </a:lnTo>
                      <a:lnTo>
                        <a:pt x="369" y="300"/>
                      </a:lnTo>
                      <a:lnTo>
                        <a:pt x="360" y="277"/>
                      </a:lnTo>
                      <a:lnTo>
                        <a:pt x="352" y="257"/>
                      </a:lnTo>
                      <a:lnTo>
                        <a:pt x="340" y="238"/>
                      </a:lnTo>
                      <a:lnTo>
                        <a:pt x="328" y="216"/>
                      </a:lnTo>
                      <a:lnTo>
                        <a:pt x="317" y="199"/>
                      </a:lnTo>
                      <a:lnTo>
                        <a:pt x="304" y="180"/>
                      </a:lnTo>
                      <a:lnTo>
                        <a:pt x="291" y="161"/>
                      </a:lnTo>
                      <a:lnTo>
                        <a:pt x="275" y="146"/>
                      </a:lnTo>
                      <a:lnTo>
                        <a:pt x="258" y="130"/>
                      </a:lnTo>
                      <a:lnTo>
                        <a:pt x="242" y="113"/>
                      </a:lnTo>
                      <a:lnTo>
                        <a:pt x="226" y="100"/>
                      </a:lnTo>
                      <a:lnTo>
                        <a:pt x="208" y="85"/>
                      </a:lnTo>
                      <a:lnTo>
                        <a:pt x="189" y="71"/>
                      </a:lnTo>
                      <a:lnTo>
                        <a:pt x="172" y="59"/>
                      </a:lnTo>
                      <a:lnTo>
                        <a:pt x="153" y="48"/>
                      </a:lnTo>
                      <a:lnTo>
                        <a:pt x="134" y="39"/>
                      </a:lnTo>
                      <a:lnTo>
                        <a:pt x="113" y="30"/>
                      </a:lnTo>
                      <a:lnTo>
                        <a:pt x="90" y="20"/>
                      </a:lnTo>
                      <a:lnTo>
                        <a:pt x="70" y="13"/>
                      </a:lnTo>
                      <a:lnTo>
                        <a:pt x="47" y="9"/>
                      </a:lnTo>
                      <a:lnTo>
                        <a:pt x="23" y="4"/>
                      </a:lnTo>
                      <a:lnTo>
                        <a:pt x="0" y="0"/>
                      </a:lnTo>
                    </a:path>
                  </a:pathLst>
                </a:custGeom>
                <a:noFill/>
                <a:ln w="15875" cap="flat">
                  <a:solidFill>
                    <a:srgbClr val="5F5F5F"/>
                  </a:solidFill>
                  <a:prstDash val="lgDash"/>
                  <a:round/>
                  <a:headEnd/>
                  <a:tailEnd/>
                </a:ln>
              </p:spPr>
              <p:txBody>
                <a:bodyPr/>
                <a:lstStyle/>
                <a:p>
                  <a:endParaRPr lang="en-US" dirty="0"/>
                </a:p>
              </p:txBody>
            </p:sp>
            <p:sp>
              <p:nvSpPr>
                <p:cNvPr id="104" name="Freeform 100"/>
                <p:cNvSpPr>
                  <a:spLocks/>
                </p:cNvSpPr>
                <p:nvPr/>
              </p:nvSpPr>
              <p:spPr bwMode="auto">
                <a:xfrm>
                  <a:off x="3111" y="2429"/>
                  <a:ext cx="92" cy="120"/>
                </a:xfrm>
                <a:custGeom>
                  <a:avLst/>
                  <a:gdLst/>
                  <a:ahLst/>
                  <a:cxnLst>
                    <a:cxn ang="0">
                      <a:pos x="272" y="360"/>
                    </a:cxn>
                    <a:cxn ang="0">
                      <a:pos x="275" y="344"/>
                    </a:cxn>
                    <a:cxn ang="0">
                      <a:pos x="275" y="328"/>
                    </a:cxn>
                    <a:cxn ang="0">
                      <a:pos x="275" y="311"/>
                    </a:cxn>
                    <a:cxn ang="0">
                      <a:pos x="275" y="295"/>
                    </a:cxn>
                    <a:cxn ang="0">
                      <a:pos x="272" y="279"/>
                    </a:cxn>
                    <a:cxn ang="0">
                      <a:pos x="270" y="264"/>
                    </a:cxn>
                    <a:cxn ang="0">
                      <a:pos x="267" y="246"/>
                    </a:cxn>
                    <a:cxn ang="0">
                      <a:pos x="263" y="233"/>
                    </a:cxn>
                    <a:cxn ang="0">
                      <a:pos x="259" y="218"/>
                    </a:cxn>
                    <a:cxn ang="0">
                      <a:pos x="253" y="203"/>
                    </a:cxn>
                    <a:cxn ang="0">
                      <a:pos x="247" y="189"/>
                    </a:cxn>
                    <a:cxn ang="0">
                      <a:pos x="240" y="176"/>
                    </a:cxn>
                    <a:cxn ang="0">
                      <a:pos x="233" y="161"/>
                    </a:cxn>
                    <a:cxn ang="0">
                      <a:pos x="226" y="148"/>
                    </a:cxn>
                    <a:cxn ang="0">
                      <a:pos x="218" y="134"/>
                    </a:cxn>
                    <a:cxn ang="0">
                      <a:pos x="210" y="122"/>
                    </a:cxn>
                    <a:cxn ang="0">
                      <a:pos x="191" y="99"/>
                    </a:cxn>
                    <a:cxn ang="0">
                      <a:pos x="168" y="76"/>
                    </a:cxn>
                    <a:cxn ang="0">
                      <a:pos x="157" y="66"/>
                    </a:cxn>
                    <a:cxn ang="0">
                      <a:pos x="145" y="58"/>
                    </a:cxn>
                    <a:cxn ang="0">
                      <a:pos x="134" y="49"/>
                    </a:cxn>
                    <a:cxn ang="0">
                      <a:pos x="119" y="42"/>
                    </a:cxn>
                    <a:cxn ang="0">
                      <a:pos x="106" y="32"/>
                    </a:cxn>
                    <a:cxn ang="0">
                      <a:pos x="92" y="26"/>
                    </a:cxn>
                    <a:cxn ang="0">
                      <a:pos x="77" y="20"/>
                    </a:cxn>
                    <a:cxn ang="0">
                      <a:pos x="62" y="14"/>
                    </a:cxn>
                    <a:cxn ang="0">
                      <a:pos x="49" y="9"/>
                    </a:cxn>
                    <a:cxn ang="0">
                      <a:pos x="31" y="4"/>
                    </a:cxn>
                    <a:cxn ang="0">
                      <a:pos x="16" y="3"/>
                    </a:cxn>
                    <a:cxn ang="0">
                      <a:pos x="0" y="0"/>
                    </a:cxn>
                  </a:cxnLst>
                  <a:rect l="0" t="0" r="r" b="b"/>
                  <a:pathLst>
                    <a:path w="275" h="360">
                      <a:moveTo>
                        <a:pt x="272" y="360"/>
                      </a:moveTo>
                      <a:lnTo>
                        <a:pt x="275" y="344"/>
                      </a:lnTo>
                      <a:lnTo>
                        <a:pt x="275" y="328"/>
                      </a:lnTo>
                      <a:lnTo>
                        <a:pt x="275" y="311"/>
                      </a:lnTo>
                      <a:lnTo>
                        <a:pt x="275" y="295"/>
                      </a:lnTo>
                      <a:lnTo>
                        <a:pt x="272" y="279"/>
                      </a:lnTo>
                      <a:lnTo>
                        <a:pt x="270" y="264"/>
                      </a:lnTo>
                      <a:lnTo>
                        <a:pt x="267" y="246"/>
                      </a:lnTo>
                      <a:lnTo>
                        <a:pt x="263" y="233"/>
                      </a:lnTo>
                      <a:lnTo>
                        <a:pt x="259" y="218"/>
                      </a:lnTo>
                      <a:lnTo>
                        <a:pt x="253" y="203"/>
                      </a:lnTo>
                      <a:lnTo>
                        <a:pt x="247" y="189"/>
                      </a:lnTo>
                      <a:lnTo>
                        <a:pt x="240" y="176"/>
                      </a:lnTo>
                      <a:lnTo>
                        <a:pt x="233" y="161"/>
                      </a:lnTo>
                      <a:lnTo>
                        <a:pt x="226" y="148"/>
                      </a:lnTo>
                      <a:lnTo>
                        <a:pt x="218" y="134"/>
                      </a:lnTo>
                      <a:lnTo>
                        <a:pt x="210" y="122"/>
                      </a:lnTo>
                      <a:lnTo>
                        <a:pt x="191" y="99"/>
                      </a:lnTo>
                      <a:lnTo>
                        <a:pt x="168" y="76"/>
                      </a:lnTo>
                      <a:lnTo>
                        <a:pt x="157" y="66"/>
                      </a:lnTo>
                      <a:lnTo>
                        <a:pt x="145" y="58"/>
                      </a:lnTo>
                      <a:lnTo>
                        <a:pt x="134" y="49"/>
                      </a:lnTo>
                      <a:lnTo>
                        <a:pt x="119" y="42"/>
                      </a:lnTo>
                      <a:lnTo>
                        <a:pt x="106" y="32"/>
                      </a:lnTo>
                      <a:lnTo>
                        <a:pt x="92" y="26"/>
                      </a:lnTo>
                      <a:lnTo>
                        <a:pt x="77" y="20"/>
                      </a:lnTo>
                      <a:lnTo>
                        <a:pt x="62" y="14"/>
                      </a:lnTo>
                      <a:lnTo>
                        <a:pt x="49" y="9"/>
                      </a:lnTo>
                      <a:lnTo>
                        <a:pt x="31" y="4"/>
                      </a:lnTo>
                      <a:lnTo>
                        <a:pt x="16" y="3"/>
                      </a:lnTo>
                      <a:lnTo>
                        <a:pt x="0" y="0"/>
                      </a:lnTo>
                    </a:path>
                  </a:pathLst>
                </a:custGeom>
                <a:noFill/>
                <a:ln w="15875" cap="flat">
                  <a:solidFill>
                    <a:srgbClr val="5F5F5F"/>
                  </a:solidFill>
                  <a:prstDash val="lgDash"/>
                  <a:round/>
                  <a:headEnd/>
                  <a:tailEnd/>
                </a:ln>
              </p:spPr>
              <p:txBody>
                <a:bodyPr/>
                <a:lstStyle/>
                <a:p>
                  <a:endParaRPr lang="en-US" dirty="0"/>
                </a:p>
              </p:txBody>
            </p:sp>
            <p:sp>
              <p:nvSpPr>
                <p:cNvPr id="105" name="Freeform 101"/>
                <p:cNvSpPr>
                  <a:spLocks/>
                </p:cNvSpPr>
                <p:nvPr/>
              </p:nvSpPr>
              <p:spPr bwMode="auto">
                <a:xfrm>
                  <a:off x="3140" y="2364"/>
                  <a:ext cx="133" cy="177"/>
                </a:xfrm>
                <a:custGeom>
                  <a:avLst/>
                  <a:gdLst/>
                  <a:ahLst/>
                  <a:cxnLst>
                    <a:cxn ang="0">
                      <a:pos x="395" y="530"/>
                    </a:cxn>
                    <a:cxn ang="0">
                      <a:pos x="398" y="507"/>
                    </a:cxn>
                    <a:cxn ang="0">
                      <a:pos x="399" y="483"/>
                    </a:cxn>
                    <a:cxn ang="0">
                      <a:pos x="399" y="460"/>
                    </a:cxn>
                    <a:cxn ang="0">
                      <a:pos x="398" y="434"/>
                    </a:cxn>
                    <a:cxn ang="0">
                      <a:pos x="395" y="411"/>
                    </a:cxn>
                    <a:cxn ang="0">
                      <a:pos x="392" y="388"/>
                    </a:cxn>
                    <a:cxn ang="0">
                      <a:pos x="387" y="365"/>
                    </a:cxn>
                    <a:cxn ang="0">
                      <a:pos x="383" y="344"/>
                    </a:cxn>
                    <a:cxn ang="0">
                      <a:pos x="376" y="321"/>
                    </a:cxn>
                    <a:cxn ang="0">
                      <a:pos x="369" y="300"/>
                    </a:cxn>
                    <a:cxn ang="0">
                      <a:pos x="360" y="277"/>
                    </a:cxn>
                    <a:cxn ang="0">
                      <a:pos x="352" y="257"/>
                    </a:cxn>
                    <a:cxn ang="0">
                      <a:pos x="340" y="238"/>
                    </a:cxn>
                    <a:cxn ang="0">
                      <a:pos x="328" y="216"/>
                    </a:cxn>
                    <a:cxn ang="0">
                      <a:pos x="317" y="199"/>
                    </a:cxn>
                    <a:cxn ang="0">
                      <a:pos x="304" y="180"/>
                    </a:cxn>
                    <a:cxn ang="0">
                      <a:pos x="291" y="161"/>
                    </a:cxn>
                    <a:cxn ang="0">
                      <a:pos x="275" y="146"/>
                    </a:cxn>
                    <a:cxn ang="0">
                      <a:pos x="258" y="130"/>
                    </a:cxn>
                    <a:cxn ang="0">
                      <a:pos x="242" y="113"/>
                    </a:cxn>
                    <a:cxn ang="0">
                      <a:pos x="226" y="100"/>
                    </a:cxn>
                    <a:cxn ang="0">
                      <a:pos x="208" y="85"/>
                    </a:cxn>
                    <a:cxn ang="0">
                      <a:pos x="189" y="71"/>
                    </a:cxn>
                    <a:cxn ang="0">
                      <a:pos x="172" y="59"/>
                    </a:cxn>
                    <a:cxn ang="0">
                      <a:pos x="153" y="48"/>
                    </a:cxn>
                    <a:cxn ang="0">
                      <a:pos x="134" y="39"/>
                    </a:cxn>
                    <a:cxn ang="0">
                      <a:pos x="113" y="30"/>
                    </a:cxn>
                    <a:cxn ang="0">
                      <a:pos x="90" y="20"/>
                    </a:cxn>
                    <a:cxn ang="0">
                      <a:pos x="70" y="13"/>
                    </a:cxn>
                    <a:cxn ang="0">
                      <a:pos x="47" y="9"/>
                    </a:cxn>
                    <a:cxn ang="0">
                      <a:pos x="23" y="4"/>
                    </a:cxn>
                    <a:cxn ang="0">
                      <a:pos x="0" y="0"/>
                    </a:cxn>
                  </a:cxnLst>
                  <a:rect l="0" t="0" r="r" b="b"/>
                  <a:pathLst>
                    <a:path w="399" h="530">
                      <a:moveTo>
                        <a:pt x="395" y="530"/>
                      </a:moveTo>
                      <a:lnTo>
                        <a:pt x="398" y="507"/>
                      </a:lnTo>
                      <a:lnTo>
                        <a:pt x="399" y="483"/>
                      </a:lnTo>
                      <a:lnTo>
                        <a:pt x="399" y="460"/>
                      </a:lnTo>
                      <a:lnTo>
                        <a:pt x="398" y="434"/>
                      </a:lnTo>
                      <a:lnTo>
                        <a:pt x="395" y="411"/>
                      </a:lnTo>
                      <a:lnTo>
                        <a:pt x="392" y="388"/>
                      </a:lnTo>
                      <a:lnTo>
                        <a:pt x="387" y="365"/>
                      </a:lnTo>
                      <a:lnTo>
                        <a:pt x="383" y="344"/>
                      </a:lnTo>
                      <a:lnTo>
                        <a:pt x="376" y="321"/>
                      </a:lnTo>
                      <a:lnTo>
                        <a:pt x="369" y="300"/>
                      </a:lnTo>
                      <a:lnTo>
                        <a:pt x="360" y="277"/>
                      </a:lnTo>
                      <a:lnTo>
                        <a:pt x="352" y="257"/>
                      </a:lnTo>
                      <a:lnTo>
                        <a:pt x="340" y="238"/>
                      </a:lnTo>
                      <a:lnTo>
                        <a:pt x="328" y="216"/>
                      </a:lnTo>
                      <a:lnTo>
                        <a:pt x="317" y="199"/>
                      </a:lnTo>
                      <a:lnTo>
                        <a:pt x="304" y="180"/>
                      </a:lnTo>
                      <a:lnTo>
                        <a:pt x="291" y="161"/>
                      </a:lnTo>
                      <a:lnTo>
                        <a:pt x="275" y="146"/>
                      </a:lnTo>
                      <a:lnTo>
                        <a:pt x="258" y="130"/>
                      </a:lnTo>
                      <a:lnTo>
                        <a:pt x="242" y="113"/>
                      </a:lnTo>
                      <a:lnTo>
                        <a:pt x="226" y="100"/>
                      </a:lnTo>
                      <a:lnTo>
                        <a:pt x="208" y="85"/>
                      </a:lnTo>
                      <a:lnTo>
                        <a:pt x="189" y="71"/>
                      </a:lnTo>
                      <a:lnTo>
                        <a:pt x="172" y="59"/>
                      </a:lnTo>
                      <a:lnTo>
                        <a:pt x="153" y="48"/>
                      </a:lnTo>
                      <a:lnTo>
                        <a:pt x="134" y="39"/>
                      </a:lnTo>
                      <a:lnTo>
                        <a:pt x="113" y="30"/>
                      </a:lnTo>
                      <a:lnTo>
                        <a:pt x="90" y="20"/>
                      </a:lnTo>
                      <a:lnTo>
                        <a:pt x="70" y="13"/>
                      </a:lnTo>
                      <a:lnTo>
                        <a:pt x="47" y="9"/>
                      </a:lnTo>
                      <a:lnTo>
                        <a:pt x="23" y="4"/>
                      </a:lnTo>
                      <a:lnTo>
                        <a:pt x="0" y="0"/>
                      </a:lnTo>
                    </a:path>
                  </a:pathLst>
                </a:custGeom>
                <a:noFill/>
                <a:ln w="15875" cap="flat">
                  <a:solidFill>
                    <a:srgbClr val="5F5F5F"/>
                  </a:solidFill>
                  <a:prstDash val="lgDash"/>
                  <a:round/>
                  <a:headEnd/>
                  <a:tailEnd/>
                </a:ln>
              </p:spPr>
              <p:txBody>
                <a:bodyPr/>
                <a:lstStyle/>
                <a:p>
                  <a:endParaRPr lang="en-US" dirty="0"/>
                </a:p>
              </p:txBody>
            </p:sp>
          </p:grpSp>
          <p:sp>
            <p:nvSpPr>
              <p:cNvPr id="101" name="Freeform 102"/>
              <p:cNvSpPr>
                <a:spLocks/>
              </p:cNvSpPr>
              <p:nvPr/>
            </p:nvSpPr>
            <p:spPr bwMode="auto">
              <a:xfrm>
                <a:off x="1317" y="2052"/>
                <a:ext cx="111" cy="151"/>
              </a:xfrm>
              <a:custGeom>
                <a:avLst/>
                <a:gdLst/>
                <a:ahLst/>
                <a:cxnLst>
                  <a:cxn ang="0">
                    <a:pos x="188" y="251"/>
                  </a:cxn>
                  <a:cxn ang="0">
                    <a:pos x="191" y="240"/>
                  </a:cxn>
                  <a:cxn ang="0">
                    <a:pos x="191" y="228"/>
                  </a:cxn>
                  <a:cxn ang="0">
                    <a:pos x="191" y="205"/>
                  </a:cxn>
                  <a:cxn ang="0">
                    <a:pos x="188" y="185"/>
                  </a:cxn>
                  <a:cxn ang="0">
                    <a:pos x="181" y="162"/>
                  </a:cxn>
                  <a:cxn ang="0">
                    <a:pos x="177" y="140"/>
                  </a:cxn>
                  <a:cxn ang="0">
                    <a:pos x="168" y="123"/>
                  </a:cxn>
                  <a:cxn ang="0">
                    <a:pos x="156" y="104"/>
                  </a:cxn>
                  <a:cxn ang="0">
                    <a:pos x="145" y="85"/>
                  </a:cxn>
                  <a:cxn ang="0">
                    <a:pos x="131" y="70"/>
                  </a:cxn>
                  <a:cxn ang="0">
                    <a:pos x="118" y="52"/>
                  </a:cxn>
                  <a:cxn ang="0">
                    <a:pos x="99" y="39"/>
                  </a:cxn>
                  <a:cxn ang="0">
                    <a:pos x="83" y="28"/>
                  </a:cxn>
                  <a:cxn ang="0">
                    <a:pos x="61" y="18"/>
                  </a:cxn>
                  <a:cxn ang="0">
                    <a:pos x="41" y="9"/>
                  </a:cxn>
                  <a:cxn ang="0">
                    <a:pos x="20" y="2"/>
                  </a:cxn>
                  <a:cxn ang="0">
                    <a:pos x="0" y="0"/>
                  </a:cxn>
                </a:cxnLst>
                <a:rect l="0" t="0" r="r" b="b"/>
                <a:pathLst>
                  <a:path w="191" h="251">
                    <a:moveTo>
                      <a:pt x="188" y="251"/>
                    </a:moveTo>
                    <a:lnTo>
                      <a:pt x="191" y="240"/>
                    </a:lnTo>
                    <a:lnTo>
                      <a:pt x="191" y="228"/>
                    </a:lnTo>
                    <a:lnTo>
                      <a:pt x="191" y="205"/>
                    </a:lnTo>
                    <a:lnTo>
                      <a:pt x="188" y="185"/>
                    </a:lnTo>
                    <a:lnTo>
                      <a:pt x="181" y="162"/>
                    </a:lnTo>
                    <a:lnTo>
                      <a:pt x="177" y="140"/>
                    </a:lnTo>
                    <a:lnTo>
                      <a:pt x="168" y="123"/>
                    </a:lnTo>
                    <a:lnTo>
                      <a:pt x="156" y="104"/>
                    </a:lnTo>
                    <a:lnTo>
                      <a:pt x="145" y="85"/>
                    </a:lnTo>
                    <a:lnTo>
                      <a:pt x="131" y="70"/>
                    </a:lnTo>
                    <a:lnTo>
                      <a:pt x="118" y="52"/>
                    </a:lnTo>
                    <a:lnTo>
                      <a:pt x="99" y="39"/>
                    </a:lnTo>
                    <a:lnTo>
                      <a:pt x="83" y="28"/>
                    </a:lnTo>
                    <a:lnTo>
                      <a:pt x="61" y="18"/>
                    </a:lnTo>
                    <a:lnTo>
                      <a:pt x="41" y="9"/>
                    </a:lnTo>
                    <a:lnTo>
                      <a:pt x="20" y="2"/>
                    </a:lnTo>
                    <a:lnTo>
                      <a:pt x="0" y="0"/>
                    </a:lnTo>
                  </a:path>
                </a:pathLst>
              </a:custGeom>
              <a:noFill/>
              <a:ln w="15875" cap="flat">
                <a:solidFill>
                  <a:srgbClr val="5F5F5F"/>
                </a:solidFill>
                <a:prstDash val="lgDash"/>
                <a:round/>
                <a:headEnd/>
                <a:tailEnd/>
              </a:ln>
            </p:spPr>
            <p:txBody>
              <a:bodyPr/>
              <a:lstStyle/>
              <a:p>
                <a:endParaRPr lang="en-US" dirty="0"/>
              </a:p>
            </p:txBody>
          </p:sp>
        </p:grpSp>
      </p:grpSp>
      <p:grpSp>
        <p:nvGrpSpPr>
          <p:cNvPr id="126" name="Group 103"/>
          <p:cNvGrpSpPr>
            <a:grpSpLocks/>
          </p:cNvGrpSpPr>
          <p:nvPr/>
        </p:nvGrpSpPr>
        <p:grpSpPr bwMode="auto">
          <a:xfrm>
            <a:off x="6738938" y="1874827"/>
            <a:ext cx="1608138" cy="1509712"/>
            <a:chOff x="4184" y="2591"/>
            <a:chExt cx="1206" cy="1155"/>
          </a:xfrm>
        </p:grpSpPr>
        <p:grpSp>
          <p:nvGrpSpPr>
            <p:cNvPr id="127" name="Group 104"/>
            <p:cNvGrpSpPr>
              <a:grpSpLocks/>
            </p:cNvGrpSpPr>
            <p:nvPr/>
          </p:nvGrpSpPr>
          <p:grpSpPr bwMode="auto">
            <a:xfrm>
              <a:off x="4184" y="2915"/>
              <a:ext cx="1206" cy="418"/>
              <a:chOff x="779" y="1418"/>
              <a:chExt cx="1206" cy="418"/>
            </a:xfrm>
          </p:grpSpPr>
          <p:grpSp>
            <p:nvGrpSpPr>
              <p:cNvPr id="142" name="Group 105"/>
              <p:cNvGrpSpPr>
                <a:grpSpLocks/>
              </p:cNvGrpSpPr>
              <p:nvPr/>
            </p:nvGrpSpPr>
            <p:grpSpPr bwMode="auto">
              <a:xfrm rot="1784693">
                <a:off x="1631" y="1418"/>
                <a:ext cx="354" cy="385"/>
                <a:chOff x="1317" y="1818"/>
                <a:chExt cx="354" cy="385"/>
              </a:xfrm>
            </p:grpSpPr>
            <p:grpSp>
              <p:nvGrpSpPr>
                <p:cNvPr id="150" name="Group 106"/>
                <p:cNvGrpSpPr>
                  <a:grpSpLocks/>
                </p:cNvGrpSpPr>
                <p:nvPr/>
              </p:nvGrpSpPr>
              <p:grpSpPr bwMode="auto">
                <a:xfrm>
                  <a:off x="1384" y="1818"/>
                  <a:ext cx="287" cy="333"/>
                  <a:chOff x="3111" y="2364"/>
                  <a:chExt cx="162" cy="185"/>
                </a:xfrm>
              </p:grpSpPr>
              <p:sp>
                <p:nvSpPr>
                  <p:cNvPr id="152" name="Freeform 107"/>
                  <p:cNvSpPr>
                    <a:spLocks/>
                  </p:cNvSpPr>
                  <p:nvPr/>
                </p:nvSpPr>
                <p:spPr bwMode="auto">
                  <a:xfrm>
                    <a:off x="3111" y="2429"/>
                    <a:ext cx="92" cy="120"/>
                  </a:xfrm>
                  <a:custGeom>
                    <a:avLst/>
                    <a:gdLst/>
                    <a:ahLst/>
                    <a:cxnLst>
                      <a:cxn ang="0">
                        <a:pos x="272" y="360"/>
                      </a:cxn>
                      <a:cxn ang="0">
                        <a:pos x="275" y="344"/>
                      </a:cxn>
                      <a:cxn ang="0">
                        <a:pos x="275" y="328"/>
                      </a:cxn>
                      <a:cxn ang="0">
                        <a:pos x="275" y="311"/>
                      </a:cxn>
                      <a:cxn ang="0">
                        <a:pos x="275" y="295"/>
                      </a:cxn>
                      <a:cxn ang="0">
                        <a:pos x="272" y="279"/>
                      </a:cxn>
                      <a:cxn ang="0">
                        <a:pos x="270" y="264"/>
                      </a:cxn>
                      <a:cxn ang="0">
                        <a:pos x="267" y="246"/>
                      </a:cxn>
                      <a:cxn ang="0">
                        <a:pos x="263" y="233"/>
                      </a:cxn>
                      <a:cxn ang="0">
                        <a:pos x="259" y="218"/>
                      </a:cxn>
                      <a:cxn ang="0">
                        <a:pos x="253" y="203"/>
                      </a:cxn>
                      <a:cxn ang="0">
                        <a:pos x="247" y="189"/>
                      </a:cxn>
                      <a:cxn ang="0">
                        <a:pos x="240" y="176"/>
                      </a:cxn>
                      <a:cxn ang="0">
                        <a:pos x="233" y="161"/>
                      </a:cxn>
                      <a:cxn ang="0">
                        <a:pos x="226" y="148"/>
                      </a:cxn>
                      <a:cxn ang="0">
                        <a:pos x="218" y="134"/>
                      </a:cxn>
                      <a:cxn ang="0">
                        <a:pos x="210" y="122"/>
                      </a:cxn>
                      <a:cxn ang="0">
                        <a:pos x="191" y="99"/>
                      </a:cxn>
                      <a:cxn ang="0">
                        <a:pos x="168" y="76"/>
                      </a:cxn>
                      <a:cxn ang="0">
                        <a:pos x="157" y="66"/>
                      </a:cxn>
                      <a:cxn ang="0">
                        <a:pos x="145" y="58"/>
                      </a:cxn>
                      <a:cxn ang="0">
                        <a:pos x="134" y="49"/>
                      </a:cxn>
                      <a:cxn ang="0">
                        <a:pos x="119" y="42"/>
                      </a:cxn>
                      <a:cxn ang="0">
                        <a:pos x="106" y="32"/>
                      </a:cxn>
                      <a:cxn ang="0">
                        <a:pos x="92" y="26"/>
                      </a:cxn>
                      <a:cxn ang="0">
                        <a:pos x="77" y="20"/>
                      </a:cxn>
                      <a:cxn ang="0">
                        <a:pos x="62" y="14"/>
                      </a:cxn>
                      <a:cxn ang="0">
                        <a:pos x="49" y="9"/>
                      </a:cxn>
                      <a:cxn ang="0">
                        <a:pos x="31" y="4"/>
                      </a:cxn>
                      <a:cxn ang="0">
                        <a:pos x="16" y="3"/>
                      </a:cxn>
                      <a:cxn ang="0">
                        <a:pos x="0" y="0"/>
                      </a:cxn>
                    </a:cxnLst>
                    <a:rect l="0" t="0" r="r" b="b"/>
                    <a:pathLst>
                      <a:path w="275" h="360">
                        <a:moveTo>
                          <a:pt x="272" y="360"/>
                        </a:moveTo>
                        <a:lnTo>
                          <a:pt x="275" y="344"/>
                        </a:lnTo>
                        <a:lnTo>
                          <a:pt x="275" y="328"/>
                        </a:lnTo>
                        <a:lnTo>
                          <a:pt x="275" y="311"/>
                        </a:lnTo>
                        <a:lnTo>
                          <a:pt x="275" y="295"/>
                        </a:lnTo>
                        <a:lnTo>
                          <a:pt x="272" y="279"/>
                        </a:lnTo>
                        <a:lnTo>
                          <a:pt x="270" y="264"/>
                        </a:lnTo>
                        <a:lnTo>
                          <a:pt x="267" y="246"/>
                        </a:lnTo>
                        <a:lnTo>
                          <a:pt x="263" y="233"/>
                        </a:lnTo>
                        <a:lnTo>
                          <a:pt x="259" y="218"/>
                        </a:lnTo>
                        <a:lnTo>
                          <a:pt x="253" y="203"/>
                        </a:lnTo>
                        <a:lnTo>
                          <a:pt x="247" y="189"/>
                        </a:lnTo>
                        <a:lnTo>
                          <a:pt x="240" y="176"/>
                        </a:lnTo>
                        <a:lnTo>
                          <a:pt x="233" y="161"/>
                        </a:lnTo>
                        <a:lnTo>
                          <a:pt x="226" y="148"/>
                        </a:lnTo>
                        <a:lnTo>
                          <a:pt x="218" y="134"/>
                        </a:lnTo>
                        <a:lnTo>
                          <a:pt x="210" y="122"/>
                        </a:lnTo>
                        <a:lnTo>
                          <a:pt x="191" y="99"/>
                        </a:lnTo>
                        <a:lnTo>
                          <a:pt x="168" y="76"/>
                        </a:lnTo>
                        <a:lnTo>
                          <a:pt x="157" y="66"/>
                        </a:lnTo>
                        <a:lnTo>
                          <a:pt x="145" y="58"/>
                        </a:lnTo>
                        <a:lnTo>
                          <a:pt x="134" y="49"/>
                        </a:lnTo>
                        <a:lnTo>
                          <a:pt x="119" y="42"/>
                        </a:lnTo>
                        <a:lnTo>
                          <a:pt x="106" y="32"/>
                        </a:lnTo>
                        <a:lnTo>
                          <a:pt x="92" y="26"/>
                        </a:lnTo>
                        <a:lnTo>
                          <a:pt x="77" y="20"/>
                        </a:lnTo>
                        <a:lnTo>
                          <a:pt x="62" y="14"/>
                        </a:lnTo>
                        <a:lnTo>
                          <a:pt x="49" y="9"/>
                        </a:lnTo>
                        <a:lnTo>
                          <a:pt x="31" y="4"/>
                        </a:lnTo>
                        <a:lnTo>
                          <a:pt x="16" y="3"/>
                        </a:lnTo>
                        <a:lnTo>
                          <a:pt x="0" y="0"/>
                        </a:lnTo>
                      </a:path>
                    </a:pathLst>
                  </a:custGeom>
                  <a:noFill/>
                  <a:ln w="15875" cap="flat">
                    <a:solidFill>
                      <a:srgbClr val="5F5F5F"/>
                    </a:solidFill>
                    <a:prstDash val="lgDash"/>
                    <a:round/>
                    <a:headEnd/>
                    <a:tailEnd/>
                  </a:ln>
                </p:spPr>
                <p:txBody>
                  <a:bodyPr/>
                  <a:lstStyle/>
                  <a:p>
                    <a:endParaRPr lang="en-US" dirty="0"/>
                  </a:p>
                </p:txBody>
              </p:sp>
              <p:sp>
                <p:nvSpPr>
                  <p:cNvPr id="153" name="Freeform 108"/>
                  <p:cNvSpPr>
                    <a:spLocks/>
                  </p:cNvSpPr>
                  <p:nvPr/>
                </p:nvSpPr>
                <p:spPr bwMode="auto">
                  <a:xfrm>
                    <a:off x="3140" y="2364"/>
                    <a:ext cx="133" cy="177"/>
                  </a:xfrm>
                  <a:custGeom>
                    <a:avLst/>
                    <a:gdLst/>
                    <a:ahLst/>
                    <a:cxnLst>
                      <a:cxn ang="0">
                        <a:pos x="395" y="530"/>
                      </a:cxn>
                      <a:cxn ang="0">
                        <a:pos x="398" y="507"/>
                      </a:cxn>
                      <a:cxn ang="0">
                        <a:pos x="399" y="483"/>
                      </a:cxn>
                      <a:cxn ang="0">
                        <a:pos x="399" y="460"/>
                      </a:cxn>
                      <a:cxn ang="0">
                        <a:pos x="398" y="434"/>
                      </a:cxn>
                      <a:cxn ang="0">
                        <a:pos x="395" y="411"/>
                      </a:cxn>
                      <a:cxn ang="0">
                        <a:pos x="392" y="388"/>
                      </a:cxn>
                      <a:cxn ang="0">
                        <a:pos x="387" y="365"/>
                      </a:cxn>
                      <a:cxn ang="0">
                        <a:pos x="383" y="344"/>
                      </a:cxn>
                      <a:cxn ang="0">
                        <a:pos x="376" y="321"/>
                      </a:cxn>
                      <a:cxn ang="0">
                        <a:pos x="369" y="300"/>
                      </a:cxn>
                      <a:cxn ang="0">
                        <a:pos x="360" y="277"/>
                      </a:cxn>
                      <a:cxn ang="0">
                        <a:pos x="352" y="257"/>
                      </a:cxn>
                      <a:cxn ang="0">
                        <a:pos x="340" y="238"/>
                      </a:cxn>
                      <a:cxn ang="0">
                        <a:pos x="328" y="216"/>
                      </a:cxn>
                      <a:cxn ang="0">
                        <a:pos x="317" y="199"/>
                      </a:cxn>
                      <a:cxn ang="0">
                        <a:pos x="304" y="180"/>
                      </a:cxn>
                      <a:cxn ang="0">
                        <a:pos x="291" y="161"/>
                      </a:cxn>
                      <a:cxn ang="0">
                        <a:pos x="275" y="146"/>
                      </a:cxn>
                      <a:cxn ang="0">
                        <a:pos x="258" y="130"/>
                      </a:cxn>
                      <a:cxn ang="0">
                        <a:pos x="242" y="113"/>
                      </a:cxn>
                      <a:cxn ang="0">
                        <a:pos x="226" y="100"/>
                      </a:cxn>
                      <a:cxn ang="0">
                        <a:pos x="208" y="85"/>
                      </a:cxn>
                      <a:cxn ang="0">
                        <a:pos x="189" y="71"/>
                      </a:cxn>
                      <a:cxn ang="0">
                        <a:pos x="172" y="59"/>
                      </a:cxn>
                      <a:cxn ang="0">
                        <a:pos x="153" y="48"/>
                      </a:cxn>
                      <a:cxn ang="0">
                        <a:pos x="134" y="39"/>
                      </a:cxn>
                      <a:cxn ang="0">
                        <a:pos x="113" y="30"/>
                      </a:cxn>
                      <a:cxn ang="0">
                        <a:pos x="90" y="20"/>
                      </a:cxn>
                      <a:cxn ang="0">
                        <a:pos x="70" y="13"/>
                      </a:cxn>
                      <a:cxn ang="0">
                        <a:pos x="47" y="9"/>
                      </a:cxn>
                      <a:cxn ang="0">
                        <a:pos x="23" y="4"/>
                      </a:cxn>
                      <a:cxn ang="0">
                        <a:pos x="0" y="0"/>
                      </a:cxn>
                    </a:cxnLst>
                    <a:rect l="0" t="0" r="r" b="b"/>
                    <a:pathLst>
                      <a:path w="399" h="530">
                        <a:moveTo>
                          <a:pt x="395" y="530"/>
                        </a:moveTo>
                        <a:lnTo>
                          <a:pt x="398" y="507"/>
                        </a:lnTo>
                        <a:lnTo>
                          <a:pt x="399" y="483"/>
                        </a:lnTo>
                        <a:lnTo>
                          <a:pt x="399" y="460"/>
                        </a:lnTo>
                        <a:lnTo>
                          <a:pt x="398" y="434"/>
                        </a:lnTo>
                        <a:lnTo>
                          <a:pt x="395" y="411"/>
                        </a:lnTo>
                        <a:lnTo>
                          <a:pt x="392" y="388"/>
                        </a:lnTo>
                        <a:lnTo>
                          <a:pt x="387" y="365"/>
                        </a:lnTo>
                        <a:lnTo>
                          <a:pt x="383" y="344"/>
                        </a:lnTo>
                        <a:lnTo>
                          <a:pt x="376" y="321"/>
                        </a:lnTo>
                        <a:lnTo>
                          <a:pt x="369" y="300"/>
                        </a:lnTo>
                        <a:lnTo>
                          <a:pt x="360" y="277"/>
                        </a:lnTo>
                        <a:lnTo>
                          <a:pt x="352" y="257"/>
                        </a:lnTo>
                        <a:lnTo>
                          <a:pt x="340" y="238"/>
                        </a:lnTo>
                        <a:lnTo>
                          <a:pt x="328" y="216"/>
                        </a:lnTo>
                        <a:lnTo>
                          <a:pt x="317" y="199"/>
                        </a:lnTo>
                        <a:lnTo>
                          <a:pt x="304" y="180"/>
                        </a:lnTo>
                        <a:lnTo>
                          <a:pt x="291" y="161"/>
                        </a:lnTo>
                        <a:lnTo>
                          <a:pt x="275" y="146"/>
                        </a:lnTo>
                        <a:lnTo>
                          <a:pt x="258" y="130"/>
                        </a:lnTo>
                        <a:lnTo>
                          <a:pt x="242" y="113"/>
                        </a:lnTo>
                        <a:lnTo>
                          <a:pt x="226" y="100"/>
                        </a:lnTo>
                        <a:lnTo>
                          <a:pt x="208" y="85"/>
                        </a:lnTo>
                        <a:lnTo>
                          <a:pt x="189" y="71"/>
                        </a:lnTo>
                        <a:lnTo>
                          <a:pt x="172" y="59"/>
                        </a:lnTo>
                        <a:lnTo>
                          <a:pt x="153" y="48"/>
                        </a:lnTo>
                        <a:lnTo>
                          <a:pt x="134" y="39"/>
                        </a:lnTo>
                        <a:lnTo>
                          <a:pt x="113" y="30"/>
                        </a:lnTo>
                        <a:lnTo>
                          <a:pt x="90" y="20"/>
                        </a:lnTo>
                        <a:lnTo>
                          <a:pt x="70" y="13"/>
                        </a:lnTo>
                        <a:lnTo>
                          <a:pt x="47" y="9"/>
                        </a:lnTo>
                        <a:lnTo>
                          <a:pt x="23" y="4"/>
                        </a:lnTo>
                        <a:lnTo>
                          <a:pt x="0" y="0"/>
                        </a:lnTo>
                      </a:path>
                    </a:pathLst>
                  </a:custGeom>
                  <a:noFill/>
                  <a:ln w="15875" cap="flat">
                    <a:solidFill>
                      <a:srgbClr val="5F5F5F"/>
                    </a:solidFill>
                    <a:prstDash val="lgDash"/>
                    <a:round/>
                    <a:headEnd/>
                    <a:tailEnd/>
                  </a:ln>
                </p:spPr>
                <p:txBody>
                  <a:bodyPr/>
                  <a:lstStyle/>
                  <a:p>
                    <a:endParaRPr lang="en-US" dirty="0"/>
                  </a:p>
                </p:txBody>
              </p:sp>
              <p:sp>
                <p:nvSpPr>
                  <p:cNvPr id="154" name="Freeform 109"/>
                  <p:cNvSpPr>
                    <a:spLocks/>
                  </p:cNvSpPr>
                  <p:nvPr/>
                </p:nvSpPr>
                <p:spPr bwMode="auto">
                  <a:xfrm>
                    <a:off x="3111" y="2429"/>
                    <a:ext cx="92" cy="120"/>
                  </a:xfrm>
                  <a:custGeom>
                    <a:avLst/>
                    <a:gdLst/>
                    <a:ahLst/>
                    <a:cxnLst>
                      <a:cxn ang="0">
                        <a:pos x="272" y="360"/>
                      </a:cxn>
                      <a:cxn ang="0">
                        <a:pos x="275" y="344"/>
                      </a:cxn>
                      <a:cxn ang="0">
                        <a:pos x="275" y="328"/>
                      </a:cxn>
                      <a:cxn ang="0">
                        <a:pos x="275" y="311"/>
                      </a:cxn>
                      <a:cxn ang="0">
                        <a:pos x="275" y="295"/>
                      </a:cxn>
                      <a:cxn ang="0">
                        <a:pos x="272" y="279"/>
                      </a:cxn>
                      <a:cxn ang="0">
                        <a:pos x="270" y="264"/>
                      </a:cxn>
                      <a:cxn ang="0">
                        <a:pos x="267" y="246"/>
                      </a:cxn>
                      <a:cxn ang="0">
                        <a:pos x="263" y="233"/>
                      </a:cxn>
                      <a:cxn ang="0">
                        <a:pos x="259" y="218"/>
                      </a:cxn>
                      <a:cxn ang="0">
                        <a:pos x="253" y="203"/>
                      </a:cxn>
                      <a:cxn ang="0">
                        <a:pos x="247" y="189"/>
                      </a:cxn>
                      <a:cxn ang="0">
                        <a:pos x="240" y="176"/>
                      </a:cxn>
                      <a:cxn ang="0">
                        <a:pos x="233" y="161"/>
                      </a:cxn>
                      <a:cxn ang="0">
                        <a:pos x="226" y="148"/>
                      </a:cxn>
                      <a:cxn ang="0">
                        <a:pos x="218" y="134"/>
                      </a:cxn>
                      <a:cxn ang="0">
                        <a:pos x="210" y="122"/>
                      </a:cxn>
                      <a:cxn ang="0">
                        <a:pos x="191" y="99"/>
                      </a:cxn>
                      <a:cxn ang="0">
                        <a:pos x="168" y="76"/>
                      </a:cxn>
                      <a:cxn ang="0">
                        <a:pos x="157" y="66"/>
                      </a:cxn>
                      <a:cxn ang="0">
                        <a:pos x="145" y="58"/>
                      </a:cxn>
                      <a:cxn ang="0">
                        <a:pos x="134" y="49"/>
                      </a:cxn>
                      <a:cxn ang="0">
                        <a:pos x="119" y="42"/>
                      </a:cxn>
                      <a:cxn ang="0">
                        <a:pos x="106" y="32"/>
                      </a:cxn>
                      <a:cxn ang="0">
                        <a:pos x="92" y="26"/>
                      </a:cxn>
                      <a:cxn ang="0">
                        <a:pos x="77" y="20"/>
                      </a:cxn>
                      <a:cxn ang="0">
                        <a:pos x="62" y="14"/>
                      </a:cxn>
                      <a:cxn ang="0">
                        <a:pos x="49" y="9"/>
                      </a:cxn>
                      <a:cxn ang="0">
                        <a:pos x="31" y="4"/>
                      </a:cxn>
                      <a:cxn ang="0">
                        <a:pos x="16" y="3"/>
                      </a:cxn>
                      <a:cxn ang="0">
                        <a:pos x="0" y="0"/>
                      </a:cxn>
                    </a:cxnLst>
                    <a:rect l="0" t="0" r="r" b="b"/>
                    <a:pathLst>
                      <a:path w="275" h="360">
                        <a:moveTo>
                          <a:pt x="272" y="360"/>
                        </a:moveTo>
                        <a:lnTo>
                          <a:pt x="275" y="344"/>
                        </a:lnTo>
                        <a:lnTo>
                          <a:pt x="275" y="328"/>
                        </a:lnTo>
                        <a:lnTo>
                          <a:pt x="275" y="311"/>
                        </a:lnTo>
                        <a:lnTo>
                          <a:pt x="275" y="295"/>
                        </a:lnTo>
                        <a:lnTo>
                          <a:pt x="272" y="279"/>
                        </a:lnTo>
                        <a:lnTo>
                          <a:pt x="270" y="264"/>
                        </a:lnTo>
                        <a:lnTo>
                          <a:pt x="267" y="246"/>
                        </a:lnTo>
                        <a:lnTo>
                          <a:pt x="263" y="233"/>
                        </a:lnTo>
                        <a:lnTo>
                          <a:pt x="259" y="218"/>
                        </a:lnTo>
                        <a:lnTo>
                          <a:pt x="253" y="203"/>
                        </a:lnTo>
                        <a:lnTo>
                          <a:pt x="247" y="189"/>
                        </a:lnTo>
                        <a:lnTo>
                          <a:pt x="240" y="176"/>
                        </a:lnTo>
                        <a:lnTo>
                          <a:pt x="233" y="161"/>
                        </a:lnTo>
                        <a:lnTo>
                          <a:pt x="226" y="148"/>
                        </a:lnTo>
                        <a:lnTo>
                          <a:pt x="218" y="134"/>
                        </a:lnTo>
                        <a:lnTo>
                          <a:pt x="210" y="122"/>
                        </a:lnTo>
                        <a:lnTo>
                          <a:pt x="191" y="99"/>
                        </a:lnTo>
                        <a:lnTo>
                          <a:pt x="168" y="76"/>
                        </a:lnTo>
                        <a:lnTo>
                          <a:pt x="157" y="66"/>
                        </a:lnTo>
                        <a:lnTo>
                          <a:pt x="145" y="58"/>
                        </a:lnTo>
                        <a:lnTo>
                          <a:pt x="134" y="49"/>
                        </a:lnTo>
                        <a:lnTo>
                          <a:pt x="119" y="42"/>
                        </a:lnTo>
                        <a:lnTo>
                          <a:pt x="106" y="32"/>
                        </a:lnTo>
                        <a:lnTo>
                          <a:pt x="92" y="26"/>
                        </a:lnTo>
                        <a:lnTo>
                          <a:pt x="77" y="20"/>
                        </a:lnTo>
                        <a:lnTo>
                          <a:pt x="62" y="14"/>
                        </a:lnTo>
                        <a:lnTo>
                          <a:pt x="49" y="9"/>
                        </a:lnTo>
                        <a:lnTo>
                          <a:pt x="31" y="4"/>
                        </a:lnTo>
                        <a:lnTo>
                          <a:pt x="16" y="3"/>
                        </a:lnTo>
                        <a:lnTo>
                          <a:pt x="0" y="0"/>
                        </a:lnTo>
                      </a:path>
                    </a:pathLst>
                  </a:custGeom>
                  <a:noFill/>
                  <a:ln w="15875" cap="flat">
                    <a:solidFill>
                      <a:srgbClr val="5F5F5F"/>
                    </a:solidFill>
                    <a:prstDash val="lgDash"/>
                    <a:round/>
                    <a:headEnd/>
                    <a:tailEnd/>
                  </a:ln>
                </p:spPr>
                <p:txBody>
                  <a:bodyPr/>
                  <a:lstStyle/>
                  <a:p>
                    <a:endParaRPr lang="en-US" dirty="0"/>
                  </a:p>
                </p:txBody>
              </p:sp>
              <p:sp>
                <p:nvSpPr>
                  <p:cNvPr id="155" name="Freeform 110"/>
                  <p:cNvSpPr>
                    <a:spLocks/>
                  </p:cNvSpPr>
                  <p:nvPr/>
                </p:nvSpPr>
                <p:spPr bwMode="auto">
                  <a:xfrm>
                    <a:off x="3140" y="2364"/>
                    <a:ext cx="133" cy="177"/>
                  </a:xfrm>
                  <a:custGeom>
                    <a:avLst/>
                    <a:gdLst/>
                    <a:ahLst/>
                    <a:cxnLst>
                      <a:cxn ang="0">
                        <a:pos x="395" y="530"/>
                      </a:cxn>
                      <a:cxn ang="0">
                        <a:pos x="398" y="507"/>
                      </a:cxn>
                      <a:cxn ang="0">
                        <a:pos x="399" y="483"/>
                      </a:cxn>
                      <a:cxn ang="0">
                        <a:pos x="399" y="460"/>
                      </a:cxn>
                      <a:cxn ang="0">
                        <a:pos x="398" y="434"/>
                      </a:cxn>
                      <a:cxn ang="0">
                        <a:pos x="395" y="411"/>
                      </a:cxn>
                      <a:cxn ang="0">
                        <a:pos x="392" y="388"/>
                      </a:cxn>
                      <a:cxn ang="0">
                        <a:pos x="387" y="365"/>
                      </a:cxn>
                      <a:cxn ang="0">
                        <a:pos x="383" y="344"/>
                      </a:cxn>
                      <a:cxn ang="0">
                        <a:pos x="376" y="321"/>
                      </a:cxn>
                      <a:cxn ang="0">
                        <a:pos x="369" y="300"/>
                      </a:cxn>
                      <a:cxn ang="0">
                        <a:pos x="360" y="277"/>
                      </a:cxn>
                      <a:cxn ang="0">
                        <a:pos x="352" y="257"/>
                      </a:cxn>
                      <a:cxn ang="0">
                        <a:pos x="340" y="238"/>
                      </a:cxn>
                      <a:cxn ang="0">
                        <a:pos x="328" y="216"/>
                      </a:cxn>
                      <a:cxn ang="0">
                        <a:pos x="317" y="199"/>
                      </a:cxn>
                      <a:cxn ang="0">
                        <a:pos x="304" y="180"/>
                      </a:cxn>
                      <a:cxn ang="0">
                        <a:pos x="291" y="161"/>
                      </a:cxn>
                      <a:cxn ang="0">
                        <a:pos x="275" y="146"/>
                      </a:cxn>
                      <a:cxn ang="0">
                        <a:pos x="258" y="130"/>
                      </a:cxn>
                      <a:cxn ang="0">
                        <a:pos x="242" y="113"/>
                      </a:cxn>
                      <a:cxn ang="0">
                        <a:pos x="226" y="100"/>
                      </a:cxn>
                      <a:cxn ang="0">
                        <a:pos x="208" y="85"/>
                      </a:cxn>
                      <a:cxn ang="0">
                        <a:pos x="189" y="71"/>
                      </a:cxn>
                      <a:cxn ang="0">
                        <a:pos x="172" y="59"/>
                      </a:cxn>
                      <a:cxn ang="0">
                        <a:pos x="153" y="48"/>
                      </a:cxn>
                      <a:cxn ang="0">
                        <a:pos x="134" y="39"/>
                      </a:cxn>
                      <a:cxn ang="0">
                        <a:pos x="113" y="30"/>
                      </a:cxn>
                      <a:cxn ang="0">
                        <a:pos x="90" y="20"/>
                      </a:cxn>
                      <a:cxn ang="0">
                        <a:pos x="70" y="13"/>
                      </a:cxn>
                      <a:cxn ang="0">
                        <a:pos x="47" y="9"/>
                      </a:cxn>
                      <a:cxn ang="0">
                        <a:pos x="23" y="4"/>
                      </a:cxn>
                      <a:cxn ang="0">
                        <a:pos x="0" y="0"/>
                      </a:cxn>
                    </a:cxnLst>
                    <a:rect l="0" t="0" r="r" b="b"/>
                    <a:pathLst>
                      <a:path w="399" h="530">
                        <a:moveTo>
                          <a:pt x="395" y="530"/>
                        </a:moveTo>
                        <a:lnTo>
                          <a:pt x="398" y="507"/>
                        </a:lnTo>
                        <a:lnTo>
                          <a:pt x="399" y="483"/>
                        </a:lnTo>
                        <a:lnTo>
                          <a:pt x="399" y="460"/>
                        </a:lnTo>
                        <a:lnTo>
                          <a:pt x="398" y="434"/>
                        </a:lnTo>
                        <a:lnTo>
                          <a:pt x="395" y="411"/>
                        </a:lnTo>
                        <a:lnTo>
                          <a:pt x="392" y="388"/>
                        </a:lnTo>
                        <a:lnTo>
                          <a:pt x="387" y="365"/>
                        </a:lnTo>
                        <a:lnTo>
                          <a:pt x="383" y="344"/>
                        </a:lnTo>
                        <a:lnTo>
                          <a:pt x="376" y="321"/>
                        </a:lnTo>
                        <a:lnTo>
                          <a:pt x="369" y="300"/>
                        </a:lnTo>
                        <a:lnTo>
                          <a:pt x="360" y="277"/>
                        </a:lnTo>
                        <a:lnTo>
                          <a:pt x="352" y="257"/>
                        </a:lnTo>
                        <a:lnTo>
                          <a:pt x="340" y="238"/>
                        </a:lnTo>
                        <a:lnTo>
                          <a:pt x="328" y="216"/>
                        </a:lnTo>
                        <a:lnTo>
                          <a:pt x="317" y="199"/>
                        </a:lnTo>
                        <a:lnTo>
                          <a:pt x="304" y="180"/>
                        </a:lnTo>
                        <a:lnTo>
                          <a:pt x="291" y="161"/>
                        </a:lnTo>
                        <a:lnTo>
                          <a:pt x="275" y="146"/>
                        </a:lnTo>
                        <a:lnTo>
                          <a:pt x="258" y="130"/>
                        </a:lnTo>
                        <a:lnTo>
                          <a:pt x="242" y="113"/>
                        </a:lnTo>
                        <a:lnTo>
                          <a:pt x="226" y="100"/>
                        </a:lnTo>
                        <a:lnTo>
                          <a:pt x="208" y="85"/>
                        </a:lnTo>
                        <a:lnTo>
                          <a:pt x="189" y="71"/>
                        </a:lnTo>
                        <a:lnTo>
                          <a:pt x="172" y="59"/>
                        </a:lnTo>
                        <a:lnTo>
                          <a:pt x="153" y="48"/>
                        </a:lnTo>
                        <a:lnTo>
                          <a:pt x="134" y="39"/>
                        </a:lnTo>
                        <a:lnTo>
                          <a:pt x="113" y="30"/>
                        </a:lnTo>
                        <a:lnTo>
                          <a:pt x="90" y="20"/>
                        </a:lnTo>
                        <a:lnTo>
                          <a:pt x="70" y="13"/>
                        </a:lnTo>
                        <a:lnTo>
                          <a:pt x="47" y="9"/>
                        </a:lnTo>
                        <a:lnTo>
                          <a:pt x="23" y="4"/>
                        </a:lnTo>
                        <a:lnTo>
                          <a:pt x="0" y="0"/>
                        </a:lnTo>
                      </a:path>
                    </a:pathLst>
                  </a:custGeom>
                  <a:noFill/>
                  <a:ln w="15875" cap="flat">
                    <a:solidFill>
                      <a:srgbClr val="5F5F5F"/>
                    </a:solidFill>
                    <a:prstDash val="lgDash"/>
                    <a:round/>
                    <a:headEnd/>
                    <a:tailEnd/>
                  </a:ln>
                </p:spPr>
                <p:txBody>
                  <a:bodyPr/>
                  <a:lstStyle/>
                  <a:p>
                    <a:endParaRPr lang="en-US" dirty="0"/>
                  </a:p>
                </p:txBody>
              </p:sp>
            </p:grpSp>
            <p:sp>
              <p:nvSpPr>
                <p:cNvPr id="151" name="Freeform 111"/>
                <p:cNvSpPr>
                  <a:spLocks/>
                </p:cNvSpPr>
                <p:nvPr/>
              </p:nvSpPr>
              <p:spPr bwMode="auto">
                <a:xfrm>
                  <a:off x="1317" y="2052"/>
                  <a:ext cx="111" cy="151"/>
                </a:xfrm>
                <a:custGeom>
                  <a:avLst/>
                  <a:gdLst/>
                  <a:ahLst/>
                  <a:cxnLst>
                    <a:cxn ang="0">
                      <a:pos x="188" y="251"/>
                    </a:cxn>
                    <a:cxn ang="0">
                      <a:pos x="191" y="240"/>
                    </a:cxn>
                    <a:cxn ang="0">
                      <a:pos x="191" y="228"/>
                    </a:cxn>
                    <a:cxn ang="0">
                      <a:pos x="191" y="205"/>
                    </a:cxn>
                    <a:cxn ang="0">
                      <a:pos x="188" y="185"/>
                    </a:cxn>
                    <a:cxn ang="0">
                      <a:pos x="181" y="162"/>
                    </a:cxn>
                    <a:cxn ang="0">
                      <a:pos x="177" y="140"/>
                    </a:cxn>
                    <a:cxn ang="0">
                      <a:pos x="168" y="123"/>
                    </a:cxn>
                    <a:cxn ang="0">
                      <a:pos x="156" y="104"/>
                    </a:cxn>
                    <a:cxn ang="0">
                      <a:pos x="145" y="85"/>
                    </a:cxn>
                    <a:cxn ang="0">
                      <a:pos x="131" y="70"/>
                    </a:cxn>
                    <a:cxn ang="0">
                      <a:pos x="118" y="52"/>
                    </a:cxn>
                    <a:cxn ang="0">
                      <a:pos x="99" y="39"/>
                    </a:cxn>
                    <a:cxn ang="0">
                      <a:pos x="83" y="28"/>
                    </a:cxn>
                    <a:cxn ang="0">
                      <a:pos x="61" y="18"/>
                    </a:cxn>
                    <a:cxn ang="0">
                      <a:pos x="41" y="9"/>
                    </a:cxn>
                    <a:cxn ang="0">
                      <a:pos x="20" y="2"/>
                    </a:cxn>
                    <a:cxn ang="0">
                      <a:pos x="0" y="0"/>
                    </a:cxn>
                  </a:cxnLst>
                  <a:rect l="0" t="0" r="r" b="b"/>
                  <a:pathLst>
                    <a:path w="191" h="251">
                      <a:moveTo>
                        <a:pt x="188" y="251"/>
                      </a:moveTo>
                      <a:lnTo>
                        <a:pt x="191" y="240"/>
                      </a:lnTo>
                      <a:lnTo>
                        <a:pt x="191" y="228"/>
                      </a:lnTo>
                      <a:lnTo>
                        <a:pt x="191" y="205"/>
                      </a:lnTo>
                      <a:lnTo>
                        <a:pt x="188" y="185"/>
                      </a:lnTo>
                      <a:lnTo>
                        <a:pt x="181" y="162"/>
                      </a:lnTo>
                      <a:lnTo>
                        <a:pt x="177" y="140"/>
                      </a:lnTo>
                      <a:lnTo>
                        <a:pt x="168" y="123"/>
                      </a:lnTo>
                      <a:lnTo>
                        <a:pt x="156" y="104"/>
                      </a:lnTo>
                      <a:lnTo>
                        <a:pt x="145" y="85"/>
                      </a:lnTo>
                      <a:lnTo>
                        <a:pt x="131" y="70"/>
                      </a:lnTo>
                      <a:lnTo>
                        <a:pt x="118" y="52"/>
                      </a:lnTo>
                      <a:lnTo>
                        <a:pt x="99" y="39"/>
                      </a:lnTo>
                      <a:lnTo>
                        <a:pt x="83" y="28"/>
                      </a:lnTo>
                      <a:lnTo>
                        <a:pt x="61" y="18"/>
                      </a:lnTo>
                      <a:lnTo>
                        <a:pt x="41" y="9"/>
                      </a:lnTo>
                      <a:lnTo>
                        <a:pt x="20" y="2"/>
                      </a:lnTo>
                      <a:lnTo>
                        <a:pt x="0" y="0"/>
                      </a:lnTo>
                    </a:path>
                  </a:pathLst>
                </a:custGeom>
                <a:noFill/>
                <a:ln w="15875" cap="flat">
                  <a:solidFill>
                    <a:srgbClr val="5F5F5F"/>
                  </a:solidFill>
                  <a:prstDash val="lgDash"/>
                  <a:round/>
                  <a:headEnd/>
                  <a:tailEnd/>
                </a:ln>
              </p:spPr>
              <p:txBody>
                <a:bodyPr/>
                <a:lstStyle/>
                <a:p>
                  <a:endParaRPr lang="en-US" dirty="0"/>
                </a:p>
              </p:txBody>
            </p:sp>
          </p:grpSp>
          <p:grpSp>
            <p:nvGrpSpPr>
              <p:cNvPr id="143" name="Group 112"/>
              <p:cNvGrpSpPr>
                <a:grpSpLocks/>
              </p:cNvGrpSpPr>
              <p:nvPr/>
            </p:nvGrpSpPr>
            <p:grpSpPr bwMode="auto">
              <a:xfrm rot="19815307" flipH="1">
                <a:off x="779" y="1451"/>
                <a:ext cx="354" cy="385"/>
                <a:chOff x="1317" y="1818"/>
                <a:chExt cx="354" cy="385"/>
              </a:xfrm>
            </p:grpSpPr>
            <p:grpSp>
              <p:nvGrpSpPr>
                <p:cNvPr id="144" name="Group 113"/>
                <p:cNvGrpSpPr>
                  <a:grpSpLocks/>
                </p:cNvGrpSpPr>
                <p:nvPr/>
              </p:nvGrpSpPr>
              <p:grpSpPr bwMode="auto">
                <a:xfrm>
                  <a:off x="1384" y="1818"/>
                  <a:ext cx="287" cy="333"/>
                  <a:chOff x="3111" y="2364"/>
                  <a:chExt cx="162" cy="185"/>
                </a:xfrm>
              </p:grpSpPr>
              <p:sp>
                <p:nvSpPr>
                  <p:cNvPr id="146" name="Freeform 114"/>
                  <p:cNvSpPr>
                    <a:spLocks/>
                  </p:cNvSpPr>
                  <p:nvPr/>
                </p:nvSpPr>
                <p:spPr bwMode="auto">
                  <a:xfrm>
                    <a:off x="3111" y="2429"/>
                    <a:ext cx="92" cy="120"/>
                  </a:xfrm>
                  <a:custGeom>
                    <a:avLst/>
                    <a:gdLst/>
                    <a:ahLst/>
                    <a:cxnLst>
                      <a:cxn ang="0">
                        <a:pos x="272" y="360"/>
                      </a:cxn>
                      <a:cxn ang="0">
                        <a:pos x="275" y="344"/>
                      </a:cxn>
                      <a:cxn ang="0">
                        <a:pos x="275" y="328"/>
                      </a:cxn>
                      <a:cxn ang="0">
                        <a:pos x="275" y="311"/>
                      </a:cxn>
                      <a:cxn ang="0">
                        <a:pos x="275" y="295"/>
                      </a:cxn>
                      <a:cxn ang="0">
                        <a:pos x="272" y="279"/>
                      </a:cxn>
                      <a:cxn ang="0">
                        <a:pos x="270" y="264"/>
                      </a:cxn>
                      <a:cxn ang="0">
                        <a:pos x="267" y="246"/>
                      </a:cxn>
                      <a:cxn ang="0">
                        <a:pos x="263" y="233"/>
                      </a:cxn>
                      <a:cxn ang="0">
                        <a:pos x="259" y="218"/>
                      </a:cxn>
                      <a:cxn ang="0">
                        <a:pos x="253" y="203"/>
                      </a:cxn>
                      <a:cxn ang="0">
                        <a:pos x="247" y="189"/>
                      </a:cxn>
                      <a:cxn ang="0">
                        <a:pos x="240" y="176"/>
                      </a:cxn>
                      <a:cxn ang="0">
                        <a:pos x="233" y="161"/>
                      </a:cxn>
                      <a:cxn ang="0">
                        <a:pos x="226" y="148"/>
                      </a:cxn>
                      <a:cxn ang="0">
                        <a:pos x="218" y="134"/>
                      </a:cxn>
                      <a:cxn ang="0">
                        <a:pos x="210" y="122"/>
                      </a:cxn>
                      <a:cxn ang="0">
                        <a:pos x="191" y="99"/>
                      </a:cxn>
                      <a:cxn ang="0">
                        <a:pos x="168" y="76"/>
                      </a:cxn>
                      <a:cxn ang="0">
                        <a:pos x="157" y="66"/>
                      </a:cxn>
                      <a:cxn ang="0">
                        <a:pos x="145" y="58"/>
                      </a:cxn>
                      <a:cxn ang="0">
                        <a:pos x="134" y="49"/>
                      </a:cxn>
                      <a:cxn ang="0">
                        <a:pos x="119" y="42"/>
                      </a:cxn>
                      <a:cxn ang="0">
                        <a:pos x="106" y="32"/>
                      </a:cxn>
                      <a:cxn ang="0">
                        <a:pos x="92" y="26"/>
                      </a:cxn>
                      <a:cxn ang="0">
                        <a:pos x="77" y="20"/>
                      </a:cxn>
                      <a:cxn ang="0">
                        <a:pos x="62" y="14"/>
                      </a:cxn>
                      <a:cxn ang="0">
                        <a:pos x="49" y="9"/>
                      </a:cxn>
                      <a:cxn ang="0">
                        <a:pos x="31" y="4"/>
                      </a:cxn>
                      <a:cxn ang="0">
                        <a:pos x="16" y="3"/>
                      </a:cxn>
                      <a:cxn ang="0">
                        <a:pos x="0" y="0"/>
                      </a:cxn>
                    </a:cxnLst>
                    <a:rect l="0" t="0" r="r" b="b"/>
                    <a:pathLst>
                      <a:path w="275" h="360">
                        <a:moveTo>
                          <a:pt x="272" y="360"/>
                        </a:moveTo>
                        <a:lnTo>
                          <a:pt x="275" y="344"/>
                        </a:lnTo>
                        <a:lnTo>
                          <a:pt x="275" y="328"/>
                        </a:lnTo>
                        <a:lnTo>
                          <a:pt x="275" y="311"/>
                        </a:lnTo>
                        <a:lnTo>
                          <a:pt x="275" y="295"/>
                        </a:lnTo>
                        <a:lnTo>
                          <a:pt x="272" y="279"/>
                        </a:lnTo>
                        <a:lnTo>
                          <a:pt x="270" y="264"/>
                        </a:lnTo>
                        <a:lnTo>
                          <a:pt x="267" y="246"/>
                        </a:lnTo>
                        <a:lnTo>
                          <a:pt x="263" y="233"/>
                        </a:lnTo>
                        <a:lnTo>
                          <a:pt x="259" y="218"/>
                        </a:lnTo>
                        <a:lnTo>
                          <a:pt x="253" y="203"/>
                        </a:lnTo>
                        <a:lnTo>
                          <a:pt x="247" y="189"/>
                        </a:lnTo>
                        <a:lnTo>
                          <a:pt x="240" y="176"/>
                        </a:lnTo>
                        <a:lnTo>
                          <a:pt x="233" y="161"/>
                        </a:lnTo>
                        <a:lnTo>
                          <a:pt x="226" y="148"/>
                        </a:lnTo>
                        <a:lnTo>
                          <a:pt x="218" y="134"/>
                        </a:lnTo>
                        <a:lnTo>
                          <a:pt x="210" y="122"/>
                        </a:lnTo>
                        <a:lnTo>
                          <a:pt x="191" y="99"/>
                        </a:lnTo>
                        <a:lnTo>
                          <a:pt x="168" y="76"/>
                        </a:lnTo>
                        <a:lnTo>
                          <a:pt x="157" y="66"/>
                        </a:lnTo>
                        <a:lnTo>
                          <a:pt x="145" y="58"/>
                        </a:lnTo>
                        <a:lnTo>
                          <a:pt x="134" y="49"/>
                        </a:lnTo>
                        <a:lnTo>
                          <a:pt x="119" y="42"/>
                        </a:lnTo>
                        <a:lnTo>
                          <a:pt x="106" y="32"/>
                        </a:lnTo>
                        <a:lnTo>
                          <a:pt x="92" y="26"/>
                        </a:lnTo>
                        <a:lnTo>
                          <a:pt x="77" y="20"/>
                        </a:lnTo>
                        <a:lnTo>
                          <a:pt x="62" y="14"/>
                        </a:lnTo>
                        <a:lnTo>
                          <a:pt x="49" y="9"/>
                        </a:lnTo>
                        <a:lnTo>
                          <a:pt x="31" y="4"/>
                        </a:lnTo>
                        <a:lnTo>
                          <a:pt x="16" y="3"/>
                        </a:lnTo>
                        <a:lnTo>
                          <a:pt x="0" y="0"/>
                        </a:lnTo>
                      </a:path>
                    </a:pathLst>
                  </a:custGeom>
                  <a:noFill/>
                  <a:ln w="15875" cap="flat">
                    <a:solidFill>
                      <a:srgbClr val="5F5F5F"/>
                    </a:solidFill>
                    <a:prstDash val="lgDash"/>
                    <a:round/>
                    <a:headEnd/>
                    <a:tailEnd/>
                  </a:ln>
                </p:spPr>
                <p:txBody>
                  <a:bodyPr/>
                  <a:lstStyle/>
                  <a:p>
                    <a:endParaRPr lang="en-US" dirty="0"/>
                  </a:p>
                </p:txBody>
              </p:sp>
              <p:sp>
                <p:nvSpPr>
                  <p:cNvPr id="147" name="Freeform 115"/>
                  <p:cNvSpPr>
                    <a:spLocks/>
                  </p:cNvSpPr>
                  <p:nvPr/>
                </p:nvSpPr>
                <p:spPr bwMode="auto">
                  <a:xfrm>
                    <a:off x="3140" y="2364"/>
                    <a:ext cx="133" cy="177"/>
                  </a:xfrm>
                  <a:custGeom>
                    <a:avLst/>
                    <a:gdLst/>
                    <a:ahLst/>
                    <a:cxnLst>
                      <a:cxn ang="0">
                        <a:pos x="395" y="530"/>
                      </a:cxn>
                      <a:cxn ang="0">
                        <a:pos x="398" y="507"/>
                      </a:cxn>
                      <a:cxn ang="0">
                        <a:pos x="399" y="483"/>
                      </a:cxn>
                      <a:cxn ang="0">
                        <a:pos x="399" y="460"/>
                      </a:cxn>
                      <a:cxn ang="0">
                        <a:pos x="398" y="434"/>
                      </a:cxn>
                      <a:cxn ang="0">
                        <a:pos x="395" y="411"/>
                      </a:cxn>
                      <a:cxn ang="0">
                        <a:pos x="392" y="388"/>
                      </a:cxn>
                      <a:cxn ang="0">
                        <a:pos x="387" y="365"/>
                      </a:cxn>
                      <a:cxn ang="0">
                        <a:pos x="383" y="344"/>
                      </a:cxn>
                      <a:cxn ang="0">
                        <a:pos x="376" y="321"/>
                      </a:cxn>
                      <a:cxn ang="0">
                        <a:pos x="369" y="300"/>
                      </a:cxn>
                      <a:cxn ang="0">
                        <a:pos x="360" y="277"/>
                      </a:cxn>
                      <a:cxn ang="0">
                        <a:pos x="352" y="257"/>
                      </a:cxn>
                      <a:cxn ang="0">
                        <a:pos x="340" y="238"/>
                      </a:cxn>
                      <a:cxn ang="0">
                        <a:pos x="328" y="216"/>
                      </a:cxn>
                      <a:cxn ang="0">
                        <a:pos x="317" y="199"/>
                      </a:cxn>
                      <a:cxn ang="0">
                        <a:pos x="304" y="180"/>
                      </a:cxn>
                      <a:cxn ang="0">
                        <a:pos x="291" y="161"/>
                      </a:cxn>
                      <a:cxn ang="0">
                        <a:pos x="275" y="146"/>
                      </a:cxn>
                      <a:cxn ang="0">
                        <a:pos x="258" y="130"/>
                      </a:cxn>
                      <a:cxn ang="0">
                        <a:pos x="242" y="113"/>
                      </a:cxn>
                      <a:cxn ang="0">
                        <a:pos x="226" y="100"/>
                      </a:cxn>
                      <a:cxn ang="0">
                        <a:pos x="208" y="85"/>
                      </a:cxn>
                      <a:cxn ang="0">
                        <a:pos x="189" y="71"/>
                      </a:cxn>
                      <a:cxn ang="0">
                        <a:pos x="172" y="59"/>
                      </a:cxn>
                      <a:cxn ang="0">
                        <a:pos x="153" y="48"/>
                      </a:cxn>
                      <a:cxn ang="0">
                        <a:pos x="134" y="39"/>
                      </a:cxn>
                      <a:cxn ang="0">
                        <a:pos x="113" y="30"/>
                      </a:cxn>
                      <a:cxn ang="0">
                        <a:pos x="90" y="20"/>
                      </a:cxn>
                      <a:cxn ang="0">
                        <a:pos x="70" y="13"/>
                      </a:cxn>
                      <a:cxn ang="0">
                        <a:pos x="47" y="9"/>
                      </a:cxn>
                      <a:cxn ang="0">
                        <a:pos x="23" y="4"/>
                      </a:cxn>
                      <a:cxn ang="0">
                        <a:pos x="0" y="0"/>
                      </a:cxn>
                    </a:cxnLst>
                    <a:rect l="0" t="0" r="r" b="b"/>
                    <a:pathLst>
                      <a:path w="399" h="530">
                        <a:moveTo>
                          <a:pt x="395" y="530"/>
                        </a:moveTo>
                        <a:lnTo>
                          <a:pt x="398" y="507"/>
                        </a:lnTo>
                        <a:lnTo>
                          <a:pt x="399" y="483"/>
                        </a:lnTo>
                        <a:lnTo>
                          <a:pt x="399" y="460"/>
                        </a:lnTo>
                        <a:lnTo>
                          <a:pt x="398" y="434"/>
                        </a:lnTo>
                        <a:lnTo>
                          <a:pt x="395" y="411"/>
                        </a:lnTo>
                        <a:lnTo>
                          <a:pt x="392" y="388"/>
                        </a:lnTo>
                        <a:lnTo>
                          <a:pt x="387" y="365"/>
                        </a:lnTo>
                        <a:lnTo>
                          <a:pt x="383" y="344"/>
                        </a:lnTo>
                        <a:lnTo>
                          <a:pt x="376" y="321"/>
                        </a:lnTo>
                        <a:lnTo>
                          <a:pt x="369" y="300"/>
                        </a:lnTo>
                        <a:lnTo>
                          <a:pt x="360" y="277"/>
                        </a:lnTo>
                        <a:lnTo>
                          <a:pt x="352" y="257"/>
                        </a:lnTo>
                        <a:lnTo>
                          <a:pt x="340" y="238"/>
                        </a:lnTo>
                        <a:lnTo>
                          <a:pt x="328" y="216"/>
                        </a:lnTo>
                        <a:lnTo>
                          <a:pt x="317" y="199"/>
                        </a:lnTo>
                        <a:lnTo>
                          <a:pt x="304" y="180"/>
                        </a:lnTo>
                        <a:lnTo>
                          <a:pt x="291" y="161"/>
                        </a:lnTo>
                        <a:lnTo>
                          <a:pt x="275" y="146"/>
                        </a:lnTo>
                        <a:lnTo>
                          <a:pt x="258" y="130"/>
                        </a:lnTo>
                        <a:lnTo>
                          <a:pt x="242" y="113"/>
                        </a:lnTo>
                        <a:lnTo>
                          <a:pt x="226" y="100"/>
                        </a:lnTo>
                        <a:lnTo>
                          <a:pt x="208" y="85"/>
                        </a:lnTo>
                        <a:lnTo>
                          <a:pt x="189" y="71"/>
                        </a:lnTo>
                        <a:lnTo>
                          <a:pt x="172" y="59"/>
                        </a:lnTo>
                        <a:lnTo>
                          <a:pt x="153" y="48"/>
                        </a:lnTo>
                        <a:lnTo>
                          <a:pt x="134" y="39"/>
                        </a:lnTo>
                        <a:lnTo>
                          <a:pt x="113" y="30"/>
                        </a:lnTo>
                        <a:lnTo>
                          <a:pt x="90" y="20"/>
                        </a:lnTo>
                        <a:lnTo>
                          <a:pt x="70" y="13"/>
                        </a:lnTo>
                        <a:lnTo>
                          <a:pt x="47" y="9"/>
                        </a:lnTo>
                        <a:lnTo>
                          <a:pt x="23" y="4"/>
                        </a:lnTo>
                        <a:lnTo>
                          <a:pt x="0" y="0"/>
                        </a:lnTo>
                      </a:path>
                    </a:pathLst>
                  </a:custGeom>
                  <a:noFill/>
                  <a:ln w="15875" cap="flat">
                    <a:solidFill>
                      <a:srgbClr val="5F5F5F"/>
                    </a:solidFill>
                    <a:prstDash val="lgDash"/>
                    <a:round/>
                    <a:headEnd/>
                    <a:tailEnd/>
                  </a:ln>
                </p:spPr>
                <p:txBody>
                  <a:bodyPr/>
                  <a:lstStyle/>
                  <a:p>
                    <a:endParaRPr lang="en-US" dirty="0"/>
                  </a:p>
                </p:txBody>
              </p:sp>
              <p:sp>
                <p:nvSpPr>
                  <p:cNvPr id="148" name="Freeform 116"/>
                  <p:cNvSpPr>
                    <a:spLocks/>
                  </p:cNvSpPr>
                  <p:nvPr/>
                </p:nvSpPr>
                <p:spPr bwMode="auto">
                  <a:xfrm>
                    <a:off x="3111" y="2429"/>
                    <a:ext cx="92" cy="120"/>
                  </a:xfrm>
                  <a:custGeom>
                    <a:avLst/>
                    <a:gdLst/>
                    <a:ahLst/>
                    <a:cxnLst>
                      <a:cxn ang="0">
                        <a:pos x="272" y="360"/>
                      </a:cxn>
                      <a:cxn ang="0">
                        <a:pos x="275" y="344"/>
                      </a:cxn>
                      <a:cxn ang="0">
                        <a:pos x="275" y="328"/>
                      </a:cxn>
                      <a:cxn ang="0">
                        <a:pos x="275" y="311"/>
                      </a:cxn>
                      <a:cxn ang="0">
                        <a:pos x="275" y="295"/>
                      </a:cxn>
                      <a:cxn ang="0">
                        <a:pos x="272" y="279"/>
                      </a:cxn>
                      <a:cxn ang="0">
                        <a:pos x="270" y="264"/>
                      </a:cxn>
                      <a:cxn ang="0">
                        <a:pos x="267" y="246"/>
                      </a:cxn>
                      <a:cxn ang="0">
                        <a:pos x="263" y="233"/>
                      </a:cxn>
                      <a:cxn ang="0">
                        <a:pos x="259" y="218"/>
                      </a:cxn>
                      <a:cxn ang="0">
                        <a:pos x="253" y="203"/>
                      </a:cxn>
                      <a:cxn ang="0">
                        <a:pos x="247" y="189"/>
                      </a:cxn>
                      <a:cxn ang="0">
                        <a:pos x="240" y="176"/>
                      </a:cxn>
                      <a:cxn ang="0">
                        <a:pos x="233" y="161"/>
                      </a:cxn>
                      <a:cxn ang="0">
                        <a:pos x="226" y="148"/>
                      </a:cxn>
                      <a:cxn ang="0">
                        <a:pos x="218" y="134"/>
                      </a:cxn>
                      <a:cxn ang="0">
                        <a:pos x="210" y="122"/>
                      </a:cxn>
                      <a:cxn ang="0">
                        <a:pos x="191" y="99"/>
                      </a:cxn>
                      <a:cxn ang="0">
                        <a:pos x="168" y="76"/>
                      </a:cxn>
                      <a:cxn ang="0">
                        <a:pos x="157" y="66"/>
                      </a:cxn>
                      <a:cxn ang="0">
                        <a:pos x="145" y="58"/>
                      </a:cxn>
                      <a:cxn ang="0">
                        <a:pos x="134" y="49"/>
                      </a:cxn>
                      <a:cxn ang="0">
                        <a:pos x="119" y="42"/>
                      </a:cxn>
                      <a:cxn ang="0">
                        <a:pos x="106" y="32"/>
                      </a:cxn>
                      <a:cxn ang="0">
                        <a:pos x="92" y="26"/>
                      </a:cxn>
                      <a:cxn ang="0">
                        <a:pos x="77" y="20"/>
                      </a:cxn>
                      <a:cxn ang="0">
                        <a:pos x="62" y="14"/>
                      </a:cxn>
                      <a:cxn ang="0">
                        <a:pos x="49" y="9"/>
                      </a:cxn>
                      <a:cxn ang="0">
                        <a:pos x="31" y="4"/>
                      </a:cxn>
                      <a:cxn ang="0">
                        <a:pos x="16" y="3"/>
                      </a:cxn>
                      <a:cxn ang="0">
                        <a:pos x="0" y="0"/>
                      </a:cxn>
                    </a:cxnLst>
                    <a:rect l="0" t="0" r="r" b="b"/>
                    <a:pathLst>
                      <a:path w="275" h="360">
                        <a:moveTo>
                          <a:pt x="272" y="360"/>
                        </a:moveTo>
                        <a:lnTo>
                          <a:pt x="275" y="344"/>
                        </a:lnTo>
                        <a:lnTo>
                          <a:pt x="275" y="328"/>
                        </a:lnTo>
                        <a:lnTo>
                          <a:pt x="275" y="311"/>
                        </a:lnTo>
                        <a:lnTo>
                          <a:pt x="275" y="295"/>
                        </a:lnTo>
                        <a:lnTo>
                          <a:pt x="272" y="279"/>
                        </a:lnTo>
                        <a:lnTo>
                          <a:pt x="270" y="264"/>
                        </a:lnTo>
                        <a:lnTo>
                          <a:pt x="267" y="246"/>
                        </a:lnTo>
                        <a:lnTo>
                          <a:pt x="263" y="233"/>
                        </a:lnTo>
                        <a:lnTo>
                          <a:pt x="259" y="218"/>
                        </a:lnTo>
                        <a:lnTo>
                          <a:pt x="253" y="203"/>
                        </a:lnTo>
                        <a:lnTo>
                          <a:pt x="247" y="189"/>
                        </a:lnTo>
                        <a:lnTo>
                          <a:pt x="240" y="176"/>
                        </a:lnTo>
                        <a:lnTo>
                          <a:pt x="233" y="161"/>
                        </a:lnTo>
                        <a:lnTo>
                          <a:pt x="226" y="148"/>
                        </a:lnTo>
                        <a:lnTo>
                          <a:pt x="218" y="134"/>
                        </a:lnTo>
                        <a:lnTo>
                          <a:pt x="210" y="122"/>
                        </a:lnTo>
                        <a:lnTo>
                          <a:pt x="191" y="99"/>
                        </a:lnTo>
                        <a:lnTo>
                          <a:pt x="168" y="76"/>
                        </a:lnTo>
                        <a:lnTo>
                          <a:pt x="157" y="66"/>
                        </a:lnTo>
                        <a:lnTo>
                          <a:pt x="145" y="58"/>
                        </a:lnTo>
                        <a:lnTo>
                          <a:pt x="134" y="49"/>
                        </a:lnTo>
                        <a:lnTo>
                          <a:pt x="119" y="42"/>
                        </a:lnTo>
                        <a:lnTo>
                          <a:pt x="106" y="32"/>
                        </a:lnTo>
                        <a:lnTo>
                          <a:pt x="92" y="26"/>
                        </a:lnTo>
                        <a:lnTo>
                          <a:pt x="77" y="20"/>
                        </a:lnTo>
                        <a:lnTo>
                          <a:pt x="62" y="14"/>
                        </a:lnTo>
                        <a:lnTo>
                          <a:pt x="49" y="9"/>
                        </a:lnTo>
                        <a:lnTo>
                          <a:pt x="31" y="4"/>
                        </a:lnTo>
                        <a:lnTo>
                          <a:pt x="16" y="3"/>
                        </a:lnTo>
                        <a:lnTo>
                          <a:pt x="0" y="0"/>
                        </a:lnTo>
                      </a:path>
                    </a:pathLst>
                  </a:custGeom>
                  <a:noFill/>
                  <a:ln w="15875" cap="flat">
                    <a:solidFill>
                      <a:srgbClr val="5F5F5F"/>
                    </a:solidFill>
                    <a:prstDash val="lgDash"/>
                    <a:round/>
                    <a:headEnd/>
                    <a:tailEnd/>
                  </a:ln>
                </p:spPr>
                <p:txBody>
                  <a:bodyPr/>
                  <a:lstStyle/>
                  <a:p>
                    <a:endParaRPr lang="en-US" dirty="0"/>
                  </a:p>
                </p:txBody>
              </p:sp>
              <p:sp>
                <p:nvSpPr>
                  <p:cNvPr id="149" name="Freeform 117"/>
                  <p:cNvSpPr>
                    <a:spLocks/>
                  </p:cNvSpPr>
                  <p:nvPr/>
                </p:nvSpPr>
                <p:spPr bwMode="auto">
                  <a:xfrm>
                    <a:off x="3140" y="2364"/>
                    <a:ext cx="133" cy="177"/>
                  </a:xfrm>
                  <a:custGeom>
                    <a:avLst/>
                    <a:gdLst/>
                    <a:ahLst/>
                    <a:cxnLst>
                      <a:cxn ang="0">
                        <a:pos x="395" y="530"/>
                      </a:cxn>
                      <a:cxn ang="0">
                        <a:pos x="398" y="507"/>
                      </a:cxn>
                      <a:cxn ang="0">
                        <a:pos x="399" y="483"/>
                      </a:cxn>
                      <a:cxn ang="0">
                        <a:pos x="399" y="460"/>
                      </a:cxn>
                      <a:cxn ang="0">
                        <a:pos x="398" y="434"/>
                      </a:cxn>
                      <a:cxn ang="0">
                        <a:pos x="395" y="411"/>
                      </a:cxn>
                      <a:cxn ang="0">
                        <a:pos x="392" y="388"/>
                      </a:cxn>
                      <a:cxn ang="0">
                        <a:pos x="387" y="365"/>
                      </a:cxn>
                      <a:cxn ang="0">
                        <a:pos x="383" y="344"/>
                      </a:cxn>
                      <a:cxn ang="0">
                        <a:pos x="376" y="321"/>
                      </a:cxn>
                      <a:cxn ang="0">
                        <a:pos x="369" y="300"/>
                      </a:cxn>
                      <a:cxn ang="0">
                        <a:pos x="360" y="277"/>
                      </a:cxn>
                      <a:cxn ang="0">
                        <a:pos x="352" y="257"/>
                      </a:cxn>
                      <a:cxn ang="0">
                        <a:pos x="340" y="238"/>
                      </a:cxn>
                      <a:cxn ang="0">
                        <a:pos x="328" y="216"/>
                      </a:cxn>
                      <a:cxn ang="0">
                        <a:pos x="317" y="199"/>
                      </a:cxn>
                      <a:cxn ang="0">
                        <a:pos x="304" y="180"/>
                      </a:cxn>
                      <a:cxn ang="0">
                        <a:pos x="291" y="161"/>
                      </a:cxn>
                      <a:cxn ang="0">
                        <a:pos x="275" y="146"/>
                      </a:cxn>
                      <a:cxn ang="0">
                        <a:pos x="258" y="130"/>
                      </a:cxn>
                      <a:cxn ang="0">
                        <a:pos x="242" y="113"/>
                      </a:cxn>
                      <a:cxn ang="0">
                        <a:pos x="226" y="100"/>
                      </a:cxn>
                      <a:cxn ang="0">
                        <a:pos x="208" y="85"/>
                      </a:cxn>
                      <a:cxn ang="0">
                        <a:pos x="189" y="71"/>
                      </a:cxn>
                      <a:cxn ang="0">
                        <a:pos x="172" y="59"/>
                      </a:cxn>
                      <a:cxn ang="0">
                        <a:pos x="153" y="48"/>
                      </a:cxn>
                      <a:cxn ang="0">
                        <a:pos x="134" y="39"/>
                      </a:cxn>
                      <a:cxn ang="0">
                        <a:pos x="113" y="30"/>
                      </a:cxn>
                      <a:cxn ang="0">
                        <a:pos x="90" y="20"/>
                      </a:cxn>
                      <a:cxn ang="0">
                        <a:pos x="70" y="13"/>
                      </a:cxn>
                      <a:cxn ang="0">
                        <a:pos x="47" y="9"/>
                      </a:cxn>
                      <a:cxn ang="0">
                        <a:pos x="23" y="4"/>
                      </a:cxn>
                      <a:cxn ang="0">
                        <a:pos x="0" y="0"/>
                      </a:cxn>
                    </a:cxnLst>
                    <a:rect l="0" t="0" r="r" b="b"/>
                    <a:pathLst>
                      <a:path w="399" h="530">
                        <a:moveTo>
                          <a:pt x="395" y="530"/>
                        </a:moveTo>
                        <a:lnTo>
                          <a:pt x="398" y="507"/>
                        </a:lnTo>
                        <a:lnTo>
                          <a:pt x="399" y="483"/>
                        </a:lnTo>
                        <a:lnTo>
                          <a:pt x="399" y="460"/>
                        </a:lnTo>
                        <a:lnTo>
                          <a:pt x="398" y="434"/>
                        </a:lnTo>
                        <a:lnTo>
                          <a:pt x="395" y="411"/>
                        </a:lnTo>
                        <a:lnTo>
                          <a:pt x="392" y="388"/>
                        </a:lnTo>
                        <a:lnTo>
                          <a:pt x="387" y="365"/>
                        </a:lnTo>
                        <a:lnTo>
                          <a:pt x="383" y="344"/>
                        </a:lnTo>
                        <a:lnTo>
                          <a:pt x="376" y="321"/>
                        </a:lnTo>
                        <a:lnTo>
                          <a:pt x="369" y="300"/>
                        </a:lnTo>
                        <a:lnTo>
                          <a:pt x="360" y="277"/>
                        </a:lnTo>
                        <a:lnTo>
                          <a:pt x="352" y="257"/>
                        </a:lnTo>
                        <a:lnTo>
                          <a:pt x="340" y="238"/>
                        </a:lnTo>
                        <a:lnTo>
                          <a:pt x="328" y="216"/>
                        </a:lnTo>
                        <a:lnTo>
                          <a:pt x="317" y="199"/>
                        </a:lnTo>
                        <a:lnTo>
                          <a:pt x="304" y="180"/>
                        </a:lnTo>
                        <a:lnTo>
                          <a:pt x="291" y="161"/>
                        </a:lnTo>
                        <a:lnTo>
                          <a:pt x="275" y="146"/>
                        </a:lnTo>
                        <a:lnTo>
                          <a:pt x="258" y="130"/>
                        </a:lnTo>
                        <a:lnTo>
                          <a:pt x="242" y="113"/>
                        </a:lnTo>
                        <a:lnTo>
                          <a:pt x="226" y="100"/>
                        </a:lnTo>
                        <a:lnTo>
                          <a:pt x="208" y="85"/>
                        </a:lnTo>
                        <a:lnTo>
                          <a:pt x="189" y="71"/>
                        </a:lnTo>
                        <a:lnTo>
                          <a:pt x="172" y="59"/>
                        </a:lnTo>
                        <a:lnTo>
                          <a:pt x="153" y="48"/>
                        </a:lnTo>
                        <a:lnTo>
                          <a:pt x="134" y="39"/>
                        </a:lnTo>
                        <a:lnTo>
                          <a:pt x="113" y="30"/>
                        </a:lnTo>
                        <a:lnTo>
                          <a:pt x="90" y="20"/>
                        </a:lnTo>
                        <a:lnTo>
                          <a:pt x="70" y="13"/>
                        </a:lnTo>
                        <a:lnTo>
                          <a:pt x="47" y="9"/>
                        </a:lnTo>
                        <a:lnTo>
                          <a:pt x="23" y="4"/>
                        </a:lnTo>
                        <a:lnTo>
                          <a:pt x="0" y="0"/>
                        </a:lnTo>
                      </a:path>
                    </a:pathLst>
                  </a:custGeom>
                  <a:noFill/>
                  <a:ln w="15875" cap="flat">
                    <a:solidFill>
                      <a:srgbClr val="5F5F5F"/>
                    </a:solidFill>
                    <a:prstDash val="lgDash"/>
                    <a:round/>
                    <a:headEnd/>
                    <a:tailEnd/>
                  </a:ln>
                </p:spPr>
                <p:txBody>
                  <a:bodyPr/>
                  <a:lstStyle/>
                  <a:p>
                    <a:endParaRPr lang="en-US" dirty="0"/>
                  </a:p>
                </p:txBody>
              </p:sp>
            </p:grpSp>
            <p:sp>
              <p:nvSpPr>
                <p:cNvPr id="145" name="Freeform 118"/>
                <p:cNvSpPr>
                  <a:spLocks/>
                </p:cNvSpPr>
                <p:nvPr/>
              </p:nvSpPr>
              <p:spPr bwMode="auto">
                <a:xfrm>
                  <a:off x="1317" y="2052"/>
                  <a:ext cx="111" cy="151"/>
                </a:xfrm>
                <a:custGeom>
                  <a:avLst/>
                  <a:gdLst/>
                  <a:ahLst/>
                  <a:cxnLst>
                    <a:cxn ang="0">
                      <a:pos x="188" y="251"/>
                    </a:cxn>
                    <a:cxn ang="0">
                      <a:pos x="191" y="240"/>
                    </a:cxn>
                    <a:cxn ang="0">
                      <a:pos x="191" y="228"/>
                    </a:cxn>
                    <a:cxn ang="0">
                      <a:pos x="191" y="205"/>
                    </a:cxn>
                    <a:cxn ang="0">
                      <a:pos x="188" y="185"/>
                    </a:cxn>
                    <a:cxn ang="0">
                      <a:pos x="181" y="162"/>
                    </a:cxn>
                    <a:cxn ang="0">
                      <a:pos x="177" y="140"/>
                    </a:cxn>
                    <a:cxn ang="0">
                      <a:pos x="168" y="123"/>
                    </a:cxn>
                    <a:cxn ang="0">
                      <a:pos x="156" y="104"/>
                    </a:cxn>
                    <a:cxn ang="0">
                      <a:pos x="145" y="85"/>
                    </a:cxn>
                    <a:cxn ang="0">
                      <a:pos x="131" y="70"/>
                    </a:cxn>
                    <a:cxn ang="0">
                      <a:pos x="118" y="52"/>
                    </a:cxn>
                    <a:cxn ang="0">
                      <a:pos x="99" y="39"/>
                    </a:cxn>
                    <a:cxn ang="0">
                      <a:pos x="83" y="28"/>
                    </a:cxn>
                    <a:cxn ang="0">
                      <a:pos x="61" y="18"/>
                    </a:cxn>
                    <a:cxn ang="0">
                      <a:pos x="41" y="9"/>
                    </a:cxn>
                    <a:cxn ang="0">
                      <a:pos x="20" y="2"/>
                    </a:cxn>
                    <a:cxn ang="0">
                      <a:pos x="0" y="0"/>
                    </a:cxn>
                  </a:cxnLst>
                  <a:rect l="0" t="0" r="r" b="b"/>
                  <a:pathLst>
                    <a:path w="191" h="251">
                      <a:moveTo>
                        <a:pt x="188" y="251"/>
                      </a:moveTo>
                      <a:lnTo>
                        <a:pt x="191" y="240"/>
                      </a:lnTo>
                      <a:lnTo>
                        <a:pt x="191" y="228"/>
                      </a:lnTo>
                      <a:lnTo>
                        <a:pt x="191" y="205"/>
                      </a:lnTo>
                      <a:lnTo>
                        <a:pt x="188" y="185"/>
                      </a:lnTo>
                      <a:lnTo>
                        <a:pt x="181" y="162"/>
                      </a:lnTo>
                      <a:lnTo>
                        <a:pt x="177" y="140"/>
                      </a:lnTo>
                      <a:lnTo>
                        <a:pt x="168" y="123"/>
                      </a:lnTo>
                      <a:lnTo>
                        <a:pt x="156" y="104"/>
                      </a:lnTo>
                      <a:lnTo>
                        <a:pt x="145" y="85"/>
                      </a:lnTo>
                      <a:lnTo>
                        <a:pt x="131" y="70"/>
                      </a:lnTo>
                      <a:lnTo>
                        <a:pt x="118" y="52"/>
                      </a:lnTo>
                      <a:lnTo>
                        <a:pt x="99" y="39"/>
                      </a:lnTo>
                      <a:lnTo>
                        <a:pt x="83" y="28"/>
                      </a:lnTo>
                      <a:lnTo>
                        <a:pt x="61" y="18"/>
                      </a:lnTo>
                      <a:lnTo>
                        <a:pt x="41" y="9"/>
                      </a:lnTo>
                      <a:lnTo>
                        <a:pt x="20" y="2"/>
                      </a:lnTo>
                      <a:lnTo>
                        <a:pt x="0" y="0"/>
                      </a:lnTo>
                    </a:path>
                  </a:pathLst>
                </a:custGeom>
                <a:noFill/>
                <a:ln w="15875" cap="flat">
                  <a:solidFill>
                    <a:srgbClr val="5F5F5F"/>
                  </a:solidFill>
                  <a:prstDash val="lgDash"/>
                  <a:round/>
                  <a:headEnd/>
                  <a:tailEnd/>
                </a:ln>
              </p:spPr>
              <p:txBody>
                <a:bodyPr/>
                <a:lstStyle/>
                <a:p>
                  <a:endParaRPr lang="en-US" dirty="0"/>
                </a:p>
              </p:txBody>
            </p:sp>
          </p:grpSp>
        </p:grpSp>
        <p:grpSp>
          <p:nvGrpSpPr>
            <p:cNvPr id="128" name="Group 119"/>
            <p:cNvGrpSpPr>
              <a:grpSpLocks/>
            </p:cNvGrpSpPr>
            <p:nvPr/>
          </p:nvGrpSpPr>
          <p:grpSpPr bwMode="auto">
            <a:xfrm rot="7852733">
              <a:off x="4605" y="3376"/>
              <a:ext cx="354" cy="385"/>
              <a:chOff x="1317" y="1818"/>
              <a:chExt cx="354" cy="385"/>
            </a:xfrm>
          </p:grpSpPr>
          <p:grpSp>
            <p:nvGrpSpPr>
              <p:cNvPr id="136" name="Group 120"/>
              <p:cNvGrpSpPr>
                <a:grpSpLocks/>
              </p:cNvGrpSpPr>
              <p:nvPr/>
            </p:nvGrpSpPr>
            <p:grpSpPr bwMode="auto">
              <a:xfrm>
                <a:off x="1384" y="1818"/>
                <a:ext cx="287" cy="333"/>
                <a:chOff x="3111" y="2364"/>
                <a:chExt cx="162" cy="185"/>
              </a:xfrm>
            </p:grpSpPr>
            <p:sp>
              <p:nvSpPr>
                <p:cNvPr id="138" name="Freeform 121"/>
                <p:cNvSpPr>
                  <a:spLocks/>
                </p:cNvSpPr>
                <p:nvPr/>
              </p:nvSpPr>
              <p:spPr bwMode="auto">
                <a:xfrm>
                  <a:off x="3111" y="2429"/>
                  <a:ext cx="92" cy="120"/>
                </a:xfrm>
                <a:custGeom>
                  <a:avLst/>
                  <a:gdLst/>
                  <a:ahLst/>
                  <a:cxnLst>
                    <a:cxn ang="0">
                      <a:pos x="272" y="360"/>
                    </a:cxn>
                    <a:cxn ang="0">
                      <a:pos x="275" y="344"/>
                    </a:cxn>
                    <a:cxn ang="0">
                      <a:pos x="275" y="328"/>
                    </a:cxn>
                    <a:cxn ang="0">
                      <a:pos x="275" y="311"/>
                    </a:cxn>
                    <a:cxn ang="0">
                      <a:pos x="275" y="295"/>
                    </a:cxn>
                    <a:cxn ang="0">
                      <a:pos x="272" y="279"/>
                    </a:cxn>
                    <a:cxn ang="0">
                      <a:pos x="270" y="264"/>
                    </a:cxn>
                    <a:cxn ang="0">
                      <a:pos x="267" y="246"/>
                    </a:cxn>
                    <a:cxn ang="0">
                      <a:pos x="263" y="233"/>
                    </a:cxn>
                    <a:cxn ang="0">
                      <a:pos x="259" y="218"/>
                    </a:cxn>
                    <a:cxn ang="0">
                      <a:pos x="253" y="203"/>
                    </a:cxn>
                    <a:cxn ang="0">
                      <a:pos x="247" y="189"/>
                    </a:cxn>
                    <a:cxn ang="0">
                      <a:pos x="240" y="176"/>
                    </a:cxn>
                    <a:cxn ang="0">
                      <a:pos x="233" y="161"/>
                    </a:cxn>
                    <a:cxn ang="0">
                      <a:pos x="226" y="148"/>
                    </a:cxn>
                    <a:cxn ang="0">
                      <a:pos x="218" y="134"/>
                    </a:cxn>
                    <a:cxn ang="0">
                      <a:pos x="210" y="122"/>
                    </a:cxn>
                    <a:cxn ang="0">
                      <a:pos x="191" y="99"/>
                    </a:cxn>
                    <a:cxn ang="0">
                      <a:pos x="168" y="76"/>
                    </a:cxn>
                    <a:cxn ang="0">
                      <a:pos x="157" y="66"/>
                    </a:cxn>
                    <a:cxn ang="0">
                      <a:pos x="145" y="58"/>
                    </a:cxn>
                    <a:cxn ang="0">
                      <a:pos x="134" y="49"/>
                    </a:cxn>
                    <a:cxn ang="0">
                      <a:pos x="119" y="42"/>
                    </a:cxn>
                    <a:cxn ang="0">
                      <a:pos x="106" y="32"/>
                    </a:cxn>
                    <a:cxn ang="0">
                      <a:pos x="92" y="26"/>
                    </a:cxn>
                    <a:cxn ang="0">
                      <a:pos x="77" y="20"/>
                    </a:cxn>
                    <a:cxn ang="0">
                      <a:pos x="62" y="14"/>
                    </a:cxn>
                    <a:cxn ang="0">
                      <a:pos x="49" y="9"/>
                    </a:cxn>
                    <a:cxn ang="0">
                      <a:pos x="31" y="4"/>
                    </a:cxn>
                    <a:cxn ang="0">
                      <a:pos x="16" y="3"/>
                    </a:cxn>
                    <a:cxn ang="0">
                      <a:pos x="0" y="0"/>
                    </a:cxn>
                  </a:cxnLst>
                  <a:rect l="0" t="0" r="r" b="b"/>
                  <a:pathLst>
                    <a:path w="275" h="360">
                      <a:moveTo>
                        <a:pt x="272" y="360"/>
                      </a:moveTo>
                      <a:lnTo>
                        <a:pt x="275" y="344"/>
                      </a:lnTo>
                      <a:lnTo>
                        <a:pt x="275" y="328"/>
                      </a:lnTo>
                      <a:lnTo>
                        <a:pt x="275" y="311"/>
                      </a:lnTo>
                      <a:lnTo>
                        <a:pt x="275" y="295"/>
                      </a:lnTo>
                      <a:lnTo>
                        <a:pt x="272" y="279"/>
                      </a:lnTo>
                      <a:lnTo>
                        <a:pt x="270" y="264"/>
                      </a:lnTo>
                      <a:lnTo>
                        <a:pt x="267" y="246"/>
                      </a:lnTo>
                      <a:lnTo>
                        <a:pt x="263" y="233"/>
                      </a:lnTo>
                      <a:lnTo>
                        <a:pt x="259" y="218"/>
                      </a:lnTo>
                      <a:lnTo>
                        <a:pt x="253" y="203"/>
                      </a:lnTo>
                      <a:lnTo>
                        <a:pt x="247" y="189"/>
                      </a:lnTo>
                      <a:lnTo>
                        <a:pt x="240" y="176"/>
                      </a:lnTo>
                      <a:lnTo>
                        <a:pt x="233" y="161"/>
                      </a:lnTo>
                      <a:lnTo>
                        <a:pt x="226" y="148"/>
                      </a:lnTo>
                      <a:lnTo>
                        <a:pt x="218" y="134"/>
                      </a:lnTo>
                      <a:lnTo>
                        <a:pt x="210" y="122"/>
                      </a:lnTo>
                      <a:lnTo>
                        <a:pt x="191" y="99"/>
                      </a:lnTo>
                      <a:lnTo>
                        <a:pt x="168" y="76"/>
                      </a:lnTo>
                      <a:lnTo>
                        <a:pt x="157" y="66"/>
                      </a:lnTo>
                      <a:lnTo>
                        <a:pt x="145" y="58"/>
                      </a:lnTo>
                      <a:lnTo>
                        <a:pt x="134" y="49"/>
                      </a:lnTo>
                      <a:lnTo>
                        <a:pt x="119" y="42"/>
                      </a:lnTo>
                      <a:lnTo>
                        <a:pt x="106" y="32"/>
                      </a:lnTo>
                      <a:lnTo>
                        <a:pt x="92" y="26"/>
                      </a:lnTo>
                      <a:lnTo>
                        <a:pt x="77" y="20"/>
                      </a:lnTo>
                      <a:lnTo>
                        <a:pt x="62" y="14"/>
                      </a:lnTo>
                      <a:lnTo>
                        <a:pt x="49" y="9"/>
                      </a:lnTo>
                      <a:lnTo>
                        <a:pt x="31" y="4"/>
                      </a:lnTo>
                      <a:lnTo>
                        <a:pt x="16" y="3"/>
                      </a:lnTo>
                      <a:lnTo>
                        <a:pt x="0" y="0"/>
                      </a:lnTo>
                    </a:path>
                  </a:pathLst>
                </a:custGeom>
                <a:noFill/>
                <a:ln w="15875" cap="flat">
                  <a:solidFill>
                    <a:srgbClr val="5F5F5F"/>
                  </a:solidFill>
                  <a:prstDash val="lgDash"/>
                  <a:round/>
                  <a:headEnd/>
                  <a:tailEnd/>
                </a:ln>
              </p:spPr>
              <p:txBody>
                <a:bodyPr/>
                <a:lstStyle/>
                <a:p>
                  <a:endParaRPr lang="en-US" dirty="0"/>
                </a:p>
              </p:txBody>
            </p:sp>
            <p:sp>
              <p:nvSpPr>
                <p:cNvPr id="139" name="Freeform 122"/>
                <p:cNvSpPr>
                  <a:spLocks/>
                </p:cNvSpPr>
                <p:nvPr/>
              </p:nvSpPr>
              <p:spPr bwMode="auto">
                <a:xfrm>
                  <a:off x="3140" y="2364"/>
                  <a:ext cx="133" cy="177"/>
                </a:xfrm>
                <a:custGeom>
                  <a:avLst/>
                  <a:gdLst/>
                  <a:ahLst/>
                  <a:cxnLst>
                    <a:cxn ang="0">
                      <a:pos x="395" y="530"/>
                    </a:cxn>
                    <a:cxn ang="0">
                      <a:pos x="398" y="507"/>
                    </a:cxn>
                    <a:cxn ang="0">
                      <a:pos x="399" y="483"/>
                    </a:cxn>
                    <a:cxn ang="0">
                      <a:pos x="399" y="460"/>
                    </a:cxn>
                    <a:cxn ang="0">
                      <a:pos x="398" y="434"/>
                    </a:cxn>
                    <a:cxn ang="0">
                      <a:pos x="395" y="411"/>
                    </a:cxn>
                    <a:cxn ang="0">
                      <a:pos x="392" y="388"/>
                    </a:cxn>
                    <a:cxn ang="0">
                      <a:pos x="387" y="365"/>
                    </a:cxn>
                    <a:cxn ang="0">
                      <a:pos x="383" y="344"/>
                    </a:cxn>
                    <a:cxn ang="0">
                      <a:pos x="376" y="321"/>
                    </a:cxn>
                    <a:cxn ang="0">
                      <a:pos x="369" y="300"/>
                    </a:cxn>
                    <a:cxn ang="0">
                      <a:pos x="360" y="277"/>
                    </a:cxn>
                    <a:cxn ang="0">
                      <a:pos x="352" y="257"/>
                    </a:cxn>
                    <a:cxn ang="0">
                      <a:pos x="340" y="238"/>
                    </a:cxn>
                    <a:cxn ang="0">
                      <a:pos x="328" y="216"/>
                    </a:cxn>
                    <a:cxn ang="0">
                      <a:pos x="317" y="199"/>
                    </a:cxn>
                    <a:cxn ang="0">
                      <a:pos x="304" y="180"/>
                    </a:cxn>
                    <a:cxn ang="0">
                      <a:pos x="291" y="161"/>
                    </a:cxn>
                    <a:cxn ang="0">
                      <a:pos x="275" y="146"/>
                    </a:cxn>
                    <a:cxn ang="0">
                      <a:pos x="258" y="130"/>
                    </a:cxn>
                    <a:cxn ang="0">
                      <a:pos x="242" y="113"/>
                    </a:cxn>
                    <a:cxn ang="0">
                      <a:pos x="226" y="100"/>
                    </a:cxn>
                    <a:cxn ang="0">
                      <a:pos x="208" y="85"/>
                    </a:cxn>
                    <a:cxn ang="0">
                      <a:pos x="189" y="71"/>
                    </a:cxn>
                    <a:cxn ang="0">
                      <a:pos x="172" y="59"/>
                    </a:cxn>
                    <a:cxn ang="0">
                      <a:pos x="153" y="48"/>
                    </a:cxn>
                    <a:cxn ang="0">
                      <a:pos x="134" y="39"/>
                    </a:cxn>
                    <a:cxn ang="0">
                      <a:pos x="113" y="30"/>
                    </a:cxn>
                    <a:cxn ang="0">
                      <a:pos x="90" y="20"/>
                    </a:cxn>
                    <a:cxn ang="0">
                      <a:pos x="70" y="13"/>
                    </a:cxn>
                    <a:cxn ang="0">
                      <a:pos x="47" y="9"/>
                    </a:cxn>
                    <a:cxn ang="0">
                      <a:pos x="23" y="4"/>
                    </a:cxn>
                    <a:cxn ang="0">
                      <a:pos x="0" y="0"/>
                    </a:cxn>
                  </a:cxnLst>
                  <a:rect l="0" t="0" r="r" b="b"/>
                  <a:pathLst>
                    <a:path w="399" h="530">
                      <a:moveTo>
                        <a:pt x="395" y="530"/>
                      </a:moveTo>
                      <a:lnTo>
                        <a:pt x="398" y="507"/>
                      </a:lnTo>
                      <a:lnTo>
                        <a:pt x="399" y="483"/>
                      </a:lnTo>
                      <a:lnTo>
                        <a:pt x="399" y="460"/>
                      </a:lnTo>
                      <a:lnTo>
                        <a:pt x="398" y="434"/>
                      </a:lnTo>
                      <a:lnTo>
                        <a:pt x="395" y="411"/>
                      </a:lnTo>
                      <a:lnTo>
                        <a:pt x="392" y="388"/>
                      </a:lnTo>
                      <a:lnTo>
                        <a:pt x="387" y="365"/>
                      </a:lnTo>
                      <a:lnTo>
                        <a:pt x="383" y="344"/>
                      </a:lnTo>
                      <a:lnTo>
                        <a:pt x="376" y="321"/>
                      </a:lnTo>
                      <a:lnTo>
                        <a:pt x="369" y="300"/>
                      </a:lnTo>
                      <a:lnTo>
                        <a:pt x="360" y="277"/>
                      </a:lnTo>
                      <a:lnTo>
                        <a:pt x="352" y="257"/>
                      </a:lnTo>
                      <a:lnTo>
                        <a:pt x="340" y="238"/>
                      </a:lnTo>
                      <a:lnTo>
                        <a:pt x="328" y="216"/>
                      </a:lnTo>
                      <a:lnTo>
                        <a:pt x="317" y="199"/>
                      </a:lnTo>
                      <a:lnTo>
                        <a:pt x="304" y="180"/>
                      </a:lnTo>
                      <a:lnTo>
                        <a:pt x="291" y="161"/>
                      </a:lnTo>
                      <a:lnTo>
                        <a:pt x="275" y="146"/>
                      </a:lnTo>
                      <a:lnTo>
                        <a:pt x="258" y="130"/>
                      </a:lnTo>
                      <a:lnTo>
                        <a:pt x="242" y="113"/>
                      </a:lnTo>
                      <a:lnTo>
                        <a:pt x="226" y="100"/>
                      </a:lnTo>
                      <a:lnTo>
                        <a:pt x="208" y="85"/>
                      </a:lnTo>
                      <a:lnTo>
                        <a:pt x="189" y="71"/>
                      </a:lnTo>
                      <a:lnTo>
                        <a:pt x="172" y="59"/>
                      </a:lnTo>
                      <a:lnTo>
                        <a:pt x="153" y="48"/>
                      </a:lnTo>
                      <a:lnTo>
                        <a:pt x="134" y="39"/>
                      </a:lnTo>
                      <a:lnTo>
                        <a:pt x="113" y="30"/>
                      </a:lnTo>
                      <a:lnTo>
                        <a:pt x="90" y="20"/>
                      </a:lnTo>
                      <a:lnTo>
                        <a:pt x="70" y="13"/>
                      </a:lnTo>
                      <a:lnTo>
                        <a:pt x="47" y="9"/>
                      </a:lnTo>
                      <a:lnTo>
                        <a:pt x="23" y="4"/>
                      </a:lnTo>
                      <a:lnTo>
                        <a:pt x="0" y="0"/>
                      </a:lnTo>
                    </a:path>
                  </a:pathLst>
                </a:custGeom>
                <a:noFill/>
                <a:ln w="15875" cap="flat">
                  <a:solidFill>
                    <a:srgbClr val="5F5F5F"/>
                  </a:solidFill>
                  <a:prstDash val="lgDash"/>
                  <a:round/>
                  <a:headEnd/>
                  <a:tailEnd/>
                </a:ln>
              </p:spPr>
              <p:txBody>
                <a:bodyPr/>
                <a:lstStyle/>
                <a:p>
                  <a:endParaRPr lang="en-US" dirty="0"/>
                </a:p>
              </p:txBody>
            </p:sp>
            <p:sp>
              <p:nvSpPr>
                <p:cNvPr id="140" name="Freeform 123"/>
                <p:cNvSpPr>
                  <a:spLocks/>
                </p:cNvSpPr>
                <p:nvPr/>
              </p:nvSpPr>
              <p:spPr bwMode="auto">
                <a:xfrm>
                  <a:off x="3111" y="2429"/>
                  <a:ext cx="92" cy="120"/>
                </a:xfrm>
                <a:custGeom>
                  <a:avLst/>
                  <a:gdLst/>
                  <a:ahLst/>
                  <a:cxnLst>
                    <a:cxn ang="0">
                      <a:pos x="272" y="360"/>
                    </a:cxn>
                    <a:cxn ang="0">
                      <a:pos x="275" y="344"/>
                    </a:cxn>
                    <a:cxn ang="0">
                      <a:pos x="275" y="328"/>
                    </a:cxn>
                    <a:cxn ang="0">
                      <a:pos x="275" y="311"/>
                    </a:cxn>
                    <a:cxn ang="0">
                      <a:pos x="275" y="295"/>
                    </a:cxn>
                    <a:cxn ang="0">
                      <a:pos x="272" y="279"/>
                    </a:cxn>
                    <a:cxn ang="0">
                      <a:pos x="270" y="264"/>
                    </a:cxn>
                    <a:cxn ang="0">
                      <a:pos x="267" y="246"/>
                    </a:cxn>
                    <a:cxn ang="0">
                      <a:pos x="263" y="233"/>
                    </a:cxn>
                    <a:cxn ang="0">
                      <a:pos x="259" y="218"/>
                    </a:cxn>
                    <a:cxn ang="0">
                      <a:pos x="253" y="203"/>
                    </a:cxn>
                    <a:cxn ang="0">
                      <a:pos x="247" y="189"/>
                    </a:cxn>
                    <a:cxn ang="0">
                      <a:pos x="240" y="176"/>
                    </a:cxn>
                    <a:cxn ang="0">
                      <a:pos x="233" y="161"/>
                    </a:cxn>
                    <a:cxn ang="0">
                      <a:pos x="226" y="148"/>
                    </a:cxn>
                    <a:cxn ang="0">
                      <a:pos x="218" y="134"/>
                    </a:cxn>
                    <a:cxn ang="0">
                      <a:pos x="210" y="122"/>
                    </a:cxn>
                    <a:cxn ang="0">
                      <a:pos x="191" y="99"/>
                    </a:cxn>
                    <a:cxn ang="0">
                      <a:pos x="168" y="76"/>
                    </a:cxn>
                    <a:cxn ang="0">
                      <a:pos x="157" y="66"/>
                    </a:cxn>
                    <a:cxn ang="0">
                      <a:pos x="145" y="58"/>
                    </a:cxn>
                    <a:cxn ang="0">
                      <a:pos x="134" y="49"/>
                    </a:cxn>
                    <a:cxn ang="0">
                      <a:pos x="119" y="42"/>
                    </a:cxn>
                    <a:cxn ang="0">
                      <a:pos x="106" y="32"/>
                    </a:cxn>
                    <a:cxn ang="0">
                      <a:pos x="92" y="26"/>
                    </a:cxn>
                    <a:cxn ang="0">
                      <a:pos x="77" y="20"/>
                    </a:cxn>
                    <a:cxn ang="0">
                      <a:pos x="62" y="14"/>
                    </a:cxn>
                    <a:cxn ang="0">
                      <a:pos x="49" y="9"/>
                    </a:cxn>
                    <a:cxn ang="0">
                      <a:pos x="31" y="4"/>
                    </a:cxn>
                    <a:cxn ang="0">
                      <a:pos x="16" y="3"/>
                    </a:cxn>
                    <a:cxn ang="0">
                      <a:pos x="0" y="0"/>
                    </a:cxn>
                  </a:cxnLst>
                  <a:rect l="0" t="0" r="r" b="b"/>
                  <a:pathLst>
                    <a:path w="275" h="360">
                      <a:moveTo>
                        <a:pt x="272" y="360"/>
                      </a:moveTo>
                      <a:lnTo>
                        <a:pt x="275" y="344"/>
                      </a:lnTo>
                      <a:lnTo>
                        <a:pt x="275" y="328"/>
                      </a:lnTo>
                      <a:lnTo>
                        <a:pt x="275" y="311"/>
                      </a:lnTo>
                      <a:lnTo>
                        <a:pt x="275" y="295"/>
                      </a:lnTo>
                      <a:lnTo>
                        <a:pt x="272" y="279"/>
                      </a:lnTo>
                      <a:lnTo>
                        <a:pt x="270" y="264"/>
                      </a:lnTo>
                      <a:lnTo>
                        <a:pt x="267" y="246"/>
                      </a:lnTo>
                      <a:lnTo>
                        <a:pt x="263" y="233"/>
                      </a:lnTo>
                      <a:lnTo>
                        <a:pt x="259" y="218"/>
                      </a:lnTo>
                      <a:lnTo>
                        <a:pt x="253" y="203"/>
                      </a:lnTo>
                      <a:lnTo>
                        <a:pt x="247" y="189"/>
                      </a:lnTo>
                      <a:lnTo>
                        <a:pt x="240" y="176"/>
                      </a:lnTo>
                      <a:lnTo>
                        <a:pt x="233" y="161"/>
                      </a:lnTo>
                      <a:lnTo>
                        <a:pt x="226" y="148"/>
                      </a:lnTo>
                      <a:lnTo>
                        <a:pt x="218" y="134"/>
                      </a:lnTo>
                      <a:lnTo>
                        <a:pt x="210" y="122"/>
                      </a:lnTo>
                      <a:lnTo>
                        <a:pt x="191" y="99"/>
                      </a:lnTo>
                      <a:lnTo>
                        <a:pt x="168" y="76"/>
                      </a:lnTo>
                      <a:lnTo>
                        <a:pt x="157" y="66"/>
                      </a:lnTo>
                      <a:lnTo>
                        <a:pt x="145" y="58"/>
                      </a:lnTo>
                      <a:lnTo>
                        <a:pt x="134" y="49"/>
                      </a:lnTo>
                      <a:lnTo>
                        <a:pt x="119" y="42"/>
                      </a:lnTo>
                      <a:lnTo>
                        <a:pt x="106" y="32"/>
                      </a:lnTo>
                      <a:lnTo>
                        <a:pt x="92" y="26"/>
                      </a:lnTo>
                      <a:lnTo>
                        <a:pt x="77" y="20"/>
                      </a:lnTo>
                      <a:lnTo>
                        <a:pt x="62" y="14"/>
                      </a:lnTo>
                      <a:lnTo>
                        <a:pt x="49" y="9"/>
                      </a:lnTo>
                      <a:lnTo>
                        <a:pt x="31" y="4"/>
                      </a:lnTo>
                      <a:lnTo>
                        <a:pt x="16" y="3"/>
                      </a:lnTo>
                      <a:lnTo>
                        <a:pt x="0" y="0"/>
                      </a:lnTo>
                    </a:path>
                  </a:pathLst>
                </a:custGeom>
                <a:noFill/>
                <a:ln w="15875" cap="flat">
                  <a:solidFill>
                    <a:srgbClr val="5F5F5F"/>
                  </a:solidFill>
                  <a:prstDash val="lgDash"/>
                  <a:round/>
                  <a:headEnd/>
                  <a:tailEnd/>
                </a:ln>
              </p:spPr>
              <p:txBody>
                <a:bodyPr/>
                <a:lstStyle/>
                <a:p>
                  <a:endParaRPr lang="en-US" dirty="0"/>
                </a:p>
              </p:txBody>
            </p:sp>
            <p:sp>
              <p:nvSpPr>
                <p:cNvPr id="141" name="Freeform 124"/>
                <p:cNvSpPr>
                  <a:spLocks/>
                </p:cNvSpPr>
                <p:nvPr/>
              </p:nvSpPr>
              <p:spPr bwMode="auto">
                <a:xfrm>
                  <a:off x="3140" y="2364"/>
                  <a:ext cx="133" cy="177"/>
                </a:xfrm>
                <a:custGeom>
                  <a:avLst/>
                  <a:gdLst/>
                  <a:ahLst/>
                  <a:cxnLst>
                    <a:cxn ang="0">
                      <a:pos x="395" y="530"/>
                    </a:cxn>
                    <a:cxn ang="0">
                      <a:pos x="398" y="507"/>
                    </a:cxn>
                    <a:cxn ang="0">
                      <a:pos x="399" y="483"/>
                    </a:cxn>
                    <a:cxn ang="0">
                      <a:pos x="399" y="460"/>
                    </a:cxn>
                    <a:cxn ang="0">
                      <a:pos x="398" y="434"/>
                    </a:cxn>
                    <a:cxn ang="0">
                      <a:pos x="395" y="411"/>
                    </a:cxn>
                    <a:cxn ang="0">
                      <a:pos x="392" y="388"/>
                    </a:cxn>
                    <a:cxn ang="0">
                      <a:pos x="387" y="365"/>
                    </a:cxn>
                    <a:cxn ang="0">
                      <a:pos x="383" y="344"/>
                    </a:cxn>
                    <a:cxn ang="0">
                      <a:pos x="376" y="321"/>
                    </a:cxn>
                    <a:cxn ang="0">
                      <a:pos x="369" y="300"/>
                    </a:cxn>
                    <a:cxn ang="0">
                      <a:pos x="360" y="277"/>
                    </a:cxn>
                    <a:cxn ang="0">
                      <a:pos x="352" y="257"/>
                    </a:cxn>
                    <a:cxn ang="0">
                      <a:pos x="340" y="238"/>
                    </a:cxn>
                    <a:cxn ang="0">
                      <a:pos x="328" y="216"/>
                    </a:cxn>
                    <a:cxn ang="0">
                      <a:pos x="317" y="199"/>
                    </a:cxn>
                    <a:cxn ang="0">
                      <a:pos x="304" y="180"/>
                    </a:cxn>
                    <a:cxn ang="0">
                      <a:pos x="291" y="161"/>
                    </a:cxn>
                    <a:cxn ang="0">
                      <a:pos x="275" y="146"/>
                    </a:cxn>
                    <a:cxn ang="0">
                      <a:pos x="258" y="130"/>
                    </a:cxn>
                    <a:cxn ang="0">
                      <a:pos x="242" y="113"/>
                    </a:cxn>
                    <a:cxn ang="0">
                      <a:pos x="226" y="100"/>
                    </a:cxn>
                    <a:cxn ang="0">
                      <a:pos x="208" y="85"/>
                    </a:cxn>
                    <a:cxn ang="0">
                      <a:pos x="189" y="71"/>
                    </a:cxn>
                    <a:cxn ang="0">
                      <a:pos x="172" y="59"/>
                    </a:cxn>
                    <a:cxn ang="0">
                      <a:pos x="153" y="48"/>
                    </a:cxn>
                    <a:cxn ang="0">
                      <a:pos x="134" y="39"/>
                    </a:cxn>
                    <a:cxn ang="0">
                      <a:pos x="113" y="30"/>
                    </a:cxn>
                    <a:cxn ang="0">
                      <a:pos x="90" y="20"/>
                    </a:cxn>
                    <a:cxn ang="0">
                      <a:pos x="70" y="13"/>
                    </a:cxn>
                    <a:cxn ang="0">
                      <a:pos x="47" y="9"/>
                    </a:cxn>
                    <a:cxn ang="0">
                      <a:pos x="23" y="4"/>
                    </a:cxn>
                    <a:cxn ang="0">
                      <a:pos x="0" y="0"/>
                    </a:cxn>
                  </a:cxnLst>
                  <a:rect l="0" t="0" r="r" b="b"/>
                  <a:pathLst>
                    <a:path w="399" h="530">
                      <a:moveTo>
                        <a:pt x="395" y="530"/>
                      </a:moveTo>
                      <a:lnTo>
                        <a:pt x="398" y="507"/>
                      </a:lnTo>
                      <a:lnTo>
                        <a:pt x="399" y="483"/>
                      </a:lnTo>
                      <a:lnTo>
                        <a:pt x="399" y="460"/>
                      </a:lnTo>
                      <a:lnTo>
                        <a:pt x="398" y="434"/>
                      </a:lnTo>
                      <a:lnTo>
                        <a:pt x="395" y="411"/>
                      </a:lnTo>
                      <a:lnTo>
                        <a:pt x="392" y="388"/>
                      </a:lnTo>
                      <a:lnTo>
                        <a:pt x="387" y="365"/>
                      </a:lnTo>
                      <a:lnTo>
                        <a:pt x="383" y="344"/>
                      </a:lnTo>
                      <a:lnTo>
                        <a:pt x="376" y="321"/>
                      </a:lnTo>
                      <a:lnTo>
                        <a:pt x="369" y="300"/>
                      </a:lnTo>
                      <a:lnTo>
                        <a:pt x="360" y="277"/>
                      </a:lnTo>
                      <a:lnTo>
                        <a:pt x="352" y="257"/>
                      </a:lnTo>
                      <a:lnTo>
                        <a:pt x="340" y="238"/>
                      </a:lnTo>
                      <a:lnTo>
                        <a:pt x="328" y="216"/>
                      </a:lnTo>
                      <a:lnTo>
                        <a:pt x="317" y="199"/>
                      </a:lnTo>
                      <a:lnTo>
                        <a:pt x="304" y="180"/>
                      </a:lnTo>
                      <a:lnTo>
                        <a:pt x="291" y="161"/>
                      </a:lnTo>
                      <a:lnTo>
                        <a:pt x="275" y="146"/>
                      </a:lnTo>
                      <a:lnTo>
                        <a:pt x="258" y="130"/>
                      </a:lnTo>
                      <a:lnTo>
                        <a:pt x="242" y="113"/>
                      </a:lnTo>
                      <a:lnTo>
                        <a:pt x="226" y="100"/>
                      </a:lnTo>
                      <a:lnTo>
                        <a:pt x="208" y="85"/>
                      </a:lnTo>
                      <a:lnTo>
                        <a:pt x="189" y="71"/>
                      </a:lnTo>
                      <a:lnTo>
                        <a:pt x="172" y="59"/>
                      </a:lnTo>
                      <a:lnTo>
                        <a:pt x="153" y="48"/>
                      </a:lnTo>
                      <a:lnTo>
                        <a:pt x="134" y="39"/>
                      </a:lnTo>
                      <a:lnTo>
                        <a:pt x="113" y="30"/>
                      </a:lnTo>
                      <a:lnTo>
                        <a:pt x="90" y="20"/>
                      </a:lnTo>
                      <a:lnTo>
                        <a:pt x="70" y="13"/>
                      </a:lnTo>
                      <a:lnTo>
                        <a:pt x="47" y="9"/>
                      </a:lnTo>
                      <a:lnTo>
                        <a:pt x="23" y="4"/>
                      </a:lnTo>
                      <a:lnTo>
                        <a:pt x="0" y="0"/>
                      </a:lnTo>
                    </a:path>
                  </a:pathLst>
                </a:custGeom>
                <a:noFill/>
                <a:ln w="15875" cap="flat">
                  <a:solidFill>
                    <a:srgbClr val="5F5F5F"/>
                  </a:solidFill>
                  <a:prstDash val="lgDash"/>
                  <a:round/>
                  <a:headEnd/>
                  <a:tailEnd/>
                </a:ln>
              </p:spPr>
              <p:txBody>
                <a:bodyPr/>
                <a:lstStyle/>
                <a:p>
                  <a:endParaRPr lang="en-US" dirty="0"/>
                </a:p>
              </p:txBody>
            </p:sp>
          </p:grpSp>
          <p:sp>
            <p:nvSpPr>
              <p:cNvPr id="137" name="Freeform 125"/>
              <p:cNvSpPr>
                <a:spLocks/>
              </p:cNvSpPr>
              <p:nvPr/>
            </p:nvSpPr>
            <p:spPr bwMode="auto">
              <a:xfrm>
                <a:off x="1317" y="2052"/>
                <a:ext cx="111" cy="151"/>
              </a:xfrm>
              <a:custGeom>
                <a:avLst/>
                <a:gdLst/>
                <a:ahLst/>
                <a:cxnLst>
                  <a:cxn ang="0">
                    <a:pos x="188" y="251"/>
                  </a:cxn>
                  <a:cxn ang="0">
                    <a:pos x="191" y="240"/>
                  </a:cxn>
                  <a:cxn ang="0">
                    <a:pos x="191" y="228"/>
                  </a:cxn>
                  <a:cxn ang="0">
                    <a:pos x="191" y="205"/>
                  </a:cxn>
                  <a:cxn ang="0">
                    <a:pos x="188" y="185"/>
                  </a:cxn>
                  <a:cxn ang="0">
                    <a:pos x="181" y="162"/>
                  </a:cxn>
                  <a:cxn ang="0">
                    <a:pos x="177" y="140"/>
                  </a:cxn>
                  <a:cxn ang="0">
                    <a:pos x="168" y="123"/>
                  </a:cxn>
                  <a:cxn ang="0">
                    <a:pos x="156" y="104"/>
                  </a:cxn>
                  <a:cxn ang="0">
                    <a:pos x="145" y="85"/>
                  </a:cxn>
                  <a:cxn ang="0">
                    <a:pos x="131" y="70"/>
                  </a:cxn>
                  <a:cxn ang="0">
                    <a:pos x="118" y="52"/>
                  </a:cxn>
                  <a:cxn ang="0">
                    <a:pos x="99" y="39"/>
                  </a:cxn>
                  <a:cxn ang="0">
                    <a:pos x="83" y="28"/>
                  </a:cxn>
                  <a:cxn ang="0">
                    <a:pos x="61" y="18"/>
                  </a:cxn>
                  <a:cxn ang="0">
                    <a:pos x="41" y="9"/>
                  </a:cxn>
                  <a:cxn ang="0">
                    <a:pos x="20" y="2"/>
                  </a:cxn>
                  <a:cxn ang="0">
                    <a:pos x="0" y="0"/>
                  </a:cxn>
                </a:cxnLst>
                <a:rect l="0" t="0" r="r" b="b"/>
                <a:pathLst>
                  <a:path w="191" h="251">
                    <a:moveTo>
                      <a:pt x="188" y="251"/>
                    </a:moveTo>
                    <a:lnTo>
                      <a:pt x="191" y="240"/>
                    </a:lnTo>
                    <a:lnTo>
                      <a:pt x="191" y="228"/>
                    </a:lnTo>
                    <a:lnTo>
                      <a:pt x="191" y="205"/>
                    </a:lnTo>
                    <a:lnTo>
                      <a:pt x="188" y="185"/>
                    </a:lnTo>
                    <a:lnTo>
                      <a:pt x="181" y="162"/>
                    </a:lnTo>
                    <a:lnTo>
                      <a:pt x="177" y="140"/>
                    </a:lnTo>
                    <a:lnTo>
                      <a:pt x="168" y="123"/>
                    </a:lnTo>
                    <a:lnTo>
                      <a:pt x="156" y="104"/>
                    </a:lnTo>
                    <a:lnTo>
                      <a:pt x="145" y="85"/>
                    </a:lnTo>
                    <a:lnTo>
                      <a:pt x="131" y="70"/>
                    </a:lnTo>
                    <a:lnTo>
                      <a:pt x="118" y="52"/>
                    </a:lnTo>
                    <a:lnTo>
                      <a:pt x="99" y="39"/>
                    </a:lnTo>
                    <a:lnTo>
                      <a:pt x="83" y="28"/>
                    </a:lnTo>
                    <a:lnTo>
                      <a:pt x="61" y="18"/>
                    </a:lnTo>
                    <a:lnTo>
                      <a:pt x="41" y="9"/>
                    </a:lnTo>
                    <a:lnTo>
                      <a:pt x="20" y="2"/>
                    </a:lnTo>
                    <a:lnTo>
                      <a:pt x="0" y="0"/>
                    </a:lnTo>
                  </a:path>
                </a:pathLst>
              </a:custGeom>
              <a:noFill/>
              <a:ln w="15875" cap="flat">
                <a:solidFill>
                  <a:srgbClr val="5F5F5F"/>
                </a:solidFill>
                <a:prstDash val="lgDash"/>
                <a:round/>
                <a:headEnd/>
                <a:tailEnd/>
              </a:ln>
            </p:spPr>
            <p:txBody>
              <a:bodyPr/>
              <a:lstStyle/>
              <a:p>
                <a:endParaRPr lang="en-US" dirty="0"/>
              </a:p>
            </p:txBody>
          </p:sp>
        </p:grpSp>
        <p:grpSp>
          <p:nvGrpSpPr>
            <p:cNvPr id="129" name="Group 126"/>
            <p:cNvGrpSpPr>
              <a:grpSpLocks/>
            </p:cNvGrpSpPr>
            <p:nvPr/>
          </p:nvGrpSpPr>
          <p:grpSpPr bwMode="auto">
            <a:xfrm rot="3615307" flipH="1">
              <a:off x="4637" y="2575"/>
              <a:ext cx="354" cy="385"/>
              <a:chOff x="1317" y="1818"/>
              <a:chExt cx="354" cy="385"/>
            </a:xfrm>
          </p:grpSpPr>
          <p:grpSp>
            <p:nvGrpSpPr>
              <p:cNvPr id="130" name="Group 127"/>
              <p:cNvGrpSpPr>
                <a:grpSpLocks/>
              </p:cNvGrpSpPr>
              <p:nvPr/>
            </p:nvGrpSpPr>
            <p:grpSpPr bwMode="auto">
              <a:xfrm>
                <a:off x="1384" y="1818"/>
                <a:ext cx="287" cy="333"/>
                <a:chOff x="3111" y="2364"/>
                <a:chExt cx="162" cy="185"/>
              </a:xfrm>
            </p:grpSpPr>
            <p:sp>
              <p:nvSpPr>
                <p:cNvPr id="132" name="Freeform 128"/>
                <p:cNvSpPr>
                  <a:spLocks/>
                </p:cNvSpPr>
                <p:nvPr/>
              </p:nvSpPr>
              <p:spPr bwMode="auto">
                <a:xfrm>
                  <a:off x="3111" y="2429"/>
                  <a:ext cx="92" cy="120"/>
                </a:xfrm>
                <a:custGeom>
                  <a:avLst/>
                  <a:gdLst/>
                  <a:ahLst/>
                  <a:cxnLst>
                    <a:cxn ang="0">
                      <a:pos x="272" y="360"/>
                    </a:cxn>
                    <a:cxn ang="0">
                      <a:pos x="275" y="344"/>
                    </a:cxn>
                    <a:cxn ang="0">
                      <a:pos x="275" y="328"/>
                    </a:cxn>
                    <a:cxn ang="0">
                      <a:pos x="275" y="311"/>
                    </a:cxn>
                    <a:cxn ang="0">
                      <a:pos x="275" y="295"/>
                    </a:cxn>
                    <a:cxn ang="0">
                      <a:pos x="272" y="279"/>
                    </a:cxn>
                    <a:cxn ang="0">
                      <a:pos x="270" y="264"/>
                    </a:cxn>
                    <a:cxn ang="0">
                      <a:pos x="267" y="246"/>
                    </a:cxn>
                    <a:cxn ang="0">
                      <a:pos x="263" y="233"/>
                    </a:cxn>
                    <a:cxn ang="0">
                      <a:pos x="259" y="218"/>
                    </a:cxn>
                    <a:cxn ang="0">
                      <a:pos x="253" y="203"/>
                    </a:cxn>
                    <a:cxn ang="0">
                      <a:pos x="247" y="189"/>
                    </a:cxn>
                    <a:cxn ang="0">
                      <a:pos x="240" y="176"/>
                    </a:cxn>
                    <a:cxn ang="0">
                      <a:pos x="233" y="161"/>
                    </a:cxn>
                    <a:cxn ang="0">
                      <a:pos x="226" y="148"/>
                    </a:cxn>
                    <a:cxn ang="0">
                      <a:pos x="218" y="134"/>
                    </a:cxn>
                    <a:cxn ang="0">
                      <a:pos x="210" y="122"/>
                    </a:cxn>
                    <a:cxn ang="0">
                      <a:pos x="191" y="99"/>
                    </a:cxn>
                    <a:cxn ang="0">
                      <a:pos x="168" y="76"/>
                    </a:cxn>
                    <a:cxn ang="0">
                      <a:pos x="157" y="66"/>
                    </a:cxn>
                    <a:cxn ang="0">
                      <a:pos x="145" y="58"/>
                    </a:cxn>
                    <a:cxn ang="0">
                      <a:pos x="134" y="49"/>
                    </a:cxn>
                    <a:cxn ang="0">
                      <a:pos x="119" y="42"/>
                    </a:cxn>
                    <a:cxn ang="0">
                      <a:pos x="106" y="32"/>
                    </a:cxn>
                    <a:cxn ang="0">
                      <a:pos x="92" y="26"/>
                    </a:cxn>
                    <a:cxn ang="0">
                      <a:pos x="77" y="20"/>
                    </a:cxn>
                    <a:cxn ang="0">
                      <a:pos x="62" y="14"/>
                    </a:cxn>
                    <a:cxn ang="0">
                      <a:pos x="49" y="9"/>
                    </a:cxn>
                    <a:cxn ang="0">
                      <a:pos x="31" y="4"/>
                    </a:cxn>
                    <a:cxn ang="0">
                      <a:pos x="16" y="3"/>
                    </a:cxn>
                    <a:cxn ang="0">
                      <a:pos x="0" y="0"/>
                    </a:cxn>
                  </a:cxnLst>
                  <a:rect l="0" t="0" r="r" b="b"/>
                  <a:pathLst>
                    <a:path w="275" h="360">
                      <a:moveTo>
                        <a:pt x="272" y="360"/>
                      </a:moveTo>
                      <a:lnTo>
                        <a:pt x="275" y="344"/>
                      </a:lnTo>
                      <a:lnTo>
                        <a:pt x="275" y="328"/>
                      </a:lnTo>
                      <a:lnTo>
                        <a:pt x="275" y="311"/>
                      </a:lnTo>
                      <a:lnTo>
                        <a:pt x="275" y="295"/>
                      </a:lnTo>
                      <a:lnTo>
                        <a:pt x="272" y="279"/>
                      </a:lnTo>
                      <a:lnTo>
                        <a:pt x="270" y="264"/>
                      </a:lnTo>
                      <a:lnTo>
                        <a:pt x="267" y="246"/>
                      </a:lnTo>
                      <a:lnTo>
                        <a:pt x="263" y="233"/>
                      </a:lnTo>
                      <a:lnTo>
                        <a:pt x="259" y="218"/>
                      </a:lnTo>
                      <a:lnTo>
                        <a:pt x="253" y="203"/>
                      </a:lnTo>
                      <a:lnTo>
                        <a:pt x="247" y="189"/>
                      </a:lnTo>
                      <a:lnTo>
                        <a:pt x="240" y="176"/>
                      </a:lnTo>
                      <a:lnTo>
                        <a:pt x="233" y="161"/>
                      </a:lnTo>
                      <a:lnTo>
                        <a:pt x="226" y="148"/>
                      </a:lnTo>
                      <a:lnTo>
                        <a:pt x="218" y="134"/>
                      </a:lnTo>
                      <a:lnTo>
                        <a:pt x="210" y="122"/>
                      </a:lnTo>
                      <a:lnTo>
                        <a:pt x="191" y="99"/>
                      </a:lnTo>
                      <a:lnTo>
                        <a:pt x="168" y="76"/>
                      </a:lnTo>
                      <a:lnTo>
                        <a:pt x="157" y="66"/>
                      </a:lnTo>
                      <a:lnTo>
                        <a:pt x="145" y="58"/>
                      </a:lnTo>
                      <a:lnTo>
                        <a:pt x="134" y="49"/>
                      </a:lnTo>
                      <a:lnTo>
                        <a:pt x="119" y="42"/>
                      </a:lnTo>
                      <a:lnTo>
                        <a:pt x="106" y="32"/>
                      </a:lnTo>
                      <a:lnTo>
                        <a:pt x="92" y="26"/>
                      </a:lnTo>
                      <a:lnTo>
                        <a:pt x="77" y="20"/>
                      </a:lnTo>
                      <a:lnTo>
                        <a:pt x="62" y="14"/>
                      </a:lnTo>
                      <a:lnTo>
                        <a:pt x="49" y="9"/>
                      </a:lnTo>
                      <a:lnTo>
                        <a:pt x="31" y="4"/>
                      </a:lnTo>
                      <a:lnTo>
                        <a:pt x="16" y="3"/>
                      </a:lnTo>
                      <a:lnTo>
                        <a:pt x="0" y="0"/>
                      </a:lnTo>
                    </a:path>
                  </a:pathLst>
                </a:custGeom>
                <a:noFill/>
                <a:ln w="15875" cap="flat">
                  <a:solidFill>
                    <a:srgbClr val="5F5F5F"/>
                  </a:solidFill>
                  <a:prstDash val="lgDash"/>
                  <a:round/>
                  <a:headEnd/>
                  <a:tailEnd/>
                </a:ln>
              </p:spPr>
              <p:txBody>
                <a:bodyPr/>
                <a:lstStyle/>
                <a:p>
                  <a:endParaRPr lang="en-US" dirty="0"/>
                </a:p>
              </p:txBody>
            </p:sp>
            <p:sp>
              <p:nvSpPr>
                <p:cNvPr id="133" name="Freeform 129"/>
                <p:cNvSpPr>
                  <a:spLocks/>
                </p:cNvSpPr>
                <p:nvPr/>
              </p:nvSpPr>
              <p:spPr bwMode="auto">
                <a:xfrm>
                  <a:off x="3140" y="2364"/>
                  <a:ext cx="133" cy="177"/>
                </a:xfrm>
                <a:custGeom>
                  <a:avLst/>
                  <a:gdLst/>
                  <a:ahLst/>
                  <a:cxnLst>
                    <a:cxn ang="0">
                      <a:pos x="395" y="530"/>
                    </a:cxn>
                    <a:cxn ang="0">
                      <a:pos x="398" y="507"/>
                    </a:cxn>
                    <a:cxn ang="0">
                      <a:pos x="399" y="483"/>
                    </a:cxn>
                    <a:cxn ang="0">
                      <a:pos x="399" y="460"/>
                    </a:cxn>
                    <a:cxn ang="0">
                      <a:pos x="398" y="434"/>
                    </a:cxn>
                    <a:cxn ang="0">
                      <a:pos x="395" y="411"/>
                    </a:cxn>
                    <a:cxn ang="0">
                      <a:pos x="392" y="388"/>
                    </a:cxn>
                    <a:cxn ang="0">
                      <a:pos x="387" y="365"/>
                    </a:cxn>
                    <a:cxn ang="0">
                      <a:pos x="383" y="344"/>
                    </a:cxn>
                    <a:cxn ang="0">
                      <a:pos x="376" y="321"/>
                    </a:cxn>
                    <a:cxn ang="0">
                      <a:pos x="369" y="300"/>
                    </a:cxn>
                    <a:cxn ang="0">
                      <a:pos x="360" y="277"/>
                    </a:cxn>
                    <a:cxn ang="0">
                      <a:pos x="352" y="257"/>
                    </a:cxn>
                    <a:cxn ang="0">
                      <a:pos x="340" y="238"/>
                    </a:cxn>
                    <a:cxn ang="0">
                      <a:pos x="328" y="216"/>
                    </a:cxn>
                    <a:cxn ang="0">
                      <a:pos x="317" y="199"/>
                    </a:cxn>
                    <a:cxn ang="0">
                      <a:pos x="304" y="180"/>
                    </a:cxn>
                    <a:cxn ang="0">
                      <a:pos x="291" y="161"/>
                    </a:cxn>
                    <a:cxn ang="0">
                      <a:pos x="275" y="146"/>
                    </a:cxn>
                    <a:cxn ang="0">
                      <a:pos x="258" y="130"/>
                    </a:cxn>
                    <a:cxn ang="0">
                      <a:pos x="242" y="113"/>
                    </a:cxn>
                    <a:cxn ang="0">
                      <a:pos x="226" y="100"/>
                    </a:cxn>
                    <a:cxn ang="0">
                      <a:pos x="208" y="85"/>
                    </a:cxn>
                    <a:cxn ang="0">
                      <a:pos x="189" y="71"/>
                    </a:cxn>
                    <a:cxn ang="0">
                      <a:pos x="172" y="59"/>
                    </a:cxn>
                    <a:cxn ang="0">
                      <a:pos x="153" y="48"/>
                    </a:cxn>
                    <a:cxn ang="0">
                      <a:pos x="134" y="39"/>
                    </a:cxn>
                    <a:cxn ang="0">
                      <a:pos x="113" y="30"/>
                    </a:cxn>
                    <a:cxn ang="0">
                      <a:pos x="90" y="20"/>
                    </a:cxn>
                    <a:cxn ang="0">
                      <a:pos x="70" y="13"/>
                    </a:cxn>
                    <a:cxn ang="0">
                      <a:pos x="47" y="9"/>
                    </a:cxn>
                    <a:cxn ang="0">
                      <a:pos x="23" y="4"/>
                    </a:cxn>
                    <a:cxn ang="0">
                      <a:pos x="0" y="0"/>
                    </a:cxn>
                  </a:cxnLst>
                  <a:rect l="0" t="0" r="r" b="b"/>
                  <a:pathLst>
                    <a:path w="399" h="530">
                      <a:moveTo>
                        <a:pt x="395" y="530"/>
                      </a:moveTo>
                      <a:lnTo>
                        <a:pt x="398" y="507"/>
                      </a:lnTo>
                      <a:lnTo>
                        <a:pt x="399" y="483"/>
                      </a:lnTo>
                      <a:lnTo>
                        <a:pt x="399" y="460"/>
                      </a:lnTo>
                      <a:lnTo>
                        <a:pt x="398" y="434"/>
                      </a:lnTo>
                      <a:lnTo>
                        <a:pt x="395" y="411"/>
                      </a:lnTo>
                      <a:lnTo>
                        <a:pt x="392" y="388"/>
                      </a:lnTo>
                      <a:lnTo>
                        <a:pt x="387" y="365"/>
                      </a:lnTo>
                      <a:lnTo>
                        <a:pt x="383" y="344"/>
                      </a:lnTo>
                      <a:lnTo>
                        <a:pt x="376" y="321"/>
                      </a:lnTo>
                      <a:lnTo>
                        <a:pt x="369" y="300"/>
                      </a:lnTo>
                      <a:lnTo>
                        <a:pt x="360" y="277"/>
                      </a:lnTo>
                      <a:lnTo>
                        <a:pt x="352" y="257"/>
                      </a:lnTo>
                      <a:lnTo>
                        <a:pt x="340" y="238"/>
                      </a:lnTo>
                      <a:lnTo>
                        <a:pt x="328" y="216"/>
                      </a:lnTo>
                      <a:lnTo>
                        <a:pt x="317" y="199"/>
                      </a:lnTo>
                      <a:lnTo>
                        <a:pt x="304" y="180"/>
                      </a:lnTo>
                      <a:lnTo>
                        <a:pt x="291" y="161"/>
                      </a:lnTo>
                      <a:lnTo>
                        <a:pt x="275" y="146"/>
                      </a:lnTo>
                      <a:lnTo>
                        <a:pt x="258" y="130"/>
                      </a:lnTo>
                      <a:lnTo>
                        <a:pt x="242" y="113"/>
                      </a:lnTo>
                      <a:lnTo>
                        <a:pt x="226" y="100"/>
                      </a:lnTo>
                      <a:lnTo>
                        <a:pt x="208" y="85"/>
                      </a:lnTo>
                      <a:lnTo>
                        <a:pt x="189" y="71"/>
                      </a:lnTo>
                      <a:lnTo>
                        <a:pt x="172" y="59"/>
                      </a:lnTo>
                      <a:lnTo>
                        <a:pt x="153" y="48"/>
                      </a:lnTo>
                      <a:lnTo>
                        <a:pt x="134" y="39"/>
                      </a:lnTo>
                      <a:lnTo>
                        <a:pt x="113" y="30"/>
                      </a:lnTo>
                      <a:lnTo>
                        <a:pt x="90" y="20"/>
                      </a:lnTo>
                      <a:lnTo>
                        <a:pt x="70" y="13"/>
                      </a:lnTo>
                      <a:lnTo>
                        <a:pt x="47" y="9"/>
                      </a:lnTo>
                      <a:lnTo>
                        <a:pt x="23" y="4"/>
                      </a:lnTo>
                      <a:lnTo>
                        <a:pt x="0" y="0"/>
                      </a:lnTo>
                    </a:path>
                  </a:pathLst>
                </a:custGeom>
                <a:noFill/>
                <a:ln w="15875" cap="flat">
                  <a:solidFill>
                    <a:srgbClr val="5F5F5F"/>
                  </a:solidFill>
                  <a:prstDash val="lgDash"/>
                  <a:round/>
                  <a:headEnd/>
                  <a:tailEnd/>
                </a:ln>
              </p:spPr>
              <p:txBody>
                <a:bodyPr/>
                <a:lstStyle/>
                <a:p>
                  <a:endParaRPr lang="en-US" dirty="0"/>
                </a:p>
              </p:txBody>
            </p:sp>
            <p:sp>
              <p:nvSpPr>
                <p:cNvPr id="134" name="Freeform 130"/>
                <p:cNvSpPr>
                  <a:spLocks/>
                </p:cNvSpPr>
                <p:nvPr/>
              </p:nvSpPr>
              <p:spPr bwMode="auto">
                <a:xfrm>
                  <a:off x="3111" y="2429"/>
                  <a:ext cx="92" cy="120"/>
                </a:xfrm>
                <a:custGeom>
                  <a:avLst/>
                  <a:gdLst/>
                  <a:ahLst/>
                  <a:cxnLst>
                    <a:cxn ang="0">
                      <a:pos x="272" y="360"/>
                    </a:cxn>
                    <a:cxn ang="0">
                      <a:pos x="275" y="344"/>
                    </a:cxn>
                    <a:cxn ang="0">
                      <a:pos x="275" y="328"/>
                    </a:cxn>
                    <a:cxn ang="0">
                      <a:pos x="275" y="311"/>
                    </a:cxn>
                    <a:cxn ang="0">
                      <a:pos x="275" y="295"/>
                    </a:cxn>
                    <a:cxn ang="0">
                      <a:pos x="272" y="279"/>
                    </a:cxn>
                    <a:cxn ang="0">
                      <a:pos x="270" y="264"/>
                    </a:cxn>
                    <a:cxn ang="0">
                      <a:pos x="267" y="246"/>
                    </a:cxn>
                    <a:cxn ang="0">
                      <a:pos x="263" y="233"/>
                    </a:cxn>
                    <a:cxn ang="0">
                      <a:pos x="259" y="218"/>
                    </a:cxn>
                    <a:cxn ang="0">
                      <a:pos x="253" y="203"/>
                    </a:cxn>
                    <a:cxn ang="0">
                      <a:pos x="247" y="189"/>
                    </a:cxn>
                    <a:cxn ang="0">
                      <a:pos x="240" y="176"/>
                    </a:cxn>
                    <a:cxn ang="0">
                      <a:pos x="233" y="161"/>
                    </a:cxn>
                    <a:cxn ang="0">
                      <a:pos x="226" y="148"/>
                    </a:cxn>
                    <a:cxn ang="0">
                      <a:pos x="218" y="134"/>
                    </a:cxn>
                    <a:cxn ang="0">
                      <a:pos x="210" y="122"/>
                    </a:cxn>
                    <a:cxn ang="0">
                      <a:pos x="191" y="99"/>
                    </a:cxn>
                    <a:cxn ang="0">
                      <a:pos x="168" y="76"/>
                    </a:cxn>
                    <a:cxn ang="0">
                      <a:pos x="157" y="66"/>
                    </a:cxn>
                    <a:cxn ang="0">
                      <a:pos x="145" y="58"/>
                    </a:cxn>
                    <a:cxn ang="0">
                      <a:pos x="134" y="49"/>
                    </a:cxn>
                    <a:cxn ang="0">
                      <a:pos x="119" y="42"/>
                    </a:cxn>
                    <a:cxn ang="0">
                      <a:pos x="106" y="32"/>
                    </a:cxn>
                    <a:cxn ang="0">
                      <a:pos x="92" y="26"/>
                    </a:cxn>
                    <a:cxn ang="0">
                      <a:pos x="77" y="20"/>
                    </a:cxn>
                    <a:cxn ang="0">
                      <a:pos x="62" y="14"/>
                    </a:cxn>
                    <a:cxn ang="0">
                      <a:pos x="49" y="9"/>
                    </a:cxn>
                    <a:cxn ang="0">
                      <a:pos x="31" y="4"/>
                    </a:cxn>
                    <a:cxn ang="0">
                      <a:pos x="16" y="3"/>
                    </a:cxn>
                    <a:cxn ang="0">
                      <a:pos x="0" y="0"/>
                    </a:cxn>
                  </a:cxnLst>
                  <a:rect l="0" t="0" r="r" b="b"/>
                  <a:pathLst>
                    <a:path w="275" h="360">
                      <a:moveTo>
                        <a:pt x="272" y="360"/>
                      </a:moveTo>
                      <a:lnTo>
                        <a:pt x="275" y="344"/>
                      </a:lnTo>
                      <a:lnTo>
                        <a:pt x="275" y="328"/>
                      </a:lnTo>
                      <a:lnTo>
                        <a:pt x="275" y="311"/>
                      </a:lnTo>
                      <a:lnTo>
                        <a:pt x="275" y="295"/>
                      </a:lnTo>
                      <a:lnTo>
                        <a:pt x="272" y="279"/>
                      </a:lnTo>
                      <a:lnTo>
                        <a:pt x="270" y="264"/>
                      </a:lnTo>
                      <a:lnTo>
                        <a:pt x="267" y="246"/>
                      </a:lnTo>
                      <a:lnTo>
                        <a:pt x="263" y="233"/>
                      </a:lnTo>
                      <a:lnTo>
                        <a:pt x="259" y="218"/>
                      </a:lnTo>
                      <a:lnTo>
                        <a:pt x="253" y="203"/>
                      </a:lnTo>
                      <a:lnTo>
                        <a:pt x="247" y="189"/>
                      </a:lnTo>
                      <a:lnTo>
                        <a:pt x="240" y="176"/>
                      </a:lnTo>
                      <a:lnTo>
                        <a:pt x="233" y="161"/>
                      </a:lnTo>
                      <a:lnTo>
                        <a:pt x="226" y="148"/>
                      </a:lnTo>
                      <a:lnTo>
                        <a:pt x="218" y="134"/>
                      </a:lnTo>
                      <a:lnTo>
                        <a:pt x="210" y="122"/>
                      </a:lnTo>
                      <a:lnTo>
                        <a:pt x="191" y="99"/>
                      </a:lnTo>
                      <a:lnTo>
                        <a:pt x="168" y="76"/>
                      </a:lnTo>
                      <a:lnTo>
                        <a:pt x="157" y="66"/>
                      </a:lnTo>
                      <a:lnTo>
                        <a:pt x="145" y="58"/>
                      </a:lnTo>
                      <a:lnTo>
                        <a:pt x="134" y="49"/>
                      </a:lnTo>
                      <a:lnTo>
                        <a:pt x="119" y="42"/>
                      </a:lnTo>
                      <a:lnTo>
                        <a:pt x="106" y="32"/>
                      </a:lnTo>
                      <a:lnTo>
                        <a:pt x="92" y="26"/>
                      </a:lnTo>
                      <a:lnTo>
                        <a:pt x="77" y="20"/>
                      </a:lnTo>
                      <a:lnTo>
                        <a:pt x="62" y="14"/>
                      </a:lnTo>
                      <a:lnTo>
                        <a:pt x="49" y="9"/>
                      </a:lnTo>
                      <a:lnTo>
                        <a:pt x="31" y="4"/>
                      </a:lnTo>
                      <a:lnTo>
                        <a:pt x="16" y="3"/>
                      </a:lnTo>
                      <a:lnTo>
                        <a:pt x="0" y="0"/>
                      </a:lnTo>
                    </a:path>
                  </a:pathLst>
                </a:custGeom>
                <a:noFill/>
                <a:ln w="15875" cap="flat">
                  <a:solidFill>
                    <a:srgbClr val="5F5F5F"/>
                  </a:solidFill>
                  <a:prstDash val="lgDash"/>
                  <a:round/>
                  <a:headEnd/>
                  <a:tailEnd/>
                </a:ln>
              </p:spPr>
              <p:txBody>
                <a:bodyPr/>
                <a:lstStyle/>
                <a:p>
                  <a:endParaRPr lang="en-US" dirty="0"/>
                </a:p>
              </p:txBody>
            </p:sp>
            <p:sp>
              <p:nvSpPr>
                <p:cNvPr id="135" name="Freeform 131"/>
                <p:cNvSpPr>
                  <a:spLocks/>
                </p:cNvSpPr>
                <p:nvPr/>
              </p:nvSpPr>
              <p:spPr bwMode="auto">
                <a:xfrm>
                  <a:off x="3140" y="2364"/>
                  <a:ext cx="133" cy="177"/>
                </a:xfrm>
                <a:custGeom>
                  <a:avLst/>
                  <a:gdLst/>
                  <a:ahLst/>
                  <a:cxnLst>
                    <a:cxn ang="0">
                      <a:pos x="395" y="530"/>
                    </a:cxn>
                    <a:cxn ang="0">
                      <a:pos x="398" y="507"/>
                    </a:cxn>
                    <a:cxn ang="0">
                      <a:pos x="399" y="483"/>
                    </a:cxn>
                    <a:cxn ang="0">
                      <a:pos x="399" y="460"/>
                    </a:cxn>
                    <a:cxn ang="0">
                      <a:pos x="398" y="434"/>
                    </a:cxn>
                    <a:cxn ang="0">
                      <a:pos x="395" y="411"/>
                    </a:cxn>
                    <a:cxn ang="0">
                      <a:pos x="392" y="388"/>
                    </a:cxn>
                    <a:cxn ang="0">
                      <a:pos x="387" y="365"/>
                    </a:cxn>
                    <a:cxn ang="0">
                      <a:pos x="383" y="344"/>
                    </a:cxn>
                    <a:cxn ang="0">
                      <a:pos x="376" y="321"/>
                    </a:cxn>
                    <a:cxn ang="0">
                      <a:pos x="369" y="300"/>
                    </a:cxn>
                    <a:cxn ang="0">
                      <a:pos x="360" y="277"/>
                    </a:cxn>
                    <a:cxn ang="0">
                      <a:pos x="352" y="257"/>
                    </a:cxn>
                    <a:cxn ang="0">
                      <a:pos x="340" y="238"/>
                    </a:cxn>
                    <a:cxn ang="0">
                      <a:pos x="328" y="216"/>
                    </a:cxn>
                    <a:cxn ang="0">
                      <a:pos x="317" y="199"/>
                    </a:cxn>
                    <a:cxn ang="0">
                      <a:pos x="304" y="180"/>
                    </a:cxn>
                    <a:cxn ang="0">
                      <a:pos x="291" y="161"/>
                    </a:cxn>
                    <a:cxn ang="0">
                      <a:pos x="275" y="146"/>
                    </a:cxn>
                    <a:cxn ang="0">
                      <a:pos x="258" y="130"/>
                    </a:cxn>
                    <a:cxn ang="0">
                      <a:pos x="242" y="113"/>
                    </a:cxn>
                    <a:cxn ang="0">
                      <a:pos x="226" y="100"/>
                    </a:cxn>
                    <a:cxn ang="0">
                      <a:pos x="208" y="85"/>
                    </a:cxn>
                    <a:cxn ang="0">
                      <a:pos x="189" y="71"/>
                    </a:cxn>
                    <a:cxn ang="0">
                      <a:pos x="172" y="59"/>
                    </a:cxn>
                    <a:cxn ang="0">
                      <a:pos x="153" y="48"/>
                    </a:cxn>
                    <a:cxn ang="0">
                      <a:pos x="134" y="39"/>
                    </a:cxn>
                    <a:cxn ang="0">
                      <a:pos x="113" y="30"/>
                    </a:cxn>
                    <a:cxn ang="0">
                      <a:pos x="90" y="20"/>
                    </a:cxn>
                    <a:cxn ang="0">
                      <a:pos x="70" y="13"/>
                    </a:cxn>
                    <a:cxn ang="0">
                      <a:pos x="47" y="9"/>
                    </a:cxn>
                    <a:cxn ang="0">
                      <a:pos x="23" y="4"/>
                    </a:cxn>
                    <a:cxn ang="0">
                      <a:pos x="0" y="0"/>
                    </a:cxn>
                  </a:cxnLst>
                  <a:rect l="0" t="0" r="r" b="b"/>
                  <a:pathLst>
                    <a:path w="399" h="530">
                      <a:moveTo>
                        <a:pt x="395" y="530"/>
                      </a:moveTo>
                      <a:lnTo>
                        <a:pt x="398" y="507"/>
                      </a:lnTo>
                      <a:lnTo>
                        <a:pt x="399" y="483"/>
                      </a:lnTo>
                      <a:lnTo>
                        <a:pt x="399" y="460"/>
                      </a:lnTo>
                      <a:lnTo>
                        <a:pt x="398" y="434"/>
                      </a:lnTo>
                      <a:lnTo>
                        <a:pt x="395" y="411"/>
                      </a:lnTo>
                      <a:lnTo>
                        <a:pt x="392" y="388"/>
                      </a:lnTo>
                      <a:lnTo>
                        <a:pt x="387" y="365"/>
                      </a:lnTo>
                      <a:lnTo>
                        <a:pt x="383" y="344"/>
                      </a:lnTo>
                      <a:lnTo>
                        <a:pt x="376" y="321"/>
                      </a:lnTo>
                      <a:lnTo>
                        <a:pt x="369" y="300"/>
                      </a:lnTo>
                      <a:lnTo>
                        <a:pt x="360" y="277"/>
                      </a:lnTo>
                      <a:lnTo>
                        <a:pt x="352" y="257"/>
                      </a:lnTo>
                      <a:lnTo>
                        <a:pt x="340" y="238"/>
                      </a:lnTo>
                      <a:lnTo>
                        <a:pt x="328" y="216"/>
                      </a:lnTo>
                      <a:lnTo>
                        <a:pt x="317" y="199"/>
                      </a:lnTo>
                      <a:lnTo>
                        <a:pt x="304" y="180"/>
                      </a:lnTo>
                      <a:lnTo>
                        <a:pt x="291" y="161"/>
                      </a:lnTo>
                      <a:lnTo>
                        <a:pt x="275" y="146"/>
                      </a:lnTo>
                      <a:lnTo>
                        <a:pt x="258" y="130"/>
                      </a:lnTo>
                      <a:lnTo>
                        <a:pt x="242" y="113"/>
                      </a:lnTo>
                      <a:lnTo>
                        <a:pt x="226" y="100"/>
                      </a:lnTo>
                      <a:lnTo>
                        <a:pt x="208" y="85"/>
                      </a:lnTo>
                      <a:lnTo>
                        <a:pt x="189" y="71"/>
                      </a:lnTo>
                      <a:lnTo>
                        <a:pt x="172" y="59"/>
                      </a:lnTo>
                      <a:lnTo>
                        <a:pt x="153" y="48"/>
                      </a:lnTo>
                      <a:lnTo>
                        <a:pt x="134" y="39"/>
                      </a:lnTo>
                      <a:lnTo>
                        <a:pt x="113" y="30"/>
                      </a:lnTo>
                      <a:lnTo>
                        <a:pt x="90" y="20"/>
                      </a:lnTo>
                      <a:lnTo>
                        <a:pt x="70" y="13"/>
                      </a:lnTo>
                      <a:lnTo>
                        <a:pt x="47" y="9"/>
                      </a:lnTo>
                      <a:lnTo>
                        <a:pt x="23" y="4"/>
                      </a:lnTo>
                      <a:lnTo>
                        <a:pt x="0" y="0"/>
                      </a:lnTo>
                    </a:path>
                  </a:pathLst>
                </a:custGeom>
                <a:noFill/>
                <a:ln w="15875" cap="flat">
                  <a:solidFill>
                    <a:srgbClr val="5F5F5F"/>
                  </a:solidFill>
                  <a:prstDash val="lgDash"/>
                  <a:round/>
                  <a:headEnd/>
                  <a:tailEnd/>
                </a:ln>
              </p:spPr>
              <p:txBody>
                <a:bodyPr/>
                <a:lstStyle/>
                <a:p>
                  <a:endParaRPr lang="en-US" dirty="0"/>
                </a:p>
              </p:txBody>
            </p:sp>
          </p:grpSp>
          <p:sp>
            <p:nvSpPr>
              <p:cNvPr id="131" name="Freeform 132"/>
              <p:cNvSpPr>
                <a:spLocks/>
              </p:cNvSpPr>
              <p:nvPr/>
            </p:nvSpPr>
            <p:spPr bwMode="auto">
              <a:xfrm>
                <a:off x="1317" y="2052"/>
                <a:ext cx="111" cy="151"/>
              </a:xfrm>
              <a:custGeom>
                <a:avLst/>
                <a:gdLst/>
                <a:ahLst/>
                <a:cxnLst>
                  <a:cxn ang="0">
                    <a:pos x="188" y="251"/>
                  </a:cxn>
                  <a:cxn ang="0">
                    <a:pos x="191" y="240"/>
                  </a:cxn>
                  <a:cxn ang="0">
                    <a:pos x="191" y="228"/>
                  </a:cxn>
                  <a:cxn ang="0">
                    <a:pos x="191" y="205"/>
                  </a:cxn>
                  <a:cxn ang="0">
                    <a:pos x="188" y="185"/>
                  </a:cxn>
                  <a:cxn ang="0">
                    <a:pos x="181" y="162"/>
                  </a:cxn>
                  <a:cxn ang="0">
                    <a:pos x="177" y="140"/>
                  </a:cxn>
                  <a:cxn ang="0">
                    <a:pos x="168" y="123"/>
                  </a:cxn>
                  <a:cxn ang="0">
                    <a:pos x="156" y="104"/>
                  </a:cxn>
                  <a:cxn ang="0">
                    <a:pos x="145" y="85"/>
                  </a:cxn>
                  <a:cxn ang="0">
                    <a:pos x="131" y="70"/>
                  </a:cxn>
                  <a:cxn ang="0">
                    <a:pos x="118" y="52"/>
                  </a:cxn>
                  <a:cxn ang="0">
                    <a:pos x="99" y="39"/>
                  </a:cxn>
                  <a:cxn ang="0">
                    <a:pos x="83" y="28"/>
                  </a:cxn>
                  <a:cxn ang="0">
                    <a:pos x="61" y="18"/>
                  </a:cxn>
                  <a:cxn ang="0">
                    <a:pos x="41" y="9"/>
                  </a:cxn>
                  <a:cxn ang="0">
                    <a:pos x="20" y="2"/>
                  </a:cxn>
                  <a:cxn ang="0">
                    <a:pos x="0" y="0"/>
                  </a:cxn>
                </a:cxnLst>
                <a:rect l="0" t="0" r="r" b="b"/>
                <a:pathLst>
                  <a:path w="191" h="251">
                    <a:moveTo>
                      <a:pt x="188" y="251"/>
                    </a:moveTo>
                    <a:lnTo>
                      <a:pt x="191" y="240"/>
                    </a:lnTo>
                    <a:lnTo>
                      <a:pt x="191" y="228"/>
                    </a:lnTo>
                    <a:lnTo>
                      <a:pt x="191" y="205"/>
                    </a:lnTo>
                    <a:lnTo>
                      <a:pt x="188" y="185"/>
                    </a:lnTo>
                    <a:lnTo>
                      <a:pt x="181" y="162"/>
                    </a:lnTo>
                    <a:lnTo>
                      <a:pt x="177" y="140"/>
                    </a:lnTo>
                    <a:lnTo>
                      <a:pt x="168" y="123"/>
                    </a:lnTo>
                    <a:lnTo>
                      <a:pt x="156" y="104"/>
                    </a:lnTo>
                    <a:lnTo>
                      <a:pt x="145" y="85"/>
                    </a:lnTo>
                    <a:lnTo>
                      <a:pt x="131" y="70"/>
                    </a:lnTo>
                    <a:lnTo>
                      <a:pt x="118" y="52"/>
                    </a:lnTo>
                    <a:lnTo>
                      <a:pt x="99" y="39"/>
                    </a:lnTo>
                    <a:lnTo>
                      <a:pt x="83" y="28"/>
                    </a:lnTo>
                    <a:lnTo>
                      <a:pt x="61" y="18"/>
                    </a:lnTo>
                    <a:lnTo>
                      <a:pt x="41" y="9"/>
                    </a:lnTo>
                    <a:lnTo>
                      <a:pt x="20" y="2"/>
                    </a:lnTo>
                    <a:lnTo>
                      <a:pt x="0" y="0"/>
                    </a:lnTo>
                  </a:path>
                </a:pathLst>
              </a:custGeom>
              <a:noFill/>
              <a:ln w="15875" cap="flat">
                <a:solidFill>
                  <a:srgbClr val="5F5F5F"/>
                </a:solidFill>
                <a:prstDash val="lgDash"/>
                <a:round/>
                <a:headEnd/>
                <a:tailEnd/>
              </a:ln>
            </p:spPr>
            <p:txBody>
              <a:bodyPr/>
              <a:lstStyle/>
              <a:p>
                <a:endParaRPr lang="en-US" dirty="0"/>
              </a:p>
            </p:txBody>
          </p:sp>
        </p:grpSp>
      </p:grpSp>
      <p:pic>
        <p:nvPicPr>
          <p:cNvPr id="156" name="Picture 133" descr="Laptop_1"/>
          <p:cNvPicPr>
            <a:picLocks noChangeAspect="1" noChangeArrowheads="1"/>
          </p:cNvPicPr>
          <p:nvPr/>
        </p:nvPicPr>
        <p:blipFill>
          <a:blip r:embed="rId2" cstate="print"/>
          <a:srcRect/>
          <a:stretch>
            <a:fillRect/>
          </a:stretch>
        </p:blipFill>
        <p:spPr bwMode="auto">
          <a:xfrm>
            <a:off x="7202488" y="2265352"/>
            <a:ext cx="915988" cy="806450"/>
          </a:xfrm>
          <a:prstGeom prst="rect">
            <a:avLst/>
          </a:prstGeom>
          <a:noFill/>
          <a:ln w="9525">
            <a:noFill/>
            <a:miter lim="800000"/>
            <a:headEnd/>
            <a:tailEnd/>
          </a:ln>
        </p:spPr>
      </p:pic>
      <p:sp>
        <p:nvSpPr>
          <p:cNvPr id="157" name="Text Box 134" descr="Zig zag"/>
          <p:cNvSpPr txBox="1">
            <a:spLocks noChangeArrowheads="1"/>
          </p:cNvSpPr>
          <p:nvPr/>
        </p:nvSpPr>
        <p:spPr bwMode="auto">
          <a:xfrm>
            <a:off x="5895976" y="2763827"/>
            <a:ext cx="1225550" cy="533400"/>
          </a:xfrm>
          <a:prstGeom prst="rect">
            <a:avLst/>
          </a:prstGeom>
          <a:noFill/>
          <a:ln w="9525" algn="ctr">
            <a:noFill/>
            <a:miter lim="800000"/>
            <a:headEnd/>
            <a:tailEnd/>
          </a:ln>
          <a:effectLst/>
        </p:spPr>
        <p:txBody>
          <a:bodyPr>
            <a:spAutoFit/>
          </a:bodyPr>
          <a:lstStyle/>
          <a:p>
            <a:pPr algn="ctr">
              <a:lnSpc>
                <a:spcPct val="90000"/>
              </a:lnSpc>
              <a:buClr>
                <a:schemeClr val="tx2"/>
              </a:buClr>
            </a:pPr>
            <a:r>
              <a:rPr lang="en-US" sz="1600" b="1" dirty="0">
                <a:latin typeface="Arial" charset="0"/>
              </a:rPr>
              <a:t>Access Point</a:t>
            </a:r>
          </a:p>
        </p:txBody>
      </p:sp>
      <p:pic>
        <p:nvPicPr>
          <p:cNvPr id="159" name="Picture 138" descr="Wireless-Access-Point_1"/>
          <p:cNvPicPr>
            <a:picLocks noChangeAspect="1" noChangeArrowheads="1"/>
          </p:cNvPicPr>
          <p:nvPr/>
        </p:nvPicPr>
        <p:blipFill>
          <a:blip r:embed="rId3" cstate="print"/>
          <a:srcRect/>
          <a:stretch>
            <a:fillRect/>
          </a:stretch>
        </p:blipFill>
        <p:spPr bwMode="auto">
          <a:xfrm>
            <a:off x="5989638" y="3219439"/>
            <a:ext cx="1152525" cy="641350"/>
          </a:xfrm>
          <a:prstGeom prst="rect">
            <a:avLst/>
          </a:prstGeom>
          <a:noFill/>
        </p:spPr>
      </p:pic>
      <p:pic>
        <p:nvPicPr>
          <p:cNvPr id="160" name="Picture 136" descr="Switch_2"/>
          <p:cNvPicPr>
            <a:picLocks noChangeAspect="1" noChangeArrowheads="1"/>
          </p:cNvPicPr>
          <p:nvPr/>
        </p:nvPicPr>
        <p:blipFill>
          <a:blip r:embed="rId4" cstate="print"/>
          <a:srcRect/>
          <a:stretch>
            <a:fillRect/>
          </a:stretch>
        </p:blipFill>
        <p:spPr bwMode="auto">
          <a:xfrm>
            <a:off x="6122988" y="4089389"/>
            <a:ext cx="881063" cy="798513"/>
          </a:xfrm>
          <a:prstGeom prst="rect">
            <a:avLst/>
          </a:prstGeom>
          <a:noFill/>
        </p:spPr>
      </p:pic>
      <p:sp>
        <p:nvSpPr>
          <p:cNvPr id="162" name="Oval 147" descr="Zig zag"/>
          <p:cNvSpPr>
            <a:spLocks noChangeArrowheads="1"/>
          </p:cNvSpPr>
          <p:nvPr/>
        </p:nvSpPr>
        <p:spPr bwMode="auto">
          <a:xfrm>
            <a:off x="7308851" y="4598977"/>
            <a:ext cx="1052512" cy="690562"/>
          </a:xfrm>
          <a:prstGeom prst="ellipse">
            <a:avLst/>
          </a:prstGeom>
          <a:noFill/>
          <a:ln w="9525" algn="ctr">
            <a:solidFill>
              <a:schemeClr val="tx1"/>
            </a:solidFill>
            <a:round/>
            <a:headEnd/>
            <a:tailEnd/>
          </a:ln>
          <a:effectLst/>
        </p:spPr>
        <p:txBody>
          <a:bodyPr wrap="none" anchor="ctr"/>
          <a:lstStyle/>
          <a:p>
            <a:endParaRPr lang="en-US" dirty="0"/>
          </a:p>
        </p:txBody>
      </p:sp>
      <p:pic>
        <p:nvPicPr>
          <p:cNvPr id="163" name="Picture 141" descr="Wireless-Access-Point_1"/>
          <p:cNvPicPr>
            <a:picLocks noChangeAspect="1" noChangeArrowheads="1"/>
          </p:cNvPicPr>
          <p:nvPr/>
        </p:nvPicPr>
        <p:blipFill>
          <a:blip r:embed="rId3" cstate="print"/>
          <a:srcRect/>
          <a:stretch>
            <a:fillRect/>
          </a:stretch>
        </p:blipFill>
        <p:spPr bwMode="auto">
          <a:xfrm>
            <a:off x="7208838" y="4187814"/>
            <a:ext cx="1152525" cy="641350"/>
          </a:xfrm>
          <a:prstGeom prst="rect">
            <a:avLst/>
          </a:prstGeom>
          <a:noFill/>
        </p:spPr>
      </p:pic>
      <p:sp>
        <p:nvSpPr>
          <p:cNvPr id="164" name="Oval 148" descr="Zig zag"/>
          <p:cNvSpPr>
            <a:spLocks noChangeArrowheads="1"/>
          </p:cNvSpPr>
          <p:nvPr/>
        </p:nvSpPr>
        <p:spPr bwMode="auto">
          <a:xfrm>
            <a:off x="6045201" y="5214927"/>
            <a:ext cx="1052512" cy="690562"/>
          </a:xfrm>
          <a:prstGeom prst="ellipse">
            <a:avLst/>
          </a:prstGeom>
          <a:noFill/>
          <a:ln w="9525" algn="ctr">
            <a:solidFill>
              <a:schemeClr val="tx1"/>
            </a:solidFill>
            <a:round/>
            <a:headEnd/>
            <a:tailEnd/>
          </a:ln>
          <a:effectLst/>
        </p:spPr>
        <p:txBody>
          <a:bodyPr wrap="none" anchor="ctr"/>
          <a:lstStyle/>
          <a:p>
            <a:endParaRPr lang="en-US" dirty="0"/>
          </a:p>
        </p:txBody>
      </p:sp>
      <p:pic>
        <p:nvPicPr>
          <p:cNvPr id="165" name="Picture 139" descr="Wireless-Access-Point_1"/>
          <p:cNvPicPr>
            <a:picLocks noChangeAspect="1" noChangeArrowheads="1"/>
          </p:cNvPicPr>
          <p:nvPr/>
        </p:nvPicPr>
        <p:blipFill>
          <a:blip r:embed="rId3" cstate="print"/>
          <a:srcRect/>
          <a:stretch>
            <a:fillRect/>
          </a:stretch>
        </p:blipFill>
        <p:spPr bwMode="auto">
          <a:xfrm>
            <a:off x="6024563" y="4849802"/>
            <a:ext cx="1152525" cy="641350"/>
          </a:xfrm>
          <a:prstGeom prst="rect">
            <a:avLst/>
          </a:prstGeom>
          <a:noFill/>
        </p:spPr>
      </p:pic>
      <p:sp>
        <p:nvSpPr>
          <p:cNvPr id="166" name="Oval 149" descr="Zig zag"/>
          <p:cNvSpPr>
            <a:spLocks noChangeArrowheads="1"/>
          </p:cNvSpPr>
          <p:nvPr/>
        </p:nvSpPr>
        <p:spPr bwMode="auto">
          <a:xfrm>
            <a:off x="4859338" y="4545002"/>
            <a:ext cx="1052513" cy="690562"/>
          </a:xfrm>
          <a:prstGeom prst="ellipse">
            <a:avLst/>
          </a:prstGeom>
          <a:noFill/>
          <a:ln w="9525" algn="ctr">
            <a:solidFill>
              <a:schemeClr val="tx1"/>
            </a:solidFill>
            <a:round/>
            <a:headEnd/>
            <a:tailEnd/>
          </a:ln>
          <a:effectLst/>
        </p:spPr>
        <p:txBody>
          <a:bodyPr wrap="none" anchor="ctr"/>
          <a:lstStyle/>
          <a:p>
            <a:endParaRPr lang="en-US" dirty="0"/>
          </a:p>
        </p:txBody>
      </p:sp>
      <p:pic>
        <p:nvPicPr>
          <p:cNvPr id="167" name="Picture 140" descr="Wireless-Access-Point_1"/>
          <p:cNvPicPr>
            <a:picLocks noChangeAspect="1" noChangeArrowheads="1"/>
          </p:cNvPicPr>
          <p:nvPr/>
        </p:nvPicPr>
        <p:blipFill>
          <a:blip r:embed="rId3" cstate="print"/>
          <a:srcRect/>
          <a:stretch>
            <a:fillRect/>
          </a:stretch>
        </p:blipFill>
        <p:spPr bwMode="auto">
          <a:xfrm>
            <a:off x="4799013" y="4187814"/>
            <a:ext cx="1152525" cy="641350"/>
          </a:xfrm>
          <a:prstGeom prst="rect">
            <a:avLst/>
          </a:prstGeom>
          <a:noFill/>
        </p:spPr>
      </p:pic>
      <p:sp>
        <p:nvSpPr>
          <p:cNvPr id="168" name="Text Box 151" descr="Zig zag"/>
          <p:cNvSpPr txBox="1">
            <a:spLocks noChangeArrowheads="1"/>
          </p:cNvSpPr>
          <p:nvPr/>
        </p:nvSpPr>
        <p:spPr bwMode="auto">
          <a:xfrm>
            <a:off x="5106988" y="4745027"/>
            <a:ext cx="600075" cy="312737"/>
          </a:xfrm>
          <a:prstGeom prst="rect">
            <a:avLst/>
          </a:prstGeom>
          <a:noFill/>
          <a:ln w="9525" algn="ctr">
            <a:noFill/>
            <a:miter lim="800000"/>
            <a:headEnd/>
            <a:tailEnd/>
          </a:ln>
          <a:effectLst/>
        </p:spPr>
        <p:txBody>
          <a:bodyPr wrap="none">
            <a:spAutoFit/>
          </a:bodyPr>
          <a:lstStyle/>
          <a:p>
            <a:pPr algn="ctr">
              <a:lnSpc>
                <a:spcPct val="90000"/>
              </a:lnSpc>
              <a:buClr>
                <a:schemeClr val="tx2"/>
              </a:buClr>
            </a:pPr>
            <a:r>
              <a:rPr lang="en-US" sz="1600" b="1" dirty="0">
                <a:latin typeface="Arial" charset="0"/>
              </a:rPr>
              <a:t>BSS</a:t>
            </a:r>
          </a:p>
        </p:txBody>
      </p:sp>
      <p:sp>
        <p:nvSpPr>
          <p:cNvPr id="169" name="Text Box 152" descr="Zig zag"/>
          <p:cNvSpPr txBox="1">
            <a:spLocks noChangeArrowheads="1"/>
          </p:cNvSpPr>
          <p:nvPr/>
        </p:nvSpPr>
        <p:spPr bwMode="auto">
          <a:xfrm>
            <a:off x="6276976" y="5414952"/>
            <a:ext cx="600075" cy="312737"/>
          </a:xfrm>
          <a:prstGeom prst="rect">
            <a:avLst/>
          </a:prstGeom>
          <a:noFill/>
          <a:ln w="9525" algn="ctr">
            <a:noFill/>
            <a:miter lim="800000"/>
            <a:headEnd/>
            <a:tailEnd/>
          </a:ln>
          <a:effectLst/>
        </p:spPr>
        <p:txBody>
          <a:bodyPr wrap="none">
            <a:spAutoFit/>
          </a:bodyPr>
          <a:lstStyle/>
          <a:p>
            <a:pPr algn="ctr">
              <a:lnSpc>
                <a:spcPct val="90000"/>
              </a:lnSpc>
              <a:buClr>
                <a:schemeClr val="tx2"/>
              </a:buClr>
            </a:pPr>
            <a:r>
              <a:rPr lang="en-US" sz="1600" b="1" dirty="0">
                <a:latin typeface="Arial" charset="0"/>
              </a:rPr>
              <a:t>BSS</a:t>
            </a:r>
          </a:p>
        </p:txBody>
      </p:sp>
      <p:sp>
        <p:nvSpPr>
          <p:cNvPr id="170" name="Text Box 153" descr="Zig zag"/>
          <p:cNvSpPr txBox="1">
            <a:spLocks noChangeArrowheads="1"/>
          </p:cNvSpPr>
          <p:nvPr/>
        </p:nvSpPr>
        <p:spPr bwMode="auto">
          <a:xfrm>
            <a:off x="7537451" y="4776777"/>
            <a:ext cx="600075" cy="312737"/>
          </a:xfrm>
          <a:prstGeom prst="rect">
            <a:avLst/>
          </a:prstGeom>
          <a:noFill/>
          <a:ln w="9525" algn="ctr">
            <a:noFill/>
            <a:miter lim="800000"/>
            <a:headEnd/>
            <a:tailEnd/>
          </a:ln>
          <a:effectLst/>
        </p:spPr>
        <p:txBody>
          <a:bodyPr wrap="none">
            <a:spAutoFit/>
          </a:bodyPr>
          <a:lstStyle/>
          <a:p>
            <a:pPr algn="ctr">
              <a:lnSpc>
                <a:spcPct val="90000"/>
              </a:lnSpc>
              <a:buClr>
                <a:schemeClr val="tx2"/>
              </a:buClr>
            </a:pPr>
            <a:r>
              <a:rPr lang="en-US" sz="1600" b="1" dirty="0">
                <a:latin typeface="Arial" charset="0"/>
              </a:rPr>
              <a:t>BSS</a:t>
            </a:r>
          </a:p>
        </p:txBody>
      </p:sp>
      <p:pic>
        <p:nvPicPr>
          <p:cNvPr id="171" name="Picture 20" descr="5c_8"/>
          <p:cNvPicPr>
            <a:picLocks noChangeAspect="1" noChangeArrowheads="1"/>
          </p:cNvPicPr>
          <p:nvPr/>
        </p:nvPicPr>
        <p:blipFill>
          <a:blip r:embed="rId5" cstate="print"/>
          <a:srcRect/>
          <a:stretch>
            <a:fillRect/>
          </a:stretch>
        </p:blipFill>
        <p:spPr bwMode="auto">
          <a:xfrm>
            <a:off x="3786182" y="3214686"/>
            <a:ext cx="1241425" cy="1052513"/>
          </a:xfrm>
          <a:prstGeom prst="rect">
            <a:avLst/>
          </a:prstGeom>
          <a:noFill/>
        </p:spPr>
      </p:pic>
      <p:sp>
        <p:nvSpPr>
          <p:cNvPr id="172" name="Freeform 110"/>
          <p:cNvSpPr>
            <a:spLocks/>
          </p:cNvSpPr>
          <p:nvPr/>
        </p:nvSpPr>
        <p:spPr bwMode="auto">
          <a:xfrm rot="1784693">
            <a:off x="4746703" y="3390676"/>
            <a:ext cx="314192" cy="416445"/>
          </a:xfrm>
          <a:custGeom>
            <a:avLst/>
            <a:gdLst/>
            <a:ahLst/>
            <a:cxnLst>
              <a:cxn ang="0">
                <a:pos x="395" y="530"/>
              </a:cxn>
              <a:cxn ang="0">
                <a:pos x="398" y="507"/>
              </a:cxn>
              <a:cxn ang="0">
                <a:pos x="399" y="483"/>
              </a:cxn>
              <a:cxn ang="0">
                <a:pos x="399" y="460"/>
              </a:cxn>
              <a:cxn ang="0">
                <a:pos x="398" y="434"/>
              </a:cxn>
              <a:cxn ang="0">
                <a:pos x="395" y="411"/>
              </a:cxn>
              <a:cxn ang="0">
                <a:pos x="392" y="388"/>
              </a:cxn>
              <a:cxn ang="0">
                <a:pos x="387" y="365"/>
              </a:cxn>
              <a:cxn ang="0">
                <a:pos x="383" y="344"/>
              </a:cxn>
              <a:cxn ang="0">
                <a:pos x="376" y="321"/>
              </a:cxn>
              <a:cxn ang="0">
                <a:pos x="369" y="300"/>
              </a:cxn>
              <a:cxn ang="0">
                <a:pos x="360" y="277"/>
              </a:cxn>
              <a:cxn ang="0">
                <a:pos x="352" y="257"/>
              </a:cxn>
              <a:cxn ang="0">
                <a:pos x="340" y="238"/>
              </a:cxn>
              <a:cxn ang="0">
                <a:pos x="328" y="216"/>
              </a:cxn>
              <a:cxn ang="0">
                <a:pos x="317" y="199"/>
              </a:cxn>
              <a:cxn ang="0">
                <a:pos x="304" y="180"/>
              </a:cxn>
              <a:cxn ang="0">
                <a:pos x="291" y="161"/>
              </a:cxn>
              <a:cxn ang="0">
                <a:pos x="275" y="146"/>
              </a:cxn>
              <a:cxn ang="0">
                <a:pos x="258" y="130"/>
              </a:cxn>
              <a:cxn ang="0">
                <a:pos x="242" y="113"/>
              </a:cxn>
              <a:cxn ang="0">
                <a:pos x="226" y="100"/>
              </a:cxn>
              <a:cxn ang="0">
                <a:pos x="208" y="85"/>
              </a:cxn>
              <a:cxn ang="0">
                <a:pos x="189" y="71"/>
              </a:cxn>
              <a:cxn ang="0">
                <a:pos x="172" y="59"/>
              </a:cxn>
              <a:cxn ang="0">
                <a:pos x="153" y="48"/>
              </a:cxn>
              <a:cxn ang="0">
                <a:pos x="134" y="39"/>
              </a:cxn>
              <a:cxn ang="0">
                <a:pos x="113" y="30"/>
              </a:cxn>
              <a:cxn ang="0">
                <a:pos x="90" y="20"/>
              </a:cxn>
              <a:cxn ang="0">
                <a:pos x="70" y="13"/>
              </a:cxn>
              <a:cxn ang="0">
                <a:pos x="47" y="9"/>
              </a:cxn>
              <a:cxn ang="0">
                <a:pos x="23" y="4"/>
              </a:cxn>
              <a:cxn ang="0">
                <a:pos x="0" y="0"/>
              </a:cxn>
            </a:cxnLst>
            <a:rect l="0" t="0" r="r" b="b"/>
            <a:pathLst>
              <a:path w="399" h="530">
                <a:moveTo>
                  <a:pt x="395" y="530"/>
                </a:moveTo>
                <a:lnTo>
                  <a:pt x="398" y="507"/>
                </a:lnTo>
                <a:lnTo>
                  <a:pt x="399" y="483"/>
                </a:lnTo>
                <a:lnTo>
                  <a:pt x="399" y="460"/>
                </a:lnTo>
                <a:lnTo>
                  <a:pt x="398" y="434"/>
                </a:lnTo>
                <a:lnTo>
                  <a:pt x="395" y="411"/>
                </a:lnTo>
                <a:lnTo>
                  <a:pt x="392" y="388"/>
                </a:lnTo>
                <a:lnTo>
                  <a:pt x="387" y="365"/>
                </a:lnTo>
                <a:lnTo>
                  <a:pt x="383" y="344"/>
                </a:lnTo>
                <a:lnTo>
                  <a:pt x="376" y="321"/>
                </a:lnTo>
                <a:lnTo>
                  <a:pt x="369" y="300"/>
                </a:lnTo>
                <a:lnTo>
                  <a:pt x="360" y="277"/>
                </a:lnTo>
                <a:lnTo>
                  <a:pt x="352" y="257"/>
                </a:lnTo>
                <a:lnTo>
                  <a:pt x="340" y="238"/>
                </a:lnTo>
                <a:lnTo>
                  <a:pt x="328" y="216"/>
                </a:lnTo>
                <a:lnTo>
                  <a:pt x="317" y="199"/>
                </a:lnTo>
                <a:lnTo>
                  <a:pt x="304" y="180"/>
                </a:lnTo>
                <a:lnTo>
                  <a:pt x="291" y="161"/>
                </a:lnTo>
                <a:lnTo>
                  <a:pt x="275" y="146"/>
                </a:lnTo>
                <a:lnTo>
                  <a:pt x="258" y="130"/>
                </a:lnTo>
                <a:lnTo>
                  <a:pt x="242" y="113"/>
                </a:lnTo>
                <a:lnTo>
                  <a:pt x="226" y="100"/>
                </a:lnTo>
                <a:lnTo>
                  <a:pt x="208" y="85"/>
                </a:lnTo>
                <a:lnTo>
                  <a:pt x="189" y="71"/>
                </a:lnTo>
                <a:lnTo>
                  <a:pt x="172" y="59"/>
                </a:lnTo>
                <a:lnTo>
                  <a:pt x="153" y="48"/>
                </a:lnTo>
                <a:lnTo>
                  <a:pt x="134" y="39"/>
                </a:lnTo>
                <a:lnTo>
                  <a:pt x="113" y="30"/>
                </a:lnTo>
                <a:lnTo>
                  <a:pt x="90" y="20"/>
                </a:lnTo>
                <a:lnTo>
                  <a:pt x="70" y="13"/>
                </a:lnTo>
                <a:lnTo>
                  <a:pt x="47" y="9"/>
                </a:lnTo>
                <a:lnTo>
                  <a:pt x="23" y="4"/>
                </a:lnTo>
                <a:lnTo>
                  <a:pt x="0" y="0"/>
                </a:lnTo>
              </a:path>
            </a:pathLst>
          </a:custGeom>
          <a:noFill/>
          <a:ln w="15875" cap="flat">
            <a:solidFill>
              <a:srgbClr val="5F5F5F"/>
            </a:solidFill>
            <a:prstDash val="lgDash"/>
            <a:round/>
            <a:headEnd/>
            <a:tailEnd/>
          </a:ln>
        </p:spPr>
        <p:txBody>
          <a:bodyPr/>
          <a:lstStyle/>
          <a:p>
            <a:endParaRPr lang="en-US" dirty="0"/>
          </a:p>
        </p:txBody>
      </p:sp>
      <p:sp>
        <p:nvSpPr>
          <p:cNvPr id="173" name="Freeform 130"/>
          <p:cNvSpPr>
            <a:spLocks/>
          </p:cNvSpPr>
          <p:nvPr/>
        </p:nvSpPr>
        <p:spPr bwMode="auto">
          <a:xfrm rot="3615307" flipH="1">
            <a:off x="4286177" y="3020296"/>
            <a:ext cx="213043" cy="288025"/>
          </a:xfrm>
          <a:custGeom>
            <a:avLst/>
            <a:gdLst/>
            <a:ahLst/>
            <a:cxnLst>
              <a:cxn ang="0">
                <a:pos x="272" y="360"/>
              </a:cxn>
              <a:cxn ang="0">
                <a:pos x="275" y="344"/>
              </a:cxn>
              <a:cxn ang="0">
                <a:pos x="275" y="328"/>
              </a:cxn>
              <a:cxn ang="0">
                <a:pos x="275" y="311"/>
              </a:cxn>
              <a:cxn ang="0">
                <a:pos x="275" y="295"/>
              </a:cxn>
              <a:cxn ang="0">
                <a:pos x="272" y="279"/>
              </a:cxn>
              <a:cxn ang="0">
                <a:pos x="270" y="264"/>
              </a:cxn>
              <a:cxn ang="0">
                <a:pos x="267" y="246"/>
              </a:cxn>
              <a:cxn ang="0">
                <a:pos x="263" y="233"/>
              </a:cxn>
              <a:cxn ang="0">
                <a:pos x="259" y="218"/>
              </a:cxn>
              <a:cxn ang="0">
                <a:pos x="253" y="203"/>
              </a:cxn>
              <a:cxn ang="0">
                <a:pos x="247" y="189"/>
              </a:cxn>
              <a:cxn ang="0">
                <a:pos x="240" y="176"/>
              </a:cxn>
              <a:cxn ang="0">
                <a:pos x="233" y="161"/>
              </a:cxn>
              <a:cxn ang="0">
                <a:pos x="226" y="148"/>
              </a:cxn>
              <a:cxn ang="0">
                <a:pos x="218" y="134"/>
              </a:cxn>
              <a:cxn ang="0">
                <a:pos x="210" y="122"/>
              </a:cxn>
              <a:cxn ang="0">
                <a:pos x="191" y="99"/>
              </a:cxn>
              <a:cxn ang="0">
                <a:pos x="168" y="76"/>
              </a:cxn>
              <a:cxn ang="0">
                <a:pos x="157" y="66"/>
              </a:cxn>
              <a:cxn ang="0">
                <a:pos x="145" y="58"/>
              </a:cxn>
              <a:cxn ang="0">
                <a:pos x="134" y="49"/>
              </a:cxn>
              <a:cxn ang="0">
                <a:pos x="119" y="42"/>
              </a:cxn>
              <a:cxn ang="0">
                <a:pos x="106" y="32"/>
              </a:cxn>
              <a:cxn ang="0">
                <a:pos x="92" y="26"/>
              </a:cxn>
              <a:cxn ang="0">
                <a:pos x="77" y="20"/>
              </a:cxn>
              <a:cxn ang="0">
                <a:pos x="62" y="14"/>
              </a:cxn>
              <a:cxn ang="0">
                <a:pos x="49" y="9"/>
              </a:cxn>
              <a:cxn ang="0">
                <a:pos x="31" y="4"/>
              </a:cxn>
              <a:cxn ang="0">
                <a:pos x="16" y="3"/>
              </a:cxn>
              <a:cxn ang="0">
                <a:pos x="0" y="0"/>
              </a:cxn>
            </a:cxnLst>
            <a:rect l="0" t="0" r="r" b="b"/>
            <a:pathLst>
              <a:path w="275" h="360">
                <a:moveTo>
                  <a:pt x="272" y="360"/>
                </a:moveTo>
                <a:lnTo>
                  <a:pt x="275" y="344"/>
                </a:lnTo>
                <a:lnTo>
                  <a:pt x="275" y="328"/>
                </a:lnTo>
                <a:lnTo>
                  <a:pt x="275" y="311"/>
                </a:lnTo>
                <a:lnTo>
                  <a:pt x="275" y="295"/>
                </a:lnTo>
                <a:lnTo>
                  <a:pt x="272" y="279"/>
                </a:lnTo>
                <a:lnTo>
                  <a:pt x="270" y="264"/>
                </a:lnTo>
                <a:lnTo>
                  <a:pt x="267" y="246"/>
                </a:lnTo>
                <a:lnTo>
                  <a:pt x="263" y="233"/>
                </a:lnTo>
                <a:lnTo>
                  <a:pt x="259" y="218"/>
                </a:lnTo>
                <a:lnTo>
                  <a:pt x="253" y="203"/>
                </a:lnTo>
                <a:lnTo>
                  <a:pt x="247" y="189"/>
                </a:lnTo>
                <a:lnTo>
                  <a:pt x="240" y="176"/>
                </a:lnTo>
                <a:lnTo>
                  <a:pt x="233" y="161"/>
                </a:lnTo>
                <a:lnTo>
                  <a:pt x="226" y="148"/>
                </a:lnTo>
                <a:lnTo>
                  <a:pt x="218" y="134"/>
                </a:lnTo>
                <a:lnTo>
                  <a:pt x="210" y="122"/>
                </a:lnTo>
                <a:lnTo>
                  <a:pt x="191" y="99"/>
                </a:lnTo>
                <a:lnTo>
                  <a:pt x="168" y="76"/>
                </a:lnTo>
                <a:lnTo>
                  <a:pt x="157" y="66"/>
                </a:lnTo>
                <a:lnTo>
                  <a:pt x="145" y="58"/>
                </a:lnTo>
                <a:lnTo>
                  <a:pt x="134" y="49"/>
                </a:lnTo>
                <a:lnTo>
                  <a:pt x="119" y="42"/>
                </a:lnTo>
                <a:lnTo>
                  <a:pt x="106" y="32"/>
                </a:lnTo>
                <a:lnTo>
                  <a:pt x="92" y="26"/>
                </a:lnTo>
                <a:lnTo>
                  <a:pt x="77" y="20"/>
                </a:lnTo>
                <a:lnTo>
                  <a:pt x="62" y="14"/>
                </a:lnTo>
                <a:lnTo>
                  <a:pt x="49" y="9"/>
                </a:lnTo>
                <a:lnTo>
                  <a:pt x="31" y="4"/>
                </a:lnTo>
                <a:lnTo>
                  <a:pt x="16" y="3"/>
                </a:lnTo>
                <a:lnTo>
                  <a:pt x="0" y="0"/>
                </a:lnTo>
              </a:path>
            </a:pathLst>
          </a:custGeom>
          <a:noFill/>
          <a:ln w="15875" cap="flat">
            <a:solidFill>
              <a:srgbClr val="5F5F5F"/>
            </a:solidFill>
            <a:prstDash val="lgDash"/>
            <a:round/>
            <a:headEnd/>
            <a:tailEnd/>
          </a:ln>
        </p:spPr>
        <p:txBody>
          <a:bodyPr/>
          <a:lstStyle/>
          <a:p>
            <a:endParaRPr lang="en-US" dirty="0"/>
          </a:p>
        </p:txBody>
      </p:sp>
      <p:sp>
        <p:nvSpPr>
          <p:cNvPr id="174" name="Freeform 131"/>
          <p:cNvSpPr>
            <a:spLocks/>
          </p:cNvSpPr>
          <p:nvPr/>
        </p:nvSpPr>
        <p:spPr bwMode="auto">
          <a:xfrm rot="3615307" flipH="1">
            <a:off x="4228612" y="2884171"/>
            <a:ext cx="307986" cy="424836"/>
          </a:xfrm>
          <a:custGeom>
            <a:avLst/>
            <a:gdLst/>
            <a:ahLst/>
            <a:cxnLst>
              <a:cxn ang="0">
                <a:pos x="395" y="530"/>
              </a:cxn>
              <a:cxn ang="0">
                <a:pos x="398" y="507"/>
              </a:cxn>
              <a:cxn ang="0">
                <a:pos x="399" y="483"/>
              </a:cxn>
              <a:cxn ang="0">
                <a:pos x="399" y="460"/>
              </a:cxn>
              <a:cxn ang="0">
                <a:pos x="398" y="434"/>
              </a:cxn>
              <a:cxn ang="0">
                <a:pos x="395" y="411"/>
              </a:cxn>
              <a:cxn ang="0">
                <a:pos x="392" y="388"/>
              </a:cxn>
              <a:cxn ang="0">
                <a:pos x="387" y="365"/>
              </a:cxn>
              <a:cxn ang="0">
                <a:pos x="383" y="344"/>
              </a:cxn>
              <a:cxn ang="0">
                <a:pos x="376" y="321"/>
              </a:cxn>
              <a:cxn ang="0">
                <a:pos x="369" y="300"/>
              </a:cxn>
              <a:cxn ang="0">
                <a:pos x="360" y="277"/>
              </a:cxn>
              <a:cxn ang="0">
                <a:pos x="352" y="257"/>
              </a:cxn>
              <a:cxn ang="0">
                <a:pos x="340" y="238"/>
              </a:cxn>
              <a:cxn ang="0">
                <a:pos x="328" y="216"/>
              </a:cxn>
              <a:cxn ang="0">
                <a:pos x="317" y="199"/>
              </a:cxn>
              <a:cxn ang="0">
                <a:pos x="304" y="180"/>
              </a:cxn>
              <a:cxn ang="0">
                <a:pos x="291" y="161"/>
              </a:cxn>
              <a:cxn ang="0">
                <a:pos x="275" y="146"/>
              </a:cxn>
              <a:cxn ang="0">
                <a:pos x="258" y="130"/>
              </a:cxn>
              <a:cxn ang="0">
                <a:pos x="242" y="113"/>
              </a:cxn>
              <a:cxn ang="0">
                <a:pos x="226" y="100"/>
              </a:cxn>
              <a:cxn ang="0">
                <a:pos x="208" y="85"/>
              </a:cxn>
              <a:cxn ang="0">
                <a:pos x="189" y="71"/>
              </a:cxn>
              <a:cxn ang="0">
                <a:pos x="172" y="59"/>
              </a:cxn>
              <a:cxn ang="0">
                <a:pos x="153" y="48"/>
              </a:cxn>
              <a:cxn ang="0">
                <a:pos x="134" y="39"/>
              </a:cxn>
              <a:cxn ang="0">
                <a:pos x="113" y="30"/>
              </a:cxn>
              <a:cxn ang="0">
                <a:pos x="90" y="20"/>
              </a:cxn>
              <a:cxn ang="0">
                <a:pos x="70" y="13"/>
              </a:cxn>
              <a:cxn ang="0">
                <a:pos x="47" y="9"/>
              </a:cxn>
              <a:cxn ang="0">
                <a:pos x="23" y="4"/>
              </a:cxn>
              <a:cxn ang="0">
                <a:pos x="0" y="0"/>
              </a:cxn>
            </a:cxnLst>
            <a:rect l="0" t="0" r="r" b="b"/>
            <a:pathLst>
              <a:path w="399" h="530">
                <a:moveTo>
                  <a:pt x="395" y="530"/>
                </a:moveTo>
                <a:lnTo>
                  <a:pt x="398" y="507"/>
                </a:lnTo>
                <a:lnTo>
                  <a:pt x="399" y="483"/>
                </a:lnTo>
                <a:lnTo>
                  <a:pt x="399" y="460"/>
                </a:lnTo>
                <a:lnTo>
                  <a:pt x="398" y="434"/>
                </a:lnTo>
                <a:lnTo>
                  <a:pt x="395" y="411"/>
                </a:lnTo>
                <a:lnTo>
                  <a:pt x="392" y="388"/>
                </a:lnTo>
                <a:lnTo>
                  <a:pt x="387" y="365"/>
                </a:lnTo>
                <a:lnTo>
                  <a:pt x="383" y="344"/>
                </a:lnTo>
                <a:lnTo>
                  <a:pt x="376" y="321"/>
                </a:lnTo>
                <a:lnTo>
                  <a:pt x="369" y="300"/>
                </a:lnTo>
                <a:lnTo>
                  <a:pt x="360" y="277"/>
                </a:lnTo>
                <a:lnTo>
                  <a:pt x="352" y="257"/>
                </a:lnTo>
                <a:lnTo>
                  <a:pt x="340" y="238"/>
                </a:lnTo>
                <a:lnTo>
                  <a:pt x="328" y="216"/>
                </a:lnTo>
                <a:lnTo>
                  <a:pt x="317" y="199"/>
                </a:lnTo>
                <a:lnTo>
                  <a:pt x="304" y="180"/>
                </a:lnTo>
                <a:lnTo>
                  <a:pt x="291" y="161"/>
                </a:lnTo>
                <a:lnTo>
                  <a:pt x="275" y="146"/>
                </a:lnTo>
                <a:lnTo>
                  <a:pt x="258" y="130"/>
                </a:lnTo>
                <a:lnTo>
                  <a:pt x="242" y="113"/>
                </a:lnTo>
                <a:lnTo>
                  <a:pt x="226" y="100"/>
                </a:lnTo>
                <a:lnTo>
                  <a:pt x="208" y="85"/>
                </a:lnTo>
                <a:lnTo>
                  <a:pt x="189" y="71"/>
                </a:lnTo>
                <a:lnTo>
                  <a:pt x="172" y="59"/>
                </a:lnTo>
                <a:lnTo>
                  <a:pt x="153" y="48"/>
                </a:lnTo>
                <a:lnTo>
                  <a:pt x="134" y="39"/>
                </a:lnTo>
                <a:lnTo>
                  <a:pt x="113" y="30"/>
                </a:lnTo>
                <a:lnTo>
                  <a:pt x="90" y="20"/>
                </a:lnTo>
                <a:lnTo>
                  <a:pt x="70" y="13"/>
                </a:lnTo>
                <a:lnTo>
                  <a:pt x="47" y="9"/>
                </a:lnTo>
                <a:lnTo>
                  <a:pt x="23" y="4"/>
                </a:lnTo>
                <a:lnTo>
                  <a:pt x="0" y="0"/>
                </a:lnTo>
              </a:path>
            </a:pathLst>
          </a:custGeom>
          <a:noFill/>
          <a:ln w="15875" cap="flat">
            <a:solidFill>
              <a:srgbClr val="5F5F5F"/>
            </a:solidFill>
            <a:prstDash val="lgDash"/>
            <a:round/>
            <a:headEnd/>
            <a:tailEnd/>
          </a:ln>
        </p:spPr>
        <p:txBody>
          <a:bodyPr/>
          <a:lstStyle/>
          <a:p>
            <a:endParaRPr lang="en-US" dirty="0"/>
          </a:p>
        </p:txBody>
      </p:sp>
      <p:sp>
        <p:nvSpPr>
          <p:cNvPr id="175" name="Freeform 88"/>
          <p:cNvSpPr>
            <a:spLocks/>
          </p:cNvSpPr>
          <p:nvPr/>
        </p:nvSpPr>
        <p:spPr bwMode="auto">
          <a:xfrm rot="19815307" flipH="1">
            <a:off x="3884709" y="3524153"/>
            <a:ext cx="148013" cy="197373"/>
          </a:xfrm>
          <a:custGeom>
            <a:avLst/>
            <a:gdLst/>
            <a:ahLst/>
            <a:cxnLst>
              <a:cxn ang="0">
                <a:pos x="188" y="251"/>
              </a:cxn>
              <a:cxn ang="0">
                <a:pos x="191" y="240"/>
              </a:cxn>
              <a:cxn ang="0">
                <a:pos x="191" y="228"/>
              </a:cxn>
              <a:cxn ang="0">
                <a:pos x="191" y="205"/>
              </a:cxn>
              <a:cxn ang="0">
                <a:pos x="188" y="185"/>
              </a:cxn>
              <a:cxn ang="0">
                <a:pos x="181" y="162"/>
              </a:cxn>
              <a:cxn ang="0">
                <a:pos x="177" y="140"/>
              </a:cxn>
              <a:cxn ang="0">
                <a:pos x="168" y="123"/>
              </a:cxn>
              <a:cxn ang="0">
                <a:pos x="156" y="104"/>
              </a:cxn>
              <a:cxn ang="0">
                <a:pos x="145" y="85"/>
              </a:cxn>
              <a:cxn ang="0">
                <a:pos x="131" y="70"/>
              </a:cxn>
              <a:cxn ang="0">
                <a:pos x="118" y="52"/>
              </a:cxn>
              <a:cxn ang="0">
                <a:pos x="99" y="39"/>
              </a:cxn>
              <a:cxn ang="0">
                <a:pos x="83" y="28"/>
              </a:cxn>
              <a:cxn ang="0">
                <a:pos x="61" y="18"/>
              </a:cxn>
              <a:cxn ang="0">
                <a:pos x="41" y="9"/>
              </a:cxn>
              <a:cxn ang="0">
                <a:pos x="20" y="2"/>
              </a:cxn>
              <a:cxn ang="0">
                <a:pos x="0" y="0"/>
              </a:cxn>
            </a:cxnLst>
            <a:rect l="0" t="0" r="r" b="b"/>
            <a:pathLst>
              <a:path w="191" h="251">
                <a:moveTo>
                  <a:pt x="188" y="251"/>
                </a:moveTo>
                <a:lnTo>
                  <a:pt x="191" y="240"/>
                </a:lnTo>
                <a:lnTo>
                  <a:pt x="191" y="228"/>
                </a:lnTo>
                <a:lnTo>
                  <a:pt x="191" y="205"/>
                </a:lnTo>
                <a:lnTo>
                  <a:pt x="188" y="185"/>
                </a:lnTo>
                <a:lnTo>
                  <a:pt x="181" y="162"/>
                </a:lnTo>
                <a:lnTo>
                  <a:pt x="177" y="140"/>
                </a:lnTo>
                <a:lnTo>
                  <a:pt x="168" y="123"/>
                </a:lnTo>
                <a:lnTo>
                  <a:pt x="156" y="104"/>
                </a:lnTo>
                <a:lnTo>
                  <a:pt x="145" y="85"/>
                </a:lnTo>
                <a:lnTo>
                  <a:pt x="131" y="70"/>
                </a:lnTo>
                <a:lnTo>
                  <a:pt x="118" y="52"/>
                </a:lnTo>
                <a:lnTo>
                  <a:pt x="99" y="39"/>
                </a:lnTo>
                <a:lnTo>
                  <a:pt x="83" y="28"/>
                </a:lnTo>
                <a:lnTo>
                  <a:pt x="61" y="18"/>
                </a:lnTo>
                <a:lnTo>
                  <a:pt x="41" y="9"/>
                </a:lnTo>
                <a:lnTo>
                  <a:pt x="20" y="2"/>
                </a:lnTo>
                <a:lnTo>
                  <a:pt x="0" y="0"/>
                </a:lnTo>
              </a:path>
            </a:pathLst>
          </a:custGeom>
          <a:noFill/>
          <a:ln w="15875" cap="flat">
            <a:solidFill>
              <a:srgbClr val="5F5F5F"/>
            </a:solidFill>
            <a:prstDash val="lgDash"/>
            <a:round/>
            <a:headEnd/>
            <a:tailEnd/>
          </a:ln>
          <a:scene3d>
            <a:camera prst="orthographicFront">
              <a:rot lat="0" lon="0" rev="300000"/>
            </a:camera>
            <a:lightRig rig="threePt" dir="t"/>
          </a:scene3d>
        </p:spPr>
        <p:txBody>
          <a:bodyPr/>
          <a:lstStyle/>
          <a:p>
            <a:endParaRPr lang="en-US" dirty="0"/>
          </a:p>
        </p:txBody>
      </p:sp>
      <p:sp>
        <p:nvSpPr>
          <p:cNvPr id="176" name="Freeform 87"/>
          <p:cNvSpPr>
            <a:spLocks/>
          </p:cNvSpPr>
          <p:nvPr/>
        </p:nvSpPr>
        <p:spPr bwMode="auto">
          <a:xfrm rot="19815307" flipH="1">
            <a:off x="3654477" y="3408067"/>
            <a:ext cx="314191" cy="416445"/>
          </a:xfrm>
          <a:custGeom>
            <a:avLst/>
            <a:gdLst/>
            <a:ahLst/>
            <a:cxnLst>
              <a:cxn ang="0">
                <a:pos x="395" y="530"/>
              </a:cxn>
              <a:cxn ang="0">
                <a:pos x="398" y="507"/>
              </a:cxn>
              <a:cxn ang="0">
                <a:pos x="399" y="483"/>
              </a:cxn>
              <a:cxn ang="0">
                <a:pos x="399" y="460"/>
              </a:cxn>
              <a:cxn ang="0">
                <a:pos x="398" y="434"/>
              </a:cxn>
              <a:cxn ang="0">
                <a:pos x="395" y="411"/>
              </a:cxn>
              <a:cxn ang="0">
                <a:pos x="392" y="388"/>
              </a:cxn>
              <a:cxn ang="0">
                <a:pos x="387" y="365"/>
              </a:cxn>
              <a:cxn ang="0">
                <a:pos x="383" y="344"/>
              </a:cxn>
              <a:cxn ang="0">
                <a:pos x="376" y="321"/>
              </a:cxn>
              <a:cxn ang="0">
                <a:pos x="369" y="300"/>
              </a:cxn>
              <a:cxn ang="0">
                <a:pos x="360" y="277"/>
              </a:cxn>
              <a:cxn ang="0">
                <a:pos x="352" y="257"/>
              </a:cxn>
              <a:cxn ang="0">
                <a:pos x="340" y="238"/>
              </a:cxn>
              <a:cxn ang="0">
                <a:pos x="328" y="216"/>
              </a:cxn>
              <a:cxn ang="0">
                <a:pos x="317" y="199"/>
              </a:cxn>
              <a:cxn ang="0">
                <a:pos x="304" y="180"/>
              </a:cxn>
              <a:cxn ang="0">
                <a:pos x="291" y="161"/>
              </a:cxn>
              <a:cxn ang="0">
                <a:pos x="275" y="146"/>
              </a:cxn>
              <a:cxn ang="0">
                <a:pos x="258" y="130"/>
              </a:cxn>
              <a:cxn ang="0">
                <a:pos x="242" y="113"/>
              </a:cxn>
              <a:cxn ang="0">
                <a:pos x="226" y="100"/>
              </a:cxn>
              <a:cxn ang="0">
                <a:pos x="208" y="85"/>
              </a:cxn>
              <a:cxn ang="0">
                <a:pos x="189" y="71"/>
              </a:cxn>
              <a:cxn ang="0">
                <a:pos x="172" y="59"/>
              </a:cxn>
              <a:cxn ang="0">
                <a:pos x="153" y="48"/>
              </a:cxn>
              <a:cxn ang="0">
                <a:pos x="134" y="39"/>
              </a:cxn>
              <a:cxn ang="0">
                <a:pos x="113" y="30"/>
              </a:cxn>
              <a:cxn ang="0">
                <a:pos x="90" y="20"/>
              </a:cxn>
              <a:cxn ang="0">
                <a:pos x="70" y="13"/>
              </a:cxn>
              <a:cxn ang="0">
                <a:pos x="47" y="9"/>
              </a:cxn>
              <a:cxn ang="0">
                <a:pos x="23" y="4"/>
              </a:cxn>
              <a:cxn ang="0">
                <a:pos x="0" y="0"/>
              </a:cxn>
            </a:cxnLst>
            <a:rect l="0" t="0" r="r" b="b"/>
            <a:pathLst>
              <a:path w="399" h="530">
                <a:moveTo>
                  <a:pt x="395" y="530"/>
                </a:moveTo>
                <a:lnTo>
                  <a:pt x="398" y="507"/>
                </a:lnTo>
                <a:lnTo>
                  <a:pt x="399" y="483"/>
                </a:lnTo>
                <a:lnTo>
                  <a:pt x="399" y="460"/>
                </a:lnTo>
                <a:lnTo>
                  <a:pt x="398" y="434"/>
                </a:lnTo>
                <a:lnTo>
                  <a:pt x="395" y="411"/>
                </a:lnTo>
                <a:lnTo>
                  <a:pt x="392" y="388"/>
                </a:lnTo>
                <a:lnTo>
                  <a:pt x="387" y="365"/>
                </a:lnTo>
                <a:lnTo>
                  <a:pt x="383" y="344"/>
                </a:lnTo>
                <a:lnTo>
                  <a:pt x="376" y="321"/>
                </a:lnTo>
                <a:lnTo>
                  <a:pt x="369" y="300"/>
                </a:lnTo>
                <a:lnTo>
                  <a:pt x="360" y="277"/>
                </a:lnTo>
                <a:lnTo>
                  <a:pt x="352" y="257"/>
                </a:lnTo>
                <a:lnTo>
                  <a:pt x="340" y="238"/>
                </a:lnTo>
                <a:lnTo>
                  <a:pt x="328" y="216"/>
                </a:lnTo>
                <a:lnTo>
                  <a:pt x="317" y="199"/>
                </a:lnTo>
                <a:lnTo>
                  <a:pt x="304" y="180"/>
                </a:lnTo>
                <a:lnTo>
                  <a:pt x="291" y="161"/>
                </a:lnTo>
                <a:lnTo>
                  <a:pt x="275" y="146"/>
                </a:lnTo>
                <a:lnTo>
                  <a:pt x="258" y="130"/>
                </a:lnTo>
                <a:lnTo>
                  <a:pt x="242" y="113"/>
                </a:lnTo>
                <a:lnTo>
                  <a:pt x="226" y="100"/>
                </a:lnTo>
                <a:lnTo>
                  <a:pt x="208" y="85"/>
                </a:lnTo>
                <a:lnTo>
                  <a:pt x="189" y="71"/>
                </a:lnTo>
                <a:lnTo>
                  <a:pt x="172" y="59"/>
                </a:lnTo>
                <a:lnTo>
                  <a:pt x="153" y="48"/>
                </a:lnTo>
                <a:lnTo>
                  <a:pt x="134" y="39"/>
                </a:lnTo>
                <a:lnTo>
                  <a:pt x="113" y="30"/>
                </a:lnTo>
                <a:lnTo>
                  <a:pt x="90" y="20"/>
                </a:lnTo>
                <a:lnTo>
                  <a:pt x="70" y="13"/>
                </a:lnTo>
                <a:lnTo>
                  <a:pt x="47" y="9"/>
                </a:lnTo>
                <a:lnTo>
                  <a:pt x="23" y="4"/>
                </a:lnTo>
                <a:lnTo>
                  <a:pt x="0" y="0"/>
                </a:lnTo>
              </a:path>
            </a:pathLst>
          </a:custGeom>
          <a:noFill/>
          <a:ln w="15875" cap="flat">
            <a:solidFill>
              <a:srgbClr val="5F5F5F"/>
            </a:solidFill>
            <a:prstDash val="lgDash"/>
            <a:round/>
            <a:headEnd/>
            <a:tailEnd/>
          </a:ln>
        </p:spPr>
        <p:txBody>
          <a:bodyPr/>
          <a:lstStyle/>
          <a:p>
            <a:endParaRPr lang="en-US" dirty="0"/>
          </a:p>
        </p:txBody>
      </p:sp>
      <p:sp>
        <p:nvSpPr>
          <p:cNvPr id="177" name="Freeform 79"/>
          <p:cNvSpPr>
            <a:spLocks/>
          </p:cNvSpPr>
          <p:nvPr/>
        </p:nvSpPr>
        <p:spPr bwMode="auto">
          <a:xfrm rot="1784693">
            <a:off x="4699160" y="3468539"/>
            <a:ext cx="217335" cy="282336"/>
          </a:xfrm>
          <a:custGeom>
            <a:avLst/>
            <a:gdLst/>
            <a:ahLst/>
            <a:cxnLst>
              <a:cxn ang="0">
                <a:pos x="272" y="360"/>
              </a:cxn>
              <a:cxn ang="0">
                <a:pos x="275" y="344"/>
              </a:cxn>
              <a:cxn ang="0">
                <a:pos x="275" y="328"/>
              </a:cxn>
              <a:cxn ang="0">
                <a:pos x="275" y="311"/>
              </a:cxn>
              <a:cxn ang="0">
                <a:pos x="275" y="295"/>
              </a:cxn>
              <a:cxn ang="0">
                <a:pos x="272" y="279"/>
              </a:cxn>
              <a:cxn ang="0">
                <a:pos x="270" y="264"/>
              </a:cxn>
              <a:cxn ang="0">
                <a:pos x="267" y="246"/>
              </a:cxn>
              <a:cxn ang="0">
                <a:pos x="263" y="233"/>
              </a:cxn>
              <a:cxn ang="0">
                <a:pos x="259" y="218"/>
              </a:cxn>
              <a:cxn ang="0">
                <a:pos x="253" y="203"/>
              </a:cxn>
              <a:cxn ang="0">
                <a:pos x="247" y="189"/>
              </a:cxn>
              <a:cxn ang="0">
                <a:pos x="240" y="176"/>
              </a:cxn>
              <a:cxn ang="0">
                <a:pos x="233" y="161"/>
              </a:cxn>
              <a:cxn ang="0">
                <a:pos x="226" y="148"/>
              </a:cxn>
              <a:cxn ang="0">
                <a:pos x="218" y="134"/>
              </a:cxn>
              <a:cxn ang="0">
                <a:pos x="210" y="122"/>
              </a:cxn>
              <a:cxn ang="0">
                <a:pos x="191" y="99"/>
              </a:cxn>
              <a:cxn ang="0">
                <a:pos x="168" y="76"/>
              </a:cxn>
              <a:cxn ang="0">
                <a:pos x="157" y="66"/>
              </a:cxn>
              <a:cxn ang="0">
                <a:pos x="145" y="58"/>
              </a:cxn>
              <a:cxn ang="0">
                <a:pos x="134" y="49"/>
              </a:cxn>
              <a:cxn ang="0">
                <a:pos x="119" y="42"/>
              </a:cxn>
              <a:cxn ang="0">
                <a:pos x="106" y="32"/>
              </a:cxn>
              <a:cxn ang="0">
                <a:pos x="92" y="26"/>
              </a:cxn>
              <a:cxn ang="0">
                <a:pos x="77" y="20"/>
              </a:cxn>
              <a:cxn ang="0">
                <a:pos x="62" y="14"/>
              </a:cxn>
              <a:cxn ang="0">
                <a:pos x="49" y="9"/>
              </a:cxn>
              <a:cxn ang="0">
                <a:pos x="31" y="4"/>
              </a:cxn>
              <a:cxn ang="0">
                <a:pos x="16" y="3"/>
              </a:cxn>
              <a:cxn ang="0">
                <a:pos x="0" y="0"/>
              </a:cxn>
            </a:cxnLst>
            <a:rect l="0" t="0" r="r" b="b"/>
            <a:pathLst>
              <a:path w="275" h="360">
                <a:moveTo>
                  <a:pt x="272" y="360"/>
                </a:moveTo>
                <a:lnTo>
                  <a:pt x="275" y="344"/>
                </a:lnTo>
                <a:lnTo>
                  <a:pt x="275" y="328"/>
                </a:lnTo>
                <a:lnTo>
                  <a:pt x="275" y="311"/>
                </a:lnTo>
                <a:lnTo>
                  <a:pt x="275" y="295"/>
                </a:lnTo>
                <a:lnTo>
                  <a:pt x="272" y="279"/>
                </a:lnTo>
                <a:lnTo>
                  <a:pt x="270" y="264"/>
                </a:lnTo>
                <a:lnTo>
                  <a:pt x="267" y="246"/>
                </a:lnTo>
                <a:lnTo>
                  <a:pt x="263" y="233"/>
                </a:lnTo>
                <a:lnTo>
                  <a:pt x="259" y="218"/>
                </a:lnTo>
                <a:lnTo>
                  <a:pt x="253" y="203"/>
                </a:lnTo>
                <a:lnTo>
                  <a:pt x="247" y="189"/>
                </a:lnTo>
                <a:lnTo>
                  <a:pt x="240" y="176"/>
                </a:lnTo>
                <a:lnTo>
                  <a:pt x="233" y="161"/>
                </a:lnTo>
                <a:lnTo>
                  <a:pt x="226" y="148"/>
                </a:lnTo>
                <a:lnTo>
                  <a:pt x="218" y="134"/>
                </a:lnTo>
                <a:lnTo>
                  <a:pt x="210" y="122"/>
                </a:lnTo>
                <a:lnTo>
                  <a:pt x="191" y="99"/>
                </a:lnTo>
                <a:lnTo>
                  <a:pt x="168" y="76"/>
                </a:lnTo>
                <a:lnTo>
                  <a:pt x="157" y="66"/>
                </a:lnTo>
                <a:lnTo>
                  <a:pt x="145" y="58"/>
                </a:lnTo>
                <a:lnTo>
                  <a:pt x="134" y="49"/>
                </a:lnTo>
                <a:lnTo>
                  <a:pt x="119" y="42"/>
                </a:lnTo>
                <a:lnTo>
                  <a:pt x="106" y="32"/>
                </a:lnTo>
                <a:lnTo>
                  <a:pt x="92" y="26"/>
                </a:lnTo>
                <a:lnTo>
                  <a:pt x="77" y="20"/>
                </a:lnTo>
                <a:lnTo>
                  <a:pt x="62" y="14"/>
                </a:lnTo>
                <a:lnTo>
                  <a:pt x="49" y="9"/>
                </a:lnTo>
                <a:lnTo>
                  <a:pt x="31" y="4"/>
                </a:lnTo>
                <a:lnTo>
                  <a:pt x="16" y="3"/>
                </a:lnTo>
                <a:lnTo>
                  <a:pt x="0" y="0"/>
                </a:lnTo>
              </a:path>
            </a:pathLst>
          </a:custGeom>
          <a:noFill/>
          <a:ln w="15875" cap="flat">
            <a:solidFill>
              <a:srgbClr val="5F5F5F"/>
            </a:solidFill>
            <a:prstDash val="lgDash"/>
            <a:round/>
            <a:headEnd/>
            <a:tailEnd/>
          </a:ln>
        </p:spPr>
        <p:txBody>
          <a:bodyPr/>
          <a:lstStyle/>
          <a:p>
            <a:endParaRPr lang="en-US" dirty="0"/>
          </a:p>
        </p:txBody>
      </p:sp>
      <p:pic>
        <p:nvPicPr>
          <p:cNvPr id="178" name="Picture 7"/>
          <p:cNvPicPr>
            <a:picLocks noChangeAspect="1" noChangeArrowheads="1"/>
          </p:cNvPicPr>
          <p:nvPr/>
        </p:nvPicPr>
        <p:blipFill>
          <a:blip r:embed="rId6" cstate="print"/>
          <a:srcRect/>
          <a:stretch>
            <a:fillRect/>
          </a:stretch>
        </p:blipFill>
        <p:spPr bwMode="auto">
          <a:xfrm>
            <a:off x="6072198" y="857232"/>
            <a:ext cx="979487" cy="922337"/>
          </a:xfrm>
          <a:prstGeom prst="rect">
            <a:avLst/>
          </a:prstGeom>
          <a:noFill/>
          <a:ln w="9525">
            <a:noFill/>
            <a:miter lim="800000"/>
            <a:headEnd/>
            <a:tailEnd/>
          </a:ln>
          <a:effectLst/>
        </p:spPr>
      </p:pic>
      <p:sp>
        <p:nvSpPr>
          <p:cNvPr id="179" name="Freeform 124"/>
          <p:cNvSpPr>
            <a:spLocks/>
          </p:cNvSpPr>
          <p:nvPr/>
        </p:nvSpPr>
        <p:spPr bwMode="auto">
          <a:xfrm rot="7852733">
            <a:off x="6393911" y="1686084"/>
            <a:ext cx="307986" cy="424836"/>
          </a:xfrm>
          <a:custGeom>
            <a:avLst/>
            <a:gdLst/>
            <a:ahLst/>
            <a:cxnLst>
              <a:cxn ang="0">
                <a:pos x="395" y="530"/>
              </a:cxn>
              <a:cxn ang="0">
                <a:pos x="398" y="507"/>
              </a:cxn>
              <a:cxn ang="0">
                <a:pos x="399" y="483"/>
              </a:cxn>
              <a:cxn ang="0">
                <a:pos x="399" y="460"/>
              </a:cxn>
              <a:cxn ang="0">
                <a:pos x="398" y="434"/>
              </a:cxn>
              <a:cxn ang="0">
                <a:pos x="395" y="411"/>
              </a:cxn>
              <a:cxn ang="0">
                <a:pos x="392" y="388"/>
              </a:cxn>
              <a:cxn ang="0">
                <a:pos x="387" y="365"/>
              </a:cxn>
              <a:cxn ang="0">
                <a:pos x="383" y="344"/>
              </a:cxn>
              <a:cxn ang="0">
                <a:pos x="376" y="321"/>
              </a:cxn>
              <a:cxn ang="0">
                <a:pos x="369" y="300"/>
              </a:cxn>
              <a:cxn ang="0">
                <a:pos x="360" y="277"/>
              </a:cxn>
              <a:cxn ang="0">
                <a:pos x="352" y="257"/>
              </a:cxn>
              <a:cxn ang="0">
                <a:pos x="340" y="238"/>
              </a:cxn>
              <a:cxn ang="0">
                <a:pos x="328" y="216"/>
              </a:cxn>
              <a:cxn ang="0">
                <a:pos x="317" y="199"/>
              </a:cxn>
              <a:cxn ang="0">
                <a:pos x="304" y="180"/>
              </a:cxn>
              <a:cxn ang="0">
                <a:pos x="291" y="161"/>
              </a:cxn>
              <a:cxn ang="0">
                <a:pos x="275" y="146"/>
              </a:cxn>
              <a:cxn ang="0">
                <a:pos x="258" y="130"/>
              </a:cxn>
              <a:cxn ang="0">
                <a:pos x="242" y="113"/>
              </a:cxn>
              <a:cxn ang="0">
                <a:pos x="226" y="100"/>
              </a:cxn>
              <a:cxn ang="0">
                <a:pos x="208" y="85"/>
              </a:cxn>
              <a:cxn ang="0">
                <a:pos x="189" y="71"/>
              </a:cxn>
              <a:cxn ang="0">
                <a:pos x="172" y="59"/>
              </a:cxn>
              <a:cxn ang="0">
                <a:pos x="153" y="48"/>
              </a:cxn>
              <a:cxn ang="0">
                <a:pos x="134" y="39"/>
              </a:cxn>
              <a:cxn ang="0">
                <a:pos x="113" y="30"/>
              </a:cxn>
              <a:cxn ang="0">
                <a:pos x="90" y="20"/>
              </a:cxn>
              <a:cxn ang="0">
                <a:pos x="70" y="13"/>
              </a:cxn>
              <a:cxn ang="0">
                <a:pos x="47" y="9"/>
              </a:cxn>
              <a:cxn ang="0">
                <a:pos x="23" y="4"/>
              </a:cxn>
              <a:cxn ang="0">
                <a:pos x="0" y="0"/>
              </a:cxn>
            </a:cxnLst>
            <a:rect l="0" t="0" r="r" b="b"/>
            <a:pathLst>
              <a:path w="399" h="530">
                <a:moveTo>
                  <a:pt x="395" y="530"/>
                </a:moveTo>
                <a:lnTo>
                  <a:pt x="398" y="507"/>
                </a:lnTo>
                <a:lnTo>
                  <a:pt x="399" y="483"/>
                </a:lnTo>
                <a:lnTo>
                  <a:pt x="399" y="460"/>
                </a:lnTo>
                <a:lnTo>
                  <a:pt x="398" y="434"/>
                </a:lnTo>
                <a:lnTo>
                  <a:pt x="395" y="411"/>
                </a:lnTo>
                <a:lnTo>
                  <a:pt x="392" y="388"/>
                </a:lnTo>
                <a:lnTo>
                  <a:pt x="387" y="365"/>
                </a:lnTo>
                <a:lnTo>
                  <a:pt x="383" y="344"/>
                </a:lnTo>
                <a:lnTo>
                  <a:pt x="376" y="321"/>
                </a:lnTo>
                <a:lnTo>
                  <a:pt x="369" y="300"/>
                </a:lnTo>
                <a:lnTo>
                  <a:pt x="360" y="277"/>
                </a:lnTo>
                <a:lnTo>
                  <a:pt x="352" y="257"/>
                </a:lnTo>
                <a:lnTo>
                  <a:pt x="340" y="238"/>
                </a:lnTo>
                <a:lnTo>
                  <a:pt x="328" y="216"/>
                </a:lnTo>
                <a:lnTo>
                  <a:pt x="317" y="199"/>
                </a:lnTo>
                <a:lnTo>
                  <a:pt x="304" y="180"/>
                </a:lnTo>
                <a:lnTo>
                  <a:pt x="291" y="161"/>
                </a:lnTo>
                <a:lnTo>
                  <a:pt x="275" y="146"/>
                </a:lnTo>
                <a:lnTo>
                  <a:pt x="258" y="130"/>
                </a:lnTo>
                <a:lnTo>
                  <a:pt x="242" y="113"/>
                </a:lnTo>
                <a:lnTo>
                  <a:pt x="226" y="100"/>
                </a:lnTo>
                <a:lnTo>
                  <a:pt x="208" y="85"/>
                </a:lnTo>
                <a:lnTo>
                  <a:pt x="189" y="71"/>
                </a:lnTo>
                <a:lnTo>
                  <a:pt x="172" y="59"/>
                </a:lnTo>
                <a:lnTo>
                  <a:pt x="153" y="48"/>
                </a:lnTo>
                <a:lnTo>
                  <a:pt x="134" y="39"/>
                </a:lnTo>
                <a:lnTo>
                  <a:pt x="113" y="30"/>
                </a:lnTo>
                <a:lnTo>
                  <a:pt x="90" y="20"/>
                </a:lnTo>
                <a:lnTo>
                  <a:pt x="70" y="13"/>
                </a:lnTo>
                <a:lnTo>
                  <a:pt x="47" y="9"/>
                </a:lnTo>
                <a:lnTo>
                  <a:pt x="23" y="4"/>
                </a:lnTo>
                <a:lnTo>
                  <a:pt x="0" y="0"/>
                </a:lnTo>
              </a:path>
            </a:pathLst>
          </a:custGeom>
          <a:noFill/>
          <a:ln w="15875" cap="flat">
            <a:solidFill>
              <a:srgbClr val="5F5F5F"/>
            </a:solidFill>
            <a:prstDash val="lgDash"/>
            <a:round/>
            <a:headEnd/>
            <a:tailEnd/>
          </a:ln>
        </p:spPr>
        <p:txBody>
          <a:bodyPr/>
          <a:lstStyle/>
          <a:p>
            <a:endParaRPr lang="en-US" dirty="0"/>
          </a:p>
        </p:txBody>
      </p:sp>
      <p:sp>
        <p:nvSpPr>
          <p:cNvPr id="180" name="Freeform 87"/>
          <p:cNvSpPr>
            <a:spLocks/>
          </p:cNvSpPr>
          <p:nvPr/>
        </p:nvSpPr>
        <p:spPr bwMode="auto">
          <a:xfrm rot="19815307" flipH="1">
            <a:off x="5675398" y="1104660"/>
            <a:ext cx="314191" cy="416445"/>
          </a:xfrm>
          <a:custGeom>
            <a:avLst/>
            <a:gdLst/>
            <a:ahLst/>
            <a:cxnLst>
              <a:cxn ang="0">
                <a:pos x="395" y="530"/>
              </a:cxn>
              <a:cxn ang="0">
                <a:pos x="398" y="507"/>
              </a:cxn>
              <a:cxn ang="0">
                <a:pos x="399" y="483"/>
              </a:cxn>
              <a:cxn ang="0">
                <a:pos x="399" y="460"/>
              </a:cxn>
              <a:cxn ang="0">
                <a:pos x="398" y="434"/>
              </a:cxn>
              <a:cxn ang="0">
                <a:pos x="395" y="411"/>
              </a:cxn>
              <a:cxn ang="0">
                <a:pos x="392" y="388"/>
              </a:cxn>
              <a:cxn ang="0">
                <a:pos x="387" y="365"/>
              </a:cxn>
              <a:cxn ang="0">
                <a:pos x="383" y="344"/>
              </a:cxn>
              <a:cxn ang="0">
                <a:pos x="376" y="321"/>
              </a:cxn>
              <a:cxn ang="0">
                <a:pos x="369" y="300"/>
              </a:cxn>
              <a:cxn ang="0">
                <a:pos x="360" y="277"/>
              </a:cxn>
              <a:cxn ang="0">
                <a:pos x="352" y="257"/>
              </a:cxn>
              <a:cxn ang="0">
                <a:pos x="340" y="238"/>
              </a:cxn>
              <a:cxn ang="0">
                <a:pos x="328" y="216"/>
              </a:cxn>
              <a:cxn ang="0">
                <a:pos x="317" y="199"/>
              </a:cxn>
              <a:cxn ang="0">
                <a:pos x="304" y="180"/>
              </a:cxn>
              <a:cxn ang="0">
                <a:pos x="291" y="161"/>
              </a:cxn>
              <a:cxn ang="0">
                <a:pos x="275" y="146"/>
              </a:cxn>
              <a:cxn ang="0">
                <a:pos x="258" y="130"/>
              </a:cxn>
              <a:cxn ang="0">
                <a:pos x="242" y="113"/>
              </a:cxn>
              <a:cxn ang="0">
                <a:pos x="226" y="100"/>
              </a:cxn>
              <a:cxn ang="0">
                <a:pos x="208" y="85"/>
              </a:cxn>
              <a:cxn ang="0">
                <a:pos x="189" y="71"/>
              </a:cxn>
              <a:cxn ang="0">
                <a:pos x="172" y="59"/>
              </a:cxn>
              <a:cxn ang="0">
                <a:pos x="153" y="48"/>
              </a:cxn>
              <a:cxn ang="0">
                <a:pos x="134" y="39"/>
              </a:cxn>
              <a:cxn ang="0">
                <a:pos x="113" y="30"/>
              </a:cxn>
              <a:cxn ang="0">
                <a:pos x="90" y="20"/>
              </a:cxn>
              <a:cxn ang="0">
                <a:pos x="70" y="13"/>
              </a:cxn>
              <a:cxn ang="0">
                <a:pos x="47" y="9"/>
              </a:cxn>
              <a:cxn ang="0">
                <a:pos x="23" y="4"/>
              </a:cxn>
              <a:cxn ang="0">
                <a:pos x="0" y="0"/>
              </a:cxn>
            </a:cxnLst>
            <a:rect l="0" t="0" r="r" b="b"/>
            <a:pathLst>
              <a:path w="399" h="530">
                <a:moveTo>
                  <a:pt x="395" y="530"/>
                </a:moveTo>
                <a:lnTo>
                  <a:pt x="398" y="507"/>
                </a:lnTo>
                <a:lnTo>
                  <a:pt x="399" y="483"/>
                </a:lnTo>
                <a:lnTo>
                  <a:pt x="399" y="460"/>
                </a:lnTo>
                <a:lnTo>
                  <a:pt x="398" y="434"/>
                </a:lnTo>
                <a:lnTo>
                  <a:pt x="395" y="411"/>
                </a:lnTo>
                <a:lnTo>
                  <a:pt x="392" y="388"/>
                </a:lnTo>
                <a:lnTo>
                  <a:pt x="387" y="365"/>
                </a:lnTo>
                <a:lnTo>
                  <a:pt x="383" y="344"/>
                </a:lnTo>
                <a:lnTo>
                  <a:pt x="376" y="321"/>
                </a:lnTo>
                <a:lnTo>
                  <a:pt x="369" y="300"/>
                </a:lnTo>
                <a:lnTo>
                  <a:pt x="360" y="277"/>
                </a:lnTo>
                <a:lnTo>
                  <a:pt x="352" y="257"/>
                </a:lnTo>
                <a:lnTo>
                  <a:pt x="340" y="238"/>
                </a:lnTo>
                <a:lnTo>
                  <a:pt x="328" y="216"/>
                </a:lnTo>
                <a:lnTo>
                  <a:pt x="317" y="199"/>
                </a:lnTo>
                <a:lnTo>
                  <a:pt x="304" y="180"/>
                </a:lnTo>
                <a:lnTo>
                  <a:pt x="291" y="161"/>
                </a:lnTo>
                <a:lnTo>
                  <a:pt x="275" y="146"/>
                </a:lnTo>
                <a:lnTo>
                  <a:pt x="258" y="130"/>
                </a:lnTo>
                <a:lnTo>
                  <a:pt x="242" y="113"/>
                </a:lnTo>
                <a:lnTo>
                  <a:pt x="226" y="100"/>
                </a:lnTo>
                <a:lnTo>
                  <a:pt x="208" y="85"/>
                </a:lnTo>
                <a:lnTo>
                  <a:pt x="189" y="71"/>
                </a:lnTo>
                <a:lnTo>
                  <a:pt x="172" y="59"/>
                </a:lnTo>
                <a:lnTo>
                  <a:pt x="153" y="48"/>
                </a:lnTo>
                <a:lnTo>
                  <a:pt x="134" y="39"/>
                </a:lnTo>
                <a:lnTo>
                  <a:pt x="113" y="30"/>
                </a:lnTo>
                <a:lnTo>
                  <a:pt x="90" y="20"/>
                </a:lnTo>
                <a:lnTo>
                  <a:pt x="70" y="13"/>
                </a:lnTo>
                <a:lnTo>
                  <a:pt x="47" y="9"/>
                </a:lnTo>
                <a:lnTo>
                  <a:pt x="23" y="4"/>
                </a:lnTo>
                <a:lnTo>
                  <a:pt x="0" y="0"/>
                </a:lnTo>
              </a:path>
            </a:pathLst>
          </a:custGeom>
          <a:noFill/>
          <a:ln w="15875" cap="flat">
            <a:solidFill>
              <a:srgbClr val="5F5F5F"/>
            </a:solidFill>
            <a:prstDash val="lgDash"/>
            <a:round/>
            <a:headEnd/>
            <a:tailEnd/>
          </a:ln>
        </p:spPr>
        <p:txBody>
          <a:bodyPr/>
          <a:lstStyle/>
          <a:p>
            <a:endParaRPr lang="en-US" dirty="0"/>
          </a:p>
        </p:txBody>
      </p:sp>
      <p:sp>
        <p:nvSpPr>
          <p:cNvPr id="181" name="Freeform 86"/>
          <p:cNvSpPr>
            <a:spLocks/>
          </p:cNvSpPr>
          <p:nvPr/>
        </p:nvSpPr>
        <p:spPr bwMode="auto">
          <a:xfrm rot="19815307" flipH="1">
            <a:off x="5799617" y="1178190"/>
            <a:ext cx="216862" cy="282200"/>
          </a:xfrm>
          <a:custGeom>
            <a:avLst/>
            <a:gdLst/>
            <a:ahLst/>
            <a:cxnLst>
              <a:cxn ang="0">
                <a:pos x="272" y="360"/>
              </a:cxn>
              <a:cxn ang="0">
                <a:pos x="275" y="344"/>
              </a:cxn>
              <a:cxn ang="0">
                <a:pos x="275" y="328"/>
              </a:cxn>
              <a:cxn ang="0">
                <a:pos x="275" y="311"/>
              </a:cxn>
              <a:cxn ang="0">
                <a:pos x="275" y="295"/>
              </a:cxn>
              <a:cxn ang="0">
                <a:pos x="272" y="279"/>
              </a:cxn>
              <a:cxn ang="0">
                <a:pos x="270" y="264"/>
              </a:cxn>
              <a:cxn ang="0">
                <a:pos x="267" y="246"/>
              </a:cxn>
              <a:cxn ang="0">
                <a:pos x="263" y="233"/>
              </a:cxn>
              <a:cxn ang="0">
                <a:pos x="259" y="218"/>
              </a:cxn>
              <a:cxn ang="0">
                <a:pos x="253" y="203"/>
              </a:cxn>
              <a:cxn ang="0">
                <a:pos x="247" y="189"/>
              </a:cxn>
              <a:cxn ang="0">
                <a:pos x="240" y="176"/>
              </a:cxn>
              <a:cxn ang="0">
                <a:pos x="233" y="161"/>
              </a:cxn>
              <a:cxn ang="0">
                <a:pos x="226" y="148"/>
              </a:cxn>
              <a:cxn ang="0">
                <a:pos x="218" y="134"/>
              </a:cxn>
              <a:cxn ang="0">
                <a:pos x="210" y="122"/>
              </a:cxn>
              <a:cxn ang="0">
                <a:pos x="191" y="99"/>
              </a:cxn>
              <a:cxn ang="0">
                <a:pos x="168" y="76"/>
              </a:cxn>
              <a:cxn ang="0">
                <a:pos x="157" y="66"/>
              </a:cxn>
              <a:cxn ang="0">
                <a:pos x="145" y="58"/>
              </a:cxn>
              <a:cxn ang="0">
                <a:pos x="134" y="49"/>
              </a:cxn>
              <a:cxn ang="0">
                <a:pos x="119" y="42"/>
              </a:cxn>
              <a:cxn ang="0">
                <a:pos x="106" y="32"/>
              </a:cxn>
              <a:cxn ang="0">
                <a:pos x="92" y="26"/>
              </a:cxn>
              <a:cxn ang="0">
                <a:pos x="77" y="20"/>
              </a:cxn>
              <a:cxn ang="0">
                <a:pos x="62" y="14"/>
              </a:cxn>
              <a:cxn ang="0">
                <a:pos x="49" y="9"/>
              </a:cxn>
              <a:cxn ang="0">
                <a:pos x="31" y="4"/>
              </a:cxn>
              <a:cxn ang="0">
                <a:pos x="16" y="3"/>
              </a:cxn>
              <a:cxn ang="0">
                <a:pos x="0" y="0"/>
              </a:cxn>
            </a:cxnLst>
            <a:rect l="0" t="0" r="r" b="b"/>
            <a:pathLst>
              <a:path w="275" h="360">
                <a:moveTo>
                  <a:pt x="272" y="360"/>
                </a:moveTo>
                <a:lnTo>
                  <a:pt x="275" y="344"/>
                </a:lnTo>
                <a:lnTo>
                  <a:pt x="275" y="328"/>
                </a:lnTo>
                <a:lnTo>
                  <a:pt x="275" y="311"/>
                </a:lnTo>
                <a:lnTo>
                  <a:pt x="275" y="295"/>
                </a:lnTo>
                <a:lnTo>
                  <a:pt x="272" y="279"/>
                </a:lnTo>
                <a:lnTo>
                  <a:pt x="270" y="264"/>
                </a:lnTo>
                <a:lnTo>
                  <a:pt x="267" y="246"/>
                </a:lnTo>
                <a:lnTo>
                  <a:pt x="263" y="233"/>
                </a:lnTo>
                <a:lnTo>
                  <a:pt x="259" y="218"/>
                </a:lnTo>
                <a:lnTo>
                  <a:pt x="253" y="203"/>
                </a:lnTo>
                <a:lnTo>
                  <a:pt x="247" y="189"/>
                </a:lnTo>
                <a:lnTo>
                  <a:pt x="240" y="176"/>
                </a:lnTo>
                <a:lnTo>
                  <a:pt x="233" y="161"/>
                </a:lnTo>
                <a:lnTo>
                  <a:pt x="226" y="148"/>
                </a:lnTo>
                <a:lnTo>
                  <a:pt x="218" y="134"/>
                </a:lnTo>
                <a:lnTo>
                  <a:pt x="210" y="122"/>
                </a:lnTo>
                <a:lnTo>
                  <a:pt x="191" y="99"/>
                </a:lnTo>
                <a:lnTo>
                  <a:pt x="168" y="76"/>
                </a:lnTo>
                <a:lnTo>
                  <a:pt x="157" y="66"/>
                </a:lnTo>
                <a:lnTo>
                  <a:pt x="145" y="58"/>
                </a:lnTo>
                <a:lnTo>
                  <a:pt x="134" y="49"/>
                </a:lnTo>
                <a:lnTo>
                  <a:pt x="119" y="42"/>
                </a:lnTo>
                <a:lnTo>
                  <a:pt x="106" y="32"/>
                </a:lnTo>
                <a:lnTo>
                  <a:pt x="92" y="26"/>
                </a:lnTo>
                <a:lnTo>
                  <a:pt x="77" y="20"/>
                </a:lnTo>
                <a:lnTo>
                  <a:pt x="62" y="14"/>
                </a:lnTo>
                <a:lnTo>
                  <a:pt x="49" y="9"/>
                </a:lnTo>
                <a:lnTo>
                  <a:pt x="31" y="4"/>
                </a:lnTo>
                <a:lnTo>
                  <a:pt x="16" y="3"/>
                </a:lnTo>
                <a:lnTo>
                  <a:pt x="0" y="0"/>
                </a:lnTo>
              </a:path>
            </a:pathLst>
          </a:custGeom>
          <a:noFill/>
          <a:ln w="15875" cap="flat">
            <a:solidFill>
              <a:srgbClr val="5F5F5F"/>
            </a:solidFill>
            <a:prstDash val="lgDash"/>
            <a:round/>
            <a:headEnd/>
            <a:tailEnd/>
          </a:ln>
        </p:spPr>
        <p:txBody>
          <a:bodyPr/>
          <a:lstStyle/>
          <a:p>
            <a:endParaRPr lang="en-US" dirty="0"/>
          </a:p>
        </p:txBody>
      </p:sp>
      <p:sp>
        <p:nvSpPr>
          <p:cNvPr id="182" name="Freeform 93"/>
          <p:cNvSpPr>
            <a:spLocks/>
          </p:cNvSpPr>
          <p:nvPr/>
        </p:nvSpPr>
        <p:spPr bwMode="auto">
          <a:xfrm rot="7852733">
            <a:off x="6430017" y="1681436"/>
            <a:ext cx="213043" cy="288025"/>
          </a:xfrm>
          <a:custGeom>
            <a:avLst/>
            <a:gdLst/>
            <a:ahLst/>
            <a:cxnLst>
              <a:cxn ang="0">
                <a:pos x="272" y="360"/>
              </a:cxn>
              <a:cxn ang="0">
                <a:pos x="275" y="344"/>
              </a:cxn>
              <a:cxn ang="0">
                <a:pos x="275" y="328"/>
              </a:cxn>
              <a:cxn ang="0">
                <a:pos x="275" y="311"/>
              </a:cxn>
              <a:cxn ang="0">
                <a:pos x="275" y="295"/>
              </a:cxn>
              <a:cxn ang="0">
                <a:pos x="272" y="279"/>
              </a:cxn>
              <a:cxn ang="0">
                <a:pos x="270" y="264"/>
              </a:cxn>
              <a:cxn ang="0">
                <a:pos x="267" y="246"/>
              </a:cxn>
              <a:cxn ang="0">
                <a:pos x="263" y="233"/>
              </a:cxn>
              <a:cxn ang="0">
                <a:pos x="259" y="218"/>
              </a:cxn>
              <a:cxn ang="0">
                <a:pos x="253" y="203"/>
              </a:cxn>
              <a:cxn ang="0">
                <a:pos x="247" y="189"/>
              </a:cxn>
              <a:cxn ang="0">
                <a:pos x="240" y="176"/>
              </a:cxn>
              <a:cxn ang="0">
                <a:pos x="233" y="161"/>
              </a:cxn>
              <a:cxn ang="0">
                <a:pos x="226" y="148"/>
              </a:cxn>
              <a:cxn ang="0">
                <a:pos x="218" y="134"/>
              </a:cxn>
              <a:cxn ang="0">
                <a:pos x="210" y="122"/>
              </a:cxn>
              <a:cxn ang="0">
                <a:pos x="191" y="99"/>
              </a:cxn>
              <a:cxn ang="0">
                <a:pos x="168" y="76"/>
              </a:cxn>
              <a:cxn ang="0">
                <a:pos x="157" y="66"/>
              </a:cxn>
              <a:cxn ang="0">
                <a:pos x="145" y="58"/>
              </a:cxn>
              <a:cxn ang="0">
                <a:pos x="134" y="49"/>
              </a:cxn>
              <a:cxn ang="0">
                <a:pos x="119" y="42"/>
              </a:cxn>
              <a:cxn ang="0">
                <a:pos x="106" y="32"/>
              </a:cxn>
              <a:cxn ang="0">
                <a:pos x="92" y="26"/>
              </a:cxn>
              <a:cxn ang="0">
                <a:pos x="77" y="20"/>
              </a:cxn>
              <a:cxn ang="0">
                <a:pos x="62" y="14"/>
              </a:cxn>
              <a:cxn ang="0">
                <a:pos x="49" y="9"/>
              </a:cxn>
              <a:cxn ang="0">
                <a:pos x="31" y="4"/>
              </a:cxn>
              <a:cxn ang="0">
                <a:pos x="16" y="3"/>
              </a:cxn>
              <a:cxn ang="0">
                <a:pos x="0" y="0"/>
              </a:cxn>
            </a:cxnLst>
            <a:rect l="0" t="0" r="r" b="b"/>
            <a:pathLst>
              <a:path w="275" h="360">
                <a:moveTo>
                  <a:pt x="272" y="360"/>
                </a:moveTo>
                <a:lnTo>
                  <a:pt x="275" y="344"/>
                </a:lnTo>
                <a:lnTo>
                  <a:pt x="275" y="328"/>
                </a:lnTo>
                <a:lnTo>
                  <a:pt x="275" y="311"/>
                </a:lnTo>
                <a:lnTo>
                  <a:pt x="275" y="295"/>
                </a:lnTo>
                <a:lnTo>
                  <a:pt x="272" y="279"/>
                </a:lnTo>
                <a:lnTo>
                  <a:pt x="270" y="264"/>
                </a:lnTo>
                <a:lnTo>
                  <a:pt x="267" y="246"/>
                </a:lnTo>
                <a:lnTo>
                  <a:pt x="263" y="233"/>
                </a:lnTo>
                <a:lnTo>
                  <a:pt x="259" y="218"/>
                </a:lnTo>
                <a:lnTo>
                  <a:pt x="253" y="203"/>
                </a:lnTo>
                <a:lnTo>
                  <a:pt x="247" y="189"/>
                </a:lnTo>
                <a:lnTo>
                  <a:pt x="240" y="176"/>
                </a:lnTo>
                <a:lnTo>
                  <a:pt x="233" y="161"/>
                </a:lnTo>
                <a:lnTo>
                  <a:pt x="226" y="148"/>
                </a:lnTo>
                <a:lnTo>
                  <a:pt x="218" y="134"/>
                </a:lnTo>
                <a:lnTo>
                  <a:pt x="210" y="122"/>
                </a:lnTo>
                <a:lnTo>
                  <a:pt x="191" y="99"/>
                </a:lnTo>
                <a:lnTo>
                  <a:pt x="168" y="76"/>
                </a:lnTo>
                <a:lnTo>
                  <a:pt x="157" y="66"/>
                </a:lnTo>
                <a:lnTo>
                  <a:pt x="145" y="58"/>
                </a:lnTo>
                <a:lnTo>
                  <a:pt x="134" y="49"/>
                </a:lnTo>
                <a:lnTo>
                  <a:pt x="119" y="42"/>
                </a:lnTo>
                <a:lnTo>
                  <a:pt x="106" y="32"/>
                </a:lnTo>
                <a:lnTo>
                  <a:pt x="92" y="26"/>
                </a:lnTo>
                <a:lnTo>
                  <a:pt x="77" y="20"/>
                </a:lnTo>
                <a:lnTo>
                  <a:pt x="62" y="14"/>
                </a:lnTo>
                <a:lnTo>
                  <a:pt x="49" y="9"/>
                </a:lnTo>
                <a:lnTo>
                  <a:pt x="31" y="4"/>
                </a:lnTo>
                <a:lnTo>
                  <a:pt x="16" y="3"/>
                </a:lnTo>
                <a:lnTo>
                  <a:pt x="0" y="0"/>
                </a:lnTo>
              </a:path>
            </a:pathLst>
          </a:custGeom>
          <a:noFill/>
          <a:ln w="15875" cap="flat">
            <a:solidFill>
              <a:srgbClr val="5F5F5F"/>
            </a:solidFill>
            <a:prstDash val="lgDash"/>
            <a:round/>
            <a:headEnd/>
            <a:tailEnd/>
          </a:ln>
        </p:spPr>
        <p:txBody>
          <a:bodyPr/>
          <a:lstStyle/>
          <a:p>
            <a:endParaRPr lang="en-US" dirty="0"/>
          </a:p>
        </p:txBody>
      </p:sp>
      <p:sp>
        <p:nvSpPr>
          <p:cNvPr id="183" name="Freeform 110"/>
          <p:cNvSpPr>
            <a:spLocks/>
          </p:cNvSpPr>
          <p:nvPr/>
        </p:nvSpPr>
        <p:spPr bwMode="auto">
          <a:xfrm rot="1784693">
            <a:off x="7083501" y="1050615"/>
            <a:ext cx="314192" cy="416445"/>
          </a:xfrm>
          <a:custGeom>
            <a:avLst/>
            <a:gdLst/>
            <a:ahLst/>
            <a:cxnLst>
              <a:cxn ang="0">
                <a:pos x="395" y="530"/>
              </a:cxn>
              <a:cxn ang="0">
                <a:pos x="398" y="507"/>
              </a:cxn>
              <a:cxn ang="0">
                <a:pos x="399" y="483"/>
              </a:cxn>
              <a:cxn ang="0">
                <a:pos x="399" y="460"/>
              </a:cxn>
              <a:cxn ang="0">
                <a:pos x="398" y="434"/>
              </a:cxn>
              <a:cxn ang="0">
                <a:pos x="395" y="411"/>
              </a:cxn>
              <a:cxn ang="0">
                <a:pos x="392" y="388"/>
              </a:cxn>
              <a:cxn ang="0">
                <a:pos x="387" y="365"/>
              </a:cxn>
              <a:cxn ang="0">
                <a:pos x="383" y="344"/>
              </a:cxn>
              <a:cxn ang="0">
                <a:pos x="376" y="321"/>
              </a:cxn>
              <a:cxn ang="0">
                <a:pos x="369" y="300"/>
              </a:cxn>
              <a:cxn ang="0">
                <a:pos x="360" y="277"/>
              </a:cxn>
              <a:cxn ang="0">
                <a:pos x="352" y="257"/>
              </a:cxn>
              <a:cxn ang="0">
                <a:pos x="340" y="238"/>
              </a:cxn>
              <a:cxn ang="0">
                <a:pos x="328" y="216"/>
              </a:cxn>
              <a:cxn ang="0">
                <a:pos x="317" y="199"/>
              </a:cxn>
              <a:cxn ang="0">
                <a:pos x="304" y="180"/>
              </a:cxn>
              <a:cxn ang="0">
                <a:pos x="291" y="161"/>
              </a:cxn>
              <a:cxn ang="0">
                <a:pos x="275" y="146"/>
              </a:cxn>
              <a:cxn ang="0">
                <a:pos x="258" y="130"/>
              </a:cxn>
              <a:cxn ang="0">
                <a:pos x="242" y="113"/>
              </a:cxn>
              <a:cxn ang="0">
                <a:pos x="226" y="100"/>
              </a:cxn>
              <a:cxn ang="0">
                <a:pos x="208" y="85"/>
              </a:cxn>
              <a:cxn ang="0">
                <a:pos x="189" y="71"/>
              </a:cxn>
              <a:cxn ang="0">
                <a:pos x="172" y="59"/>
              </a:cxn>
              <a:cxn ang="0">
                <a:pos x="153" y="48"/>
              </a:cxn>
              <a:cxn ang="0">
                <a:pos x="134" y="39"/>
              </a:cxn>
              <a:cxn ang="0">
                <a:pos x="113" y="30"/>
              </a:cxn>
              <a:cxn ang="0">
                <a:pos x="90" y="20"/>
              </a:cxn>
              <a:cxn ang="0">
                <a:pos x="70" y="13"/>
              </a:cxn>
              <a:cxn ang="0">
                <a:pos x="47" y="9"/>
              </a:cxn>
              <a:cxn ang="0">
                <a:pos x="23" y="4"/>
              </a:cxn>
              <a:cxn ang="0">
                <a:pos x="0" y="0"/>
              </a:cxn>
            </a:cxnLst>
            <a:rect l="0" t="0" r="r" b="b"/>
            <a:pathLst>
              <a:path w="399" h="530">
                <a:moveTo>
                  <a:pt x="395" y="530"/>
                </a:moveTo>
                <a:lnTo>
                  <a:pt x="398" y="507"/>
                </a:lnTo>
                <a:lnTo>
                  <a:pt x="399" y="483"/>
                </a:lnTo>
                <a:lnTo>
                  <a:pt x="399" y="460"/>
                </a:lnTo>
                <a:lnTo>
                  <a:pt x="398" y="434"/>
                </a:lnTo>
                <a:lnTo>
                  <a:pt x="395" y="411"/>
                </a:lnTo>
                <a:lnTo>
                  <a:pt x="392" y="388"/>
                </a:lnTo>
                <a:lnTo>
                  <a:pt x="387" y="365"/>
                </a:lnTo>
                <a:lnTo>
                  <a:pt x="383" y="344"/>
                </a:lnTo>
                <a:lnTo>
                  <a:pt x="376" y="321"/>
                </a:lnTo>
                <a:lnTo>
                  <a:pt x="369" y="300"/>
                </a:lnTo>
                <a:lnTo>
                  <a:pt x="360" y="277"/>
                </a:lnTo>
                <a:lnTo>
                  <a:pt x="352" y="257"/>
                </a:lnTo>
                <a:lnTo>
                  <a:pt x="340" y="238"/>
                </a:lnTo>
                <a:lnTo>
                  <a:pt x="328" y="216"/>
                </a:lnTo>
                <a:lnTo>
                  <a:pt x="317" y="199"/>
                </a:lnTo>
                <a:lnTo>
                  <a:pt x="304" y="180"/>
                </a:lnTo>
                <a:lnTo>
                  <a:pt x="291" y="161"/>
                </a:lnTo>
                <a:lnTo>
                  <a:pt x="275" y="146"/>
                </a:lnTo>
                <a:lnTo>
                  <a:pt x="258" y="130"/>
                </a:lnTo>
                <a:lnTo>
                  <a:pt x="242" y="113"/>
                </a:lnTo>
                <a:lnTo>
                  <a:pt x="226" y="100"/>
                </a:lnTo>
                <a:lnTo>
                  <a:pt x="208" y="85"/>
                </a:lnTo>
                <a:lnTo>
                  <a:pt x="189" y="71"/>
                </a:lnTo>
                <a:lnTo>
                  <a:pt x="172" y="59"/>
                </a:lnTo>
                <a:lnTo>
                  <a:pt x="153" y="48"/>
                </a:lnTo>
                <a:lnTo>
                  <a:pt x="134" y="39"/>
                </a:lnTo>
                <a:lnTo>
                  <a:pt x="113" y="30"/>
                </a:lnTo>
                <a:lnTo>
                  <a:pt x="90" y="20"/>
                </a:lnTo>
                <a:lnTo>
                  <a:pt x="70" y="13"/>
                </a:lnTo>
                <a:lnTo>
                  <a:pt x="47" y="9"/>
                </a:lnTo>
                <a:lnTo>
                  <a:pt x="23" y="4"/>
                </a:lnTo>
                <a:lnTo>
                  <a:pt x="0" y="0"/>
                </a:lnTo>
              </a:path>
            </a:pathLst>
          </a:custGeom>
          <a:noFill/>
          <a:ln w="15875" cap="flat">
            <a:solidFill>
              <a:srgbClr val="5F5F5F"/>
            </a:solidFill>
            <a:prstDash val="lgDash"/>
            <a:round/>
            <a:headEnd/>
            <a:tailEnd/>
          </a:ln>
        </p:spPr>
        <p:txBody>
          <a:bodyPr/>
          <a:lstStyle/>
          <a:p>
            <a:endParaRPr lang="en-US" dirty="0"/>
          </a:p>
        </p:txBody>
      </p:sp>
      <p:sp>
        <p:nvSpPr>
          <p:cNvPr id="184" name="Freeform 79"/>
          <p:cNvSpPr>
            <a:spLocks/>
          </p:cNvSpPr>
          <p:nvPr/>
        </p:nvSpPr>
        <p:spPr bwMode="auto">
          <a:xfrm rot="1784693">
            <a:off x="7013587" y="1106861"/>
            <a:ext cx="217335" cy="282336"/>
          </a:xfrm>
          <a:custGeom>
            <a:avLst/>
            <a:gdLst/>
            <a:ahLst/>
            <a:cxnLst>
              <a:cxn ang="0">
                <a:pos x="272" y="360"/>
              </a:cxn>
              <a:cxn ang="0">
                <a:pos x="275" y="344"/>
              </a:cxn>
              <a:cxn ang="0">
                <a:pos x="275" y="328"/>
              </a:cxn>
              <a:cxn ang="0">
                <a:pos x="275" y="311"/>
              </a:cxn>
              <a:cxn ang="0">
                <a:pos x="275" y="295"/>
              </a:cxn>
              <a:cxn ang="0">
                <a:pos x="272" y="279"/>
              </a:cxn>
              <a:cxn ang="0">
                <a:pos x="270" y="264"/>
              </a:cxn>
              <a:cxn ang="0">
                <a:pos x="267" y="246"/>
              </a:cxn>
              <a:cxn ang="0">
                <a:pos x="263" y="233"/>
              </a:cxn>
              <a:cxn ang="0">
                <a:pos x="259" y="218"/>
              </a:cxn>
              <a:cxn ang="0">
                <a:pos x="253" y="203"/>
              </a:cxn>
              <a:cxn ang="0">
                <a:pos x="247" y="189"/>
              </a:cxn>
              <a:cxn ang="0">
                <a:pos x="240" y="176"/>
              </a:cxn>
              <a:cxn ang="0">
                <a:pos x="233" y="161"/>
              </a:cxn>
              <a:cxn ang="0">
                <a:pos x="226" y="148"/>
              </a:cxn>
              <a:cxn ang="0">
                <a:pos x="218" y="134"/>
              </a:cxn>
              <a:cxn ang="0">
                <a:pos x="210" y="122"/>
              </a:cxn>
              <a:cxn ang="0">
                <a:pos x="191" y="99"/>
              </a:cxn>
              <a:cxn ang="0">
                <a:pos x="168" y="76"/>
              </a:cxn>
              <a:cxn ang="0">
                <a:pos x="157" y="66"/>
              </a:cxn>
              <a:cxn ang="0">
                <a:pos x="145" y="58"/>
              </a:cxn>
              <a:cxn ang="0">
                <a:pos x="134" y="49"/>
              </a:cxn>
              <a:cxn ang="0">
                <a:pos x="119" y="42"/>
              </a:cxn>
              <a:cxn ang="0">
                <a:pos x="106" y="32"/>
              </a:cxn>
              <a:cxn ang="0">
                <a:pos x="92" y="26"/>
              </a:cxn>
              <a:cxn ang="0">
                <a:pos x="77" y="20"/>
              </a:cxn>
              <a:cxn ang="0">
                <a:pos x="62" y="14"/>
              </a:cxn>
              <a:cxn ang="0">
                <a:pos x="49" y="9"/>
              </a:cxn>
              <a:cxn ang="0">
                <a:pos x="31" y="4"/>
              </a:cxn>
              <a:cxn ang="0">
                <a:pos x="16" y="3"/>
              </a:cxn>
              <a:cxn ang="0">
                <a:pos x="0" y="0"/>
              </a:cxn>
            </a:cxnLst>
            <a:rect l="0" t="0" r="r" b="b"/>
            <a:pathLst>
              <a:path w="275" h="360">
                <a:moveTo>
                  <a:pt x="272" y="360"/>
                </a:moveTo>
                <a:lnTo>
                  <a:pt x="275" y="344"/>
                </a:lnTo>
                <a:lnTo>
                  <a:pt x="275" y="328"/>
                </a:lnTo>
                <a:lnTo>
                  <a:pt x="275" y="311"/>
                </a:lnTo>
                <a:lnTo>
                  <a:pt x="275" y="295"/>
                </a:lnTo>
                <a:lnTo>
                  <a:pt x="272" y="279"/>
                </a:lnTo>
                <a:lnTo>
                  <a:pt x="270" y="264"/>
                </a:lnTo>
                <a:lnTo>
                  <a:pt x="267" y="246"/>
                </a:lnTo>
                <a:lnTo>
                  <a:pt x="263" y="233"/>
                </a:lnTo>
                <a:lnTo>
                  <a:pt x="259" y="218"/>
                </a:lnTo>
                <a:lnTo>
                  <a:pt x="253" y="203"/>
                </a:lnTo>
                <a:lnTo>
                  <a:pt x="247" y="189"/>
                </a:lnTo>
                <a:lnTo>
                  <a:pt x="240" y="176"/>
                </a:lnTo>
                <a:lnTo>
                  <a:pt x="233" y="161"/>
                </a:lnTo>
                <a:lnTo>
                  <a:pt x="226" y="148"/>
                </a:lnTo>
                <a:lnTo>
                  <a:pt x="218" y="134"/>
                </a:lnTo>
                <a:lnTo>
                  <a:pt x="210" y="122"/>
                </a:lnTo>
                <a:lnTo>
                  <a:pt x="191" y="99"/>
                </a:lnTo>
                <a:lnTo>
                  <a:pt x="168" y="76"/>
                </a:lnTo>
                <a:lnTo>
                  <a:pt x="157" y="66"/>
                </a:lnTo>
                <a:lnTo>
                  <a:pt x="145" y="58"/>
                </a:lnTo>
                <a:lnTo>
                  <a:pt x="134" y="49"/>
                </a:lnTo>
                <a:lnTo>
                  <a:pt x="119" y="42"/>
                </a:lnTo>
                <a:lnTo>
                  <a:pt x="106" y="32"/>
                </a:lnTo>
                <a:lnTo>
                  <a:pt x="92" y="26"/>
                </a:lnTo>
                <a:lnTo>
                  <a:pt x="77" y="20"/>
                </a:lnTo>
                <a:lnTo>
                  <a:pt x="62" y="14"/>
                </a:lnTo>
                <a:lnTo>
                  <a:pt x="49" y="9"/>
                </a:lnTo>
                <a:lnTo>
                  <a:pt x="31" y="4"/>
                </a:lnTo>
                <a:lnTo>
                  <a:pt x="16" y="3"/>
                </a:lnTo>
                <a:lnTo>
                  <a:pt x="0" y="0"/>
                </a:lnTo>
              </a:path>
            </a:pathLst>
          </a:custGeom>
          <a:noFill/>
          <a:ln w="15875" cap="flat">
            <a:solidFill>
              <a:srgbClr val="5F5F5F"/>
            </a:solidFill>
            <a:prstDash val="lgDash"/>
            <a:round/>
            <a:headEnd/>
            <a:tailEnd/>
          </a:ln>
        </p:spPr>
        <p:txBody>
          <a:bodyPr/>
          <a:lstStyle/>
          <a:p>
            <a:endParaRPr lang="en-US" dirty="0"/>
          </a:p>
        </p:txBody>
      </p:sp>
      <p:sp>
        <p:nvSpPr>
          <p:cNvPr id="185" name="Slide Number Placeholder 184"/>
          <p:cNvSpPr>
            <a:spLocks noGrp="1"/>
          </p:cNvSpPr>
          <p:nvPr>
            <p:ph type="sldNum" sz="quarter" idx="15"/>
          </p:nvPr>
        </p:nvSpPr>
        <p:spPr/>
        <p:txBody>
          <a:bodyPr/>
          <a:lstStyle/>
          <a:p>
            <a:fld id="{0B34F065-1154-456A-91E3-76DE8E75E17B}" type="slidenum">
              <a:rPr lang="ar-SA" smtClean="0"/>
              <a:pPr/>
              <a:t>3</a:t>
            </a:fld>
            <a:endParaRPr lang="ar-SA"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and Effects of </a:t>
            </a:r>
            <a:r>
              <a:rPr lang="en-US" dirty="0" smtClean="0"/>
              <a:t>Interference (cont’d)</a:t>
            </a:r>
            <a:endParaRPr lang="en-US" dirty="0"/>
          </a:p>
        </p:txBody>
      </p:sp>
      <p:sp>
        <p:nvSpPr>
          <p:cNvPr id="3" name="Content Placeholder 2"/>
          <p:cNvSpPr>
            <a:spLocks noGrp="1"/>
          </p:cNvSpPr>
          <p:nvPr>
            <p:ph sz="quarter" idx="1"/>
          </p:nvPr>
        </p:nvSpPr>
        <p:spPr/>
        <p:txBody>
          <a:bodyPr/>
          <a:lstStyle/>
          <a:p>
            <a:pPr>
              <a:buNone/>
            </a:pPr>
            <a:r>
              <a:rPr lang="en-US" b="1" dirty="0" smtClean="0"/>
              <a:t>Impact of Frequency Separation.</a:t>
            </a:r>
          </a:p>
          <a:p>
            <a:r>
              <a:rPr lang="en-US" dirty="0" smtClean="0"/>
              <a:t>The authors expected the interference to be mitigated for two main reasons:</a:t>
            </a:r>
          </a:p>
          <a:p>
            <a:pPr lvl="1"/>
            <a:r>
              <a:rPr lang="en-US" dirty="0" smtClean="0"/>
              <a:t>The sensitivity of the RF amplifiers at the receiver falls off with frequency separation.</a:t>
            </a:r>
          </a:p>
          <a:p>
            <a:pPr lvl="1"/>
            <a:r>
              <a:rPr lang="en-US" dirty="0" smtClean="0"/>
              <a:t>The RF filters in the receiver remove interference power on frequencies that do not overlap the receiver’s frequencies.</a:t>
            </a:r>
          </a:p>
          <a:p>
            <a:pPr lvl="1"/>
            <a:r>
              <a:rPr lang="en-US" dirty="0" smtClean="0"/>
              <a:t>The tolerance to interference suggests that channel hopping may be an effective remedy in mitigating interference.</a:t>
            </a:r>
            <a:endParaRPr lang="en-US" dirty="0"/>
          </a:p>
        </p:txBody>
      </p:sp>
      <p:sp>
        <p:nvSpPr>
          <p:cNvPr id="4" name="Slide Number Placeholder 3"/>
          <p:cNvSpPr>
            <a:spLocks noGrp="1"/>
          </p:cNvSpPr>
          <p:nvPr>
            <p:ph type="sldNum" sz="quarter" idx="15"/>
          </p:nvPr>
        </p:nvSpPr>
        <p:spPr/>
        <p:txBody>
          <a:bodyPr/>
          <a:lstStyle/>
          <a:p>
            <a:fld id="{0B34F065-1154-456A-91E3-76DE8E75E17B}" type="slidenum">
              <a:rPr lang="ar-SA" smtClean="0"/>
              <a:pPr/>
              <a:t>30</a:t>
            </a:fld>
            <a:endParaRPr lang="ar-SA"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and Effects of </a:t>
            </a:r>
            <a:r>
              <a:rPr lang="en-US" dirty="0" smtClean="0"/>
              <a:t>Interference (cont’d)</a:t>
            </a:r>
            <a:endParaRPr lang="en-US" dirty="0"/>
          </a:p>
        </p:txBody>
      </p:sp>
      <p:sp>
        <p:nvSpPr>
          <p:cNvPr id="3" name="Content Placeholder 2"/>
          <p:cNvSpPr>
            <a:spLocks noGrp="1"/>
          </p:cNvSpPr>
          <p:nvPr>
            <p:ph sz="quarter" idx="1"/>
          </p:nvPr>
        </p:nvSpPr>
        <p:spPr/>
        <p:txBody>
          <a:bodyPr/>
          <a:lstStyle/>
          <a:p>
            <a:pPr>
              <a:buNone/>
            </a:pPr>
            <a:r>
              <a:rPr lang="en-US" b="1" dirty="0" smtClean="0"/>
              <a:t>Impact of Frequency Separation.</a:t>
            </a:r>
          </a:p>
          <a:p>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p>
            <a:pPr>
              <a:buNone/>
            </a:pPr>
            <a:endParaRPr lang="en-US" b="1" dirty="0" smtClean="0"/>
          </a:p>
          <a:p>
            <a:pPr>
              <a:buNone/>
            </a:pPr>
            <a:endParaRPr lang="en-US" b="1" dirty="0" smtClean="0"/>
          </a:p>
          <a:p>
            <a:pPr algn="ctr">
              <a:buNone/>
            </a:pPr>
            <a:r>
              <a:rPr lang="en-US" i="1" dirty="0" smtClean="0"/>
              <a:t>Throughput and latency vs. interferer power with frequency separation.</a:t>
            </a:r>
            <a:endParaRPr lang="en-US" b="1" i="1" dirty="0" smtClean="0"/>
          </a:p>
          <a:p>
            <a:endParaRPr lang="en-US" dirty="0"/>
          </a:p>
        </p:txBody>
      </p:sp>
      <p:sp>
        <p:nvSpPr>
          <p:cNvPr id="4" name="Slide Number Placeholder 3"/>
          <p:cNvSpPr>
            <a:spLocks noGrp="1"/>
          </p:cNvSpPr>
          <p:nvPr>
            <p:ph type="sldNum" sz="quarter" idx="15"/>
          </p:nvPr>
        </p:nvSpPr>
        <p:spPr/>
        <p:txBody>
          <a:bodyPr/>
          <a:lstStyle/>
          <a:p>
            <a:fld id="{0B34F065-1154-456A-91E3-76DE8E75E17B}" type="slidenum">
              <a:rPr lang="ar-SA" smtClean="0"/>
              <a:pPr/>
              <a:t>31</a:t>
            </a:fld>
            <a:endParaRPr lang="ar-SA" dirty="0"/>
          </a:p>
        </p:txBody>
      </p:sp>
      <p:pic>
        <p:nvPicPr>
          <p:cNvPr id="10242" name="Picture 2"/>
          <p:cNvPicPr>
            <a:picLocks noChangeAspect="1" noChangeArrowheads="1"/>
          </p:cNvPicPr>
          <p:nvPr/>
        </p:nvPicPr>
        <p:blipFill>
          <a:blip r:embed="rId2" cstate="print"/>
          <a:srcRect/>
          <a:stretch>
            <a:fillRect/>
          </a:stretch>
        </p:blipFill>
        <p:spPr bwMode="auto">
          <a:xfrm>
            <a:off x="1643042" y="2143116"/>
            <a:ext cx="4887982" cy="321471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sz="quarter" idx="1"/>
          </p:nvPr>
        </p:nvSpPr>
        <p:spPr/>
        <p:txBody>
          <a:bodyPr/>
          <a:lstStyle/>
          <a:p>
            <a:r>
              <a:rPr lang="en-US" dirty="0" smtClean="0"/>
              <a:t>Introduction</a:t>
            </a:r>
          </a:p>
          <a:p>
            <a:r>
              <a:rPr lang="en-US" dirty="0" smtClean="0"/>
              <a:t>802.11 Background</a:t>
            </a:r>
          </a:p>
          <a:p>
            <a:r>
              <a:rPr lang="en-US" dirty="0" smtClean="0"/>
              <a:t>Experimental Setup</a:t>
            </a:r>
          </a:p>
          <a:p>
            <a:r>
              <a:rPr lang="en-US" dirty="0" smtClean="0"/>
              <a:t>Causes and Effects of Interference</a:t>
            </a:r>
          </a:p>
          <a:p>
            <a:r>
              <a:rPr lang="en-US" dirty="0" smtClean="0">
                <a:solidFill>
                  <a:schemeClr val="accent2">
                    <a:lumMod val="75000"/>
                  </a:schemeClr>
                </a:solidFill>
              </a:rPr>
              <a:t>Modeling Interference Effects</a:t>
            </a:r>
          </a:p>
          <a:p>
            <a:r>
              <a:rPr lang="en-US" dirty="0" smtClean="0"/>
              <a:t>Rapid Channel Hopping</a:t>
            </a:r>
          </a:p>
          <a:p>
            <a:r>
              <a:rPr lang="en-US" dirty="0" smtClean="0"/>
              <a:t>Conclusion</a:t>
            </a:r>
          </a:p>
          <a:p>
            <a:pPr>
              <a:buNone/>
            </a:pPr>
            <a:endParaRPr lang="en-US" dirty="0" smtClean="0"/>
          </a:p>
          <a:p>
            <a:endParaRPr lang="en-US" dirty="0" smtClean="0"/>
          </a:p>
          <a:p>
            <a:endParaRPr lang="en-US" dirty="0" smtClean="0"/>
          </a:p>
        </p:txBody>
      </p:sp>
      <p:sp>
        <p:nvSpPr>
          <p:cNvPr id="4" name="Slide Number Placeholder 3"/>
          <p:cNvSpPr>
            <a:spLocks noGrp="1"/>
          </p:cNvSpPr>
          <p:nvPr>
            <p:ph type="sldNum" sz="quarter" idx="15"/>
          </p:nvPr>
        </p:nvSpPr>
        <p:spPr/>
        <p:txBody>
          <a:bodyPr/>
          <a:lstStyle/>
          <a:p>
            <a:fld id="{0B34F065-1154-456A-91E3-76DE8E75E17B}" type="slidenum">
              <a:rPr lang="ar-SA" smtClean="0"/>
              <a:pPr/>
              <a:t>32</a:t>
            </a:fld>
            <a:endParaRPr lang="ar-SA"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Modeling Interference Effects</a:t>
            </a:r>
            <a:endParaRPr lang="en-US" dirty="0"/>
          </a:p>
        </p:txBody>
      </p:sp>
      <p:sp>
        <p:nvSpPr>
          <p:cNvPr id="3" name="Content Placeholder 2"/>
          <p:cNvSpPr>
            <a:spLocks noGrp="1"/>
          </p:cNvSpPr>
          <p:nvPr>
            <p:ph sz="quarter" idx="1"/>
          </p:nvPr>
        </p:nvSpPr>
        <p:spPr/>
        <p:txBody>
          <a:bodyPr/>
          <a:lstStyle/>
          <a:p>
            <a:r>
              <a:rPr lang="en-US" dirty="0" smtClean="0"/>
              <a:t>SINR is Signal to Interference plus Noise Ratio</a:t>
            </a:r>
          </a:p>
          <a:p>
            <a:pPr lvl="1"/>
            <a:r>
              <a:rPr lang="en-US" dirty="0" smtClean="0"/>
              <a:t>Used by ns-2 and other network simulators</a:t>
            </a:r>
          </a:p>
          <a:p>
            <a:pPr lvl="1"/>
            <a:r>
              <a:rPr lang="en-US" dirty="0" smtClean="0"/>
              <a:t>Does not account for NIC weaknesses</a:t>
            </a:r>
          </a:p>
          <a:p>
            <a:r>
              <a:rPr lang="en-US" dirty="0" smtClean="0"/>
              <a:t>Authors introduce SINR plus…</a:t>
            </a:r>
          </a:p>
          <a:p>
            <a:pPr lvl="1"/>
            <a:r>
              <a:rPr lang="en-US" dirty="0" smtClean="0"/>
              <a:t>Dynamic range selection limitation due to AGC</a:t>
            </a:r>
          </a:p>
          <a:p>
            <a:pPr lvl="1"/>
            <a:r>
              <a:rPr lang="en-US" dirty="0" smtClean="0"/>
              <a:t>Receiver sensitivity non-linearity</a:t>
            </a:r>
          </a:p>
          <a:p>
            <a:pPr lvl="1"/>
            <a:r>
              <a:rPr lang="en-US" dirty="0" smtClean="0"/>
              <a:t>Remember – these two limitations cause weak/narrow-band interferers to be very effective</a:t>
            </a:r>
          </a:p>
        </p:txBody>
      </p:sp>
      <p:sp>
        <p:nvSpPr>
          <p:cNvPr id="4" name="Slide Number Placeholder 3"/>
          <p:cNvSpPr>
            <a:spLocks noGrp="1"/>
          </p:cNvSpPr>
          <p:nvPr>
            <p:ph type="sldNum" sz="quarter" idx="15"/>
          </p:nvPr>
        </p:nvSpPr>
        <p:spPr/>
        <p:txBody>
          <a:bodyPr/>
          <a:lstStyle/>
          <a:p>
            <a:fld id="{0B34F065-1154-456A-91E3-76DE8E75E17B}" type="slidenum">
              <a:rPr lang="ar-SA" smtClean="0"/>
              <a:pPr/>
              <a:t>33</a:t>
            </a:fld>
            <a:endParaRPr lang="ar-SA"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Modeling Interference Effects (Cont’d)</a:t>
            </a:r>
            <a:br>
              <a:rPr lang="en-US" dirty="0" smtClean="0"/>
            </a:br>
            <a:r>
              <a:rPr lang="en-US" dirty="0" smtClean="0"/>
              <a:t>Signal to Interference Plus Noise Ratio</a:t>
            </a:r>
            <a:endParaRPr lang="en-US" dirty="0"/>
          </a:p>
        </p:txBody>
      </p:sp>
      <p:sp>
        <p:nvSpPr>
          <p:cNvPr id="3" name="Content Placeholder 2"/>
          <p:cNvSpPr>
            <a:spLocks noGrp="1"/>
          </p:cNvSpPr>
          <p:nvPr>
            <p:ph sz="quarter" idx="1"/>
          </p:nvPr>
        </p:nvSpPr>
        <p:spPr/>
        <p:txBody>
          <a:bodyPr/>
          <a:lstStyle/>
          <a:p>
            <a:endParaRPr lang="en-US" dirty="0" smtClean="0"/>
          </a:p>
          <a:p>
            <a:endParaRPr lang="en-US" dirty="0" smtClean="0"/>
          </a:p>
          <a:p>
            <a:pPr>
              <a:buNone/>
            </a:pPr>
            <a:endParaRPr lang="en-US" dirty="0" smtClean="0"/>
          </a:p>
          <a:p>
            <a:r>
              <a:rPr lang="en-US" dirty="0" smtClean="0"/>
              <a:t>Packet </a:t>
            </a:r>
            <a:r>
              <a:rPr lang="en-US" i="1" dirty="0" smtClean="0"/>
              <a:t>x, </a:t>
            </a:r>
            <a:r>
              <a:rPr lang="en-US" dirty="0" smtClean="0"/>
              <a:t>Time </a:t>
            </a:r>
            <a:r>
              <a:rPr lang="en-US" i="1" dirty="0" smtClean="0"/>
              <a:t>t</a:t>
            </a:r>
            <a:endParaRPr lang="en-US" dirty="0" smtClean="0"/>
          </a:p>
          <a:p>
            <a:r>
              <a:rPr lang="en-US" i="1" dirty="0" smtClean="0"/>
              <a:t>S(</a:t>
            </a:r>
            <a:r>
              <a:rPr lang="en-US" i="1" dirty="0" err="1" smtClean="0"/>
              <a:t>x,t</a:t>
            </a:r>
            <a:r>
              <a:rPr lang="en-US" i="1" dirty="0" smtClean="0"/>
              <a:t>)</a:t>
            </a:r>
            <a:r>
              <a:rPr lang="en-US" dirty="0" smtClean="0"/>
              <a:t>: Signal power</a:t>
            </a:r>
          </a:p>
          <a:p>
            <a:r>
              <a:rPr lang="en-US" i="1" dirty="0" smtClean="0"/>
              <a:t>I(</a:t>
            </a:r>
            <a:r>
              <a:rPr lang="en-US" i="1" dirty="0" err="1" smtClean="0"/>
              <a:t>x,t</a:t>
            </a:r>
            <a:r>
              <a:rPr lang="en-US" i="1" dirty="0" smtClean="0"/>
              <a:t>)</a:t>
            </a:r>
            <a:r>
              <a:rPr lang="en-US" dirty="0" smtClean="0"/>
              <a:t>: Interference</a:t>
            </a:r>
          </a:p>
          <a:p>
            <a:r>
              <a:rPr lang="en-US" i="1" dirty="0" err="1" smtClean="0"/>
              <a:t>N</a:t>
            </a:r>
            <a:r>
              <a:rPr lang="en-US" dirty="0" err="1" smtClean="0"/>
              <a:t>env</a:t>
            </a:r>
            <a:r>
              <a:rPr lang="en-US" dirty="0" smtClean="0"/>
              <a:t>: Noise</a:t>
            </a:r>
          </a:p>
          <a:p>
            <a:pPr lvl="1"/>
            <a:r>
              <a:rPr lang="en-US" dirty="0" smtClean="0"/>
              <a:t>This value is complex, but mainly represents the channel and antenna noise</a:t>
            </a:r>
          </a:p>
        </p:txBody>
      </p:sp>
      <p:sp>
        <p:nvSpPr>
          <p:cNvPr id="4" name="Slide Number Placeholder 3"/>
          <p:cNvSpPr>
            <a:spLocks noGrp="1"/>
          </p:cNvSpPr>
          <p:nvPr>
            <p:ph type="sldNum" sz="quarter" idx="15"/>
          </p:nvPr>
        </p:nvSpPr>
        <p:spPr/>
        <p:txBody>
          <a:bodyPr/>
          <a:lstStyle/>
          <a:p>
            <a:fld id="{0B34F065-1154-456A-91E3-76DE8E75E17B}" type="slidenum">
              <a:rPr lang="ar-SA" smtClean="0"/>
              <a:pPr/>
              <a:t>34</a:t>
            </a:fld>
            <a:endParaRPr lang="ar-SA" dirty="0"/>
          </a:p>
        </p:txBody>
      </p:sp>
      <p:pic>
        <p:nvPicPr>
          <p:cNvPr id="6" name="Picture 2"/>
          <p:cNvPicPr>
            <a:picLocks noChangeAspect="1" noChangeArrowheads="1"/>
          </p:cNvPicPr>
          <p:nvPr/>
        </p:nvPicPr>
        <p:blipFill>
          <a:blip r:embed="rId2" cstate="print"/>
          <a:srcRect/>
          <a:stretch>
            <a:fillRect/>
          </a:stretch>
        </p:blipFill>
        <p:spPr bwMode="auto">
          <a:xfrm>
            <a:off x="571472" y="1571612"/>
            <a:ext cx="4486275" cy="1057275"/>
          </a:xfrm>
          <a:prstGeom prst="rect">
            <a:avLst/>
          </a:prstGeom>
          <a:noFill/>
          <a:ln w="9525">
            <a:noFill/>
            <a:miter lim="800000"/>
            <a:headEnd/>
            <a:tailEnd/>
          </a:ln>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Modeling Interference Effects (Cont’d)</a:t>
            </a:r>
            <a:br>
              <a:rPr lang="en-US" dirty="0" smtClean="0"/>
            </a:br>
            <a:r>
              <a:rPr lang="en-US" dirty="0" smtClean="0"/>
              <a:t>Interference Model</a:t>
            </a:r>
            <a:endParaRPr lang="en-US" dirty="0"/>
          </a:p>
        </p:txBody>
      </p:sp>
      <p:sp>
        <p:nvSpPr>
          <p:cNvPr id="3" name="Content Placeholder 2"/>
          <p:cNvSpPr>
            <a:spLocks noGrp="1"/>
          </p:cNvSpPr>
          <p:nvPr>
            <p:ph sz="quarter" idx="1"/>
          </p:nvPr>
        </p:nvSpPr>
        <p:spPr/>
        <p:txBody>
          <a:bodyPr/>
          <a:lstStyle/>
          <a:p>
            <a:r>
              <a:rPr lang="en-US" dirty="0" smtClean="0"/>
              <a:t>Interference </a:t>
            </a:r>
            <a:r>
              <a:rPr lang="en-US" i="1" dirty="0" smtClean="0"/>
              <a:t>I(.)</a:t>
            </a:r>
            <a:r>
              <a:rPr lang="en-US" dirty="0" smtClean="0"/>
              <a:t> is sum of all undesirable signals </a:t>
            </a:r>
            <a:r>
              <a:rPr lang="en-US" i="1" dirty="0" smtClean="0"/>
              <a:t>S(y, t)</a:t>
            </a:r>
            <a:r>
              <a:rPr lang="en-US" dirty="0" smtClean="0"/>
              <a:t> (both external interferers and self-interference due to multipath) that arrive at the receiver at time </a:t>
            </a:r>
            <a:r>
              <a:rPr lang="en-US" i="1" dirty="0" smtClean="0"/>
              <a:t>t:</a:t>
            </a:r>
          </a:p>
          <a:p>
            <a:endParaRPr lang="en-US" i="1" dirty="0" smtClean="0"/>
          </a:p>
          <a:p>
            <a:endParaRPr lang="en-US" dirty="0" smtClean="0"/>
          </a:p>
          <a:p>
            <a:endParaRPr lang="en-US" dirty="0" smtClean="0"/>
          </a:p>
          <a:p>
            <a:endParaRPr lang="en-US" dirty="0" smtClean="0"/>
          </a:p>
          <a:p>
            <a:r>
              <a:rPr lang="en-US" dirty="0" smtClean="0"/>
              <a:t>However, line-of-sight setup eliminates multipath, so we can consider </a:t>
            </a:r>
            <a:r>
              <a:rPr lang="en-US" i="1" dirty="0" smtClean="0"/>
              <a:t>I(.)</a:t>
            </a:r>
            <a:r>
              <a:rPr lang="en-US" dirty="0" smtClean="0"/>
              <a:t> to represent instantaneous interferer power</a:t>
            </a:r>
          </a:p>
          <a:p>
            <a:endParaRPr lang="en-US" dirty="0"/>
          </a:p>
        </p:txBody>
      </p:sp>
      <p:sp>
        <p:nvSpPr>
          <p:cNvPr id="4" name="Slide Number Placeholder 3"/>
          <p:cNvSpPr>
            <a:spLocks noGrp="1"/>
          </p:cNvSpPr>
          <p:nvPr>
            <p:ph type="sldNum" sz="quarter" idx="15"/>
          </p:nvPr>
        </p:nvSpPr>
        <p:spPr/>
        <p:txBody>
          <a:bodyPr/>
          <a:lstStyle/>
          <a:p>
            <a:fld id="{0B34F065-1154-456A-91E3-76DE8E75E17B}" type="slidenum">
              <a:rPr lang="ar-SA" smtClean="0"/>
              <a:pPr/>
              <a:t>35</a:t>
            </a:fld>
            <a:endParaRPr lang="ar-SA" dirty="0"/>
          </a:p>
        </p:txBody>
      </p:sp>
      <p:pic>
        <p:nvPicPr>
          <p:cNvPr id="5" name="Picture 2"/>
          <p:cNvPicPr>
            <a:picLocks noChangeAspect="1" noChangeArrowheads="1"/>
          </p:cNvPicPr>
          <p:nvPr/>
        </p:nvPicPr>
        <p:blipFill>
          <a:blip r:embed="rId2" cstate="print"/>
          <a:srcRect/>
          <a:stretch>
            <a:fillRect/>
          </a:stretch>
        </p:blipFill>
        <p:spPr bwMode="auto">
          <a:xfrm>
            <a:off x="766770" y="3296624"/>
            <a:ext cx="4876800" cy="1489698"/>
          </a:xfrm>
          <a:prstGeom prst="rect">
            <a:avLst/>
          </a:prstGeom>
          <a:noFill/>
          <a:ln w="9525">
            <a:noFill/>
            <a:miter lim="800000"/>
            <a:headEnd/>
            <a:tailEnd/>
          </a:ln>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Modeling Interference Effects (cont’d)</a:t>
            </a:r>
            <a:br>
              <a:rPr lang="en-US" dirty="0" smtClean="0"/>
            </a:br>
            <a:r>
              <a:rPr lang="en-US" dirty="0" smtClean="0"/>
              <a:t>Non-linearity in Receiver Sensitivity</a:t>
            </a:r>
            <a:endParaRPr lang="en-US" dirty="0"/>
          </a:p>
        </p:txBody>
      </p:sp>
      <p:sp>
        <p:nvSpPr>
          <p:cNvPr id="4" name="Slide Number Placeholder 3"/>
          <p:cNvSpPr>
            <a:spLocks noGrp="1"/>
          </p:cNvSpPr>
          <p:nvPr>
            <p:ph type="sldNum" sz="quarter" idx="15"/>
          </p:nvPr>
        </p:nvSpPr>
        <p:spPr/>
        <p:txBody>
          <a:bodyPr/>
          <a:lstStyle/>
          <a:p>
            <a:fld id="{0B34F065-1154-456A-91E3-76DE8E75E17B}" type="slidenum">
              <a:rPr lang="ar-SA" smtClean="0"/>
              <a:pPr/>
              <a:t>36</a:t>
            </a:fld>
            <a:endParaRPr lang="ar-SA" dirty="0"/>
          </a:p>
        </p:txBody>
      </p:sp>
      <p:pic>
        <p:nvPicPr>
          <p:cNvPr id="5" name="Picture 2"/>
          <p:cNvPicPr>
            <a:picLocks noChangeAspect="1" noChangeArrowheads="1"/>
          </p:cNvPicPr>
          <p:nvPr/>
        </p:nvPicPr>
        <p:blipFill>
          <a:blip r:embed="rId2" cstate="print"/>
          <a:srcRect/>
          <a:stretch>
            <a:fillRect/>
          </a:stretch>
        </p:blipFill>
        <p:spPr bwMode="auto">
          <a:xfrm>
            <a:off x="1142976" y="3390907"/>
            <a:ext cx="3200400" cy="1038225"/>
          </a:xfrm>
          <a:prstGeom prst="rect">
            <a:avLst/>
          </a:prstGeom>
          <a:noFill/>
          <a:ln w="9525">
            <a:noFill/>
            <a:miter lim="800000"/>
            <a:headEnd/>
            <a:tailEnd/>
          </a:ln>
        </p:spPr>
      </p:pic>
      <p:sp>
        <p:nvSpPr>
          <p:cNvPr id="7" name="Content Placeholder 6"/>
          <p:cNvSpPr>
            <a:spLocks noGrp="1"/>
          </p:cNvSpPr>
          <p:nvPr>
            <p:ph sz="quarter" idx="1"/>
          </p:nvPr>
        </p:nvSpPr>
        <p:spPr/>
        <p:txBody>
          <a:bodyPr/>
          <a:lstStyle/>
          <a:p>
            <a:r>
              <a:rPr lang="en-US" dirty="0" smtClean="0"/>
              <a:t>Attenuation away from center frequency</a:t>
            </a:r>
          </a:p>
          <a:p>
            <a:pPr lvl="1"/>
            <a:r>
              <a:rPr lang="en-US" dirty="0" smtClean="0"/>
              <a:t>Non-linear, thus we need to integrate interference power with receiver sensitivity over the entire frequency range [</a:t>
            </a:r>
            <a:r>
              <a:rPr lang="en-US" i="1" dirty="0" smtClean="0"/>
              <a:t>f1,f2</a:t>
            </a:r>
            <a:r>
              <a:rPr lang="en-US" dirty="0" smtClean="0"/>
              <a:t>] </a:t>
            </a:r>
          </a:p>
          <a:p>
            <a:pPr lvl="1"/>
            <a:r>
              <a:rPr lang="en-US" i="1" dirty="0" smtClean="0"/>
              <a:t>R(f) </a:t>
            </a:r>
            <a:r>
              <a:rPr lang="en-US" dirty="0" smtClean="0"/>
              <a:t>is receiver sensitivity at frequency </a:t>
            </a:r>
            <a:r>
              <a:rPr lang="en-US" i="1" dirty="0" smtClean="0"/>
              <a:t>f</a:t>
            </a:r>
          </a:p>
        </p:txBody>
      </p:sp>
      <p:graphicFrame>
        <p:nvGraphicFramePr>
          <p:cNvPr id="8" name="Content Placeholder 5"/>
          <p:cNvGraphicFramePr>
            <a:graphicFrameLocks/>
          </p:cNvGraphicFramePr>
          <p:nvPr/>
        </p:nvGraphicFramePr>
        <p:xfrm>
          <a:off x="571472" y="4575196"/>
          <a:ext cx="7467600" cy="1854200"/>
        </p:xfrm>
        <a:graphic>
          <a:graphicData uri="http://schemas.openxmlformats.org/drawingml/2006/table">
            <a:tbl>
              <a:tblPr firstRow="1" bandRow="1">
                <a:tableStyleId>{5C22544A-7EE6-4342-B048-85BDC9FD1C3A}</a:tableStyleId>
              </a:tblPr>
              <a:tblGrid>
                <a:gridCol w="1866900"/>
                <a:gridCol w="1866900"/>
                <a:gridCol w="1866900"/>
                <a:gridCol w="1866900"/>
              </a:tblGrid>
              <a:tr h="370840">
                <a:tc>
                  <a:txBody>
                    <a:bodyPr/>
                    <a:lstStyle/>
                    <a:p>
                      <a:r>
                        <a:rPr lang="en-US" dirty="0" smtClean="0"/>
                        <a:t>Channel</a:t>
                      </a:r>
                      <a:endParaRPr lang="en-US" dirty="0"/>
                    </a:p>
                  </a:txBody>
                  <a:tcPr/>
                </a:tc>
                <a:tc>
                  <a:txBody>
                    <a:bodyPr/>
                    <a:lstStyle/>
                    <a:p>
                      <a:r>
                        <a:rPr lang="en-US" dirty="0" smtClean="0"/>
                        <a:t>Lower Freq</a:t>
                      </a:r>
                      <a:endParaRPr lang="en-US" dirty="0"/>
                    </a:p>
                  </a:txBody>
                  <a:tcPr/>
                </a:tc>
                <a:tc>
                  <a:txBody>
                    <a:bodyPr/>
                    <a:lstStyle/>
                    <a:p>
                      <a:r>
                        <a:rPr lang="en-US" dirty="0" smtClean="0"/>
                        <a:t>Center Freq</a:t>
                      </a:r>
                      <a:endParaRPr lang="en-US" dirty="0"/>
                    </a:p>
                  </a:txBody>
                  <a:tcPr/>
                </a:tc>
                <a:tc>
                  <a:txBody>
                    <a:bodyPr/>
                    <a:lstStyle/>
                    <a:p>
                      <a:r>
                        <a:rPr lang="en-US" dirty="0" smtClean="0"/>
                        <a:t>High Freq</a:t>
                      </a:r>
                      <a:endParaRPr lang="en-US" dirty="0"/>
                    </a:p>
                  </a:txBody>
                  <a:tcPr/>
                </a:tc>
              </a:tr>
              <a:tr h="370840">
                <a:tc>
                  <a:txBody>
                    <a:bodyPr/>
                    <a:lstStyle/>
                    <a:p>
                      <a:r>
                        <a:rPr lang="en-US" dirty="0" smtClean="0"/>
                        <a:t>1</a:t>
                      </a:r>
                      <a:endParaRPr lang="en-US" dirty="0"/>
                    </a:p>
                  </a:txBody>
                  <a:tcPr/>
                </a:tc>
                <a:tc>
                  <a:txBody>
                    <a:bodyPr/>
                    <a:lstStyle/>
                    <a:p>
                      <a:r>
                        <a:rPr lang="en-US" dirty="0" smtClean="0"/>
                        <a:t>2.401</a:t>
                      </a:r>
                      <a:endParaRPr lang="en-US" dirty="0"/>
                    </a:p>
                  </a:txBody>
                  <a:tcPr/>
                </a:tc>
                <a:tc>
                  <a:txBody>
                    <a:bodyPr/>
                    <a:lstStyle/>
                    <a:p>
                      <a:r>
                        <a:rPr lang="en-US" dirty="0" smtClean="0"/>
                        <a:t>2.412</a:t>
                      </a:r>
                      <a:endParaRPr lang="en-US" dirty="0"/>
                    </a:p>
                  </a:txBody>
                  <a:tcPr/>
                </a:tc>
                <a:tc>
                  <a:txBody>
                    <a:bodyPr/>
                    <a:lstStyle/>
                    <a:p>
                      <a:r>
                        <a:rPr lang="en-US" dirty="0" smtClean="0"/>
                        <a:t>2.423</a:t>
                      </a:r>
                      <a:endParaRPr lang="en-US" dirty="0"/>
                    </a:p>
                  </a:txBody>
                  <a:tcPr/>
                </a:tc>
              </a:tr>
              <a:tr h="370840">
                <a:tc>
                  <a:txBody>
                    <a:bodyPr/>
                    <a:lstStyle/>
                    <a:p>
                      <a:r>
                        <a:rPr lang="en-US" dirty="0" smtClean="0"/>
                        <a:t>2</a:t>
                      </a:r>
                      <a:endParaRPr lang="en-US" dirty="0"/>
                    </a:p>
                  </a:txBody>
                  <a:tcPr/>
                </a:tc>
                <a:tc>
                  <a:txBody>
                    <a:bodyPr/>
                    <a:lstStyle/>
                    <a:p>
                      <a:r>
                        <a:rPr lang="en-US" dirty="0" smtClean="0"/>
                        <a:t>2.404</a:t>
                      </a:r>
                      <a:endParaRPr lang="en-US" dirty="0"/>
                    </a:p>
                  </a:txBody>
                  <a:tcPr/>
                </a:tc>
                <a:tc>
                  <a:txBody>
                    <a:bodyPr/>
                    <a:lstStyle/>
                    <a:p>
                      <a:r>
                        <a:rPr lang="en-US" dirty="0" smtClean="0"/>
                        <a:t>2.417</a:t>
                      </a:r>
                      <a:endParaRPr lang="en-US" dirty="0"/>
                    </a:p>
                  </a:txBody>
                  <a:tcPr/>
                </a:tc>
                <a:tc>
                  <a:txBody>
                    <a:bodyPr/>
                    <a:lstStyle/>
                    <a:p>
                      <a:r>
                        <a:rPr lang="en-US" dirty="0" smtClean="0"/>
                        <a:t>2.428</a:t>
                      </a:r>
                      <a:endParaRPr lang="en-US" dirty="0"/>
                    </a:p>
                  </a:txBody>
                  <a:tcPr/>
                </a:tc>
              </a:tr>
              <a:tr h="370840">
                <a:tc>
                  <a:txBody>
                    <a:bodyPr/>
                    <a:lstStyle/>
                    <a:p>
                      <a:r>
                        <a:rPr lang="en-US" dirty="0" smtClean="0"/>
                        <a:t>3</a:t>
                      </a:r>
                      <a:endParaRPr lang="en-US" dirty="0"/>
                    </a:p>
                  </a:txBody>
                  <a:tcPr/>
                </a:tc>
                <a:tc>
                  <a:txBody>
                    <a:bodyPr/>
                    <a:lstStyle/>
                    <a:p>
                      <a:r>
                        <a:rPr lang="en-US" dirty="0" smtClean="0"/>
                        <a:t>2.411</a:t>
                      </a:r>
                      <a:endParaRPr lang="en-US" dirty="0"/>
                    </a:p>
                  </a:txBody>
                  <a:tcPr/>
                </a:tc>
                <a:tc>
                  <a:txBody>
                    <a:bodyPr/>
                    <a:lstStyle/>
                    <a:p>
                      <a:r>
                        <a:rPr lang="en-US" dirty="0" smtClean="0"/>
                        <a:t>2.422</a:t>
                      </a:r>
                      <a:endParaRPr lang="en-US" dirty="0"/>
                    </a:p>
                  </a:txBody>
                  <a:tcPr/>
                </a:tc>
                <a:tc>
                  <a:txBody>
                    <a:bodyPr/>
                    <a:lstStyle/>
                    <a:p>
                      <a:r>
                        <a:rPr lang="en-US" dirty="0" smtClean="0"/>
                        <a:t>2.433</a:t>
                      </a:r>
                      <a:endParaRPr lang="en-US" dirty="0"/>
                    </a:p>
                  </a:txBody>
                  <a:tcPr/>
                </a:tc>
              </a:tr>
              <a:tr h="370840">
                <a:tc>
                  <a:txBody>
                    <a:bodyPr/>
                    <a:lstStyle/>
                    <a:p>
                      <a:r>
                        <a:rPr lang="en-US" dirty="0" smtClean="0"/>
                        <a:t>4</a:t>
                      </a:r>
                      <a:endParaRPr lang="en-US" dirty="0"/>
                    </a:p>
                  </a:txBody>
                  <a:tcPr/>
                </a:tc>
                <a:tc>
                  <a:txBody>
                    <a:bodyPr/>
                    <a:lstStyle/>
                    <a:p>
                      <a:r>
                        <a:rPr lang="en-US" dirty="0" smtClean="0"/>
                        <a:t>2.416</a:t>
                      </a:r>
                      <a:endParaRPr lang="en-US" dirty="0"/>
                    </a:p>
                  </a:txBody>
                  <a:tcPr/>
                </a:tc>
                <a:tc>
                  <a:txBody>
                    <a:bodyPr/>
                    <a:lstStyle/>
                    <a:p>
                      <a:r>
                        <a:rPr lang="en-US" dirty="0" smtClean="0"/>
                        <a:t>2.427</a:t>
                      </a:r>
                      <a:endParaRPr lang="en-US" dirty="0"/>
                    </a:p>
                  </a:txBody>
                  <a:tcPr/>
                </a:tc>
                <a:tc>
                  <a:txBody>
                    <a:bodyPr/>
                    <a:lstStyle/>
                    <a:p>
                      <a:r>
                        <a:rPr lang="en-US" dirty="0" smtClean="0"/>
                        <a:t>2.438</a:t>
                      </a:r>
                      <a:endParaRPr lang="en-US" dirty="0"/>
                    </a:p>
                  </a:txBody>
                  <a:tcPr/>
                </a:tc>
              </a:tr>
            </a:tbl>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Modeling Interference Effects (Cont’d)</a:t>
            </a:r>
            <a:br>
              <a:rPr lang="en-US" dirty="0" smtClean="0"/>
            </a:br>
            <a:r>
              <a:rPr lang="en-US" dirty="0" smtClean="0"/>
              <a:t>Accounting for Processing Gain</a:t>
            </a:r>
            <a:endParaRPr lang="en-US" dirty="0"/>
          </a:p>
        </p:txBody>
      </p:sp>
      <p:sp>
        <p:nvSpPr>
          <p:cNvPr id="3" name="Content Placeholder 2"/>
          <p:cNvSpPr>
            <a:spLocks noGrp="1"/>
          </p:cNvSpPr>
          <p:nvPr>
            <p:ph sz="quarter" idx="1"/>
          </p:nvPr>
        </p:nvSpPr>
        <p:spPr/>
        <p:txBody>
          <a:bodyPr/>
          <a:lstStyle/>
          <a:p>
            <a:r>
              <a:rPr lang="en-US" dirty="0" smtClean="0"/>
              <a:t>To decode an 802.11b signal correctly, an SINR of at least 10dB is required</a:t>
            </a:r>
          </a:p>
          <a:p>
            <a:r>
              <a:rPr lang="en-US" dirty="0" smtClean="0"/>
              <a:t>Barker coding provides an additional 10.4dB processing gain</a:t>
            </a:r>
          </a:p>
          <a:p>
            <a:r>
              <a:rPr lang="en-US" dirty="0" smtClean="0"/>
              <a:t>Therefore, a signal can theoretically be -0.4dB weaker than an interferer and still be received</a:t>
            </a:r>
          </a:p>
          <a:p>
            <a:endParaRPr lang="en-US" dirty="0"/>
          </a:p>
        </p:txBody>
      </p:sp>
      <p:sp>
        <p:nvSpPr>
          <p:cNvPr id="4" name="Slide Number Placeholder 3"/>
          <p:cNvSpPr>
            <a:spLocks noGrp="1"/>
          </p:cNvSpPr>
          <p:nvPr>
            <p:ph type="sldNum" sz="quarter" idx="15"/>
          </p:nvPr>
        </p:nvSpPr>
        <p:spPr/>
        <p:txBody>
          <a:bodyPr/>
          <a:lstStyle/>
          <a:p>
            <a:fld id="{0B34F065-1154-456A-91E3-76DE8E75E17B}" type="slidenum">
              <a:rPr lang="ar-SA" smtClean="0"/>
              <a:pPr/>
              <a:t>37</a:t>
            </a:fld>
            <a:endParaRPr lang="ar-SA"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Modeling Interference Effects (cont’d)</a:t>
            </a:r>
            <a:br>
              <a:rPr lang="en-US" dirty="0" smtClean="0"/>
            </a:br>
            <a:r>
              <a:rPr lang="en-US" dirty="0" smtClean="0"/>
              <a:t>AGC Behavior</a:t>
            </a:r>
            <a:endParaRPr lang="en-US" dirty="0"/>
          </a:p>
        </p:txBody>
      </p:sp>
      <p:sp>
        <p:nvSpPr>
          <p:cNvPr id="3" name="Content Placeholder 2"/>
          <p:cNvSpPr>
            <a:spLocks noGrp="1"/>
          </p:cNvSpPr>
          <p:nvPr>
            <p:ph sz="quarter" idx="1"/>
          </p:nvPr>
        </p:nvSpPr>
        <p:spPr/>
        <p:txBody>
          <a:bodyPr/>
          <a:lstStyle/>
          <a:p>
            <a:r>
              <a:rPr lang="en-US" dirty="0" smtClean="0"/>
              <a:t>Automatic Gain Control can degrade SINR by as much as 30dB</a:t>
            </a:r>
          </a:p>
          <a:p>
            <a:r>
              <a:rPr lang="en-US" dirty="0" err="1" smtClean="0"/>
              <a:t>Smax</a:t>
            </a:r>
            <a:r>
              <a:rPr lang="en-US" dirty="0" smtClean="0"/>
              <a:t>: NIC-dependent signal strength threshold</a:t>
            </a:r>
          </a:p>
          <a:p>
            <a:endParaRPr lang="en-US" dirty="0" smtClean="0"/>
          </a:p>
          <a:p>
            <a:endParaRPr lang="en-US" dirty="0" smtClean="0"/>
          </a:p>
          <a:p>
            <a:endParaRPr lang="en-US" dirty="0" smtClean="0"/>
          </a:p>
          <a:p>
            <a:endParaRPr lang="en-US" dirty="0" smtClean="0"/>
          </a:p>
          <a:p>
            <a:r>
              <a:rPr lang="en-US" dirty="0" smtClean="0"/>
              <a:t>Recall the -0.4dB SINR margin with Barker coding</a:t>
            </a:r>
          </a:p>
          <a:p>
            <a:r>
              <a:rPr lang="en-US" dirty="0" smtClean="0"/>
              <a:t>Thus </a:t>
            </a:r>
            <a:r>
              <a:rPr lang="en-US" b="1" dirty="0" smtClean="0"/>
              <a:t>signal cannot be demodulated unless it is 29.6dB greater than the interferer</a:t>
            </a:r>
          </a:p>
          <a:p>
            <a:endParaRPr lang="en-US" dirty="0"/>
          </a:p>
        </p:txBody>
      </p:sp>
      <p:sp>
        <p:nvSpPr>
          <p:cNvPr id="4" name="Slide Number Placeholder 3"/>
          <p:cNvSpPr>
            <a:spLocks noGrp="1"/>
          </p:cNvSpPr>
          <p:nvPr>
            <p:ph type="sldNum" sz="quarter" idx="15"/>
          </p:nvPr>
        </p:nvSpPr>
        <p:spPr/>
        <p:txBody>
          <a:bodyPr/>
          <a:lstStyle/>
          <a:p>
            <a:fld id="{0B34F065-1154-456A-91E3-76DE8E75E17B}" type="slidenum">
              <a:rPr lang="ar-SA" smtClean="0"/>
              <a:pPr/>
              <a:t>38</a:t>
            </a:fld>
            <a:endParaRPr lang="ar-SA" dirty="0"/>
          </a:p>
        </p:txBody>
      </p:sp>
      <p:pic>
        <p:nvPicPr>
          <p:cNvPr id="5" name="Picture 3"/>
          <p:cNvPicPr>
            <a:picLocks noChangeAspect="1" noChangeArrowheads="1"/>
          </p:cNvPicPr>
          <p:nvPr/>
        </p:nvPicPr>
        <p:blipFill>
          <a:blip r:embed="rId2" cstate="print"/>
          <a:srcRect/>
          <a:stretch>
            <a:fillRect/>
          </a:stretch>
        </p:blipFill>
        <p:spPr bwMode="auto">
          <a:xfrm>
            <a:off x="142845" y="3000372"/>
            <a:ext cx="8501122" cy="1219200"/>
          </a:xfrm>
          <a:prstGeom prst="rect">
            <a:avLst/>
          </a:prstGeom>
          <a:noFill/>
          <a:ln w="9525">
            <a:noFill/>
            <a:miter lim="800000"/>
            <a:headEnd/>
            <a:tailEnd/>
          </a:ln>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Applying the Model</a:t>
            </a:r>
            <a:br>
              <a:rPr lang="en-US" dirty="0" smtClean="0"/>
            </a:br>
            <a:r>
              <a:rPr lang="en-US" dirty="0" smtClean="0"/>
              <a:t>802.11 and </a:t>
            </a:r>
            <a:r>
              <a:rPr lang="en-US" dirty="0" err="1" smtClean="0"/>
              <a:t>Zigbee</a:t>
            </a:r>
            <a:r>
              <a:rPr lang="en-US" dirty="0" smtClean="0"/>
              <a:t> Offset</a:t>
            </a:r>
            <a:endParaRPr lang="en-US" dirty="0"/>
          </a:p>
        </p:txBody>
      </p:sp>
      <p:sp>
        <p:nvSpPr>
          <p:cNvPr id="3" name="Content Placeholder 2"/>
          <p:cNvSpPr>
            <a:spLocks noGrp="1"/>
          </p:cNvSpPr>
          <p:nvPr>
            <p:ph sz="quarter" idx="1"/>
          </p:nvPr>
        </p:nvSpPr>
        <p:spPr/>
        <p:txBody>
          <a:bodyPr/>
          <a:lstStyle/>
          <a:p>
            <a:r>
              <a:rPr lang="en-US" dirty="0" smtClean="0"/>
              <a:t>By design, the center frequencies of </a:t>
            </a:r>
            <a:r>
              <a:rPr lang="en-US" dirty="0" err="1" smtClean="0"/>
              <a:t>Zigbee</a:t>
            </a:r>
            <a:r>
              <a:rPr lang="en-US" dirty="0" smtClean="0"/>
              <a:t> and 802.11 are always offset by at least 2 MHz</a:t>
            </a:r>
            <a:endParaRPr lang="en-US" dirty="0"/>
          </a:p>
        </p:txBody>
      </p:sp>
      <p:sp>
        <p:nvSpPr>
          <p:cNvPr id="4" name="Slide Number Placeholder 3"/>
          <p:cNvSpPr>
            <a:spLocks noGrp="1"/>
          </p:cNvSpPr>
          <p:nvPr>
            <p:ph type="sldNum" sz="quarter" idx="15"/>
          </p:nvPr>
        </p:nvSpPr>
        <p:spPr/>
        <p:txBody>
          <a:bodyPr/>
          <a:lstStyle/>
          <a:p>
            <a:fld id="{0B34F065-1154-456A-91E3-76DE8E75E17B}" type="slidenum">
              <a:rPr lang="ar-SA" smtClean="0"/>
              <a:pPr/>
              <a:t>39</a:t>
            </a:fld>
            <a:endParaRPr lang="ar-SA" dirty="0"/>
          </a:p>
        </p:txBody>
      </p:sp>
      <p:pic>
        <p:nvPicPr>
          <p:cNvPr id="5" name="Picture 4"/>
          <p:cNvPicPr>
            <a:picLocks noChangeAspect="1" noChangeArrowheads="1"/>
          </p:cNvPicPr>
          <p:nvPr/>
        </p:nvPicPr>
        <p:blipFill>
          <a:blip r:embed="rId2" cstate="print"/>
          <a:srcRect/>
          <a:stretch>
            <a:fillRect/>
          </a:stretch>
        </p:blipFill>
        <p:spPr bwMode="auto">
          <a:xfrm>
            <a:off x="714348" y="2428868"/>
            <a:ext cx="6652872" cy="4161069"/>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(cont’d) </a:t>
            </a:r>
            <a:endParaRPr lang="en-US" dirty="0"/>
          </a:p>
        </p:txBody>
      </p:sp>
      <p:sp>
        <p:nvSpPr>
          <p:cNvPr id="3" name="Content Placeholder 2"/>
          <p:cNvSpPr>
            <a:spLocks noGrp="1"/>
          </p:cNvSpPr>
          <p:nvPr>
            <p:ph sz="quarter" idx="1"/>
          </p:nvPr>
        </p:nvSpPr>
        <p:spPr/>
        <p:txBody>
          <a:bodyPr/>
          <a:lstStyle/>
          <a:p>
            <a:r>
              <a:rPr lang="en-US" dirty="0" smtClean="0"/>
              <a:t>Problem (who to consider)</a:t>
            </a:r>
          </a:p>
          <a:p>
            <a:pPr lvl="1"/>
            <a:r>
              <a:rPr lang="en-US" sz="2400" i="1" dirty="0" smtClean="0"/>
              <a:t>Selfish interferers e.g. </a:t>
            </a:r>
            <a:r>
              <a:rPr lang="en-US" sz="2400" dirty="0" smtClean="0"/>
              <a:t>Zigbee </a:t>
            </a:r>
          </a:p>
          <a:p>
            <a:pPr lvl="1">
              <a:buNone/>
            </a:pPr>
            <a:r>
              <a:rPr lang="en-US" sz="2400" dirty="0" smtClean="0"/>
              <a:t>nodes and cordless phones.</a:t>
            </a:r>
          </a:p>
          <a:p>
            <a:pPr lvl="1">
              <a:buNone/>
            </a:pPr>
            <a:endParaRPr lang="en-US" sz="2400" dirty="0" smtClean="0"/>
          </a:p>
          <a:p>
            <a:pPr lvl="1">
              <a:buNone/>
            </a:pPr>
            <a:endParaRPr lang="en-US" sz="2400" dirty="0" smtClean="0"/>
          </a:p>
          <a:p>
            <a:pPr lvl="1"/>
            <a:r>
              <a:rPr lang="en-US" sz="2400" i="1" dirty="0" smtClean="0"/>
              <a:t>Malicious interferers e.g. </a:t>
            </a:r>
          </a:p>
          <a:p>
            <a:pPr lvl="1">
              <a:buNone/>
            </a:pPr>
            <a:r>
              <a:rPr lang="en-US" sz="2400" dirty="0" smtClean="0"/>
              <a:t>Wireless jammers</a:t>
            </a:r>
            <a:r>
              <a:rPr lang="en-US" sz="2400" i="1" dirty="0" smtClean="0"/>
              <a:t>.</a:t>
            </a:r>
            <a:endParaRPr lang="en-US" sz="2400" dirty="0" smtClean="0"/>
          </a:p>
          <a:p>
            <a:pPr lvl="1">
              <a:buNone/>
            </a:pPr>
            <a:endParaRPr lang="en-US" sz="2400" dirty="0" smtClean="0"/>
          </a:p>
          <a:p>
            <a:pPr lvl="1">
              <a:buNone/>
            </a:pPr>
            <a:endParaRPr lang="en-US" sz="2400" dirty="0"/>
          </a:p>
        </p:txBody>
      </p:sp>
      <p:pic>
        <p:nvPicPr>
          <p:cNvPr id="4" name="Picture 20" descr="5c_8"/>
          <p:cNvPicPr>
            <a:picLocks noChangeAspect="1" noChangeArrowheads="1"/>
          </p:cNvPicPr>
          <p:nvPr/>
        </p:nvPicPr>
        <p:blipFill>
          <a:blip r:embed="rId2" cstate="print"/>
          <a:srcRect/>
          <a:stretch>
            <a:fillRect/>
          </a:stretch>
        </p:blipFill>
        <p:spPr bwMode="auto">
          <a:xfrm>
            <a:off x="6357950" y="2019297"/>
            <a:ext cx="1241425" cy="1052513"/>
          </a:xfrm>
          <a:prstGeom prst="rect">
            <a:avLst/>
          </a:prstGeom>
          <a:noFill/>
        </p:spPr>
      </p:pic>
      <p:sp>
        <p:nvSpPr>
          <p:cNvPr id="5" name="Freeform 110"/>
          <p:cNvSpPr>
            <a:spLocks/>
          </p:cNvSpPr>
          <p:nvPr/>
        </p:nvSpPr>
        <p:spPr bwMode="auto">
          <a:xfrm rot="1784693">
            <a:off x="7318471" y="2195287"/>
            <a:ext cx="314192" cy="416445"/>
          </a:xfrm>
          <a:custGeom>
            <a:avLst/>
            <a:gdLst/>
            <a:ahLst/>
            <a:cxnLst>
              <a:cxn ang="0">
                <a:pos x="395" y="530"/>
              </a:cxn>
              <a:cxn ang="0">
                <a:pos x="398" y="507"/>
              </a:cxn>
              <a:cxn ang="0">
                <a:pos x="399" y="483"/>
              </a:cxn>
              <a:cxn ang="0">
                <a:pos x="399" y="460"/>
              </a:cxn>
              <a:cxn ang="0">
                <a:pos x="398" y="434"/>
              </a:cxn>
              <a:cxn ang="0">
                <a:pos x="395" y="411"/>
              </a:cxn>
              <a:cxn ang="0">
                <a:pos x="392" y="388"/>
              </a:cxn>
              <a:cxn ang="0">
                <a:pos x="387" y="365"/>
              </a:cxn>
              <a:cxn ang="0">
                <a:pos x="383" y="344"/>
              </a:cxn>
              <a:cxn ang="0">
                <a:pos x="376" y="321"/>
              </a:cxn>
              <a:cxn ang="0">
                <a:pos x="369" y="300"/>
              </a:cxn>
              <a:cxn ang="0">
                <a:pos x="360" y="277"/>
              </a:cxn>
              <a:cxn ang="0">
                <a:pos x="352" y="257"/>
              </a:cxn>
              <a:cxn ang="0">
                <a:pos x="340" y="238"/>
              </a:cxn>
              <a:cxn ang="0">
                <a:pos x="328" y="216"/>
              </a:cxn>
              <a:cxn ang="0">
                <a:pos x="317" y="199"/>
              </a:cxn>
              <a:cxn ang="0">
                <a:pos x="304" y="180"/>
              </a:cxn>
              <a:cxn ang="0">
                <a:pos x="291" y="161"/>
              </a:cxn>
              <a:cxn ang="0">
                <a:pos x="275" y="146"/>
              </a:cxn>
              <a:cxn ang="0">
                <a:pos x="258" y="130"/>
              </a:cxn>
              <a:cxn ang="0">
                <a:pos x="242" y="113"/>
              </a:cxn>
              <a:cxn ang="0">
                <a:pos x="226" y="100"/>
              </a:cxn>
              <a:cxn ang="0">
                <a:pos x="208" y="85"/>
              </a:cxn>
              <a:cxn ang="0">
                <a:pos x="189" y="71"/>
              </a:cxn>
              <a:cxn ang="0">
                <a:pos x="172" y="59"/>
              </a:cxn>
              <a:cxn ang="0">
                <a:pos x="153" y="48"/>
              </a:cxn>
              <a:cxn ang="0">
                <a:pos x="134" y="39"/>
              </a:cxn>
              <a:cxn ang="0">
                <a:pos x="113" y="30"/>
              </a:cxn>
              <a:cxn ang="0">
                <a:pos x="90" y="20"/>
              </a:cxn>
              <a:cxn ang="0">
                <a:pos x="70" y="13"/>
              </a:cxn>
              <a:cxn ang="0">
                <a:pos x="47" y="9"/>
              </a:cxn>
              <a:cxn ang="0">
                <a:pos x="23" y="4"/>
              </a:cxn>
              <a:cxn ang="0">
                <a:pos x="0" y="0"/>
              </a:cxn>
            </a:cxnLst>
            <a:rect l="0" t="0" r="r" b="b"/>
            <a:pathLst>
              <a:path w="399" h="530">
                <a:moveTo>
                  <a:pt x="395" y="530"/>
                </a:moveTo>
                <a:lnTo>
                  <a:pt x="398" y="507"/>
                </a:lnTo>
                <a:lnTo>
                  <a:pt x="399" y="483"/>
                </a:lnTo>
                <a:lnTo>
                  <a:pt x="399" y="460"/>
                </a:lnTo>
                <a:lnTo>
                  <a:pt x="398" y="434"/>
                </a:lnTo>
                <a:lnTo>
                  <a:pt x="395" y="411"/>
                </a:lnTo>
                <a:lnTo>
                  <a:pt x="392" y="388"/>
                </a:lnTo>
                <a:lnTo>
                  <a:pt x="387" y="365"/>
                </a:lnTo>
                <a:lnTo>
                  <a:pt x="383" y="344"/>
                </a:lnTo>
                <a:lnTo>
                  <a:pt x="376" y="321"/>
                </a:lnTo>
                <a:lnTo>
                  <a:pt x="369" y="300"/>
                </a:lnTo>
                <a:lnTo>
                  <a:pt x="360" y="277"/>
                </a:lnTo>
                <a:lnTo>
                  <a:pt x="352" y="257"/>
                </a:lnTo>
                <a:lnTo>
                  <a:pt x="340" y="238"/>
                </a:lnTo>
                <a:lnTo>
                  <a:pt x="328" y="216"/>
                </a:lnTo>
                <a:lnTo>
                  <a:pt x="317" y="199"/>
                </a:lnTo>
                <a:lnTo>
                  <a:pt x="304" y="180"/>
                </a:lnTo>
                <a:lnTo>
                  <a:pt x="291" y="161"/>
                </a:lnTo>
                <a:lnTo>
                  <a:pt x="275" y="146"/>
                </a:lnTo>
                <a:lnTo>
                  <a:pt x="258" y="130"/>
                </a:lnTo>
                <a:lnTo>
                  <a:pt x="242" y="113"/>
                </a:lnTo>
                <a:lnTo>
                  <a:pt x="226" y="100"/>
                </a:lnTo>
                <a:lnTo>
                  <a:pt x="208" y="85"/>
                </a:lnTo>
                <a:lnTo>
                  <a:pt x="189" y="71"/>
                </a:lnTo>
                <a:lnTo>
                  <a:pt x="172" y="59"/>
                </a:lnTo>
                <a:lnTo>
                  <a:pt x="153" y="48"/>
                </a:lnTo>
                <a:lnTo>
                  <a:pt x="134" y="39"/>
                </a:lnTo>
                <a:lnTo>
                  <a:pt x="113" y="30"/>
                </a:lnTo>
                <a:lnTo>
                  <a:pt x="90" y="20"/>
                </a:lnTo>
                <a:lnTo>
                  <a:pt x="70" y="13"/>
                </a:lnTo>
                <a:lnTo>
                  <a:pt x="47" y="9"/>
                </a:lnTo>
                <a:lnTo>
                  <a:pt x="23" y="4"/>
                </a:lnTo>
                <a:lnTo>
                  <a:pt x="0" y="0"/>
                </a:lnTo>
              </a:path>
            </a:pathLst>
          </a:custGeom>
          <a:noFill/>
          <a:ln w="15875" cap="flat">
            <a:solidFill>
              <a:srgbClr val="5F5F5F"/>
            </a:solidFill>
            <a:prstDash val="lgDash"/>
            <a:round/>
            <a:headEnd/>
            <a:tailEnd/>
          </a:ln>
        </p:spPr>
        <p:txBody>
          <a:bodyPr/>
          <a:lstStyle/>
          <a:p>
            <a:endParaRPr lang="en-US" sz="2000" dirty="0"/>
          </a:p>
        </p:txBody>
      </p:sp>
      <p:sp>
        <p:nvSpPr>
          <p:cNvPr id="6" name="Freeform 130"/>
          <p:cNvSpPr>
            <a:spLocks/>
          </p:cNvSpPr>
          <p:nvPr/>
        </p:nvSpPr>
        <p:spPr bwMode="auto">
          <a:xfrm rot="3615307" flipH="1">
            <a:off x="6857945" y="1824907"/>
            <a:ext cx="213043" cy="288025"/>
          </a:xfrm>
          <a:custGeom>
            <a:avLst/>
            <a:gdLst/>
            <a:ahLst/>
            <a:cxnLst>
              <a:cxn ang="0">
                <a:pos x="272" y="360"/>
              </a:cxn>
              <a:cxn ang="0">
                <a:pos x="275" y="344"/>
              </a:cxn>
              <a:cxn ang="0">
                <a:pos x="275" y="328"/>
              </a:cxn>
              <a:cxn ang="0">
                <a:pos x="275" y="311"/>
              </a:cxn>
              <a:cxn ang="0">
                <a:pos x="275" y="295"/>
              </a:cxn>
              <a:cxn ang="0">
                <a:pos x="272" y="279"/>
              </a:cxn>
              <a:cxn ang="0">
                <a:pos x="270" y="264"/>
              </a:cxn>
              <a:cxn ang="0">
                <a:pos x="267" y="246"/>
              </a:cxn>
              <a:cxn ang="0">
                <a:pos x="263" y="233"/>
              </a:cxn>
              <a:cxn ang="0">
                <a:pos x="259" y="218"/>
              </a:cxn>
              <a:cxn ang="0">
                <a:pos x="253" y="203"/>
              </a:cxn>
              <a:cxn ang="0">
                <a:pos x="247" y="189"/>
              </a:cxn>
              <a:cxn ang="0">
                <a:pos x="240" y="176"/>
              </a:cxn>
              <a:cxn ang="0">
                <a:pos x="233" y="161"/>
              </a:cxn>
              <a:cxn ang="0">
                <a:pos x="226" y="148"/>
              </a:cxn>
              <a:cxn ang="0">
                <a:pos x="218" y="134"/>
              </a:cxn>
              <a:cxn ang="0">
                <a:pos x="210" y="122"/>
              </a:cxn>
              <a:cxn ang="0">
                <a:pos x="191" y="99"/>
              </a:cxn>
              <a:cxn ang="0">
                <a:pos x="168" y="76"/>
              </a:cxn>
              <a:cxn ang="0">
                <a:pos x="157" y="66"/>
              </a:cxn>
              <a:cxn ang="0">
                <a:pos x="145" y="58"/>
              </a:cxn>
              <a:cxn ang="0">
                <a:pos x="134" y="49"/>
              </a:cxn>
              <a:cxn ang="0">
                <a:pos x="119" y="42"/>
              </a:cxn>
              <a:cxn ang="0">
                <a:pos x="106" y="32"/>
              </a:cxn>
              <a:cxn ang="0">
                <a:pos x="92" y="26"/>
              </a:cxn>
              <a:cxn ang="0">
                <a:pos x="77" y="20"/>
              </a:cxn>
              <a:cxn ang="0">
                <a:pos x="62" y="14"/>
              </a:cxn>
              <a:cxn ang="0">
                <a:pos x="49" y="9"/>
              </a:cxn>
              <a:cxn ang="0">
                <a:pos x="31" y="4"/>
              </a:cxn>
              <a:cxn ang="0">
                <a:pos x="16" y="3"/>
              </a:cxn>
              <a:cxn ang="0">
                <a:pos x="0" y="0"/>
              </a:cxn>
            </a:cxnLst>
            <a:rect l="0" t="0" r="r" b="b"/>
            <a:pathLst>
              <a:path w="275" h="360">
                <a:moveTo>
                  <a:pt x="272" y="360"/>
                </a:moveTo>
                <a:lnTo>
                  <a:pt x="275" y="344"/>
                </a:lnTo>
                <a:lnTo>
                  <a:pt x="275" y="328"/>
                </a:lnTo>
                <a:lnTo>
                  <a:pt x="275" y="311"/>
                </a:lnTo>
                <a:lnTo>
                  <a:pt x="275" y="295"/>
                </a:lnTo>
                <a:lnTo>
                  <a:pt x="272" y="279"/>
                </a:lnTo>
                <a:lnTo>
                  <a:pt x="270" y="264"/>
                </a:lnTo>
                <a:lnTo>
                  <a:pt x="267" y="246"/>
                </a:lnTo>
                <a:lnTo>
                  <a:pt x="263" y="233"/>
                </a:lnTo>
                <a:lnTo>
                  <a:pt x="259" y="218"/>
                </a:lnTo>
                <a:lnTo>
                  <a:pt x="253" y="203"/>
                </a:lnTo>
                <a:lnTo>
                  <a:pt x="247" y="189"/>
                </a:lnTo>
                <a:lnTo>
                  <a:pt x="240" y="176"/>
                </a:lnTo>
                <a:lnTo>
                  <a:pt x="233" y="161"/>
                </a:lnTo>
                <a:lnTo>
                  <a:pt x="226" y="148"/>
                </a:lnTo>
                <a:lnTo>
                  <a:pt x="218" y="134"/>
                </a:lnTo>
                <a:lnTo>
                  <a:pt x="210" y="122"/>
                </a:lnTo>
                <a:lnTo>
                  <a:pt x="191" y="99"/>
                </a:lnTo>
                <a:lnTo>
                  <a:pt x="168" y="76"/>
                </a:lnTo>
                <a:lnTo>
                  <a:pt x="157" y="66"/>
                </a:lnTo>
                <a:lnTo>
                  <a:pt x="145" y="58"/>
                </a:lnTo>
                <a:lnTo>
                  <a:pt x="134" y="49"/>
                </a:lnTo>
                <a:lnTo>
                  <a:pt x="119" y="42"/>
                </a:lnTo>
                <a:lnTo>
                  <a:pt x="106" y="32"/>
                </a:lnTo>
                <a:lnTo>
                  <a:pt x="92" y="26"/>
                </a:lnTo>
                <a:lnTo>
                  <a:pt x="77" y="20"/>
                </a:lnTo>
                <a:lnTo>
                  <a:pt x="62" y="14"/>
                </a:lnTo>
                <a:lnTo>
                  <a:pt x="49" y="9"/>
                </a:lnTo>
                <a:lnTo>
                  <a:pt x="31" y="4"/>
                </a:lnTo>
                <a:lnTo>
                  <a:pt x="16" y="3"/>
                </a:lnTo>
                <a:lnTo>
                  <a:pt x="0" y="0"/>
                </a:lnTo>
              </a:path>
            </a:pathLst>
          </a:custGeom>
          <a:noFill/>
          <a:ln w="15875" cap="flat">
            <a:solidFill>
              <a:srgbClr val="5F5F5F"/>
            </a:solidFill>
            <a:prstDash val="lgDash"/>
            <a:round/>
            <a:headEnd/>
            <a:tailEnd/>
          </a:ln>
        </p:spPr>
        <p:txBody>
          <a:bodyPr/>
          <a:lstStyle/>
          <a:p>
            <a:endParaRPr lang="en-US" sz="2000" dirty="0"/>
          </a:p>
        </p:txBody>
      </p:sp>
      <p:sp>
        <p:nvSpPr>
          <p:cNvPr id="7" name="Freeform 131"/>
          <p:cNvSpPr>
            <a:spLocks/>
          </p:cNvSpPr>
          <p:nvPr/>
        </p:nvSpPr>
        <p:spPr bwMode="auto">
          <a:xfrm rot="3615307" flipH="1">
            <a:off x="6800380" y="1688782"/>
            <a:ext cx="307986" cy="424836"/>
          </a:xfrm>
          <a:custGeom>
            <a:avLst/>
            <a:gdLst/>
            <a:ahLst/>
            <a:cxnLst>
              <a:cxn ang="0">
                <a:pos x="395" y="530"/>
              </a:cxn>
              <a:cxn ang="0">
                <a:pos x="398" y="507"/>
              </a:cxn>
              <a:cxn ang="0">
                <a:pos x="399" y="483"/>
              </a:cxn>
              <a:cxn ang="0">
                <a:pos x="399" y="460"/>
              </a:cxn>
              <a:cxn ang="0">
                <a:pos x="398" y="434"/>
              </a:cxn>
              <a:cxn ang="0">
                <a:pos x="395" y="411"/>
              </a:cxn>
              <a:cxn ang="0">
                <a:pos x="392" y="388"/>
              </a:cxn>
              <a:cxn ang="0">
                <a:pos x="387" y="365"/>
              </a:cxn>
              <a:cxn ang="0">
                <a:pos x="383" y="344"/>
              </a:cxn>
              <a:cxn ang="0">
                <a:pos x="376" y="321"/>
              </a:cxn>
              <a:cxn ang="0">
                <a:pos x="369" y="300"/>
              </a:cxn>
              <a:cxn ang="0">
                <a:pos x="360" y="277"/>
              </a:cxn>
              <a:cxn ang="0">
                <a:pos x="352" y="257"/>
              </a:cxn>
              <a:cxn ang="0">
                <a:pos x="340" y="238"/>
              </a:cxn>
              <a:cxn ang="0">
                <a:pos x="328" y="216"/>
              </a:cxn>
              <a:cxn ang="0">
                <a:pos x="317" y="199"/>
              </a:cxn>
              <a:cxn ang="0">
                <a:pos x="304" y="180"/>
              </a:cxn>
              <a:cxn ang="0">
                <a:pos x="291" y="161"/>
              </a:cxn>
              <a:cxn ang="0">
                <a:pos x="275" y="146"/>
              </a:cxn>
              <a:cxn ang="0">
                <a:pos x="258" y="130"/>
              </a:cxn>
              <a:cxn ang="0">
                <a:pos x="242" y="113"/>
              </a:cxn>
              <a:cxn ang="0">
                <a:pos x="226" y="100"/>
              </a:cxn>
              <a:cxn ang="0">
                <a:pos x="208" y="85"/>
              </a:cxn>
              <a:cxn ang="0">
                <a:pos x="189" y="71"/>
              </a:cxn>
              <a:cxn ang="0">
                <a:pos x="172" y="59"/>
              </a:cxn>
              <a:cxn ang="0">
                <a:pos x="153" y="48"/>
              </a:cxn>
              <a:cxn ang="0">
                <a:pos x="134" y="39"/>
              </a:cxn>
              <a:cxn ang="0">
                <a:pos x="113" y="30"/>
              </a:cxn>
              <a:cxn ang="0">
                <a:pos x="90" y="20"/>
              </a:cxn>
              <a:cxn ang="0">
                <a:pos x="70" y="13"/>
              </a:cxn>
              <a:cxn ang="0">
                <a:pos x="47" y="9"/>
              </a:cxn>
              <a:cxn ang="0">
                <a:pos x="23" y="4"/>
              </a:cxn>
              <a:cxn ang="0">
                <a:pos x="0" y="0"/>
              </a:cxn>
            </a:cxnLst>
            <a:rect l="0" t="0" r="r" b="b"/>
            <a:pathLst>
              <a:path w="399" h="530">
                <a:moveTo>
                  <a:pt x="395" y="530"/>
                </a:moveTo>
                <a:lnTo>
                  <a:pt x="398" y="507"/>
                </a:lnTo>
                <a:lnTo>
                  <a:pt x="399" y="483"/>
                </a:lnTo>
                <a:lnTo>
                  <a:pt x="399" y="460"/>
                </a:lnTo>
                <a:lnTo>
                  <a:pt x="398" y="434"/>
                </a:lnTo>
                <a:lnTo>
                  <a:pt x="395" y="411"/>
                </a:lnTo>
                <a:lnTo>
                  <a:pt x="392" y="388"/>
                </a:lnTo>
                <a:lnTo>
                  <a:pt x="387" y="365"/>
                </a:lnTo>
                <a:lnTo>
                  <a:pt x="383" y="344"/>
                </a:lnTo>
                <a:lnTo>
                  <a:pt x="376" y="321"/>
                </a:lnTo>
                <a:lnTo>
                  <a:pt x="369" y="300"/>
                </a:lnTo>
                <a:lnTo>
                  <a:pt x="360" y="277"/>
                </a:lnTo>
                <a:lnTo>
                  <a:pt x="352" y="257"/>
                </a:lnTo>
                <a:lnTo>
                  <a:pt x="340" y="238"/>
                </a:lnTo>
                <a:lnTo>
                  <a:pt x="328" y="216"/>
                </a:lnTo>
                <a:lnTo>
                  <a:pt x="317" y="199"/>
                </a:lnTo>
                <a:lnTo>
                  <a:pt x="304" y="180"/>
                </a:lnTo>
                <a:lnTo>
                  <a:pt x="291" y="161"/>
                </a:lnTo>
                <a:lnTo>
                  <a:pt x="275" y="146"/>
                </a:lnTo>
                <a:lnTo>
                  <a:pt x="258" y="130"/>
                </a:lnTo>
                <a:lnTo>
                  <a:pt x="242" y="113"/>
                </a:lnTo>
                <a:lnTo>
                  <a:pt x="226" y="100"/>
                </a:lnTo>
                <a:lnTo>
                  <a:pt x="208" y="85"/>
                </a:lnTo>
                <a:lnTo>
                  <a:pt x="189" y="71"/>
                </a:lnTo>
                <a:lnTo>
                  <a:pt x="172" y="59"/>
                </a:lnTo>
                <a:lnTo>
                  <a:pt x="153" y="48"/>
                </a:lnTo>
                <a:lnTo>
                  <a:pt x="134" y="39"/>
                </a:lnTo>
                <a:lnTo>
                  <a:pt x="113" y="30"/>
                </a:lnTo>
                <a:lnTo>
                  <a:pt x="90" y="20"/>
                </a:lnTo>
                <a:lnTo>
                  <a:pt x="70" y="13"/>
                </a:lnTo>
                <a:lnTo>
                  <a:pt x="47" y="9"/>
                </a:lnTo>
                <a:lnTo>
                  <a:pt x="23" y="4"/>
                </a:lnTo>
                <a:lnTo>
                  <a:pt x="0" y="0"/>
                </a:lnTo>
              </a:path>
            </a:pathLst>
          </a:custGeom>
          <a:noFill/>
          <a:ln w="15875" cap="flat">
            <a:solidFill>
              <a:srgbClr val="5F5F5F"/>
            </a:solidFill>
            <a:prstDash val="lgDash"/>
            <a:round/>
            <a:headEnd/>
            <a:tailEnd/>
          </a:ln>
        </p:spPr>
        <p:txBody>
          <a:bodyPr/>
          <a:lstStyle/>
          <a:p>
            <a:endParaRPr lang="en-US" sz="2000" dirty="0"/>
          </a:p>
        </p:txBody>
      </p:sp>
      <p:sp>
        <p:nvSpPr>
          <p:cNvPr id="8" name="Freeform 87"/>
          <p:cNvSpPr>
            <a:spLocks/>
          </p:cNvSpPr>
          <p:nvPr/>
        </p:nvSpPr>
        <p:spPr bwMode="auto">
          <a:xfrm rot="19815307" flipH="1">
            <a:off x="6226245" y="2212678"/>
            <a:ext cx="314191" cy="416445"/>
          </a:xfrm>
          <a:custGeom>
            <a:avLst/>
            <a:gdLst/>
            <a:ahLst/>
            <a:cxnLst>
              <a:cxn ang="0">
                <a:pos x="395" y="530"/>
              </a:cxn>
              <a:cxn ang="0">
                <a:pos x="398" y="507"/>
              </a:cxn>
              <a:cxn ang="0">
                <a:pos x="399" y="483"/>
              </a:cxn>
              <a:cxn ang="0">
                <a:pos x="399" y="460"/>
              </a:cxn>
              <a:cxn ang="0">
                <a:pos x="398" y="434"/>
              </a:cxn>
              <a:cxn ang="0">
                <a:pos x="395" y="411"/>
              </a:cxn>
              <a:cxn ang="0">
                <a:pos x="392" y="388"/>
              </a:cxn>
              <a:cxn ang="0">
                <a:pos x="387" y="365"/>
              </a:cxn>
              <a:cxn ang="0">
                <a:pos x="383" y="344"/>
              </a:cxn>
              <a:cxn ang="0">
                <a:pos x="376" y="321"/>
              </a:cxn>
              <a:cxn ang="0">
                <a:pos x="369" y="300"/>
              </a:cxn>
              <a:cxn ang="0">
                <a:pos x="360" y="277"/>
              </a:cxn>
              <a:cxn ang="0">
                <a:pos x="352" y="257"/>
              </a:cxn>
              <a:cxn ang="0">
                <a:pos x="340" y="238"/>
              </a:cxn>
              <a:cxn ang="0">
                <a:pos x="328" y="216"/>
              </a:cxn>
              <a:cxn ang="0">
                <a:pos x="317" y="199"/>
              </a:cxn>
              <a:cxn ang="0">
                <a:pos x="304" y="180"/>
              </a:cxn>
              <a:cxn ang="0">
                <a:pos x="291" y="161"/>
              </a:cxn>
              <a:cxn ang="0">
                <a:pos x="275" y="146"/>
              </a:cxn>
              <a:cxn ang="0">
                <a:pos x="258" y="130"/>
              </a:cxn>
              <a:cxn ang="0">
                <a:pos x="242" y="113"/>
              </a:cxn>
              <a:cxn ang="0">
                <a:pos x="226" y="100"/>
              </a:cxn>
              <a:cxn ang="0">
                <a:pos x="208" y="85"/>
              </a:cxn>
              <a:cxn ang="0">
                <a:pos x="189" y="71"/>
              </a:cxn>
              <a:cxn ang="0">
                <a:pos x="172" y="59"/>
              </a:cxn>
              <a:cxn ang="0">
                <a:pos x="153" y="48"/>
              </a:cxn>
              <a:cxn ang="0">
                <a:pos x="134" y="39"/>
              </a:cxn>
              <a:cxn ang="0">
                <a:pos x="113" y="30"/>
              </a:cxn>
              <a:cxn ang="0">
                <a:pos x="90" y="20"/>
              </a:cxn>
              <a:cxn ang="0">
                <a:pos x="70" y="13"/>
              </a:cxn>
              <a:cxn ang="0">
                <a:pos x="47" y="9"/>
              </a:cxn>
              <a:cxn ang="0">
                <a:pos x="23" y="4"/>
              </a:cxn>
              <a:cxn ang="0">
                <a:pos x="0" y="0"/>
              </a:cxn>
            </a:cxnLst>
            <a:rect l="0" t="0" r="r" b="b"/>
            <a:pathLst>
              <a:path w="399" h="530">
                <a:moveTo>
                  <a:pt x="395" y="530"/>
                </a:moveTo>
                <a:lnTo>
                  <a:pt x="398" y="507"/>
                </a:lnTo>
                <a:lnTo>
                  <a:pt x="399" y="483"/>
                </a:lnTo>
                <a:lnTo>
                  <a:pt x="399" y="460"/>
                </a:lnTo>
                <a:lnTo>
                  <a:pt x="398" y="434"/>
                </a:lnTo>
                <a:lnTo>
                  <a:pt x="395" y="411"/>
                </a:lnTo>
                <a:lnTo>
                  <a:pt x="392" y="388"/>
                </a:lnTo>
                <a:lnTo>
                  <a:pt x="387" y="365"/>
                </a:lnTo>
                <a:lnTo>
                  <a:pt x="383" y="344"/>
                </a:lnTo>
                <a:lnTo>
                  <a:pt x="376" y="321"/>
                </a:lnTo>
                <a:lnTo>
                  <a:pt x="369" y="300"/>
                </a:lnTo>
                <a:lnTo>
                  <a:pt x="360" y="277"/>
                </a:lnTo>
                <a:lnTo>
                  <a:pt x="352" y="257"/>
                </a:lnTo>
                <a:lnTo>
                  <a:pt x="340" y="238"/>
                </a:lnTo>
                <a:lnTo>
                  <a:pt x="328" y="216"/>
                </a:lnTo>
                <a:lnTo>
                  <a:pt x="317" y="199"/>
                </a:lnTo>
                <a:lnTo>
                  <a:pt x="304" y="180"/>
                </a:lnTo>
                <a:lnTo>
                  <a:pt x="291" y="161"/>
                </a:lnTo>
                <a:lnTo>
                  <a:pt x="275" y="146"/>
                </a:lnTo>
                <a:lnTo>
                  <a:pt x="258" y="130"/>
                </a:lnTo>
                <a:lnTo>
                  <a:pt x="242" y="113"/>
                </a:lnTo>
                <a:lnTo>
                  <a:pt x="226" y="100"/>
                </a:lnTo>
                <a:lnTo>
                  <a:pt x="208" y="85"/>
                </a:lnTo>
                <a:lnTo>
                  <a:pt x="189" y="71"/>
                </a:lnTo>
                <a:lnTo>
                  <a:pt x="172" y="59"/>
                </a:lnTo>
                <a:lnTo>
                  <a:pt x="153" y="48"/>
                </a:lnTo>
                <a:lnTo>
                  <a:pt x="134" y="39"/>
                </a:lnTo>
                <a:lnTo>
                  <a:pt x="113" y="30"/>
                </a:lnTo>
                <a:lnTo>
                  <a:pt x="90" y="20"/>
                </a:lnTo>
                <a:lnTo>
                  <a:pt x="70" y="13"/>
                </a:lnTo>
                <a:lnTo>
                  <a:pt x="47" y="9"/>
                </a:lnTo>
                <a:lnTo>
                  <a:pt x="23" y="4"/>
                </a:lnTo>
                <a:lnTo>
                  <a:pt x="0" y="0"/>
                </a:lnTo>
              </a:path>
            </a:pathLst>
          </a:custGeom>
          <a:noFill/>
          <a:ln w="15875" cap="flat">
            <a:solidFill>
              <a:srgbClr val="5F5F5F"/>
            </a:solidFill>
            <a:prstDash val="lgDash"/>
            <a:round/>
            <a:headEnd/>
            <a:tailEnd/>
          </a:ln>
        </p:spPr>
        <p:txBody>
          <a:bodyPr/>
          <a:lstStyle/>
          <a:p>
            <a:endParaRPr lang="en-US" sz="2000" dirty="0"/>
          </a:p>
        </p:txBody>
      </p:sp>
      <p:sp>
        <p:nvSpPr>
          <p:cNvPr id="9" name="Freeform 79"/>
          <p:cNvSpPr>
            <a:spLocks/>
          </p:cNvSpPr>
          <p:nvPr/>
        </p:nvSpPr>
        <p:spPr bwMode="auto">
          <a:xfrm rot="1784693">
            <a:off x="7270928" y="2273150"/>
            <a:ext cx="217335" cy="282336"/>
          </a:xfrm>
          <a:custGeom>
            <a:avLst/>
            <a:gdLst/>
            <a:ahLst/>
            <a:cxnLst>
              <a:cxn ang="0">
                <a:pos x="272" y="360"/>
              </a:cxn>
              <a:cxn ang="0">
                <a:pos x="275" y="344"/>
              </a:cxn>
              <a:cxn ang="0">
                <a:pos x="275" y="328"/>
              </a:cxn>
              <a:cxn ang="0">
                <a:pos x="275" y="311"/>
              </a:cxn>
              <a:cxn ang="0">
                <a:pos x="275" y="295"/>
              </a:cxn>
              <a:cxn ang="0">
                <a:pos x="272" y="279"/>
              </a:cxn>
              <a:cxn ang="0">
                <a:pos x="270" y="264"/>
              </a:cxn>
              <a:cxn ang="0">
                <a:pos x="267" y="246"/>
              </a:cxn>
              <a:cxn ang="0">
                <a:pos x="263" y="233"/>
              </a:cxn>
              <a:cxn ang="0">
                <a:pos x="259" y="218"/>
              </a:cxn>
              <a:cxn ang="0">
                <a:pos x="253" y="203"/>
              </a:cxn>
              <a:cxn ang="0">
                <a:pos x="247" y="189"/>
              </a:cxn>
              <a:cxn ang="0">
                <a:pos x="240" y="176"/>
              </a:cxn>
              <a:cxn ang="0">
                <a:pos x="233" y="161"/>
              </a:cxn>
              <a:cxn ang="0">
                <a:pos x="226" y="148"/>
              </a:cxn>
              <a:cxn ang="0">
                <a:pos x="218" y="134"/>
              </a:cxn>
              <a:cxn ang="0">
                <a:pos x="210" y="122"/>
              </a:cxn>
              <a:cxn ang="0">
                <a:pos x="191" y="99"/>
              </a:cxn>
              <a:cxn ang="0">
                <a:pos x="168" y="76"/>
              </a:cxn>
              <a:cxn ang="0">
                <a:pos x="157" y="66"/>
              </a:cxn>
              <a:cxn ang="0">
                <a:pos x="145" y="58"/>
              </a:cxn>
              <a:cxn ang="0">
                <a:pos x="134" y="49"/>
              </a:cxn>
              <a:cxn ang="0">
                <a:pos x="119" y="42"/>
              </a:cxn>
              <a:cxn ang="0">
                <a:pos x="106" y="32"/>
              </a:cxn>
              <a:cxn ang="0">
                <a:pos x="92" y="26"/>
              </a:cxn>
              <a:cxn ang="0">
                <a:pos x="77" y="20"/>
              </a:cxn>
              <a:cxn ang="0">
                <a:pos x="62" y="14"/>
              </a:cxn>
              <a:cxn ang="0">
                <a:pos x="49" y="9"/>
              </a:cxn>
              <a:cxn ang="0">
                <a:pos x="31" y="4"/>
              </a:cxn>
              <a:cxn ang="0">
                <a:pos x="16" y="3"/>
              </a:cxn>
              <a:cxn ang="0">
                <a:pos x="0" y="0"/>
              </a:cxn>
            </a:cxnLst>
            <a:rect l="0" t="0" r="r" b="b"/>
            <a:pathLst>
              <a:path w="275" h="360">
                <a:moveTo>
                  <a:pt x="272" y="360"/>
                </a:moveTo>
                <a:lnTo>
                  <a:pt x="275" y="344"/>
                </a:lnTo>
                <a:lnTo>
                  <a:pt x="275" y="328"/>
                </a:lnTo>
                <a:lnTo>
                  <a:pt x="275" y="311"/>
                </a:lnTo>
                <a:lnTo>
                  <a:pt x="275" y="295"/>
                </a:lnTo>
                <a:lnTo>
                  <a:pt x="272" y="279"/>
                </a:lnTo>
                <a:lnTo>
                  <a:pt x="270" y="264"/>
                </a:lnTo>
                <a:lnTo>
                  <a:pt x="267" y="246"/>
                </a:lnTo>
                <a:lnTo>
                  <a:pt x="263" y="233"/>
                </a:lnTo>
                <a:lnTo>
                  <a:pt x="259" y="218"/>
                </a:lnTo>
                <a:lnTo>
                  <a:pt x="253" y="203"/>
                </a:lnTo>
                <a:lnTo>
                  <a:pt x="247" y="189"/>
                </a:lnTo>
                <a:lnTo>
                  <a:pt x="240" y="176"/>
                </a:lnTo>
                <a:lnTo>
                  <a:pt x="233" y="161"/>
                </a:lnTo>
                <a:lnTo>
                  <a:pt x="226" y="148"/>
                </a:lnTo>
                <a:lnTo>
                  <a:pt x="218" y="134"/>
                </a:lnTo>
                <a:lnTo>
                  <a:pt x="210" y="122"/>
                </a:lnTo>
                <a:lnTo>
                  <a:pt x="191" y="99"/>
                </a:lnTo>
                <a:lnTo>
                  <a:pt x="168" y="76"/>
                </a:lnTo>
                <a:lnTo>
                  <a:pt x="157" y="66"/>
                </a:lnTo>
                <a:lnTo>
                  <a:pt x="145" y="58"/>
                </a:lnTo>
                <a:lnTo>
                  <a:pt x="134" y="49"/>
                </a:lnTo>
                <a:lnTo>
                  <a:pt x="119" y="42"/>
                </a:lnTo>
                <a:lnTo>
                  <a:pt x="106" y="32"/>
                </a:lnTo>
                <a:lnTo>
                  <a:pt x="92" y="26"/>
                </a:lnTo>
                <a:lnTo>
                  <a:pt x="77" y="20"/>
                </a:lnTo>
                <a:lnTo>
                  <a:pt x="62" y="14"/>
                </a:lnTo>
                <a:lnTo>
                  <a:pt x="49" y="9"/>
                </a:lnTo>
                <a:lnTo>
                  <a:pt x="31" y="4"/>
                </a:lnTo>
                <a:lnTo>
                  <a:pt x="16" y="3"/>
                </a:lnTo>
                <a:lnTo>
                  <a:pt x="0" y="0"/>
                </a:lnTo>
              </a:path>
            </a:pathLst>
          </a:custGeom>
          <a:noFill/>
          <a:ln w="15875" cap="flat">
            <a:solidFill>
              <a:srgbClr val="5F5F5F"/>
            </a:solidFill>
            <a:prstDash val="lgDash"/>
            <a:round/>
            <a:headEnd/>
            <a:tailEnd/>
          </a:ln>
        </p:spPr>
        <p:txBody>
          <a:bodyPr/>
          <a:lstStyle/>
          <a:p>
            <a:endParaRPr lang="en-US" sz="2000" dirty="0"/>
          </a:p>
        </p:txBody>
      </p:sp>
      <p:sp>
        <p:nvSpPr>
          <p:cNvPr id="10" name="Freeform 88"/>
          <p:cNvSpPr>
            <a:spLocks/>
          </p:cNvSpPr>
          <p:nvPr/>
        </p:nvSpPr>
        <p:spPr bwMode="auto">
          <a:xfrm rot="19815307" flipH="1">
            <a:off x="6385039" y="2309707"/>
            <a:ext cx="148013" cy="197373"/>
          </a:xfrm>
          <a:custGeom>
            <a:avLst/>
            <a:gdLst/>
            <a:ahLst/>
            <a:cxnLst>
              <a:cxn ang="0">
                <a:pos x="188" y="251"/>
              </a:cxn>
              <a:cxn ang="0">
                <a:pos x="191" y="240"/>
              </a:cxn>
              <a:cxn ang="0">
                <a:pos x="191" y="228"/>
              </a:cxn>
              <a:cxn ang="0">
                <a:pos x="191" y="205"/>
              </a:cxn>
              <a:cxn ang="0">
                <a:pos x="188" y="185"/>
              </a:cxn>
              <a:cxn ang="0">
                <a:pos x="181" y="162"/>
              </a:cxn>
              <a:cxn ang="0">
                <a:pos x="177" y="140"/>
              </a:cxn>
              <a:cxn ang="0">
                <a:pos x="168" y="123"/>
              </a:cxn>
              <a:cxn ang="0">
                <a:pos x="156" y="104"/>
              </a:cxn>
              <a:cxn ang="0">
                <a:pos x="145" y="85"/>
              </a:cxn>
              <a:cxn ang="0">
                <a:pos x="131" y="70"/>
              </a:cxn>
              <a:cxn ang="0">
                <a:pos x="118" y="52"/>
              </a:cxn>
              <a:cxn ang="0">
                <a:pos x="99" y="39"/>
              </a:cxn>
              <a:cxn ang="0">
                <a:pos x="83" y="28"/>
              </a:cxn>
              <a:cxn ang="0">
                <a:pos x="61" y="18"/>
              </a:cxn>
              <a:cxn ang="0">
                <a:pos x="41" y="9"/>
              </a:cxn>
              <a:cxn ang="0">
                <a:pos x="20" y="2"/>
              </a:cxn>
              <a:cxn ang="0">
                <a:pos x="0" y="0"/>
              </a:cxn>
            </a:cxnLst>
            <a:rect l="0" t="0" r="r" b="b"/>
            <a:pathLst>
              <a:path w="191" h="251">
                <a:moveTo>
                  <a:pt x="188" y="251"/>
                </a:moveTo>
                <a:lnTo>
                  <a:pt x="191" y="240"/>
                </a:lnTo>
                <a:lnTo>
                  <a:pt x="191" y="228"/>
                </a:lnTo>
                <a:lnTo>
                  <a:pt x="191" y="205"/>
                </a:lnTo>
                <a:lnTo>
                  <a:pt x="188" y="185"/>
                </a:lnTo>
                <a:lnTo>
                  <a:pt x="181" y="162"/>
                </a:lnTo>
                <a:lnTo>
                  <a:pt x="177" y="140"/>
                </a:lnTo>
                <a:lnTo>
                  <a:pt x="168" y="123"/>
                </a:lnTo>
                <a:lnTo>
                  <a:pt x="156" y="104"/>
                </a:lnTo>
                <a:lnTo>
                  <a:pt x="145" y="85"/>
                </a:lnTo>
                <a:lnTo>
                  <a:pt x="131" y="70"/>
                </a:lnTo>
                <a:lnTo>
                  <a:pt x="118" y="52"/>
                </a:lnTo>
                <a:lnTo>
                  <a:pt x="99" y="39"/>
                </a:lnTo>
                <a:lnTo>
                  <a:pt x="83" y="28"/>
                </a:lnTo>
                <a:lnTo>
                  <a:pt x="61" y="18"/>
                </a:lnTo>
                <a:lnTo>
                  <a:pt x="41" y="9"/>
                </a:lnTo>
                <a:lnTo>
                  <a:pt x="20" y="2"/>
                </a:lnTo>
                <a:lnTo>
                  <a:pt x="0" y="0"/>
                </a:lnTo>
              </a:path>
            </a:pathLst>
          </a:custGeom>
          <a:noFill/>
          <a:ln w="15875" cap="flat">
            <a:solidFill>
              <a:srgbClr val="5F5F5F"/>
            </a:solidFill>
            <a:prstDash val="lgDash"/>
            <a:round/>
            <a:headEnd/>
            <a:tailEnd/>
          </a:ln>
          <a:scene3d>
            <a:camera prst="orthographicFront">
              <a:rot lat="0" lon="0" rev="300000"/>
            </a:camera>
            <a:lightRig rig="threePt" dir="t"/>
          </a:scene3d>
        </p:spPr>
        <p:txBody>
          <a:bodyPr/>
          <a:lstStyle/>
          <a:p>
            <a:endParaRPr lang="en-US" dirty="0"/>
          </a:p>
        </p:txBody>
      </p:sp>
      <p:pic>
        <p:nvPicPr>
          <p:cNvPr id="11" name="Picture 21" descr="car-alarm-transmitter"/>
          <p:cNvPicPr>
            <a:picLocks noChangeAspect="1" noChangeArrowheads="1"/>
          </p:cNvPicPr>
          <p:nvPr/>
        </p:nvPicPr>
        <p:blipFill>
          <a:blip r:embed="rId3" cstate="print"/>
          <a:srcRect/>
          <a:stretch>
            <a:fillRect/>
          </a:stretch>
        </p:blipFill>
        <p:spPr bwMode="auto">
          <a:xfrm>
            <a:off x="6272234" y="3962400"/>
            <a:ext cx="1371600" cy="915988"/>
          </a:xfrm>
          <a:prstGeom prst="rect">
            <a:avLst/>
          </a:prstGeom>
          <a:noFill/>
        </p:spPr>
      </p:pic>
      <p:sp>
        <p:nvSpPr>
          <p:cNvPr id="12" name="Freeform 131"/>
          <p:cNvSpPr>
            <a:spLocks/>
          </p:cNvSpPr>
          <p:nvPr/>
        </p:nvSpPr>
        <p:spPr bwMode="auto">
          <a:xfrm rot="3615307" flipH="1">
            <a:off x="6871818" y="3406117"/>
            <a:ext cx="307986" cy="424836"/>
          </a:xfrm>
          <a:custGeom>
            <a:avLst/>
            <a:gdLst/>
            <a:ahLst/>
            <a:cxnLst>
              <a:cxn ang="0">
                <a:pos x="395" y="530"/>
              </a:cxn>
              <a:cxn ang="0">
                <a:pos x="398" y="507"/>
              </a:cxn>
              <a:cxn ang="0">
                <a:pos x="399" y="483"/>
              </a:cxn>
              <a:cxn ang="0">
                <a:pos x="399" y="460"/>
              </a:cxn>
              <a:cxn ang="0">
                <a:pos x="398" y="434"/>
              </a:cxn>
              <a:cxn ang="0">
                <a:pos x="395" y="411"/>
              </a:cxn>
              <a:cxn ang="0">
                <a:pos x="392" y="388"/>
              </a:cxn>
              <a:cxn ang="0">
                <a:pos x="387" y="365"/>
              </a:cxn>
              <a:cxn ang="0">
                <a:pos x="383" y="344"/>
              </a:cxn>
              <a:cxn ang="0">
                <a:pos x="376" y="321"/>
              </a:cxn>
              <a:cxn ang="0">
                <a:pos x="369" y="300"/>
              </a:cxn>
              <a:cxn ang="0">
                <a:pos x="360" y="277"/>
              </a:cxn>
              <a:cxn ang="0">
                <a:pos x="352" y="257"/>
              </a:cxn>
              <a:cxn ang="0">
                <a:pos x="340" y="238"/>
              </a:cxn>
              <a:cxn ang="0">
                <a:pos x="328" y="216"/>
              </a:cxn>
              <a:cxn ang="0">
                <a:pos x="317" y="199"/>
              </a:cxn>
              <a:cxn ang="0">
                <a:pos x="304" y="180"/>
              </a:cxn>
              <a:cxn ang="0">
                <a:pos x="291" y="161"/>
              </a:cxn>
              <a:cxn ang="0">
                <a:pos x="275" y="146"/>
              </a:cxn>
              <a:cxn ang="0">
                <a:pos x="258" y="130"/>
              </a:cxn>
              <a:cxn ang="0">
                <a:pos x="242" y="113"/>
              </a:cxn>
              <a:cxn ang="0">
                <a:pos x="226" y="100"/>
              </a:cxn>
              <a:cxn ang="0">
                <a:pos x="208" y="85"/>
              </a:cxn>
              <a:cxn ang="0">
                <a:pos x="189" y="71"/>
              </a:cxn>
              <a:cxn ang="0">
                <a:pos x="172" y="59"/>
              </a:cxn>
              <a:cxn ang="0">
                <a:pos x="153" y="48"/>
              </a:cxn>
              <a:cxn ang="0">
                <a:pos x="134" y="39"/>
              </a:cxn>
              <a:cxn ang="0">
                <a:pos x="113" y="30"/>
              </a:cxn>
              <a:cxn ang="0">
                <a:pos x="90" y="20"/>
              </a:cxn>
              <a:cxn ang="0">
                <a:pos x="70" y="13"/>
              </a:cxn>
              <a:cxn ang="0">
                <a:pos x="47" y="9"/>
              </a:cxn>
              <a:cxn ang="0">
                <a:pos x="23" y="4"/>
              </a:cxn>
              <a:cxn ang="0">
                <a:pos x="0" y="0"/>
              </a:cxn>
            </a:cxnLst>
            <a:rect l="0" t="0" r="r" b="b"/>
            <a:pathLst>
              <a:path w="399" h="530">
                <a:moveTo>
                  <a:pt x="395" y="530"/>
                </a:moveTo>
                <a:lnTo>
                  <a:pt x="398" y="507"/>
                </a:lnTo>
                <a:lnTo>
                  <a:pt x="399" y="483"/>
                </a:lnTo>
                <a:lnTo>
                  <a:pt x="399" y="460"/>
                </a:lnTo>
                <a:lnTo>
                  <a:pt x="398" y="434"/>
                </a:lnTo>
                <a:lnTo>
                  <a:pt x="395" y="411"/>
                </a:lnTo>
                <a:lnTo>
                  <a:pt x="392" y="388"/>
                </a:lnTo>
                <a:lnTo>
                  <a:pt x="387" y="365"/>
                </a:lnTo>
                <a:lnTo>
                  <a:pt x="383" y="344"/>
                </a:lnTo>
                <a:lnTo>
                  <a:pt x="376" y="321"/>
                </a:lnTo>
                <a:lnTo>
                  <a:pt x="369" y="300"/>
                </a:lnTo>
                <a:lnTo>
                  <a:pt x="360" y="277"/>
                </a:lnTo>
                <a:lnTo>
                  <a:pt x="352" y="257"/>
                </a:lnTo>
                <a:lnTo>
                  <a:pt x="340" y="238"/>
                </a:lnTo>
                <a:lnTo>
                  <a:pt x="328" y="216"/>
                </a:lnTo>
                <a:lnTo>
                  <a:pt x="317" y="199"/>
                </a:lnTo>
                <a:lnTo>
                  <a:pt x="304" y="180"/>
                </a:lnTo>
                <a:lnTo>
                  <a:pt x="291" y="161"/>
                </a:lnTo>
                <a:lnTo>
                  <a:pt x="275" y="146"/>
                </a:lnTo>
                <a:lnTo>
                  <a:pt x="258" y="130"/>
                </a:lnTo>
                <a:lnTo>
                  <a:pt x="242" y="113"/>
                </a:lnTo>
                <a:lnTo>
                  <a:pt x="226" y="100"/>
                </a:lnTo>
                <a:lnTo>
                  <a:pt x="208" y="85"/>
                </a:lnTo>
                <a:lnTo>
                  <a:pt x="189" y="71"/>
                </a:lnTo>
                <a:lnTo>
                  <a:pt x="172" y="59"/>
                </a:lnTo>
                <a:lnTo>
                  <a:pt x="153" y="48"/>
                </a:lnTo>
                <a:lnTo>
                  <a:pt x="134" y="39"/>
                </a:lnTo>
                <a:lnTo>
                  <a:pt x="113" y="30"/>
                </a:lnTo>
                <a:lnTo>
                  <a:pt x="90" y="20"/>
                </a:lnTo>
                <a:lnTo>
                  <a:pt x="70" y="13"/>
                </a:lnTo>
                <a:lnTo>
                  <a:pt x="47" y="9"/>
                </a:lnTo>
                <a:lnTo>
                  <a:pt x="23" y="4"/>
                </a:lnTo>
                <a:lnTo>
                  <a:pt x="0" y="0"/>
                </a:lnTo>
              </a:path>
            </a:pathLst>
          </a:custGeom>
          <a:noFill/>
          <a:ln w="15875" cap="flat">
            <a:solidFill>
              <a:srgbClr val="5F5F5F"/>
            </a:solidFill>
            <a:prstDash val="lgDash"/>
            <a:round/>
            <a:headEnd/>
            <a:tailEnd/>
          </a:ln>
        </p:spPr>
        <p:txBody>
          <a:bodyPr/>
          <a:lstStyle/>
          <a:p>
            <a:endParaRPr lang="en-US" sz="2000" dirty="0"/>
          </a:p>
        </p:txBody>
      </p:sp>
      <p:sp>
        <p:nvSpPr>
          <p:cNvPr id="13" name="Freeform 130"/>
          <p:cNvSpPr>
            <a:spLocks/>
          </p:cNvSpPr>
          <p:nvPr/>
        </p:nvSpPr>
        <p:spPr bwMode="auto">
          <a:xfrm rot="3615307" flipH="1">
            <a:off x="6930797" y="3549678"/>
            <a:ext cx="213043" cy="288025"/>
          </a:xfrm>
          <a:custGeom>
            <a:avLst/>
            <a:gdLst/>
            <a:ahLst/>
            <a:cxnLst>
              <a:cxn ang="0">
                <a:pos x="272" y="360"/>
              </a:cxn>
              <a:cxn ang="0">
                <a:pos x="275" y="344"/>
              </a:cxn>
              <a:cxn ang="0">
                <a:pos x="275" y="328"/>
              </a:cxn>
              <a:cxn ang="0">
                <a:pos x="275" y="311"/>
              </a:cxn>
              <a:cxn ang="0">
                <a:pos x="275" y="295"/>
              </a:cxn>
              <a:cxn ang="0">
                <a:pos x="272" y="279"/>
              </a:cxn>
              <a:cxn ang="0">
                <a:pos x="270" y="264"/>
              </a:cxn>
              <a:cxn ang="0">
                <a:pos x="267" y="246"/>
              </a:cxn>
              <a:cxn ang="0">
                <a:pos x="263" y="233"/>
              </a:cxn>
              <a:cxn ang="0">
                <a:pos x="259" y="218"/>
              </a:cxn>
              <a:cxn ang="0">
                <a:pos x="253" y="203"/>
              </a:cxn>
              <a:cxn ang="0">
                <a:pos x="247" y="189"/>
              </a:cxn>
              <a:cxn ang="0">
                <a:pos x="240" y="176"/>
              </a:cxn>
              <a:cxn ang="0">
                <a:pos x="233" y="161"/>
              </a:cxn>
              <a:cxn ang="0">
                <a:pos x="226" y="148"/>
              </a:cxn>
              <a:cxn ang="0">
                <a:pos x="218" y="134"/>
              </a:cxn>
              <a:cxn ang="0">
                <a:pos x="210" y="122"/>
              </a:cxn>
              <a:cxn ang="0">
                <a:pos x="191" y="99"/>
              </a:cxn>
              <a:cxn ang="0">
                <a:pos x="168" y="76"/>
              </a:cxn>
              <a:cxn ang="0">
                <a:pos x="157" y="66"/>
              </a:cxn>
              <a:cxn ang="0">
                <a:pos x="145" y="58"/>
              </a:cxn>
              <a:cxn ang="0">
                <a:pos x="134" y="49"/>
              </a:cxn>
              <a:cxn ang="0">
                <a:pos x="119" y="42"/>
              </a:cxn>
              <a:cxn ang="0">
                <a:pos x="106" y="32"/>
              </a:cxn>
              <a:cxn ang="0">
                <a:pos x="92" y="26"/>
              </a:cxn>
              <a:cxn ang="0">
                <a:pos x="77" y="20"/>
              </a:cxn>
              <a:cxn ang="0">
                <a:pos x="62" y="14"/>
              </a:cxn>
              <a:cxn ang="0">
                <a:pos x="49" y="9"/>
              </a:cxn>
              <a:cxn ang="0">
                <a:pos x="31" y="4"/>
              </a:cxn>
              <a:cxn ang="0">
                <a:pos x="16" y="3"/>
              </a:cxn>
              <a:cxn ang="0">
                <a:pos x="0" y="0"/>
              </a:cxn>
            </a:cxnLst>
            <a:rect l="0" t="0" r="r" b="b"/>
            <a:pathLst>
              <a:path w="275" h="360">
                <a:moveTo>
                  <a:pt x="272" y="360"/>
                </a:moveTo>
                <a:lnTo>
                  <a:pt x="275" y="344"/>
                </a:lnTo>
                <a:lnTo>
                  <a:pt x="275" y="328"/>
                </a:lnTo>
                <a:lnTo>
                  <a:pt x="275" y="311"/>
                </a:lnTo>
                <a:lnTo>
                  <a:pt x="275" y="295"/>
                </a:lnTo>
                <a:lnTo>
                  <a:pt x="272" y="279"/>
                </a:lnTo>
                <a:lnTo>
                  <a:pt x="270" y="264"/>
                </a:lnTo>
                <a:lnTo>
                  <a:pt x="267" y="246"/>
                </a:lnTo>
                <a:lnTo>
                  <a:pt x="263" y="233"/>
                </a:lnTo>
                <a:lnTo>
                  <a:pt x="259" y="218"/>
                </a:lnTo>
                <a:lnTo>
                  <a:pt x="253" y="203"/>
                </a:lnTo>
                <a:lnTo>
                  <a:pt x="247" y="189"/>
                </a:lnTo>
                <a:lnTo>
                  <a:pt x="240" y="176"/>
                </a:lnTo>
                <a:lnTo>
                  <a:pt x="233" y="161"/>
                </a:lnTo>
                <a:lnTo>
                  <a:pt x="226" y="148"/>
                </a:lnTo>
                <a:lnTo>
                  <a:pt x="218" y="134"/>
                </a:lnTo>
                <a:lnTo>
                  <a:pt x="210" y="122"/>
                </a:lnTo>
                <a:lnTo>
                  <a:pt x="191" y="99"/>
                </a:lnTo>
                <a:lnTo>
                  <a:pt x="168" y="76"/>
                </a:lnTo>
                <a:lnTo>
                  <a:pt x="157" y="66"/>
                </a:lnTo>
                <a:lnTo>
                  <a:pt x="145" y="58"/>
                </a:lnTo>
                <a:lnTo>
                  <a:pt x="134" y="49"/>
                </a:lnTo>
                <a:lnTo>
                  <a:pt x="119" y="42"/>
                </a:lnTo>
                <a:lnTo>
                  <a:pt x="106" y="32"/>
                </a:lnTo>
                <a:lnTo>
                  <a:pt x="92" y="26"/>
                </a:lnTo>
                <a:lnTo>
                  <a:pt x="77" y="20"/>
                </a:lnTo>
                <a:lnTo>
                  <a:pt x="62" y="14"/>
                </a:lnTo>
                <a:lnTo>
                  <a:pt x="49" y="9"/>
                </a:lnTo>
                <a:lnTo>
                  <a:pt x="31" y="4"/>
                </a:lnTo>
                <a:lnTo>
                  <a:pt x="16" y="3"/>
                </a:lnTo>
                <a:lnTo>
                  <a:pt x="0" y="0"/>
                </a:lnTo>
              </a:path>
            </a:pathLst>
          </a:custGeom>
          <a:noFill/>
          <a:ln w="15875" cap="flat">
            <a:solidFill>
              <a:srgbClr val="5F5F5F"/>
            </a:solidFill>
            <a:prstDash val="lgDash"/>
            <a:round/>
            <a:headEnd/>
            <a:tailEnd/>
          </a:ln>
        </p:spPr>
        <p:txBody>
          <a:bodyPr/>
          <a:lstStyle/>
          <a:p>
            <a:endParaRPr lang="en-US" sz="2000" dirty="0"/>
          </a:p>
        </p:txBody>
      </p:sp>
      <p:sp>
        <p:nvSpPr>
          <p:cNvPr id="14" name="Freeform 87"/>
          <p:cNvSpPr>
            <a:spLocks/>
          </p:cNvSpPr>
          <p:nvPr/>
        </p:nvSpPr>
        <p:spPr bwMode="auto">
          <a:xfrm rot="19815307" flipH="1">
            <a:off x="5889712" y="4033618"/>
            <a:ext cx="314191" cy="416445"/>
          </a:xfrm>
          <a:custGeom>
            <a:avLst/>
            <a:gdLst/>
            <a:ahLst/>
            <a:cxnLst>
              <a:cxn ang="0">
                <a:pos x="395" y="530"/>
              </a:cxn>
              <a:cxn ang="0">
                <a:pos x="398" y="507"/>
              </a:cxn>
              <a:cxn ang="0">
                <a:pos x="399" y="483"/>
              </a:cxn>
              <a:cxn ang="0">
                <a:pos x="399" y="460"/>
              </a:cxn>
              <a:cxn ang="0">
                <a:pos x="398" y="434"/>
              </a:cxn>
              <a:cxn ang="0">
                <a:pos x="395" y="411"/>
              </a:cxn>
              <a:cxn ang="0">
                <a:pos x="392" y="388"/>
              </a:cxn>
              <a:cxn ang="0">
                <a:pos x="387" y="365"/>
              </a:cxn>
              <a:cxn ang="0">
                <a:pos x="383" y="344"/>
              </a:cxn>
              <a:cxn ang="0">
                <a:pos x="376" y="321"/>
              </a:cxn>
              <a:cxn ang="0">
                <a:pos x="369" y="300"/>
              </a:cxn>
              <a:cxn ang="0">
                <a:pos x="360" y="277"/>
              </a:cxn>
              <a:cxn ang="0">
                <a:pos x="352" y="257"/>
              </a:cxn>
              <a:cxn ang="0">
                <a:pos x="340" y="238"/>
              </a:cxn>
              <a:cxn ang="0">
                <a:pos x="328" y="216"/>
              </a:cxn>
              <a:cxn ang="0">
                <a:pos x="317" y="199"/>
              </a:cxn>
              <a:cxn ang="0">
                <a:pos x="304" y="180"/>
              </a:cxn>
              <a:cxn ang="0">
                <a:pos x="291" y="161"/>
              </a:cxn>
              <a:cxn ang="0">
                <a:pos x="275" y="146"/>
              </a:cxn>
              <a:cxn ang="0">
                <a:pos x="258" y="130"/>
              </a:cxn>
              <a:cxn ang="0">
                <a:pos x="242" y="113"/>
              </a:cxn>
              <a:cxn ang="0">
                <a:pos x="226" y="100"/>
              </a:cxn>
              <a:cxn ang="0">
                <a:pos x="208" y="85"/>
              </a:cxn>
              <a:cxn ang="0">
                <a:pos x="189" y="71"/>
              </a:cxn>
              <a:cxn ang="0">
                <a:pos x="172" y="59"/>
              </a:cxn>
              <a:cxn ang="0">
                <a:pos x="153" y="48"/>
              </a:cxn>
              <a:cxn ang="0">
                <a:pos x="134" y="39"/>
              </a:cxn>
              <a:cxn ang="0">
                <a:pos x="113" y="30"/>
              </a:cxn>
              <a:cxn ang="0">
                <a:pos x="90" y="20"/>
              </a:cxn>
              <a:cxn ang="0">
                <a:pos x="70" y="13"/>
              </a:cxn>
              <a:cxn ang="0">
                <a:pos x="47" y="9"/>
              </a:cxn>
              <a:cxn ang="0">
                <a:pos x="23" y="4"/>
              </a:cxn>
              <a:cxn ang="0">
                <a:pos x="0" y="0"/>
              </a:cxn>
            </a:cxnLst>
            <a:rect l="0" t="0" r="r" b="b"/>
            <a:pathLst>
              <a:path w="399" h="530">
                <a:moveTo>
                  <a:pt x="395" y="530"/>
                </a:moveTo>
                <a:lnTo>
                  <a:pt x="398" y="507"/>
                </a:lnTo>
                <a:lnTo>
                  <a:pt x="399" y="483"/>
                </a:lnTo>
                <a:lnTo>
                  <a:pt x="399" y="460"/>
                </a:lnTo>
                <a:lnTo>
                  <a:pt x="398" y="434"/>
                </a:lnTo>
                <a:lnTo>
                  <a:pt x="395" y="411"/>
                </a:lnTo>
                <a:lnTo>
                  <a:pt x="392" y="388"/>
                </a:lnTo>
                <a:lnTo>
                  <a:pt x="387" y="365"/>
                </a:lnTo>
                <a:lnTo>
                  <a:pt x="383" y="344"/>
                </a:lnTo>
                <a:lnTo>
                  <a:pt x="376" y="321"/>
                </a:lnTo>
                <a:lnTo>
                  <a:pt x="369" y="300"/>
                </a:lnTo>
                <a:lnTo>
                  <a:pt x="360" y="277"/>
                </a:lnTo>
                <a:lnTo>
                  <a:pt x="352" y="257"/>
                </a:lnTo>
                <a:lnTo>
                  <a:pt x="340" y="238"/>
                </a:lnTo>
                <a:lnTo>
                  <a:pt x="328" y="216"/>
                </a:lnTo>
                <a:lnTo>
                  <a:pt x="317" y="199"/>
                </a:lnTo>
                <a:lnTo>
                  <a:pt x="304" y="180"/>
                </a:lnTo>
                <a:lnTo>
                  <a:pt x="291" y="161"/>
                </a:lnTo>
                <a:lnTo>
                  <a:pt x="275" y="146"/>
                </a:lnTo>
                <a:lnTo>
                  <a:pt x="258" y="130"/>
                </a:lnTo>
                <a:lnTo>
                  <a:pt x="242" y="113"/>
                </a:lnTo>
                <a:lnTo>
                  <a:pt x="226" y="100"/>
                </a:lnTo>
                <a:lnTo>
                  <a:pt x="208" y="85"/>
                </a:lnTo>
                <a:lnTo>
                  <a:pt x="189" y="71"/>
                </a:lnTo>
                <a:lnTo>
                  <a:pt x="172" y="59"/>
                </a:lnTo>
                <a:lnTo>
                  <a:pt x="153" y="48"/>
                </a:lnTo>
                <a:lnTo>
                  <a:pt x="134" y="39"/>
                </a:lnTo>
                <a:lnTo>
                  <a:pt x="113" y="30"/>
                </a:lnTo>
                <a:lnTo>
                  <a:pt x="90" y="20"/>
                </a:lnTo>
                <a:lnTo>
                  <a:pt x="70" y="13"/>
                </a:lnTo>
                <a:lnTo>
                  <a:pt x="47" y="9"/>
                </a:lnTo>
                <a:lnTo>
                  <a:pt x="23" y="4"/>
                </a:lnTo>
                <a:lnTo>
                  <a:pt x="0" y="0"/>
                </a:lnTo>
              </a:path>
            </a:pathLst>
          </a:custGeom>
          <a:noFill/>
          <a:ln w="15875" cap="flat">
            <a:solidFill>
              <a:srgbClr val="5F5F5F"/>
            </a:solidFill>
            <a:prstDash val="lgDash"/>
            <a:round/>
            <a:headEnd/>
            <a:tailEnd/>
          </a:ln>
        </p:spPr>
        <p:txBody>
          <a:bodyPr/>
          <a:lstStyle/>
          <a:p>
            <a:endParaRPr lang="en-US" sz="2000" dirty="0"/>
          </a:p>
        </p:txBody>
      </p:sp>
      <p:sp>
        <p:nvSpPr>
          <p:cNvPr id="15" name="Freeform 88"/>
          <p:cNvSpPr>
            <a:spLocks/>
          </p:cNvSpPr>
          <p:nvPr/>
        </p:nvSpPr>
        <p:spPr bwMode="auto">
          <a:xfrm rot="19815307" flipH="1">
            <a:off x="6039972" y="4136606"/>
            <a:ext cx="148013" cy="197373"/>
          </a:xfrm>
          <a:custGeom>
            <a:avLst/>
            <a:gdLst/>
            <a:ahLst/>
            <a:cxnLst>
              <a:cxn ang="0">
                <a:pos x="188" y="251"/>
              </a:cxn>
              <a:cxn ang="0">
                <a:pos x="191" y="240"/>
              </a:cxn>
              <a:cxn ang="0">
                <a:pos x="191" y="228"/>
              </a:cxn>
              <a:cxn ang="0">
                <a:pos x="191" y="205"/>
              </a:cxn>
              <a:cxn ang="0">
                <a:pos x="188" y="185"/>
              </a:cxn>
              <a:cxn ang="0">
                <a:pos x="181" y="162"/>
              </a:cxn>
              <a:cxn ang="0">
                <a:pos x="177" y="140"/>
              </a:cxn>
              <a:cxn ang="0">
                <a:pos x="168" y="123"/>
              </a:cxn>
              <a:cxn ang="0">
                <a:pos x="156" y="104"/>
              </a:cxn>
              <a:cxn ang="0">
                <a:pos x="145" y="85"/>
              </a:cxn>
              <a:cxn ang="0">
                <a:pos x="131" y="70"/>
              </a:cxn>
              <a:cxn ang="0">
                <a:pos x="118" y="52"/>
              </a:cxn>
              <a:cxn ang="0">
                <a:pos x="99" y="39"/>
              </a:cxn>
              <a:cxn ang="0">
                <a:pos x="83" y="28"/>
              </a:cxn>
              <a:cxn ang="0">
                <a:pos x="61" y="18"/>
              </a:cxn>
              <a:cxn ang="0">
                <a:pos x="41" y="9"/>
              </a:cxn>
              <a:cxn ang="0">
                <a:pos x="20" y="2"/>
              </a:cxn>
              <a:cxn ang="0">
                <a:pos x="0" y="0"/>
              </a:cxn>
            </a:cxnLst>
            <a:rect l="0" t="0" r="r" b="b"/>
            <a:pathLst>
              <a:path w="191" h="251">
                <a:moveTo>
                  <a:pt x="188" y="251"/>
                </a:moveTo>
                <a:lnTo>
                  <a:pt x="191" y="240"/>
                </a:lnTo>
                <a:lnTo>
                  <a:pt x="191" y="228"/>
                </a:lnTo>
                <a:lnTo>
                  <a:pt x="191" y="205"/>
                </a:lnTo>
                <a:lnTo>
                  <a:pt x="188" y="185"/>
                </a:lnTo>
                <a:lnTo>
                  <a:pt x="181" y="162"/>
                </a:lnTo>
                <a:lnTo>
                  <a:pt x="177" y="140"/>
                </a:lnTo>
                <a:lnTo>
                  <a:pt x="168" y="123"/>
                </a:lnTo>
                <a:lnTo>
                  <a:pt x="156" y="104"/>
                </a:lnTo>
                <a:lnTo>
                  <a:pt x="145" y="85"/>
                </a:lnTo>
                <a:lnTo>
                  <a:pt x="131" y="70"/>
                </a:lnTo>
                <a:lnTo>
                  <a:pt x="118" y="52"/>
                </a:lnTo>
                <a:lnTo>
                  <a:pt x="99" y="39"/>
                </a:lnTo>
                <a:lnTo>
                  <a:pt x="83" y="28"/>
                </a:lnTo>
                <a:lnTo>
                  <a:pt x="61" y="18"/>
                </a:lnTo>
                <a:lnTo>
                  <a:pt x="41" y="9"/>
                </a:lnTo>
                <a:lnTo>
                  <a:pt x="20" y="2"/>
                </a:lnTo>
                <a:lnTo>
                  <a:pt x="0" y="0"/>
                </a:lnTo>
              </a:path>
            </a:pathLst>
          </a:custGeom>
          <a:noFill/>
          <a:ln w="15875" cap="flat">
            <a:solidFill>
              <a:srgbClr val="5F5F5F"/>
            </a:solidFill>
            <a:prstDash val="lgDash"/>
            <a:round/>
            <a:headEnd/>
            <a:tailEnd/>
          </a:ln>
          <a:scene3d>
            <a:camera prst="orthographicFront">
              <a:rot lat="0" lon="0" rev="300000"/>
            </a:camera>
            <a:lightRig rig="threePt" dir="t"/>
          </a:scene3d>
        </p:spPr>
        <p:txBody>
          <a:bodyPr/>
          <a:lstStyle/>
          <a:p>
            <a:endParaRPr lang="en-US" dirty="0"/>
          </a:p>
        </p:txBody>
      </p:sp>
      <p:sp>
        <p:nvSpPr>
          <p:cNvPr id="16" name="Freeform 79"/>
          <p:cNvSpPr>
            <a:spLocks/>
          </p:cNvSpPr>
          <p:nvPr/>
        </p:nvSpPr>
        <p:spPr bwMode="auto">
          <a:xfrm rot="1784693">
            <a:off x="7585091" y="4107257"/>
            <a:ext cx="217335" cy="282336"/>
          </a:xfrm>
          <a:custGeom>
            <a:avLst/>
            <a:gdLst/>
            <a:ahLst/>
            <a:cxnLst>
              <a:cxn ang="0">
                <a:pos x="272" y="360"/>
              </a:cxn>
              <a:cxn ang="0">
                <a:pos x="275" y="344"/>
              </a:cxn>
              <a:cxn ang="0">
                <a:pos x="275" y="328"/>
              </a:cxn>
              <a:cxn ang="0">
                <a:pos x="275" y="311"/>
              </a:cxn>
              <a:cxn ang="0">
                <a:pos x="275" y="295"/>
              </a:cxn>
              <a:cxn ang="0">
                <a:pos x="272" y="279"/>
              </a:cxn>
              <a:cxn ang="0">
                <a:pos x="270" y="264"/>
              </a:cxn>
              <a:cxn ang="0">
                <a:pos x="267" y="246"/>
              </a:cxn>
              <a:cxn ang="0">
                <a:pos x="263" y="233"/>
              </a:cxn>
              <a:cxn ang="0">
                <a:pos x="259" y="218"/>
              </a:cxn>
              <a:cxn ang="0">
                <a:pos x="253" y="203"/>
              </a:cxn>
              <a:cxn ang="0">
                <a:pos x="247" y="189"/>
              </a:cxn>
              <a:cxn ang="0">
                <a:pos x="240" y="176"/>
              </a:cxn>
              <a:cxn ang="0">
                <a:pos x="233" y="161"/>
              </a:cxn>
              <a:cxn ang="0">
                <a:pos x="226" y="148"/>
              </a:cxn>
              <a:cxn ang="0">
                <a:pos x="218" y="134"/>
              </a:cxn>
              <a:cxn ang="0">
                <a:pos x="210" y="122"/>
              </a:cxn>
              <a:cxn ang="0">
                <a:pos x="191" y="99"/>
              </a:cxn>
              <a:cxn ang="0">
                <a:pos x="168" y="76"/>
              </a:cxn>
              <a:cxn ang="0">
                <a:pos x="157" y="66"/>
              </a:cxn>
              <a:cxn ang="0">
                <a:pos x="145" y="58"/>
              </a:cxn>
              <a:cxn ang="0">
                <a:pos x="134" y="49"/>
              </a:cxn>
              <a:cxn ang="0">
                <a:pos x="119" y="42"/>
              </a:cxn>
              <a:cxn ang="0">
                <a:pos x="106" y="32"/>
              </a:cxn>
              <a:cxn ang="0">
                <a:pos x="92" y="26"/>
              </a:cxn>
              <a:cxn ang="0">
                <a:pos x="77" y="20"/>
              </a:cxn>
              <a:cxn ang="0">
                <a:pos x="62" y="14"/>
              </a:cxn>
              <a:cxn ang="0">
                <a:pos x="49" y="9"/>
              </a:cxn>
              <a:cxn ang="0">
                <a:pos x="31" y="4"/>
              </a:cxn>
              <a:cxn ang="0">
                <a:pos x="16" y="3"/>
              </a:cxn>
              <a:cxn ang="0">
                <a:pos x="0" y="0"/>
              </a:cxn>
            </a:cxnLst>
            <a:rect l="0" t="0" r="r" b="b"/>
            <a:pathLst>
              <a:path w="275" h="360">
                <a:moveTo>
                  <a:pt x="272" y="360"/>
                </a:moveTo>
                <a:lnTo>
                  <a:pt x="275" y="344"/>
                </a:lnTo>
                <a:lnTo>
                  <a:pt x="275" y="328"/>
                </a:lnTo>
                <a:lnTo>
                  <a:pt x="275" y="311"/>
                </a:lnTo>
                <a:lnTo>
                  <a:pt x="275" y="295"/>
                </a:lnTo>
                <a:lnTo>
                  <a:pt x="272" y="279"/>
                </a:lnTo>
                <a:lnTo>
                  <a:pt x="270" y="264"/>
                </a:lnTo>
                <a:lnTo>
                  <a:pt x="267" y="246"/>
                </a:lnTo>
                <a:lnTo>
                  <a:pt x="263" y="233"/>
                </a:lnTo>
                <a:lnTo>
                  <a:pt x="259" y="218"/>
                </a:lnTo>
                <a:lnTo>
                  <a:pt x="253" y="203"/>
                </a:lnTo>
                <a:lnTo>
                  <a:pt x="247" y="189"/>
                </a:lnTo>
                <a:lnTo>
                  <a:pt x="240" y="176"/>
                </a:lnTo>
                <a:lnTo>
                  <a:pt x="233" y="161"/>
                </a:lnTo>
                <a:lnTo>
                  <a:pt x="226" y="148"/>
                </a:lnTo>
                <a:lnTo>
                  <a:pt x="218" y="134"/>
                </a:lnTo>
                <a:lnTo>
                  <a:pt x="210" y="122"/>
                </a:lnTo>
                <a:lnTo>
                  <a:pt x="191" y="99"/>
                </a:lnTo>
                <a:lnTo>
                  <a:pt x="168" y="76"/>
                </a:lnTo>
                <a:lnTo>
                  <a:pt x="157" y="66"/>
                </a:lnTo>
                <a:lnTo>
                  <a:pt x="145" y="58"/>
                </a:lnTo>
                <a:lnTo>
                  <a:pt x="134" y="49"/>
                </a:lnTo>
                <a:lnTo>
                  <a:pt x="119" y="42"/>
                </a:lnTo>
                <a:lnTo>
                  <a:pt x="106" y="32"/>
                </a:lnTo>
                <a:lnTo>
                  <a:pt x="92" y="26"/>
                </a:lnTo>
                <a:lnTo>
                  <a:pt x="77" y="20"/>
                </a:lnTo>
                <a:lnTo>
                  <a:pt x="62" y="14"/>
                </a:lnTo>
                <a:lnTo>
                  <a:pt x="49" y="9"/>
                </a:lnTo>
                <a:lnTo>
                  <a:pt x="31" y="4"/>
                </a:lnTo>
                <a:lnTo>
                  <a:pt x="16" y="3"/>
                </a:lnTo>
                <a:lnTo>
                  <a:pt x="0" y="0"/>
                </a:lnTo>
              </a:path>
            </a:pathLst>
          </a:custGeom>
          <a:noFill/>
          <a:ln w="15875" cap="flat">
            <a:solidFill>
              <a:srgbClr val="5F5F5F"/>
            </a:solidFill>
            <a:prstDash val="lgDash"/>
            <a:round/>
            <a:headEnd/>
            <a:tailEnd/>
          </a:ln>
        </p:spPr>
        <p:txBody>
          <a:bodyPr/>
          <a:lstStyle/>
          <a:p>
            <a:endParaRPr lang="en-US" sz="2000" dirty="0"/>
          </a:p>
        </p:txBody>
      </p:sp>
      <p:sp>
        <p:nvSpPr>
          <p:cNvPr id="17" name="Freeform 110"/>
          <p:cNvSpPr>
            <a:spLocks/>
          </p:cNvSpPr>
          <p:nvPr/>
        </p:nvSpPr>
        <p:spPr bwMode="auto">
          <a:xfrm rot="1784693">
            <a:off x="7604223" y="4051011"/>
            <a:ext cx="314192" cy="416445"/>
          </a:xfrm>
          <a:custGeom>
            <a:avLst/>
            <a:gdLst/>
            <a:ahLst/>
            <a:cxnLst>
              <a:cxn ang="0">
                <a:pos x="395" y="530"/>
              </a:cxn>
              <a:cxn ang="0">
                <a:pos x="398" y="507"/>
              </a:cxn>
              <a:cxn ang="0">
                <a:pos x="399" y="483"/>
              </a:cxn>
              <a:cxn ang="0">
                <a:pos x="399" y="460"/>
              </a:cxn>
              <a:cxn ang="0">
                <a:pos x="398" y="434"/>
              </a:cxn>
              <a:cxn ang="0">
                <a:pos x="395" y="411"/>
              </a:cxn>
              <a:cxn ang="0">
                <a:pos x="392" y="388"/>
              </a:cxn>
              <a:cxn ang="0">
                <a:pos x="387" y="365"/>
              </a:cxn>
              <a:cxn ang="0">
                <a:pos x="383" y="344"/>
              </a:cxn>
              <a:cxn ang="0">
                <a:pos x="376" y="321"/>
              </a:cxn>
              <a:cxn ang="0">
                <a:pos x="369" y="300"/>
              </a:cxn>
              <a:cxn ang="0">
                <a:pos x="360" y="277"/>
              </a:cxn>
              <a:cxn ang="0">
                <a:pos x="352" y="257"/>
              </a:cxn>
              <a:cxn ang="0">
                <a:pos x="340" y="238"/>
              </a:cxn>
              <a:cxn ang="0">
                <a:pos x="328" y="216"/>
              </a:cxn>
              <a:cxn ang="0">
                <a:pos x="317" y="199"/>
              </a:cxn>
              <a:cxn ang="0">
                <a:pos x="304" y="180"/>
              </a:cxn>
              <a:cxn ang="0">
                <a:pos x="291" y="161"/>
              </a:cxn>
              <a:cxn ang="0">
                <a:pos x="275" y="146"/>
              </a:cxn>
              <a:cxn ang="0">
                <a:pos x="258" y="130"/>
              </a:cxn>
              <a:cxn ang="0">
                <a:pos x="242" y="113"/>
              </a:cxn>
              <a:cxn ang="0">
                <a:pos x="226" y="100"/>
              </a:cxn>
              <a:cxn ang="0">
                <a:pos x="208" y="85"/>
              </a:cxn>
              <a:cxn ang="0">
                <a:pos x="189" y="71"/>
              </a:cxn>
              <a:cxn ang="0">
                <a:pos x="172" y="59"/>
              </a:cxn>
              <a:cxn ang="0">
                <a:pos x="153" y="48"/>
              </a:cxn>
              <a:cxn ang="0">
                <a:pos x="134" y="39"/>
              </a:cxn>
              <a:cxn ang="0">
                <a:pos x="113" y="30"/>
              </a:cxn>
              <a:cxn ang="0">
                <a:pos x="90" y="20"/>
              </a:cxn>
              <a:cxn ang="0">
                <a:pos x="70" y="13"/>
              </a:cxn>
              <a:cxn ang="0">
                <a:pos x="47" y="9"/>
              </a:cxn>
              <a:cxn ang="0">
                <a:pos x="23" y="4"/>
              </a:cxn>
              <a:cxn ang="0">
                <a:pos x="0" y="0"/>
              </a:cxn>
            </a:cxnLst>
            <a:rect l="0" t="0" r="r" b="b"/>
            <a:pathLst>
              <a:path w="399" h="530">
                <a:moveTo>
                  <a:pt x="395" y="530"/>
                </a:moveTo>
                <a:lnTo>
                  <a:pt x="398" y="507"/>
                </a:lnTo>
                <a:lnTo>
                  <a:pt x="399" y="483"/>
                </a:lnTo>
                <a:lnTo>
                  <a:pt x="399" y="460"/>
                </a:lnTo>
                <a:lnTo>
                  <a:pt x="398" y="434"/>
                </a:lnTo>
                <a:lnTo>
                  <a:pt x="395" y="411"/>
                </a:lnTo>
                <a:lnTo>
                  <a:pt x="392" y="388"/>
                </a:lnTo>
                <a:lnTo>
                  <a:pt x="387" y="365"/>
                </a:lnTo>
                <a:lnTo>
                  <a:pt x="383" y="344"/>
                </a:lnTo>
                <a:lnTo>
                  <a:pt x="376" y="321"/>
                </a:lnTo>
                <a:lnTo>
                  <a:pt x="369" y="300"/>
                </a:lnTo>
                <a:lnTo>
                  <a:pt x="360" y="277"/>
                </a:lnTo>
                <a:lnTo>
                  <a:pt x="352" y="257"/>
                </a:lnTo>
                <a:lnTo>
                  <a:pt x="340" y="238"/>
                </a:lnTo>
                <a:lnTo>
                  <a:pt x="328" y="216"/>
                </a:lnTo>
                <a:lnTo>
                  <a:pt x="317" y="199"/>
                </a:lnTo>
                <a:lnTo>
                  <a:pt x="304" y="180"/>
                </a:lnTo>
                <a:lnTo>
                  <a:pt x="291" y="161"/>
                </a:lnTo>
                <a:lnTo>
                  <a:pt x="275" y="146"/>
                </a:lnTo>
                <a:lnTo>
                  <a:pt x="258" y="130"/>
                </a:lnTo>
                <a:lnTo>
                  <a:pt x="242" y="113"/>
                </a:lnTo>
                <a:lnTo>
                  <a:pt x="226" y="100"/>
                </a:lnTo>
                <a:lnTo>
                  <a:pt x="208" y="85"/>
                </a:lnTo>
                <a:lnTo>
                  <a:pt x="189" y="71"/>
                </a:lnTo>
                <a:lnTo>
                  <a:pt x="172" y="59"/>
                </a:lnTo>
                <a:lnTo>
                  <a:pt x="153" y="48"/>
                </a:lnTo>
                <a:lnTo>
                  <a:pt x="134" y="39"/>
                </a:lnTo>
                <a:lnTo>
                  <a:pt x="113" y="30"/>
                </a:lnTo>
                <a:lnTo>
                  <a:pt x="90" y="20"/>
                </a:lnTo>
                <a:lnTo>
                  <a:pt x="70" y="13"/>
                </a:lnTo>
                <a:lnTo>
                  <a:pt x="47" y="9"/>
                </a:lnTo>
                <a:lnTo>
                  <a:pt x="23" y="4"/>
                </a:lnTo>
                <a:lnTo>
                  <a:pt x="0" y="0"/>
                </a:lnTo>
              </a:path>
            </a:pathLst>
          </a:custGeom>
          <a:noFill/>
          <a:ln w="15875" cap="flat">
            <a:solidFill>
              <a:srgbClr val="5F5F5F"/>
            </a:solidFill>
            <a:prstDash val="lgDash"/>
            <a:round/>
            <a:headEnd/>
            <a:tailEnd/>
          </a:ln>
        </p:spPr>
        <p:txBody>
          <a:bodyPr/>
          <a:lstStyle/>
          <a:p>
            <a:endParaRPr lang="en-US" sz="2000" dirty="0"/>
          </a:p>
        </p:txBody>
      </p:sp>
      <p:sp>
        <p:nvSpPr>
          <p:cNvPr id="18" name="Slide Number Placeholder 17"/>
          <p:cNvSpPr>
            <a:spLocks noGrp="1"/>
          </p:cNvSpPr>
          <p:nvPr>
            <p:ph type="sldNum" sz="quarter" idx="15"/>
          </p:nvPr>
        </p:nvSpPr>
        <p:spPr/>
        <p:txBody>
          <a:bodyPr/>
          <a:lstStyle/>
          <a:p>
            <a:fld id="{0B34F065-1154-456A-91E3-76DE8E75E17B}" type="slidenum">
              <a:rPr lang="ar-SA" smtClean="0"/>
              <a:pPr/>
              <a:t>4</a:t>
            </a:fld>
            <a:endParaRPr lang="ar-SA"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Applying the Model (cont’d)</a:t>
            </a:r>
            <a:br>
              <a:rPr lang="en-US" dirty="0" smtClean="0"/>
            </a:br>
            <a:r>
              <a:rPr lang="en-US" dirty="0" smtClean="0"/>
              <a:t>Narrow-band </a:t>
            </a:r>
            <a:r>
              <a:rPr lang="en-US" dirty="0" err="1" smtClean="0"/>
              <a:t>Zigbee</a:t>
            </a:r>
            <a:endParaRPr lang="en-US" dirty="0"/>
          </a:p>
        </p:txBody>
      </p:sp>
      <p:sp>
        <p:nvSpPr>
          <p:cNvPr id="3" name="Content Placeholder 2"/>
          <p:cNvSpPr>
            <a:spLocks noGrp="1"/>
          </p:cNvSpPr>
          <p:nvPr>
            <p:ph sz="quarter" idx="1"/>
          </p:nvPr>
        </p:nvSpPr>
        <p:spPr/>
        <p:txBody>
          <a:bodyPr/>
          <a:lstStyle/>
          <a:p>
            <a:r>
              <a:rPr lang="en-US" dirty="0" smtClean="0"/>
              <a:t>Signal Power: -18dBm</a:t>
            </a:r>
          </a:p>
          <a:p>
            <a:r>
              <a:rPr lang="en-US" dirty="0" err="1" smtClean="0"/>
              <a:t>Zigbee</a:t>
            </a:r>
            <a:r>
              <a:rPr lang="en-US" dirty="0" smtClean="0"/>
              <a:t> Interference Power: -35dBm</a:t>
            </a:r>
          </a:p>
          <a:p>
            <a:r>
              <a:rPr lang="en-US" dirty="0" smtClean="0"/>
              <a:t>At 2MHz, receiver sensitivity is 10dB below center frequency (PRISM Datasheet)</a:t>
            </a:r>
          </a:p>
          <a:p>
            <a:r>
              <a:rPr lang="en-US" dirty="0" smtClean="0"/>
              <a:t>SINR = (-18) – (-35) + 10 = 27dBm</a:t>
            </a:r>
          </a:p>
          <a:p>
            <a:r>
              <a:rPr lang="en-US" dirty="0" smtClean="0"/>
              <a:t>This is below the required SINR of 29.6dB, and as a result the </a:t>
            </a:r>
            <a:r>
              <a:rPr lang="en-US" dirty="0" err="1" smtClean="0"/>
              <a:t>Zigbee</a:t>
            </a:r>
            <a:r>
              <a:rPr lang="en-US" dirty="0" smtClean="0"/>
              <a:t> narrow-band interferer can cause heavy losses</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5"/>
          </p:nvPr>
        </p:nvSpPr>
        <p:spPr/>
        <p:txBody>
          <a:bodyPr/>
          <a:lstStyle/>
          <a:p>
            <a:fld id="{0B34F065-1154-456A-91E3-76DE8E75E17B}" type="slidenum">
              <a:rPr lang="ar-SA" smtClean="0"/>
              <a:pPr/>
              <a:t>40</a:t>
            </a:fld>
            <a:endParaRPr lang="ar-SA"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Applying the Model (Cont’d)</a:t>
            </a:r>
            <a:br>
              <a:rPr lang="en-US" dirty="0" smtClean="0"/>
            </a:br>
            <a:r>
              <a:rPr lang="en-US" dirty="0" smtClean="0"/>
              <a:t>Ineffective 802.11 Modifications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Authors don’t “show their work” – space constraints?</a:t>
            </a:r>
          </a:p>
          <a:p>
            <a:r>
              <a:rPr lang="en-US" dirty="0" smtClean="0"/>
              <a:t>Changing CCA Thresholds and Modes</a:t>
            </a:r>
          </a:p>
          <a:p>
            <a:pPr lvl="1"/>
            <a:r>
              <a:rPr lang="en-US" dirty="0" smtClean="0"/>
              <a:t>Only changes transmitter behavior, while losses are also observed at the receiver</a:t>
            </a:r>
          </a:p>
          <a:p>
            <a:r>
              <a:rPr lang="en-US" dirty="0" smtClean="0"/>
              <a:t>Adding Forward Error Correction</a:t>
            </a:r>
          </a:p>
          <a:p>
            <a:pPr lvl="1"/>
            <a:r>
              <a:rPr lang="en-US" dirty="0" smtClean="0"/>
              <a:t>Adds 4dB coding gain for BPSK/QPSK modulations – not enough</a:t>
            </a:r>
          </a:p>
          <a:p>
            <a:r>
              <a:rPr lang="en-US" dirty="0" smtClean="0"/>
              <a:t>Changing packet sizes</a:t>
            </a:r>
          </a:p>
          <a:p>
            <a:pPr lvl="1"/>
            <a:r>
              <a:rPr lang="en-US" dirty="0" smtClean="0"/>
              <a:t>1500b to 100b drops SINR requirement by 4dB, but not enough to counteract interferers</a:t>
            </a:r>
          </a:p>
          <a:p>
            <a:r>
              <a:rPr lang="en-US" dirty="0" smtClean="0"/>
              <a:t>Changing rates and modulations</a:t>
            </a:r>
          </a:p>
          <a:p>
            <a:pPr lvl="1"/>
            <a:r>
              <a:rPr lang="en-US" dirty="0" smtClean="0"/>
              <a:t>Avoiding Barker modulations not good enough</a:t>
            </a:r>
          </a:p>
        </p:txBody>
      </p:sp>
      <p:sp>
        <p:nvSpPr>
          <p:cNvPr id="4" name="Slide Number Placeholder 3"/>
          <p:cNvSpPr>
            <a:spLocks noGrp="1"/>
          </p:cNvSpPr>
          <p:nvPr>
            <p:ph type="sldNum" sz="quarter" idx="15"/>
          </p:nvPr>
        </p:nvSpPr>
        <p:spPr/>
        <p:txBody>
          <a:bodyPr/>
          <a:lstStyle/>
          <a:p>
            <a:fld id="{0B34F065-1154-456A-91E3-76DE8E75E17B}" type="slidenum">
              <a:rPr lang="ar-SA" smtClean="0"/>
              <a:pPr/>
              <a:t>41</a:t>
            </a:fld>
            <a:endParaRPr lang="ar-SA"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Ineffective 802.11 Modifications</a:t>
            </a:r>
            <a:endParaRPr lang="en-US" dirty="0"/>
          </a:p>
        </p:txBody>
      </p:sp>
      <p:sp>
        <p:nvSpPr>
          <p:cNvPr id="3" name="Content Placeholder 2"/>
          <p:cNvSpPr>
            <a:spLocks noGrp="1"/>
          </p:cNvSpPr>
          <p:nvPr>
            <p:ph sz="quarter" idx="1"/>
          </p:nvPr>
        </p:nvSpPr>
        <p:spPr/>
        <p:txBody>
          <a:bodyPr/>
          <a:lstStyle/>
          <a:p>
            <a:endParaRPr lang="en-US"/>
          </a:p>
        </p:txBody>
      </p:sp>
      <p:sp>
        <p:nvSpPr>
          <p:cNvPr id="4" name="Slide Number Placeholder 3"/>
          <p:cNvSpPr>
            <a:spLocks noGrp="1"/>
          </p:cNvSpPr>
          <p:nvPr>
            <p:ph type="sldNum" sz="quarter" idx="15"/>
          </p:nvPr>
        </p:nvSpPr>
        <p:spPr/>
        <p:txBody>
          <a:bodyPr/>
          <a:lstStyle/>
          <a:p>
            <a:fld id="{0B34F065-1154-456A-91E3-76DE8E75E17B}" type="slidenum">
              <a:rPr lang="ar-SA" smtClean="0"/>
              <a:pPr/>
              <a:t>42</a:t>
            </a:fld>
            <a:endParaRPr lang="ar-SA" dirty="0"/>
          </a:p>
        </p:txBody>
      </p:sp>
      <p:pic>
        <p:nvPicPr>
          <p:cNvPr id="5" name="Picture 2"/>
          <p:cNvPicPr>
            <a:picLocks noChangeAspect="1" noChangeArrowheads="1"/>
          </p:cNvPicPr>
          <p:nvPr/>
        </p:nvPicPr>
        <p:blipFill>
          <a:blip r:embed="rId2" cstate="print"/>
          <a:srcRect/>
          <a:stretch>
            <a:fillRect/>
          </a:stretch>
        </p:blipFill>
        <p:spPr bwMode="auto">
          <a:xfrm>
            <a:off x="571472" y="1643050"/>
            <a:ext cx="7010425" cy="4642734"/>
          </a:xfrm>
          <a:prstGeom prst="rect">
            <a:avLst/>
          </a:prstGeom>
          <a:noFill/>
          <a:ln w="9525">
            <a:noFill/>
            <a:miter lim="800000"/>
            <a:headEnd/>
            <a:tailEnd/>
          </a:ln>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sz="quarter" idx="1"/>
          </p:nvPr>
        </p:nvSpPr>
        <p:spPr/>
        <p:txBody>
          <a:bodyPr/>
          <a:lstStyle/>
          <a:p>
            <a:r>
              <a:rPr lang="en-US" dirty="0" smtClean="0"/>
              <a:t>Introduction</a:t>
            </a:r>
          </a:p>
          <a:p>
            <a:r>
              <a:rPr lang="en-US" dirty="0" smtClean="0"/>
              <a:t>802.11 Background</a:t>
            </a:r>
          </a:p>
          <a:p>
            <a:r>
              <a:rPr lang="en-US" dirty="0" smtClean="0"/>
              <a:t>Experimental Setup</a:t>
            </a:r>
          </a:p>
          <a:p>
            <a:r>
              <a:rPr lang="en-US" dirty="0" smtClean="0"/>
              <a:t>Causes and Effects of Interference</a:t>
            </a:r>
          </a:p>
          <a:p>
            <a:r>
              <a:rPr lang="en-US" dirty="0" smtClean="0"/>
              <a:t>Modeling Interference Effects</a:t>
            </a:r>
          </a:p>
          <a:p>
            <a:r>
              <a:rPr lang="en-US" dirty="0" smtClean="0">
                <a:solidFill>
                  <a:schemeClr val="accent2">
                    <a:lumMod val="75000"/>
                  </a:schemeClr>
                </a:solidFill>
              </a:rPr>
              <a:t>Rapid Channel Hopping</a:t>
            </a:r>
          </a:p>
          <a:p>
            <a:r>
              <a:rPr lang="en-US" dirty="0" smtClean="0"/>
              <a:t>Conclusion</a:t>
            </a:r>
          </a:p>
          <a:p>
            <a:pPr>
              <a:buNone/>
            </a:pPr>
            <a:endParaRPr lang="en-US" dirty="0" smtClean="0"/>
          </a:p>
          <a:p>
            <a:endParaRPr lang="en-US" dirty="0" smtClean="0"/>
          </a:p>
          <a:p>
            <a:endParaRPr lang="en-US" dirty="0" smtClean="0"/>
          </a:p>
        </p:txBody>
      </p:sp>
      <p:sp>
        <p:nvSpPr>
          <p:cNvPr id="4" name="Slide Number Placeholder 3"/>
          <p:cNvSpPr>
            <a:spLocks noGrp="1"/>
          </p:cNvSpPr>
          <p:nvPr>
            <p:ph type="sldNum" sz="quarter" idx="15"/>
          </p:nvPr>
        </p:nvSpPr>
        <p:spPr/>
        <p:txBody>
          <a:bodyPr/>
          <a:lstStyle/>
          <a:p>
            <a:fld id="{0B34F065-1154-456A-91E3-76DE8E75E17B}" type="slidenum">
              <a:rPr lang="ar-SA" smtClean="0"/>
              <a:pPr/>
              <a:t>43</a:t>
            </a:fld>
            <a:endParaRPr lang="ar-SA"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Rapid Channel Hopping</a:t>
            </a:r>
            <a:endParaRPr lang="en-US" dirty="0"/>
          </a:p>
        </p:txBody>
      </p:sp>
      <p:sp>
        <p:nvSpPr>
          <p:cNvPr id="3" name="Content Placeholder 2"/>
          <p:cNvSpPr>
            <a:spLocks noGrp="1"/>
          </p:cNvSpPr>
          <p:nvPr>
            <p:ph sz="quarter" idx="1"/>
          </p:nvPr>
        </p:nvSpPr>
        <p:spPr/>
        <p:txBody>
          <a:bodyPr/>
          <a:lstStyle/>
          <a:p>
            <a:r>
              <a:rPr lang="en-US" dirty="0" smtClean="0"/>
              <a:t>Recall that separating the frequency of the receiver and interferer by &gt; 5MHz is effective</a:t>
            </a:r>
          </a:p>
          <a:p>
            <a:pPr lvl="1"/>
            <a:r>
              <a:rPr lang="en-US" dirty="0" smtClean="0"/>
              <a:t>Unless the attack jams all channels at once</a:t>
            </a:r>
          </a:p>
          <a:p>
            <a:r>
              <a:rPr lang="en-US" dirty="0" smtClean="0"/>
              <a:t>Typically channel changes in 802.11 NICs only occur in response to failures, and at a slow rate</a:t>
            </a:r>
          </a:p>
          <a:p>
            <a:r>
              <a:rPr lang="en-US" dirty="0" smtClean="0"/>
              <a:t>Main goals – efficiency and power to withstand even malicious interferers</a:t>
            </a:r>
          </a:p>
          <a:p>
            <a:r>
              <a:rPr lang="en-US" dirty="0" smtClean="0"/>
              <a:t>Feasible – most NICs support changing channel in software quickly</a:t>
            </a:r>
          </a:p>
          <a:p>
            <a:pPr>
              <a:buNone/>
            </a:pPr>
            <a:endParaRPr lang="en-US" dirty="0" smtClean="0"/>
          </a:p>
        </p:txBody>
      </p:sp>
      <p:sp>
        <p:nvSpPr>
          <p:cNvPr id="4" name="Slide Number Placeholder 3"/>
          <p:cNvSpPr>
            <a:spLocks noGrp="1"/>
          </p:cNvSpPr>
          <p:nvPr>
            <p:ph type="sldNum" sz="quarter" idx="15"/>
          </p:nvPr>
        </p:nvSpPr>
        <p:spPr/>
        <p:txBody>
          <a:bodyPr/>
          <a:lstStyle/>
          <a:p>
            <a:fld id="{0B34F065-1154-456A-91E3-76DE8E75E17B}" type="slidenum">
              <a:rPr lang="ar-SA" smtClean="0"/>
              <a:pPr/>
              <a:t>44</a:t>
            </a:fld>
            <a:endParaRPr lang="ar-SA"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Rapid Channel Hopping (cont’d)</a:t>
            </a:r>
            <a:br>
              <a:rPr lang="en-US" dirty="0" smtClean="0"/>
            </a:br>
            <a:r>
              <a:rPr lang="en-US" dirty="0" smtClean="0"/>
              <a:t>Design Choices</a:t>
            </a:r>
            <a:endParaRPr lang="en-US" dirty="0"/>
          </a:p>
        </p:txBody>
      </p:sp>
      <p:sp>
        <p:nvSpPr>
          <p:cNvPr id="3" name="Content Placeholder 2"/>
          <p:cNvSpPr>
            <a:spLocks noGrp="1"/>
          </p:cNvSpPr>
          <p:nvPr>
            <p:ph sz="quarter" idx="1"/>
          </p:nvPr>
        </p:nvSpPr>
        <p:spPr/>
        <p:txBody>
          <a:bodyPr/>
          <a:lstStyle/>
          <a:p>
            <a:r>
              <a:rPr lang="en-US" dirty="0" smtClean="0"/>
              <a:t>Channel switching latency (PRISM: 250us, Intel 500 us) in hardware</a:t>
            </a:r>
          </a:p>
          <a:p>
            <a:r>
              <a:rPr lang="en-US" dirty="0" smtClean="0"/>
              <a:t>10ms dwell time (2.5% channel switching overhead on PRISM, 5% on Intel)</a:t>
            </a:r>
          </a:p>
          <a:p>
            <a:r>
              <a:rPr lang="en-US" dirty="0" smtClean="0"/>
              <a:t>Channel hopping sequence is MD5-hashed to ensure resistance to attackers</a:t>
            </a:r>
          </a:p>
          <a:p>
            <a:r>
              <a:rPr lang="en-US" dirty="0" smtClean="0"/>
              <a:t>Upon detecting link degradation, the AP begins channel hopping</a:t>
            </a:r>
          </a:p>
          <a:p>
            <a:r>
              <a:rPr lang="en-US" dirty="0" smtClean="0"/>
              <a:t>Clients are disconnected, find the AP, receive MD5 seed and begin hopping themselves</a:t>
            </a:r>
          </a:p>
        </p:txBody>
      </p:sp>
      <p:sp>
        <p:nvSpPr>
          <p:cNvPr id="4" name="Slide Number Placeholder 3"/>
          <p:cNvSpPr>
            <a:spLocks noGrp="1"/>
          </p:cNvSpPr>
          <p:nvPr>
            <p:ph type="sldNum" sz="quarter" idx="15"/>
          </p:nvPr>
        </p:nvSpPr>
        <p:spPr/>
        <p:txBody>
          <a:bodyPr/>
          <a:lstStyle/>
          <a:p>
            <a:fld id="{0B34F065-1154-456A-91E3-76DE8E75E17B}" type="slidenum">
              <a:rPr lang="ar-SA" smtClean="0"/>
              <a:pPr/>
              <a:t>45</a:t>
            </a:fld>
            <a:endParaRPr lang="ar-SA"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Rapid Channel Hopping (cont’d)</a:t>
            </a:r>
            <a:br>
              <a:rPr lang="en-US" dirty="0" smtClean="0"/>
            </a:br>
            <a:r>
              <a:rPr lang="en-US" dirty="0" smtClean="0"/>
              <a:t>Adversary Design</a:t>
            </a:r>
            <a:endParaRPr lang="en-US" dirty="0"/>
          </a:p>
        </p:txBody>
      </p:sp>
      <p:sp>
        <p:nvSpPr>
          <p:cNvPr id="3" name="Content Placeholder 2"/>
          <p:cNvSpPr>
            <a:spLocks noGrp="1"/>
          </p:cNvSpPr>
          <p:nvPr>
            <p:ph sz="quarter" idx="1"/>
          </p:nvPr>
        </p:nvSpPr>
        <p:spPr/>
        <p:txBody>
          <a:bodyPr/>
          <a:lstStyle/>
          <a:p>
            <a:r>
              <a:rPr lang="en-US" dirty="0" smtClean="0"/>
              <a:t>Recall that if three successive beacons are lost, clients are disconnected for all practical purposes</a:t>
            </a:r>
          </a:p>
          <a:p>
            <a:r>
              <a:rPr lang="en-US" dirty="0" smtClean="0"/>
              <a:t>Attack methodology - randomly pick a channel, disrupt for a short period, repeat</a:t>
            </a:r>
          </a:p>
          <a:p>
            <a:pPr lvl="1"/>
            <a:r>
              <a:rPr lang="en-US" dirty="0" smtClean="0"/>
              <a:t>1/11 probability of successful jam (11 channels), only 0.1% success rate if assuming 100ms between beacon transmissions</a:t>
            </a:r>
          </a:p>
          <a:p>
            <a:r>
              <a:rPr lang="en-US" dirty="0" smtClean="0"/>
              <a:t>Better strategy – listen on random channels and disrupt when the active channel is found</a:t>
            </a:r>
          </a:p>
        </p:txBody>
      </p:sp>
      <p:sp>
        <p:nvSpPr>
          <p:cNvPr id="4" name="Slide Number Placeholder 3"/>
          <p:cNvSpPr>
            <a:spLocks noGrp="1"/>
          </p:cNvSpPr>
          <p:nvPr>
            <p:ph type="sldNum" sz="quarter" idx="15"/>
          </p:nvPr>
        </p:nvSpPr>
        <p:spPr/>
        <p:txBody>
          <a:bodyPr/>
          <a:lstStyle/>
          <a:p>
            <a:fld id="{0B34F065-1154-456A-91E3-76DE8E75E17B}" type="slidenum">
              <a:rPr lang="ar-SA" smtClean="0"/>
              <a:pPr/>
              <a:t>46</a:t>
            </a:fld>
            <a:endParaRPr lang="ar-SA"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Rapid Channel Hopping (cont’d)</a:t>
            </a:r>
            <a:br>
              <a:rPr lang="en-US" dirty="0" smtClean="0"/>
            </a:br>
            <a:r>
              <a:rPr lang="en-US" dirty="0" smtClean="0"/>
              <a:t>Evaluation</a:t>
            </a:r>
            <a:endParaRPr lang="en-US" dirty="0"/>
          </a:p>
        </p:txBody>
      </p:sp>
      <p:sp>
        <p:nvSpPr>
          <p:cNvPr id="3" name="Content Placeholder 2"/>
          <p:cNvSpPr>
            <a:spLocks noGrp="1"/>
          </p:cNvSpPr>
          <p:nvPr>
            <p:ph sz="quarter" idx="1"/>
          </p:nvPr>
        </p:nvSpPr>
        <p:spPr/>
        <p:txBody>
          <a:bodyPr/>
          <a:lstStyle/>
          <a:p>
            <a:r>
              <a:rPr lang="en-US" dirty="0" smtClean="0"/>
              <a:t>One AP and three clients (C1-C3) and three PRISM interferers (P1-P3) – 802.11b</a:t>
            </a:r>
          </a:p>
          <a:p>
            <a:r>
              <a:rPr lang="en-US" dirty="0" smtClean="0"/>
              <a:t>One of each: cordless phone, </a:t>
            </a:r>
            <a:r>
              <a:rPr lang="en-US" dirty="0" err="1" smtClean="0"/>
              <a:t>Zigbee</a:t>
            </a:r>
            <a:r>
              <a:rPr lang="en-US" dirty="0" smtClean="0"/>
              <a:t> sensor mote, wireless camera jammer</a:t>
            </a:r>
          </a:p>
          <a:p>
            <a:r>
              <a:rPr lang="en-US" dirty="0" smtClean="0"/>
              <a:t>CH degrades throughput from 4.4 to 3.6 </a:t>
            </a:r>
            <a:r>
              <a:rPr lang="en-US" dirty="0" err="1" smtClean="0"/>
              <a:t>Mbit</a:t>
            </a:r>
            <a:r>
              <a:rPr lang="en-US" dirty="0" smtClean="0"/>
              <a:t>/s</a:t>
            </a:r>
          </a:p>
          <a:p>
            <a:pPr lvl="1"/>
            <a:r>
              <a:rPr lang="en-US" dirty="0" smtClean="0"/>
              <a:t>Unidirectional 1500-byte packet UDP, no interference</a:t>
            </a:r>
          </a:p>
          <a:p>
            <a:pPr lvl="1"/>
            <a:r>
              <a:rPr lang="en-US" dirty="0" smtClean="0"/>
              <a:t>Attributed to loss before, during and after switching channels</a:t>
            </a:r>
          </a:p>
          <a:p>
            <a:endParaRPr lang="en-US" dirty="0" smtClean="0"/>
          </a:p>
          <a:p>
            <a:endParaRPr lang="en-US" dirty="0"/>
          </a:p>
        </p:txBody>
      </p:sp>
      <p:sp>
        <p:nvSpPr>
          <p:cNvPr id="4" name="Slide Number Placeholder 3"/>
          <p:cNvSpPr>
            <a:spLocks noGrp="1"/>
          </p:cNvSpPr>
          <p:nvPr>
            <p:ph type="sldNum" sz="quarter" idx="15"/>
          </p:nvPr>
        </p:nvSpPr>
        <p:spPr/>
        <p:txBody>
          <a:bodyPr/>
          <a:lstStyle/>
          <a:p>
            <a:fld id="{0B34F065-1154-456A-91E3-76DE8E75E17B}" type="slidenum">
              <a:rPr lang="ar-SA" smtClean="0"/>
              <a:pPr/>
              <a:t>47</a:t>
            </a:fld>
            <a:endParaRPr lang="ar-SA"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Single PRISM Interferer Throughput</a:t>
            </a:r>
            <a:br>
              <a:rPr lang="en-US" dirty="0" smtClean="0"/>
            </a:br>
            <a:endParaRPr lang="en-US" dirty="0"/>
          </a:p>
        </p:txBody>
      </p:sp>
      <p:sp>
        <p:nvSpPr>
          <p:cNvPr id="3" name="Content Placeholder 2"/>
          <p:cNvSpPr>
            <a:spLocks noGrp="1"/>
          </p:cNvSpPr>
          <p:nvPr>
            <p:ph sz="quarter" idx="1"/>
          </p:nvPr>
        </p:nvSpPr>
        <p:spPr>
          <a:xfrm>
            <a:off x="457200" y="1285860"/>
            <a:ext cx="7467600" cy="4873752"/>
          </a:xfrm>
        </p:spPr>
        <p:txBody>
          <a:bodyPr/>
          <a:lstStyle/>
          <a:p>
            <a:r>
              <a:rPr lang="en-US" dirty="0" smtClean="0"/>
              <a:t>Authors don’t specify which attack method used (random channel or active channel)</a:t>
            </a:r>
          </a:p>
          <a:p>
            <a:endParaRPr lang="en-US" dirty="0"/>
          </a:p>
        </p:txBody>
      </p:sp>
      <p:sp>
        <p:nvSpPr>
          <p:cNvPr id="4" name="Slide Number Placeholder 3"/>
          <p:cNvSpPr>
            <a:spLocks noGrp="1"/>
          </p:cNvSpPr>
          <p:nvPr>
            <p:ph type="sldNum" sz="quarter" idx="15"/>
          </p:nvPr>
        </p:nvSpPr>
        <p:spPr/>
        <p:txBody>
          <a:bodyPr/>
          <a:lstStyle/>
          <a:p>
            <a:fld id="{0B34F065-1154-456A-91E3-76DE8E75E17B}" type="slidenum">
              <a:rPr lang="ar-SA" smtClean="0"/>
              <a:pPr/>
              <a:t>48</a:t>
            </a:fld>
            <a:endParaRPr lang="ar-SA" dirty="0"/>
          </a:p>
        </p:txBody>
      </p:sp>
      <p:pic>
        <p:nvPicPr>
          <p:cNvPr id="5" name="Picture 2"/>
          <p:cNvPicPr>
            <a:picLocks noChangeAspect="1" noChangeArrowheads="1"/>
          </p:cNvPicPr>
          <p:nvPr/>
        </p:nvPicPr>
        <p:blipFill>
          <a:blip r:embed="rId2" cstate="print"/>
          <a:srcRect/>
          <a:stretch>
            <a:fillRect/>
          </a:stretch>
        </p:blipFill>
        <p:spPr bwMode="auto">
          <a:xfrm>
            <a:off x="785786" y="2214554"/>
            <a:ext cx="6262706" cy="4219792"/>
          </a:xfrm>
          <a:prstGeom prst="rect">
            <a:avLst/>
          </a:prstGeom>
          <a:noFill/>
          <a:ln w="9525">
            <a:noFill/>
            <a:miter lim="800000"/>
            <a:headEnd/>
            <a:tailEnd/>
          </a:ln>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Multiple Interferers</a:t>
            </a:r>
            <a:endParaRPr lang="en-US" dirty="0"/>
          </a:p>
        </p:txBody>
      </p:sp>
      <p:sp>
        <p:nvSpPr>
          <p:cNvPr id="3" name="Content Placeholder 2"/>
          <p:cNvSpPr>
            <a:spLocks noGrp="1"/>
          </p:cNvSpPr>
          <p:nvPr>
            <p:ph sz="quarter" idx="1"/>
          </p:nvPr>
        </p:nvSpPr>
        <p:spPr/>
        <p:txBody>
          <a:bodyPr/>
          <a:lstStyle/>
          <a:p>
            <a:r>
              <a:rPr lang="en-US" dirty="0" smtClean="0"/>
              <a:t>Three PRISM interferers coordinate interference schedules so they don’t overlap</a:t>
            </a:r>
          </a:p>
          <a:p>
            <a:endParaRPr lang="en-US" dirty="0"/>
          </a:p>
        </p:txBody>
      </p:sp>
      <p:sp>
        <p:nvSpPr>
          <p:cNvPr id="4" name="Slide Number Placeholder 3"/>
          <p:cNvSpPr>
            <a:spLocks noGrp="1"/>
          </p:cNvSpPr>
          <p:nvPr>
            <p:ph type="sldNum" sz="quarter" idx="15"/>
          </p:nvPr>
        </p:nvSpPr>
        <p:spPr/>
        <p:txBody>
          <a:bodyPr/>
          <a:lstStyle/>
          <a:p>
            <a:fld id="{0B34F065-1154-456A-91E3-76DE8E75E17B}" type="slidenum">
              <a:rPr lang="ar-SA" smtClean="0"/>
              <a:pPr/>
              <a:t>49</a:t>
            </a:fld>
            <a:endParaRPr lang="ar-SA" dirty="0"/>
          </a:p>
        </p:txBody>
      </p:sp>
      <p:pic>
        <p:nvPicPr>
          <p:cNvPr id="2050" name="Picture 2" descr="C:\Users\Andrew\Documents\cs577\Paper Evals\RF Interference Presentation\MultipleInterferers.png"/>
          <p:cNvPicPr>
            <a:picLocks noChangeAspect="1" noChangeArrowheads="1"/>
          </p:cNvPicPr>
          <p:nvPr/>
        </p:nvPicPr>
        <p:blipFill>
          <a:blip r:embed="rId2" cstate="print"/>
          <a:srcRect/>
          <a:stretch>
            <a:fillRect/>
          </a:stretch>
        </p:blipFill>
        <p:spPr bwMode="auto">
          <a:xfrm>
            <a:off x="571472" y="2400300"/>
            <a:ext cx="7278687" cy="44577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(cont’d)</a:t>
            </a:r>
            <a:endParaRPr lang="en-US" dirty="0"/>
          </a:p>
        </p:txBody>
      </p:sp>
      <p:sp>
        <p:nvSpPr>
          <p:cNvPr id="3" name="Content Placeholder 2"/>
          <p:cNvSpPr>
            <a:spLocks noGrp="1"/>
          </p:cNvSpPr>
          <p:nvPr>
            <p:ph sz="quarter" idx="1"/>
          </p:nvPr>
        </p:nvSpPr>
        <p:spPr/>
        <p:txBody>
          <a:bodyPr>
            <a:normAutofit/>
          </a:bodyPr>
          <a:lstStyle/>
          <a:p>
            <a:pPr>
              <a:buNone/>
            </a:pPr>
            <a:r>
              <a:rPr lang="en-US" b="1" dirty="0" smtClean="0"/>
              <a:t>Motivations:</a:t>
            </a:r>
          </a:p>
          <a:p>
            <a:r>
              <a:rPr lang="en-US" dirty="0" smtClean="0"/>
              <a:t>Explore the impact of interference on 802.11 links and to develop techniques that make 802.11 more resistant to interference.</a:t>
            </a:r>
          </a:p>
          <a:p>
            <a:r>
              <a:rPr lang="en-US" dirty="0" smtClean="0"/>
              <a:t>Experimental results confirm anecdotal evidence that a range of selfish and malicious interferers (802.11 waveforms, Zigbee, a wireless camera jammer, a cordless phone) cause 802.11 performance to degrade much more significantly than expected from simple SINR considerations</a:t>
            </a:r>
          </a:p>
          <a:p>
            <a:endParaRPr lang="en-US" dirty="0"/>
          </a:p>
        </p:txBody>
      </p:sp>
      <p:sp>
        <p:nvSpPr>
          <p:cNvPr id="4" name="Slide Number Placeholder 3"/>
          <p:cNvSpPr>
            <a:spLocks noGrp="1"/>
          </p:cNvSpPr>
          <p:nvPr>
            <p:ph type="sldNum" sz="quarter" idx="15"/>
          </p:nvPr>
        </p:nvSpPr>
        <p:spPr/>
        <p:txBody>
          <a:bodyPr/>
          <a:lstStyle/>
          <a:p>
            <a:fld id="{0B34F065-1154-456A-91E3-76DE8E75E17B}" type="slidenum">
              <a:rPr lang="ar-SA" smtClean="0"/>
              <a:pPr/>
              <a:t>5</a:t>
            </a:fld>
            <a:endParaRPr lang="ar-SA"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Related Work</a:t>
            </a:r>
            <a:endParaRPr lang="en-US" dirty="0"/>
          </a:p>
        </p:txBody>
      </p:sp>
      <p:sp>
        <p:nvSpPr>
          <p:cNvPr id="3" name="Content Placeholder 2"/>
          <p:cNvSpPr>
            <a:spLocks noGrp="1"/>
          </p:cNvSpPr>
          <p:nvPr>
            <p:ph sz="quarter" idx="1"/>
          </p:nvPr>
        </p:nvSpPr>
        <p:spPr/>
        <p:txBody>
          <a:bodyPr/>
          <a:lstStyle/>
          <a:p>
            <a:r>
              <a:rPr lang="en-US" dirty="0" smtClean="0"/>
              <a:t>RF Interference/Jamming</a:t>
            </a:r>
          </a:p>
          <a:p>
            <a:r>
              <a:rPr lang="en-US" dirty="0" smtClean="0"/>
              <a:t>802.11 Denial of Service</a:t>
            </a:r>
          </a:p>
          <a:p>
            <a:r>
              <a:rPr lang="en-US" dirty="0" smtClean="0"/>
              <a:t>Channel Hopping</a:t>
            </a:r>
          </a:p>
          <a:p>
            <a:r>
              <a:rPr lang="en-US" dirty="0" smtClean="0"/>
              <a:t>Not an overwhelming amount of original work is actually presented in this paper</a:t>
            </a:r>
          </a:p>
        </p:txBody>
      </p:sp>
      <p:sp>
        <p:nvSpPr>
          <p:cNvPr id="4" name="Slide Number Placeholder 3"/>
          <p:cNvSpPr>
            <a:spLocks noGrp="1"/>
          </p:cNvSpPr>
          <p:nvPr>
            <p:ph type="sldNum" sz="quarter" idx="15"/>
          </p:nvPr>
        </p:nvSpPr>
        <p:spPr/>
        <p:txBody>
          <a:bodyPr/>
          <a:lstStyle/>
          <a:p>
            <a:fld id="{0B34F065-1154-456A-91E3-76DE8E75E17B}" type="slidenum">
              <a:rPr lang="ar-SA" smtClean="0"/>
              <a:pPr/>
              <a:t>50</a:t>
            </a:fld>
            <a:endParaRPr lang="ar-SA"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sz="quarter" idx="1"/>
          </p:nvPr>
        </p:nvSpPr>
        <p:spPr/>
        <p:txBody>
          <a:bodyPr/>
          <a:lstStyle/>
          <a:p>
            <a:r>
              <a:rPr lang="en-US" dirty="0" smtClean="0"/>
              <a:t>Introduction</a:t>
            </a:r>
          </a:p>
          <a:p>
            <a:r>
              <a:rPr lang="en-US" dirty="0" smtClean="0"/>
              <a:t>802.11 Background</a:t>
            </a:r>
          </a:p>
          <a:p>
            <a:r>
              <a:rPr lang="en-US" dirty="0" smtClean="0"/>
              <a:t>Experimental Setup</a:t>
            </a:r>
          </a:p>
          <a:p>
            <a:r>
              <a:rPr lang="en-US" dirty="0" smtClean="0"/>
              <a:t>Causes and Effects of Interference</a:t>
            </a:r>
          </a:p>
          <a:p>
            <a:r>
              <a:rPr lang="en-US" dirty="0" smtClean="0"/>
              <a:t>Modeling Interference Effects</a:t>
            </a:r>
          </a:p>
          <a:p>
            <a:r>
              <a:rPr lang="en-US" dirty="0" smtClean="0"/>
              <a:t>Rapid Channel Hopping</a:t>
            </a:r>
          </a:p>
          <a:p>
            <a:r>
              <a:rPr lang="en-US" dirty="0" smtClean="0">
                <a:solidFill>
                  <a:schemeClr val="accent2">
                    <a:lumMod val="75000"/>
                  </a:schemeClr>
                </a:solidFill>
              </a:rPr>
              <a:t>Conclusion</a:t>
            </a:r>
          </a:p>
          <a:p>
            <a:pPr>
              <a:buNone/>
            </a:pPr>
            <a:endParaRPr lang="en-US" dirty="0" smtClean="0"/>
          </a:p>
          <a:p>
            <a:endParaRPr lang="en-US" dirty="0" smtClean="0"/>
          </a:p>
          <a:p>
            <a:endParaRPr lang="en-US" dirty="0" smtClean="0"/>
          </a:p>
        </p:txBody>
      </p:sp>
      <p:sp>
        <p:nvSpPr>
          <p:cNvPr id="4" name="Slide Number Placeholder 3"/>
          <p:cNvSpPr>
            <a:spLocks noGrp="1"/>
          </p:cNvSpPr>
          <p:nvPr>
            <p:ph type="sldNum" sz="quarter" idx="15"/>
          </p:nvPr>
        </p:nvSpPr>
        <p:spPr/>
        <p:txBody>
          <a:bodyPr/>
          <a:lstStyle/>
          <a:p>
            <a:fld id="{0B34F065-1154-456A-91E3-76DE8E75E17B}" type="slidenum">
              <a:rPr lang="ar-SA" smtClean="0"/>
              <a:pPr/>
              <a:t>51</a:t>
            </a:fld>
            <a:endParaRPr lang="ar-SA"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sz="quarter" idx="1"/>
          </p:nvPr>
        </p:nvSpPr>
        <p:spPr/>
        <p:txBody>
          <a:bodyPr/>
          <a:lstStyle/>
          <a:p>
            <a:r>
              <a:rPr lang="en-US" dirty="0" smtClean="0"/>
              <a:t>Even weak and narrow-band RF interference can significantly disrupt an 802.11 network</a:t>
            </a:r>
          </a:p>
          <a:p>
            <a:r>
              <a:rPr lang="en-US" dirty="0" smtClean="0"/>
              <a:t>Changing 802.11 parameters is ineffective in counteracting this</a:t>
            </a:r>
          </a:p>
          <a:p>
            <a:r>
              <a:rPr lang="en-US" dirty="0" smtClean="0"/>
              <a:t>Rapid channel hopping greatly improves interference tolerance</a:t>
            </a:r>
          </a:p>
          <a:p>
            <a:r>
              <a:rPr lang="en-US" dirty="0" smtClean="0"/>
              <a:t>Findings are hardware-specific, and only concrete for the NICs investigated</a:t>
            </a:r>
          </a:p>
          <a:p>
            <a:r>
              <a:rPr lang="en-US" dirty="0" smtClean="0"/>
              <a:t>Channel hopping is ineffective against attacks which target all channels</a:t>
            </a:r>
            <a:endParaRPr lang="en-US" dirty="0"/>
          </a:p>
        </p:txBody>
      </p:sp>
      <p:sp>
        <p:nvSpPr>
          <p:cNvPr id="4" name="Slide Number Placeholder 3"/>
          <p:cNvSpPr>
            <a:spLocks noGrp="1"/>
          </p:cNvSpPr>
          <p:nvPr>
            <p:ph type="sldNum" sz="quarter" idx="15"/>
          </p:nvPr>
        </p:nvSpPr>
        <p:spPr/>
        <p:txBody>
          <a:bodyPr/>
          <a:lstStyle/>
          <a:p>
            <a:fld id="{0B34F065-1154-456A-91E3-76DE8E75E17B}" type="slidenum">
              <a:rPr lang="ar-SA" smtClean="0"/>
              <a:pPr/>
              <a:t>52</a:t>
            </a:fld>
            <a:endParaRPr lang="ar-S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(cont’d) </a:t>
            </a:r>
            <a:endParaRPr lang="en-US" dirty="0"/>
          </a:p>
        </p:txBody>
      </p:sp>
      <p:sp>
        <p:nvSpPr>
          <p:cNvPr id="3" name="Content Placeholder 2"/>
          <p:cNvSpPr>
            <a:spLocks noGrp="1"/>
          </p:cNvSpPr>
          <p:nvPr>
            <p:ph sz="quarter" idx="1"/>
          </p:nvPr>
        </p:nvSpPr>
        <p:spPr/>
        <p:txBody>
          <a:bodyPr/>
          <a:lstStyle/>
          <a:p>
            <a:pPr>
              <a:buNone/>
            </a:pPr>
            <a:r>
              <a:rPr lang="en-US" sz="3200" dirty="0" smtClean="0"/>
              <a:t>Contributions:</a:t>
            </a:r>
          </a:p>
          <a:p>
            <a:r>
              <a:rPr lang="en-US" dirty="0" smtClean="0"/>
              <a:t>Quantifying the extent and magnitude of 802.11’s vulnerability to interference.</a:t>
            </a:r>
          </a:p>
          <a:p>
            <a:endParaRPr lang="en-US" dirty="0" smtClean="0"/>
          </a:p>
          <a:p>
            <a:r>
              <a:rPr lang="en-US" dirty="0" smtClean="0"/>
              <a:t>Extending the SINR model to capture the limitations.</a:t>
            </a:r>
          </a:p>
          <a:p>
            <a:endParaRPr lang="en-US" dirty="0" smtClean="0"/>
          </a:p>
          <a:p>
            <a:r>
              <a:rPr lang="en-US" dirty="0" smtClean="0"/>
              <a:t>Implementing and evaluating a rapid channel hopping scheme that can withstand even multiple strong interferers in a realistic setting.</a:t>
            </a:r>
          </a:p>
        </p:txBody>
      </p:sp>
      <p:sp>
        <p:nvSpPr>
          <p:cNvPr id="4" name="Slide Number Placeholder 3"/>
          <p:cNvSpPr>
            <a:spLocks noGrp="1"/>
          </p:cNvSpPr>
          <p:nvPr>
            <p:ph type="sldNum" sz="quarter" idx="15"/>
          </p:nvPr>
        </p:nvSpPr>
        <p:spPr/>
        <p:txBody>
          <a:bodyPr/>
          <a:lstStyle/>
          <a:p>
            <a:fld id="{0B34F065-1154-456A-91E3-76DE8E75E17B}" type="slidenum">
              <a:rPr lang="ar-SA" smtClean="0"/>
              <a:pPr/>
              <a:t>6</a:t>
            </a:fld>
            <a:endParaRPr lang="ar-SA"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sz="quarter" idx="1"/>
          </p:nvPr>
        </p:nvSpPr>
        <p:spPr/>
        <p:txBody>
          <a:bodyPr/>
          <a:lstStyle/>
          <a:p>
            <a:r>
              <a:rPr lang="en-US" dirty="0" smtClean="0"/>
              <a:t>Introduction</a:t>
            </a:r>
          </a:p>
          <a:p>
            <a:r>
              <a:rPr lang="en-US" dirty="0" smtClean="0">
                <a:solidFill>
                  <a:schemeClr val="accent2">
                    <a:lumMod val="75000"/>
                  </a:schemeClr>
                </a:solidFill>
              </a:rPr>
              <a:t>802.11 Background</a:t>
            </a:r>
          </a:p>
          <a:p>
            <a:r>
              <a:rPr lang="en-US" dirty="0" smtClean="0"/>
              <a:t>Experimental Setup</a:t>
            </a:r>
          </a:p>
          <a:p>
            <a:r>
              <a:rPr lang="en-US" dirty="0" smtClean="0"/>
              <a:t>Causes and Effects of Interference</a:t>
            </a:r>
          </a:p>
          <a:p>
            <a:r>
              <a:rPr lang="en-US" dirty="0" smtClean="0"/>
              <a:t>Modeling Interference Effects</a:t>
            </a:r>
          </a:p>
          <a:p>
            <a:r>
              <a:rPr lang="en-US" dirty="0" smtClean="0"/>
              <a:t>Rapid Channel Hopping</a:t>
            </a:r>
          </a:p>
          <a:p>
            <a:r>
              <a:rPr lang="en-US" dirty="0" smtClean="0"/>
              <a:t>Conclusion</a:t>
            </a:r>
          </a:p>
          <a:p>
            <a:pPr>
              <a:buNone/>
            </a:pPr>
            <a:endParaRPr lang="en-US" dirty="0" smtClean="0"/>
          </a:p>
          <a:p>
            <a:endParaRPr lang="en-US" dirty="0" smtClean="0"/>
          </a:p>
          <a:p>
            <a:endParaRPr lang="en-US" dirty="0" smtClean="0"/>
          </a:p>
        </p:txBody>
      </p:sp>
      <p:sp>
        <p:nvSpPr>
          <p:cNvPr id="4" name="Slide Number Placeholder 3"/>
          <p:cNvSpPr>
            <a:spLocks noGrp="1"/>
          </p:cNvSpPr>
          <p:nvPr>
            <p:ph type="sldNum" sz="quarter" idx="15"/>
          </p:nvPr>
        </p:nvSpPr>
        <p:spPr/>
        <p:txBody>
          <a:bodyPr/>
          <a:lstStyle/>
          <a:p>
            <a:fld id="{0B34F065-1154-456A-91E3-76DE8E75E17B}" type="slidenum">
              <a:rPr lang="ar-SA" smtClean="0"/>
              <a:pPr/>
              <a:t>7</a:t>
            </a:fld>
            <a:endParaRPr lang="ar-S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 </a:t>
            </a:r>
            <a:r>
              <a:rPr lang="en-US" dirty="0" smtClean="0"/>
              <a:t>Background (cont’d)</a:t>
            </a:r>
            <a:endParaRPr lang="en-US" dirty="0"/>
          </a:p>
        </p:txBody>
      </p:sp>
      <p:sp>
        <p:nvSpPr>
          <p:cNvPr id="3" name="Content Placeholder 2"/>
          <p:cNvSpPr>
            <a:spLocks noGrp="1"/>
          </p:cNvSpPr>
          <p:nvPr>
            <p:ph sz="quarter" idx="1"/>
          </p:nvPr>
        </p:nvSpPr>
        <p:spPr/>
        <p:txBody>
          <a:bodyPr/>
          <a:lstStyle/>
          <a:p>
            <a:r>
              <a:rPr lang="en-US" dirty="0" smtClean="0"/>
              <a:t>RTS/CTS</a:t>
            </a:r>
          </a:p>
          <a:p>
            <a:r>
              <a:rPr lang="en-US" dirty="0" smtClean="0"/>
              <a:t>Management Packets</a:t>
            </a:r>
          </a:p>
          <a:p>
            <a:r>
              <a:rPr lang="en-US" dirty="0" smtClean="0"/>
              <a:t>PLCP</a:t>
            </a:r>
          </a:p>
          <a:p>
            <a:r>
              <a:rPr lang="en-US" dirty="0" smtClean="0"/>
              <a:t>Overlapping Channels</a:t>
            </a:r>
          </a:p>
          <a:p>
            <a:endParaRPr lang="en-US" dirty="0"/>
          </a:p>
        </p:txBody>
      </p:sp>
      <p:sp>
        <p:nvSpPr>
          <p:cNvPr id="4" name="Slide Number Placeholder 3"/>
          <p:cNvSpPr>
            <a:spLocks noGrp="1"/>
          </p:cNvSpPr>
          <p:nvPr>
            <p:ph type="sldNum" sz="quarter" idx="15"/>
          </p:nvPr>
        </p:nvSpPr>
        <p:spPr/>
        <p:txBody>
          <a:bodyPr/>
          <a:lstStyle/>
          <a:p>
            <a:fld id="{0B34F065-1154-456A-91E3-76DE8E75E17B}" type="slidenum">
              <a:rPr lang="ar-SA" smtClean="0"/>
              <a:pPr/>
              <a:t>8</a:t>
            </a:fld>
            <a:endParaRPr lang="ar-S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802.11 Background (cont’d)</a:t>
            </a:r>
            <a:br>
              <a:rPr lang="en-US" dirty="0" smtClean="0"/>
            </a:br>
            <a:r>
              <a:rPr lang="en-US" dirty="0" smtClean="0"/>
              <a:t>RTS/CTS</a:t>
            </a:r>
            <a:endParaRPr lang="en-US" dirty="0"/>
          </a:p>
        </p:txBody>
      </p:sp>
      <p:sp>
        <p:nvSpPr>
          <p:cNvPr id="3" name="Content Placeholder 2"/>
          <p:cNvSpPr>
            <a:spLocks noGrp="1"/>
          </p:cNvSpPr>
          <p:nvPr>
            <p:ph sz="quarter" idx="1"/>
          </p:nvPr>
        </p:nvSpPr>
        <p:spPr/>
        <p:txBody>
          <a:bodyPr/>
          <a:lstStyle/>
          <a:p>
            <a:r>
              <a:rPr lang="en-US" sz="2000" dirty="0" smtClean="0"/>
              <a:t>Used to provide CSMA/CA control.</a:t>
            </a:r>
          </a:p>
          <a:p>
            <a:r>
              <a:rPr lang="en-US" sz="2000" dirty="0" smtClean="0"/>
              <a:t>Avoids bandwidth loss due to collisions.</a:t>
            </a:r>
          </a:p>
          <a:p>
            <a:r>
              <a:rPr lang="en-US" sz="2000" dirty="0" smtClean="0"/>
              <a:t>Short control messages (frames) sent to start or stop  transmission.</a:t>
            </a:r>
          </a:p>
          <a:p>
            <a:r>
              <a:rPr lang="en-US" sz="2000" dirty="0" smtClean="0"/>
              <a:t>Configurable option – RTS Threshold</a:t>
            </a:r>
            <a:r>
              <a:rPr lang="en-US" dirty="0" smtClean="0"/>
              <a:t>.</a:t>
            </a:r>
            <a:endParaRPr lang="en-US" sz="2000" dirty="0" smtClean="0"/>
          </a:p>
        </p:txBody>
      </p:sp>
      <p:sp>
        <p:nvSpPr>
          <p:cNvPr id="24" name="Oval 34"/>
          <p:cNvSpPr>
            <a:spLocks noChangeArrowheads="1"/>
          </p:cNvSpPr>
          <p:nvPr/>
        </p:nvSpPr>
        <p:spPr bwMode="ltGray">
          <a:xfrm>
            <a:off x="214282" y="4310082"/>
            <a:ext cx="8162925" cy="1905000"/>
          </a:xfrm>
          <a:prstGeom prst="ellipse">
            <a:avLst/>
          </a:prstGeom>
          <a:gradFill rotWithShape="0">
            <a:gsLst>
              <a:gs pos="0">
                <a:srgbClr val="2E75B6"/>
              </a:gs>
              <a:gs pos="100000">
                <a:srgbClr val="2E75B6">
                  <a:gamma/>
                  <a:tint val="21176"/>
                  <a:invGamma/>
                </a:srgbClr>
              </a:gs>
            </a:gsLst>
            <a:path path="shape">
              <a:fillToRect l="50000" t="50000" r="50000" b="50000"/>
            </a:path>
          </a:gradFill>
          <a:ln w="9525" algn="ctr">
            <a:noFill/>
            <a:round/>
            <a:headEnd/>
            <a:tailEnd/>
          </a:ln>
          <a:effectLst/>
        </p:spPr>
        <p:txBody>
          <a:bodyPr wrap="none" anchor="ctr"/>
          <a:lstStyle/>
          <a:p>
            <a:pPr algn="ctr">
              <a:lnSpc>
                <a:spcPct val="90000"/>
              </a:lnSpc>
              <a:buClr>
                <a:schemeClr val="tx2"/>
              </a:buClr>
            </a:pPr>
            <a:endParaRPr lang="en-US" sz="2600" b="1" dirty="0">
              <a:solidFill>
                <a:schemeClr val="bg1"/>
              </a:solidFill>
              <a:latin typeface="Arial" charset="0"/>
            </a:endParaRPr>
          </a:p>
        </p:txBody>
      </p:sp>
      <p:pic>
        <p:nvPicPr>
          <p:cNvPr id="25" name="Picture 35" descr="Laptop_1"/>
          <p:cNvPicPr>
            <a:picLocks noChangeAspect="1" noChangeArrowheads="1"/>
          </p:cNvPicPr>
          <p:nvPr/>
        </p:nvPicPr>
        <p:blipFill>
          <a:blip r:embed="rId2" cstate="print"/>
          <a:srcRect/>
          <a:stretch>
            <a:fillRect/>
          </a:stretch>
        </p:blipFill>
        <p:spPr bwMode="auto">
          <a:xfrm>
            <a:off x="260319" y="4919682"/>
            <a:ext cx="741363" cy="665163"/>
          </a:xfrm>
          <a:prstGeom prst="rect">
            <a:avLst/>
          </a:prstGeom>
          <a:noFill/>
          <a:ln w="9525">
            <a:noFill/>
            <a:miter lim="800000"/>
            <a:headEnd/>
            <a:tailEnd/>
          </a:ln>
        </p:spPr>
      </p:pic>
      <p:pic>
        <p:nvPicPr>
          <p:cNvPr id="26" name="Picture 36" descr="Laptop_1"/>
          <p:cNvPicPr>
            <a:picLocks noChangeAspect="1" noChangeArrowheads="1"/>
          </p:cNvPicPr>
          <p:nvPr/>
        </p:nvPicPr>
        <p:blipFill>
          <a:blip r:embed="rId2" cstate="print"/>
          <a:srcRect/>
          <a:stretch>
            <a:fillRect/>
          </a:stretch>
        </p:blipFill>
        <p:spPr bwMode="auto">
          <a:xfrm>
            <a:off x="3906807" y="4259282"/>
            <a:ext cx="741362" cy="665163"/>
          </a:xfrm>
          <a:prstGeom prst="rect">
            <a:avLst/>
          </a:prstGeom>
          <a:noFill/>
          <a:ln w="9525">
            <a:noFill/>
            <a:miter lim="800000"/>
            <a:headEnd/>
            <a:tailEnd/>
          </a:ln>
        </p:spPr>
      </p:pic>
      <p:pic>
        <p:nvPicPr>
          <p:cNvPr id="27" name="Picture 37" descr="Laptop_1"/>
          <p:cNvPicPr>
            <a:picLocks noChangeAspect="1" noChangeArrowheads="1"/>
          </p:cNvPicPr>
          <p:nvPr/>
        </p:nvPicPr>
        <p:blipFill>
          <a:blip r:embed="rId2" cstate="print"/>
          <a:srcRect/>
          <a:stretch>
            <a:fillRect/>
          </a:stretch>
        </p:blipFill>
        <p:spPr bwMode="auto">
          <a:xfrm>
            <a:off x="7678707" y="4938732"/>
            <a:ext cx="741362" cy="665163"/>
          </a:xfrm>
          <a:prstGeom prst="rect">
            <a:avLst/>
          </a:prstGeom>
          <a:noFill/>
          <a:ln w="9525">
            <a:noFill/>
            <a:miter lim="800000"/>
            <a:headEnd/>
            <a:tailEnd/>
          </a:ln>
        </p:spPr>
      </p:pic>
      <p:sp>
        <p:nvSpPr>
          <p:cNvPr id="28" name="Text Box 38" descr="Zig zag"/>
          <p:cNvSpPr txBox="1">
            <a:spLocks noChangeArrowheads="1"/>
          </p:cNvSpPr>
          <p:nvPr/>
        </p:nvSpPr>
        <p:spPr bwMode="auto">
          <a:xfrm>
            <a:off x="322232" y="4502170"/>
            <a:ext cx="349250" cy="339725"/>
          </a:xfrm>
          <a:prstGeom prst="rect">
            <a:avLst/>
          </a:prstGeom>
          <a:noFill/>
          <a:ln w="9525" algn="ctr">
            <a:noFill/>
            <a:miter lim="800000"/>
            <a:headEnd/>
            <a:tailEnd/>
          </a:ln>
          <a:effectLst/>
        </p:spPr>
        <p:txBody>
          <a:bodyPr wrap="none">
            <a:spAutoFit/>
          </a:bodyPr>
          <a:lstStyle/>
          <a:p>
            <a:pPr algn="ctr">
              <a:lnSpc>
                <a:spcPct val="90000"/>
              </a:lnSpc>
              <a:buClr>
                <a:schemeClr val="tx2"/>
              </a:buClr>
            </a:pPr>
            <a:r>
              <a:rPr lang="en-US" b="1" dirty="0">
                <a:latin typeface="Arial" charset="0"/>
              </a:rPr>
              <a:t>A</a:t>
            </a:r>
          </a:p>
        </p:txBody>
      </p:sp>
      <p:sp>
        <p:nvSpPr>
          <p:cNvPr id="29" name="Text Box 39" descr="Zig zag"/>
          <p:cNvSpPr txBox="1">
            <a:spLocks noChangeArrowheads="1"/>
          </p:cNvSpPr>
          <p:nvPr/>
        </p:nvSpPr>
        <p:spPr bwMode="auto">
          <a:xfrm>
            <a:off x="4068732" y="3964007"/>
            <a:ext cx="349250" cy="339725"/>
          </a:xfrm>
          <a:prstGeom prst="rect">
            <a:avLst/>
          </a:prstGeom>
          <a:noFill/>
          <a:ln w="9525" algn="ctr">
            <a:noFill/>
            <a:miter lim="800000"/>
            <a:headEnd/>
            <a:tailEnd/>
          </a:ln>
          <a:effectLst/>
        </p:spPr>
        <p:txBody>
          <a:bodyPr wrap="none">
            <a:spAutoFit/>
          </a:bodyPr>
          <a:lstStyle/>
          <a:p>
            <a:pPr algn="ctr">
              <a:lnSpc>
                <a:spcPct val="90000"/>
              </a:lnSpc>
              <a:buClr>
                <a:schemeClr val="tx2"/>
              </a:buClr>
            </a:pPr>
            <a:r>
              <a:rPr lang="en-US" b="1" dirty="0">
                <a:latin typeface="Arial" charset="0"/>
              </a:rPr>
              <a:t>B</a:t>
            </a:r>
          </a:p>
        </p:txBody>
      </p:sp>
      <p:sp>
        <p:nvSpPr>
          <p:cNvPr id="30" name="Text Box 40" descr="Zig zag"/>
          <p:cNvSpPr txBox="1">
            <a:spLocks noChangeArrowheads="1"/>
          </p:cNvSpPr>
          <p:nvPr/>
        </p:nvSpPr>
        <p:spPr bwMode="auto">
          <a:xfrm>
            <a:off x="7764432" y="4521220"/>
            <a:ext cx="349250" cy="339725"/>
          </a:xfrm>
          <a:prstGeom prst="rect">
            <a:avLst/>
          </a:prstGeom>
          <a:noFill/>
          <a:ln w="9525" algn="ctr">
            <a:noFill/>
            <a:miter lim="800000"/>
            <a:headEnd/>
            <a:tailEnd/>
          </a:ln>
          <a:effectLst/>
        </p:spPr>
        <p:txBody>
          <a:bodyPr wrap="none">
            <a:spAutoFit/>
          </a:bodyPr>
          <a:lstStyle/>
          <a:p>
            <a:pPr algn="ctr">
              <a:lnSpc>
                <a:spcPct val="90000"/>
              </a:lnSpc>
              <a:buClr>
                <a:schemeClr val="tx2"/>
              </a:buClr>
            </a:pPr>
            <a:r>
              <a:rPr lang="en-US" b="1" dirty="0">
                <a:latin typeface="Arial" charset="0"/>
              </a:rPr>
              <a:t>C</a:t>
            </a:r>
          </a:p>
        </p:txBody>
      </p:sp>
      <p:sp>
        <p:nvSpPr>
          <p:cNvPr id="31" name="Line 15"/>
          <p:cNvSpPr>
            <a:spLocks noChangeShapeType="1"/>
          </p:cNvSpPr>
          <p:nvPr/>
        </p:nvSpPr>
        <p:spPr bwMode="auto">
          <a:xfrm>
            <a:off x="1238219" y="4568845"/>
            <a:ext cx="2201863" cy="0"/>
          </a:xfrm>
          <a:prstGeom prst="line">
            <a:avLst/>
          </a:prstGeom>
          <a:noFill/>
          <a:ln w="28575">
            <a:solidFill>
              <a:schemeClr val="tx1"/>
            </a:solidFill>
            <a:round/>
            <a:headEnd/>
            <a:tailEnd type="triangle" w="med" len="med"/>
          </a:ln>
          <a:effectLst/>
        </p:spPr>
        <p:txBody>
          <a:bodyPr wrap="none" anchor="ctr"/>
          <a:lstStyle/>
          <a:p>
            <a:endParaRPr lang="en-US" dirty="0"/>
          </a:p>
        </p:txBody>
      </p:sp>
      <p:sp>
        <p:nvSpPr>
          <p:cNvPr id="32" name="Line 16"/>
          <p:cNvSpPr>
            <a:spLocks noChangeShapeType="1"/>
          </p:cNvSpPr>
          <p:nvPr/>
        </p:nvSpPr>
        <p:spPr bwMode="auto">
          <a:xfrm flipV="1">
            <a:off x="1219169" y="5006995"/>
            <a:ext cx="6124575" cy="19050"/>
          </a:xfrm>
          <a:prstGeom prst="line">
            <a:avLst/>
          </a:prstGeom>
          <a:noFill/>
          <a:ln w="28575">
            <a:solidFill>
              <a:schemeClr val="tx1"/>
            </a:solidFill>
            <a:round/>
            <a:headEnd type="triangle" w="med" len="med"/>
            <a:tailEnd type="triangle" w="med" len="med"/>
          </a:ln>
          <a:effectLst/>
        </p:spPr>
        <p:txBody>
          <a:bodyPr wrap="none" anchor="ctr"/>
          <a:lstStyle/>
          <a:p>
            <a:endParaRPr lang="en-US" dirty="0"/>
          </a:p>
        </p:txBody>
      </p:sp>
      <p:sp>
        <p:nvSpPr>
          <p:cNvPr id="33" name="Line 17"/>
          <p:cNvSpPr>
            <a:spLocks noChangeShapeType="1"/>
          </p:cNvSpPr>
          <p:nvPr/>
        </p:nvSpPr>
        <p:spPr bwMode="auto">
          <a:xfrm>
            <a:off x="1238219" y="5502295"/>
            <a:ext cx="2201863" cy="0"/>
          </a:xfrm>
          <a:prstGeom prst="line">
            <a:avLst/>
          </a:prstGeom>
          <a:noFill/>
          <a:ln w="28575">
            <a:solidFill>
              <a:schemeClr val="tx1"/>
            </a:solidFill>
            <a:round/>
            <a:headEnd/>
            <a:tailEnd type="triangle" w="med" len="med"/>
          </a:ln>
          <a:effectLst/>
        </p:spPr>
        <p:txBody>
          <a:bodyPr wrap="none" anchor="ctr"/>
          <a:lstStyle/>
          <a:p>
            <a:endParaRPr lang="en-US" dirty="0"/>
          </a:p>
        </p:txBody>
      </p:sp>
      <p:sp>
        <p:nvSpPr>
          <p:cNvPr id="34" name="Line 18"/>
          <p:cNvSpPr>
            <a:spLocks noChangeShapeType="1"/>
          </p:cNvSpPr>
          <p:nvPr/>
        </p:nvSpPr>
        <p:spPr bwMode="auto">
          <a:xfrm>
            <a:off x="1219169" y="5978545"/>
            <a:ext cx="2201863" cy="0"/>
          </a:xfrm>
          <a:prstGeom prst="line">
            <a:avLst/>
          </a:prstGeom>
          <a:noFill/>
          <a:ln w="28575">
            <a:solidFill>
              <a:schemeClr val="tx1"/>
            </a:solidFill>
            <a:round/>
            <a:headEnd type="triangle" w="med" len="med"/>
            <a:tailEnd/>
          </a:ln>
          <a:effectLst/>
        </p:spPr>
        <p:txBody>
          <a:bodyPr wrap="none" anchor="ctr"/>
          <a:lstStyle/>
          <a:p>
            <a:endParaRPr lang="en-US" dirty="0"/>
          </a:p>
        </p:txBody>
      </p:sp>
      <p:sp>
        <p:nvSpPr>
          <p:cNvPr id="35" name="Text Box 23" descr="Zig zag"/>
          <p:cNvSpPr txBox="1">
            <a:spLocks noChangeArrowheads="1"/>
          </p:cNvSpPr>
          <p:nvPr/>
        </p:nvSpPr>
        <p:spPr bwMode="auto">
          <a:xfrm>
            <a:off x="1052482" y="4218007"/>
            <a:ext cx="2660650" cy="339725"/>
          </a:xfrm>
          <a:prstGeom prst="rect">
            <a:avLst/>
          </a:prstGeom>
          <a:noFill/>
          <a:ln w="9525" algn="ctr">
            <a:noFill/>
            <a:miter lim="800000"/>
            <a:headEnd/>
            <a:tailEnd/>
          </a:ln>
          <a:effectLst/>
        </p:spPr>
        <p:txBody>
          <a:bodyPr wrap="none">
            <a:spAutoFit/>
          </a:bodyPr>
          <a:lstStyle/>
          <a:p>
            <a:pPr algn="ctr">
              <a:lnSpc>
                <a:spcPct val="90000"/>
              </a:lnSpc>
              <a:buClr>
                <a:schemeClr val="tx2"/>
              </a:buClr>
            </a:pPr>
            <a:r>
              <a:rPr lang="en-US" b="1" dirty="0">
                <a:latin typeface="Arial" charset="0"/>
              </a:rPr>
              <a:t>Request to Send (RTS)</a:t>
            </a:r>
          </a:p>
        </p:txBody>
      </p:sp>
      <p:sp>
        <p:nvSpPr>
          <p:cNvPr id="36" name="Text Box 24" descr="Zig zag"/>
          <p:cNvSpPr txBox="1">
            <a:spLocks noChangeArrowheads="1"/>
          </p:cNvSpPr>
          <p:nvPr/>
        </p:nvSpPr>
        <p:spPr bwMode="auto">
          <a:xfrm>
            <a:off x="1236632" y="4637107"/>
            <a:ext cx="2330450" cy="339725"/>
          </a:xfrm>
          <a:prstGeom prst="rect">
            <a:avLst/>
          </a:prstGeom>
          <a:noFill/>
          <a:ln w="9525" algn="ctr">
            <a:noFill/>
            <a:miter lim="800000"/>
            <a:headEnd/>
            <a:tailEnd/>
          </a:ln>
          <a:effectLst/>
        </p:spPr>
        <p:txBody>
          <a:bodyPr wrap="none">
            <a:spAutoFit/>
          </a:bodyPr>
          <a:lstStyle/>
          <a:p>
            <a:pPr algn="ctr">
              <a:lnSpc>
                <a:spcPct val="90000"/>
              </a:lnSpc>
              <a:buClr>
                <a:schemeClr val="tx2"/>
              </a:buClr>
            </a:pPr>
            <a:r>
              <a:rPr lang="en-US" b="1" dirty="0">
                <a:latin typeface="Arial" charset="0"/>
              </a:rPr>
              <a:t>Clear to Send (CTS)</a:t>
            </a:r>
          </a:p>
        </p:txBody>
      </p:sp>
      <p:sp>
        <p:nvSpPr>
          <p:cNvPr id="37" name="Text Box 25" descr="Zig zag"/>
          <p:cNvSpPr txBox="1">
            <a:spLocks noChangeArrowheads="1"/>
          </p:cNvSpPr>
          <p:nvPr/>
        </p:nvSpPr>
        <p:spPr bwMode="auto">
          <a:xfrm>
            <a:off x="2062132" y="5113357"/>
            <a:ext cx="679450" cy="339725"/>
          </a:xfrm>
          <a:prstGeom prst="rect">
            <a:avLst/>
          </a:prstGeom>
          <a:noFill/>
          <a:ln w="9525" algn="ctr">
            <a:noFill/>
            <a:miter lim="800000"/>
            <a:headEnd/>
            <a:tailEnd/>
          </a:ln>
          <a:effectLst/>
        </p:spPr>
        <p:txBody>
          <a:bodyPr wrap="none">
            <a:spAutoFit/>
          </a:bodyPr>
          <a:lstStyle/>
          <a:p>
            <a:pPr algn="ctr">
              <a:lnSpc>
                <a:spcPct val="90000"/>
              </a:lnSpc>
              <a:buClr>
                <a:schemeClr val="tx2"/>
              </a:buClr>
            </a:pPr>
            <a:r>
              <a:rPr lang="en-US" b="1" dirty="0">
                <a:latin typeface="Arial" charset="0"/>
              </a:rPr>
              <a:t>Data</a:t>
            </a:r>
          </a:p>
        </p:txBody>
      </p:sp>
      <p:sp>
        <p:nvSpPr>
          <p:cNvPr id="38" name="Text Box 26" descr="Zig zag"/>
          <p:cNvSpPr txBox="1">
            <a:spLocks noChangeArrowheads="1"/>
          </p:cNvSpPr>
          <p:nvPr/>
        </p:nvSpPr>
        <p:spPr bwMode="auto">
          <a:xfrm>
            <a:off x="1300132" y="5589607"/>
            <a:ext cx="2203450" cy="339725"/>
          </a:xfrm>
          <a:prstGeom prst="rect">
            <a:avLst/>
          </a:prstGeom>
          <a:noFill/>
          <a:ln w="9525" algn="ctr">
            <a:noFill/>
            <a:miter lim="800000"/>
            <a:headEnd/>
            <a:tailEnd/>
          </a:ln>
          <a:effectLst/>
        </p:spPr>
        <p:txBody>
          <a:bodyPr wrap="none">
            <a:spAutoFit/>
          </a:bodyPr>
          <a:lstStyle/>
          <a:p>
            <a:pPr algn="ctr">
              <a:lnSpc>
                <a:spcPct val="90000"/>
              </a:lnSpc>
              <a:buClr>
                <a:schemeClr val="tx2"/>
              </a:buClr>
            </a:pPr>
            <a:r>
              <a:rPr lang="en-US" b="1" dirty="0">
                <a:latin typeface="Arial" charset="0"/>
              </a:rPr>
              <a:t>Acknowledgement</a:t>
            </a:r>
          </a:p>
        </p:txBody>
      </p:sp>
      <p:grpSp>
        <p:nvGrpSpPr>
          <p:cNvPr id="39" name="Group 48"/>
          <p:cNvGrpSpPr>
            <a:grpSpLocks/>
          </p:cNvGrpSpPr>
          <p:nvPr/>
        </p:nvGrpSpPr>
        <p:grpSpPr bwMode="auto">
          <a:xfrm>
            <a:off x="6580157" y="5153045"/>
            <a:ext cx="1098550" cy="998537"/>
            <a:chOff x="4325" y="3455"/>
            <a:chExt cx="692" cy="629"/>
          </a:xfrm>
        </p:grpSpPr>
        <p:sp>
          <p:nvSpPr>
            <p:cNvPr id="40" name="Rectangle 28" descr="Zig zag"/>
            <p:cNvSpPr>
              <a:spLocks noChangeArrowheads="1"/>
            </p:cNvSpPr>
            <p:nvPr/>
          </p:nvSpPr>
          <p:spPr bwMode="auto">
            <a:xfrm>
              <a:off x="4336" y="3690"/>
              <a:ext cx="681" cy="197"/>
            </a:xfrm>
            <a:prstGeom prst="rect">
              <a:avLst/>
            </a:prstGeom>
            <a:noFill/>
            <a:ln w="38100" algn="ctr">
              <a:noFill/>
              <a:miter lim="800000"/>
              <a:headEnd/>
              <a:tailEnd/>
            </a:ln>
            <a:effectLst/>
          </p:spPr>
          <p:txBody>
            <a:bodyPr>
              <a:spAutoFit/>
            </a:bodyPr>
            <a:lstStyle/>
            <a:p>
              <a:pPr algn="ctr">
                <a:lnSpc>
                  <a:spcPct val="90000"/>
                </a:lnSpc>
                <a:buClr>
                  <a:schemeClr val="tx2"/>
                </a:buClr>
              </a:pPr>
              <a:r>
                <a:rPr lang="en-US" sz="1600" b="1" dirty="0">
                  <a:latin typeface="Arial" charset="0"/>
                </a:rPr>
                <a:t>Transmit</a:t>
              </a:r>
            </a:p>
          </p:txBody>
        </p:sp>
        <p:grpSp>
          <p:nvGrpSpPr>
            <p:cNvPr id="41" name="Group 47"/>
            <p:cNvGrpSpPr>
              <a:grpSpLocks/>
            </p:cNvGrpSpPr>
            <p:nvPr/>
          </p:nvGrpSpPr>
          <p:grpSpPr bwMode="auto">
            <a:xfrm>
              <a:off x="4325" y="3455"/>
              <a:ext cx="666" cy="629"/>
              <a:chOff x="4325" y="3455"/>
              <a:chExt cx="666" cy="629"/>
            </a:xfrm>
          </p:grpSpPr>
          <p:sp>
            <p:nvSpPr>
              <p:cNvPr id="42" name="Oval 45" descr="Zig zag"/>
              <p:cNvSpPr>
                <a:spLocks noChangeArrowheads="1"/>
              </p:cNvSpPr>
              <p:nvPr/>
            </p:nvSpPr>
            <p:spPr bwMode="auto">
              <a:xfrm>
                <a:off x="4325" y="3455"/>
                <a:ext cx="666" cy="629"/>
              </a:xfrm>
              <a:prstGeom prst="ellipse">
                <a:avLst/>
              </a:prstGeom>
              <a:noFill/>
              <a:ln w="57150" algn="ctr">
                <a:solidFill>
                  <a:schemeClr val="tx1"/>
                </a:solidFill>
                <a:round/>
                <a:headEnd/>
                <a:tailEnd/>
              </a:ln>
              <a:effectLst/>
            </p:spPr>
            <p:txBody>
              <a:bodyPr wrap="none" anchor="ctr"/>
              <a:lstStyle/>
              <a:p>
                <a:endParaRPr lang="en-US" dirty="0"/>
              </a:p>
            </p:txBody>
          </p:sp>
          <p:sp>
            <p:nvSpPr>
              <p:cNvPr id="43" name="Line 46"/>
              <p:cNvSpPr>
                <a:spLocks noChangeShapeType="1"/>
              </p:cNvSpPr>
              <p:nvPr/>
            </p:nvSpPr>
            <p:spPr bwMode="auto">
              <a:xfrm>
                <a:off x="4429" y="3520"/>
                <a:ext cx="461" cy="461"/>
              </a:xfrm>
              <a:prstGeom prst="line">
                <a:avLst/>
              </a:prstGeom>
              <a:noFill/>
              <a:ln w="57150">
                <a:solidFill>
                  <a:schemeClr val="tx1"/>
                </a:solidFill>
                <a:round/>
                <a:headEnd/>
                <a:tailEnd/>
              </a:ln>
              <a:effectLst/>
            </p:spPr>
            <p:txBody>
              <a:bodyPr wrap="none" anchor="ctr"/>
              <a:lstStyle/>
              <a:p>
                <a:endParaRPr lang="en-US" dirty="0"/>
              </a:p>
            </p:txBody>
          </p:sp>
        </p:grpSp>
      </p:grpSp>
      <p:sp>
        <p:nvSpPr>
          <p:cNvPr id="44" name="Slide Number Placeholder 43"/>
          <p:cNvSpPr>
            <a:spLocks noGrp="1"/>
          </p:cNvSpPr>
          <p:nvPr>
            <p:ph type="sldNum" sz="quarter" idx="15"/>
          </p:nvPr>
        </p:nvSpPr>
        <p:spPr/>
        <p:txBody>
          <a:bodyPr/>
          <a:lstStyle/>
          <a:p>
            <a:fld id="{0B34F065-1154-456A-91E3-76DE8E75E17B}" type="slidenum">
              <a:rPr lang="ar-SA" smtClean="0"/>
              <a:pPr/>
              <a:t>9</a:t>
            </a:fld>
            <a:endParaRPr lang="ar-SA"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1477</TotalTime>
  <Words>2220</Words>
  <Application>Microsoft Office PowerPoint</Application>
  <PresentationFormat>On-screen Show (4:3)</PresentationFormat>
  <Paragraphs>496</Paragraphs>
  <Slides>52</Slides>
  <Notes>1</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Oriel</vt:lpstr>
      <vt:lpstr>              Understanding and Mitigating the Impact of RF Interference on 802.11 Networks  Ramakrishna Gummadi    ucs David Wetherall    Intel Research  Ben Greenstein      University of Washington Srinivasan Seshan     cmu  </vt:lpstr>
      <vt:lpstr>outline</vt:lpstr>
      <vt:lpstr>Introduction</vt:lpstr>
      <vt:lpstr>Introduction (cont’d) </vt:lpstr>
      <vt:lpstr>Introduction (cont’d)</vt:lpstr>
      <vt:lpstr>Introduction (cont’d) </vt:lpstr>
      <vt:lpstr>outline</vt:lpstr>
      <vt:lpstr>802.11 Background (cont’d)</vt:lpstr>
      <vt:lpstr>802.11 Background (cont’d) RTS/CTS</vt:lpstr>
      <vt:lpstr>802.11 Background (cont’d) Management Packets</vt:lpstr>
      <vt:lpstr>PLCP - Physical Layer Convergence Protocol</vt:lpstr>
      <vt:lpstr>802.11 Background (cont’d) Overlapping Channels</vt:lpstr>
      <vt:lpstr>802.11 Background (cont’d) 802.11b/g</vt:lpstr>
      <vt:lpstr>outline</vt:lpstr>
      <vt:lpstr>Experimental Setup (cont’d)</vt:lpstr>
      <vt:lpstr>Experimental Setup (cont’d)</vt:lpstr>
      <vt:lpstr>Experimental Setup (cont’d)</vt:lpstr>
      <vt:lpstr>Experimental Setup (cont’d)</vt:lpstr>
      <vt:lpstr>Experimental Setup (cont’d) Tests and Metrics</vt:lpstr>
      <vt:lpstr>outline</vt:lpstr>
      <vt:lpstr>Causes and Effects of Interference</vt:lpstr>
      <vt:lpstr>Causes and Effects of Interference (cont’d)</vt:lpstr>
      <vt:lpstr>Causes and Effects of Interference (cont’d)</vt:lpstr>
      <vt:lpstr>Causes and Effects of Interference (cont’d)</vt:lpstr>
      <vt:lpstr>Causes and Effects of Interference (cont’d)</vt:lpstr>
      <vt:lpstr>Causes and Effects of Interference (cont’d)</vt:lpstr>
      <vt:lpstr>Causes and Effects of Interference (cont’d)</vt:lpstr>
      <vt:lpstr>Causes and Effects of Interference (cont’d)</vt:lpstr>
      <vt:lpstr>Causes and Effects of Interference (cont’d)</vt:lpstr>
      <vt:lpstr>Causes and Effects of Interference (cont’d)</vt:lpstr>
      <vt:lpstr>Causes and Effects of Interference (cont’d)</vt:lpstr>
      <vt:lpstr>outline</vt:lpstr>
      <vt:lpstr>Modeling Interference Effects</vt:lpstr>
      <vt:lpstr>Modeling Interference Effects (Cont’d) Signal to Interference Plus Noise Ratio</vt:lpstr>
      <vt:lpstr>Modeling Interference Effects (Cont’d) Interference Model</vt:lpstr>
      <vt:lpstr>Modeling Interference Effects (cont’d) Non-linearity in Receiver Sensitivity</vt:lpstr>
      <vt:lpstr>Modeling Interference Effects (Cont’d) Accounting for Processing Gain</vt:lpstr>
      <vt:lpstr>Modeling Interference Effects (cont’d) AGC Behavior</vt:lpstr>
      <vt:lpstr>Applying the Model 802.11 and Zigbee Offset</vt:lpstr>
      <vt:lpstr>Applying the Model (cont’d) Narrow-band Zigbee</vt:lpstr>
      <vt:lpstr>Applying the Model (Cont’d) Ineffective 802.11 Modifications</vt:lpstr>
      <vt:lpstr>Ineffective 802.11 Modifications</vt:lpstr>
      <vt:lpstr>outline</vt:lpstr>
      <vt:lpstr>Rapid Channel Hopping</vt:lpstr>
      <vt:lpstr>Rapid Channel Hopping (cont’d) Design Choices</vt:lpstr>
      <vt:lpstr>Rapid Channel Hopping (cont’d) Adversary Design</vt:lpstr>
      <vt:lpstr>Rapid Channel Hopping (cont’d) Evaluation</vt:lpstr>
      <vt:lpstr>Single PRISM Interferer Throughput </vt:lpstr>
      <vt:lpstr>Multiple Interferers</vt:lpstr>
      <vt:lpstr>Related Work</vt:lpstr>
      <vt:lpstr>outline</vt:lpstr>
      <vt:lpstr>Conclusions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and Mitigating the Impact of RF Interference on 802.11 Networks  Ramakrishna Gummadi David Wetherall    Intel Research  Ben Greenstein  University of Washington Srinivasan Seshan</dc:title>
  <dc:creator>HP</dc:creator>
  <cp:lastModifiedBy>HP</cp:lastModifiedBy>
  <cp:revision>292</cp:revision>
  <dcterms:created xsi:type="dcterms:W3CDTF">2009-11-02T02:02:09Z</dcterms:created>
  <dcterms:modified xsi:type="dcterms:W3CDTF">2009-11-03T20:51:43Z</dcterms:modified>
</cp:coreProperties>
</file>