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5"/>
  </p:notesMasterIdLst>
  <p:sldIdLst>
    <p:sldId id="258" r:id="rId2"/>
    <p:sldId id="259" r:id="rId3"/>
    <p:sldId id="261" r:id="rId4"/>
    <p:sldId id="262" r:id="rId5"/>
    <p:sldId id="263" r:id="rId6"/>
    <p:sldId id="260" r:id="rId7"/>
    <p:sldId id="264" r:id="rId8"/>
    <p:sldId id="266" r:id="rId9"/>
    <p:sldId id="265" r:id="rId10"/>
    <p:sldId id="267" r:id="rId11"/>
    <p:sldId id="268" r:id="rId12"/>
    <p:sldId id="269" r:id="rId13"/>
    <p:sldId id="272" r:id="rId14"/>
    <p:sldId id="271" r:id="rId15"/>
    <p:sldId id="270" r:id="rId16"/>
    <p:sldId id="273" r:id="rId17"/>
    <p:sldId id="274" r:id="rId18"/>
    <p:sldId id="275" r:id="rId19"/>
    <p:sldId id="277" r:id="rId20"/>
    <p:sldId id="276" r:id="rId21"/>
    <p:sldId id="278" r:id="rId22"/>
    <p:sldId id="279" r:id="rId23"/>
    <p:sldId id="280" r:id="rId24"/>
    <p:sldId id="282" r:id="rId25"/>
    <p:sldId id="281" r:id="rId26"/>
    <p:sldId id="283" r:id="rId27"/>
    <p:sldId id="285" r:id="rId28"/>
    <p:sldId id="284" r:id="rId29"/>
    <p:sldId id="288" r:id="rId30"/>
    <p:sldId id="286" r:id="rId31"/>
    <p:sldId id="289" r:id="rId32"/>
    <p:sldId id="290" r:id="rId33"/>
    <p:sldId id="292" r:id="rId34"/>
    <p:sldId id="291" r:id="rId35"/>
    <p:sldId id="293" r:id="rId36"/>
    <p:sldId id="294" r:id="rId37"/>
    <p:sldId id="295" r:id="rId38"/>
    <p:sldId id="296" r:id="rId39"/>
    <p:sldId id="297" r:id="rId40"/>
    <p:sldId id="299" r:id="rId41"/>
    <p:sldId id="298" r:id="rId42"/>
    <p:sldId id="300" r:id="rId43"/>
    <p:sldId id="301" r:id="rId4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F30374-370F-41F6-A07C-0CF2C25364E3}" type="datetimeFigureOut">
              <a:rPr lang="en-US" smtClean="0"/>
              <a:pPr/>
              <a:t>10/13/2009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D19DBE-598E-4EC2-BD3E-D1D840DEA7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58F4D2B-CE75-438E-8A99-AEC6A3413190}" type="datetime1">
              <a:rPr lang="ar-SA" smtClean="0"/>
              <a:pPr/>
              <a:t>24/10/1430</a:t>
            </a:fld>
            <a:endParaRPr lang="ar-S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717CD8-900F-4A30-A0B6-4FE9B64EED11}" type="datetime1">
              <a:rPr lang="ar-SA" smtClean="0"/>
              <a:pPr/>
              <a:t>24/10/1430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1548FDE-A126-410D-A716-4D7AF8402AB3}" type="datetime1">
              <a:rPr lang="ar-SA" smtClean="0"/>
              <a:pPr/>
              <a:t>24/10/1430</a:t>
            </a:fld>
            <a:endParaRPr lang="ar-S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S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78F5B0-9991-4346-842C-394802F61BB8}" type="datetime1">
              <a:rPr lang="ar-SA" smtClean="0"/>
              <a:pPr/>
              <a:t>24/10/1430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1F7FFC5-F232-4D0B-AB4B-D3DA2257480E}" type="datetime1">
              <a:rPr lang="ar-SA" smtClean="0"/>
              <a:pPr/>
              <a:t>24/10/1430</a:t>
            </a:fld>
            <a:endParaRPr lang="ar-S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06558D-24BB-41A6-BA3F-422E4505B2E4}" type="datetime1">
              <a:rPr lang="ar-SA" smtClean="0"/>
              <a:pPr/>
              <a:t>24/10/1430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5BBB58-1915-46EA-9D0B-70F91437D785}" type="datetime1">
              <a:rPr lang="ar-SA" smtClean="0"/>
              <a:pPr/>
              <a:t>24/10/1430</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E824A00-F58B-4C3F-A18B-00749B8D53D3}" type="datetime1">
              <a:rPr lang="ar-SA" smtClean="0"/>
              <a:pPr/>
              <a:t>24/10/1430</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63B4721-E732-4E46-8758-D18697EB70A7}" type="datetime1">
              <a:rPr lang="ar-SA" smtClean="0"/>
              <a:pPr/>
              <a:t>24/10/1430</a:t>
            </a:fld>
            <a:endParaRPr lang="ar-S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SA"/>
          </a:p>
        </p:txBody>
      </p:sp>
      <p:sp>
        <p:nvSpPr>
          <p:cNvPr id="4" name="Slide Number Placeholder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AD7E6C-E717-4893-81DF-D9E2E0706704}" type="datetime1">
              <a:rPr lang="ar-SA" smtClean="0"/>
              <a:pPr/>
              <a:t>24/10/1430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F560E67-4EB3-4430-9212-580D4C382E51}" type="datetime1">
              <a:rPr lang="ar-SA" smtClean="0"/>
              <a:pPr/>
              <a:t>24/10/1430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DE676E8-BE6D-4608-B831-A5C3ACC5AAA8}" type="datetime1">
              <a:rPr lang="ar-SA" smtClean="0"/>
              <a:pPr/>
              <a:t>24/10/1430</a:t>
            </a:fld>
            <a:endParaRPr lang="ar-S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4975"/>
            <a:ext cx="7772400" cy="1470025"/>
          </a:xfrm>
        </p:spPr>
        <p:txBody>
          <a:bodyPr/>
          <a:lstStyle/>
          <a:p>
            <a:pPr algn="ctr"/>
            <a:r>
              <a:rPr lang="en-US" dirty="0" smtClean="0"/>
              <a:t>Denial of Service Attack and Prevention on SIP VoIP</a:t>
            </a:r>
            <a:endParaRPr lang="en-US" dirty="0"/>
          </a:p>
        </p:txBody>
      </p:sp>
      <p:sp>
        <p:nvSpPr>
          <p:cNvPr id="3" name="Subtitle 2"/>
          <p:cNvSpPr>
            <a:spLocks noGrp="1"/>
          </p:cNvSpPr>
          <p:nvPr>
            <p:ph type="subTitle" idx="1"/>
          </p:nvPr>
        </p:nvSpPr>
        <p:spPr>
          <a:xfrm>
            <a:off x="1371600" y="2209800"/>
            <a:ext cx="6400800" cy="1752600"/>
          </a:xfrm>
        </p:spPr>
        <p:txBody>
          <a:bodyPr>
            <a:normAutofit/>
          </a:bodyPr>
          <a:lstStyle/>
          <a:p>
            <a:pPr algn="ctr"/>
            <a:r>
              <a:rPr lang="en-US" dirty="0" err="1" smtClean="0"/>
              <a:t>Ge</a:t>
            </a:r>
            <a:r>
              <a:rPr lang="en-US" dirty="0" smtClean="0"/>
              <a:t> Zhang, Sven </a:t>
            </a:r>
            <a:r>
              <a:rPr lang="en-US" dirty="0" err="1" smtClean="0"/>
              <a:t>Ehlert</a:t>
            </a:r>
            <a:r>
              <a:rPr lang="en-US" dirty="0" smtClean="0"/>
              <a:t>, and Thomas </a:t>
            </a:r>
            <a:r>
              <a:rPr lang="en-US" dirty="0" err="1" smtClean="0"/>
              <a:t>Magedanz</a:t>
            </a:r>
            <a:endParaRPr lang="en-US" dirty="0" smtClean="0"/>
          </a:p>
          <a:p>
            <a:pPr algn="ctr"/>
            <a:r>
              <a:rPr lang="en-US" dirty="0" err="1" smtClean="0"/>
              <a:t>Fraunhofer</a:t>
            </a:r>
            <a:r>
              <a:rPr lang="en-US" dirty="0" smtClean="0"/>
              <a:t> Institute FOKUS, Berlin, Germany</a:t>
            </a:r>
            <a:endParaRPr lang="en-US" dirty="0"/>
          </a:p>
        </p:txBody>
      </p:sp>
      <p:sp>
        <p:nvSpPr>
          <p:cNvPr id="5" name="Slide Number Placeholder 4"/>
          <p:cNvSpPr>
            <a:spLocks noGrp="1"/>
          </p:cNvSpPr>
          <p:nvPr>
            <p:ph type="sldNum" sz="quarter" idx="12"/>
          </p:nvPr>
        </p:nvSpPr>
        <p:spPr/>
        <p:txBody>
          <a:bodyPr/>
          <a:lstStyle/>
          <a:p>
            <a:pPr algn="ctr"/>
            <a:fld id="{6D8B3961-C139-4F51-BB65-3FDD693121D5}" type="slidenum">
              <a:rPr lang="en-US" smtClean="0"/>
              <a:pPr algn="ctr"/>
              <a:t>1</a:t>
            </a:fld>
            <a:endParaRPr lang="en-US" dirty="0"/>
          </a:p>
        </p:txBody>
      </p:sp>
      <p:sp>
        <p:nvSpPr>
          <p:cNvPr id="4" name="TextBox 3"/>
          <p:cNvSpPr txBox="1"/>
          <p:nvPr/>
        </p:nvSpPr>
        <p:spPr>
          <a:xfrm>
            <a:off x="3172397" y="4929198"/>
            <a:ext cx="2614049" cy="1077218"/>
          </a:xfrm>
          <a:prstGeom prst="rect">
            <a:avLst/>
          </a:prstGeom>
          <a:noFill/>
        </p:spPr>
        <p:txBody>
          <a:bodyPr wrap="none" rtlCol="0">
            <a:spAutoFit/>
          </a:bodyPr>
          <a:lstStyle/>
          <a:p>
            <a:pPr algn="ctr"/>
            <a:r>
              <a:rPr lang="en-US" sz="3200" dirty="0" smtClean="0"/>
              <a:t>Presented by</a:t>
            </a:r>
          </a:p>
          <a:p>
            <a:pPr algn="ctr" rtl="0"/>
            <a:r>
              <a:rPr lang="en-US" sz="3200" dirty="0" smtClean="0"/>
              <a:t>Murad Kaplan</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SIP Infrastructure </a:t>
            </a:r>
            <a:endParaRPr lang="en-US" dirty="0"/>
          </a:p>
        </p:txBody>
      </p:sp>
      <p:sp>
        <p:nvSpPr>
          <p:cNvPr id="3" name="Content Placeholder 2"/>
          <p:cNvSpPr>
            <a:spLocks noGrp="1"/>
          </p:cNvSpPr>
          <p:nvPr>
            <p:ph idx="1"/>
          </p:nvPr>
        </p:nvSpPr>
        <p:spPr>
          <a:xfrm>
            <a:off x="457200" y="1600201"/>
            <a:ext cx="8229600" cy="685791"/>
          </a:xfrm>
        </p:spPr>
        <p:txBody>
          <a:bodyPr/>
          <a:lstStyle/>
          <a:p>
            <a:pPr algn="l" rtl="0"/>
            <a:r>
              <a:rPr lang="en-US" dirty="0" smtClean="0"/>
              <a:t>User Agent, Registrar, and Proxies</a:t>
            </a:r>
          </a:p>
          <a:p>
            <a:pPr algn="l" rtl="0"/>
            <a:endParaRPr lang="en-US" dirty="0" smtClean="0"/>
          </a:p>
          <a:p>
            <a:pPr algn="l" rtl="0"/>
            <a:endParaRPr lang="en-US" dirty="0" smtClean="0"/>
          </a:p>
          <a:p>
            <a:pPr algn="l" rtl="0"/>
            <a:endParaRPr lang="en-US" dirty="0" smtClean="0"/>
          </a:p>
          <a:p>
            <a:pPr algn="l" rtl="0">
              <a:buNone/>
            </a:pPr>
            <a:endParaRPr lang="en-US" dirty="0" smtClean="0"/>
          </a:p>
        </p:txBody>
      </p:sp>
      <p:pic>
        <p:nvPicPr>
          <p:cNvPr id="2052" name="Picture 4"/>
          <p:cNvPicPr>
            <a:picLocks noChangeAspect="1" noChangeArrowheads="1"/>
          </p:cNvPicPr>
          <p:nvPr/>
        </p:nvPicPr>
        <p:blipFill>
          <a:blip r:embed="rId2"/>
          <a:srcRect/>
          <a:stretch>
            <a:fillRect/>
          </a:stretch>
        </p:blipFill>
        <p:spPr bwMode="auto">
          <a:xfrm>
            <a:off x="-1" y="2571743"/>
            <a:ext cx="8143901" cy="3157395"/>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0B34F065-1154-456A-91E3-76DE8E75E17B}" type="slidenum">
              <a:rPr lang="ar-SA" smtClean="0"/>
              <a:pPr/>
              <a:t>10</a:t>
            </a:fld>
            <a:endParaRPr lang="ar-S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Name Server (DNS)</a:t>
            </a:r>
            <a:endParaRPr lang="en-US" dirty="0"/>
          </a:p>
        </p:txBody>
      </p:sp>
      <p:sp>
        <p:nvSpPr>
          <p:cNvPr id="3" name="Content Placeholder 2"/>
          <p:cNvSpPr>
            <a:spLocks noGrp="1"/>
          </p:cNvSpPr>
          <p:nvPr>
            <p:ph idx="1"/>
          </p:nvPr>
        </p:nvSpPr>
        <p:spPr/>
        <p:txBody>
          <a:bodyPr/>
          <a:lstStyle/>
          <a:p>
            <a:pPr algn="l" rtl="0"/>
            <a:r>
              <a:rPr lang="en-US" dirty="0" smtClean="0"/>
              <a:t>The basis for most current internet services available today, including web and email.</a:t>
            </a:r>
          </a:p>
          <a:p>
            <a:pPr algn="l" rtl="0"/>
            <a:r>
              <a:rPr lang="en-US" dirty="0" smtClean="0"/>
              <a:t>completely globally distributed and managed database.</a:t>
            </a:r>
          </a:p>
          <a:p>
            <a:pPr algn="l" rtl="0"/>
            <a:r>
              <a:rPr lang="en-US" dirty="0" smtClean="0"/>
              <a:t>provides an essential service for Internet applications and users i.e. name resolution</a:t>
            </a:r>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11</a:t>
            </a:fld>
            <a:endParaRPr lang="ar-S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User requests a domain resolve</a:t>
            </a:r>
            <a:endParaRPr lang="en-US" dirty="0"/>
          </a:p>
        </p:txBody>
      </p:sp>
      <p:sp>
        <p:nvSpPr>
          <p:cNvPr id="3" name="Content Placeholder 2"/>
          <p:cNvSpPr>
            <a:spLocks noGrp="1"/>
          </p:cNvSpPr>
          <p:nvPr>
            <p:ph idx="1"/>
          </p:nvPr>
        </p:nvSpPr>
        <p:spPr>
          <a:xfrm>
            <a:off x="428596" y="1428737"/>
            <a:ext cx="8229600" cy="785817"/>
          </a:xfrm>
        </p:spPr>
        <p:txBody>
          <a:bodyPr>
            <a:normAutofit fontScale="92500" lnSpcReduction="20000"/>
          </a:bodyPr>
          <a:lstStyle/>
          <a:p>
            <a:pPr algn="l" rtl="0"/>
            <a:r>
              <a:rPr lang="en-US" dirty="0" smtClean="0"/>
              <a:t>The DNS server knows the name mapping.</a:t>
            </a:r>
          </a:p>
          <a:p>
            <a:pPr algn="l" rtl="0"/>
            <a:r>
              <a:rPr lang="en-US" dirty="0" smtClean="0"/>
              <a:t>The DNS server does not know the name mapping.</a:t>
            </a:r>
          </a:p>
          <a:p>
            <a:pPr algn="l" rtl="0">
              <a:buNone/>
            </a:pPr>
            <a:endParaRPr lang="en-US" dirty="0"/>
          </a:p>
        </p:txBody>
      </p:sp>
      <p:pic>
        <p:nvPicPr>
          <p:cNvPr id="6" name="Picture 2" descr="C:\Users\HP\Desktop\Kinicki\presentation\dns-recrussion-big.jpg"/>
          <p:cNvPicPr>
            <a:picLocks noChangeAspect="1" noChangeArrowheads="1"/>
          </p:cNvPicPr>
          <p:nvPr/>
        </p:nvPicPr>
        <p:blipFill>
          <a:blip r:embed="rId2"/>
          <a:srcRect/>
          <a:stretch>
            <a:fillRect/>
          </a:stretch>
        </p:blipFill>
        <p:spPr bwMode="auto">
          <a:xfrm>
            <a:off x="1643042" y="2275284"/>
            <a:ext cx="5786258" cy="4582716"/>
          </a:xfrm>
          <a:prstGeom prst="rect">
            <a:avLst/>
          </a:prstGeom>
          <a:noFill/>
        </p:spPr>
      </p:pic>
      <p:sp>
        <p:nvSpPr>
          <p:cNvPr id="5" name="Slide Number Placeholder 4"/>
          <p:cNvSpPr>
            <a:spLocks noGrp="1"/>
          </p:cNvSpPr>
          <p:nvPr>
            <p:ph type="sldNum" sz="quarter" idx="12"/>
          </p:nvPr>
        </p:nvSpPr>
        <p:spPr/>
        <p:txBody>
          <a:bodyPr/>
          <a:lstStyle/>
          <a:p>
            <a:fld id="{0B34F065-1154-456A-91E3-76DE8E75E17B}" type="slidenum">
              <a:rPr lang="ar-SA" smtClean="0"/>
              <a:pPr/>
              <a:t>12</a:t>
            </a:fld>
            <a:endParaRPr lang="ar-S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DNS Usage in SIP Infrastructure</a:t>
            </a:r>
            <a:endParaRPr lang="en-US" dirty="0"/>
          </a:p>
        </p:txBody>
      </p:sp>
      <p:sp>
        <p:nvSpPr>
          <p:cNvPr id="3" name="Content Placeholder 2"/>
          <p:cNvSpPr>
            <a:spLocks noGrp="1"/>
          </p:cNvSpPr>
          <p:nvPr>
            <p:ph idx="1"/>
          </p:nvPr>
        </p:nvSpPr>
        <p:spPr/>
        <p:txBody>
          <a:bodyPr>
            <a:normAutofit/>
          </a:bodyPr>
          <a:lstStyle/>
          <a:p>
            <a:pPr algn="l" rtl="0"/>
            <a:r>
              <a:rPr lang="en-US" dirty="0" smtClean="0"/>
              <a:t>Many of the header fields in a SIP message contain Fully Qualified Domain Names (FQDN) that need to be resolved for further processing from a SIP entity.</a:t>
            </a:r>
          </a:p>
          <a:p>
            <a:pPr algn="l" rtl="0"/>
            <a:endParaRPr lang="en-US" dirty="0" smtClean="0"/>
          </a:p>
          <a:p>
            <a:pPr algn="l" rtl="0"/>
            <a:r>
              <a:rPr lang="en-US" dirty="0" smtClean="0"/>
              <a:t>To interconnect the Public Switched Telephone Network (PSTN) with a SIP network.</a:t>
            </a:r>
          </a:p>
          <a:p>
            <a:pPr algn="l" rtl="0"/>
            <a:endParaRPr lang="en-US" dirty="0" smtClean="0"/>
          </a:p>
          <a:p>
            <a:pPr algn="l" rtl="0"/>
            <a:r>
              <a:rPr lang="en-US" dirty="0" smtClean="0"/>
              <a:t>SIP can utilize different transport layer protocols (e.g. UDP or TLS).</a:t>
            </a:r>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13</a:t>
            </a:fld>
            <a:endParaRPr lang="ar-SA"/>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gn="l" rtl="0"/>
            <a:r>
              <a:rPr lang="en-US" dirty="0" smtClean="0"/>
              <a:t>Introduction</a:t>
            </a:r>
          </a:p>
          <a:p>
            <a:pPr algn="l" rtl="0"/>
            <a:r>
              <a:rPr lang="en-US" dirty="0" smtClean="0"/>
              <a:t>Background</a:t>
            </a:r>
          </a:p>
          <a:p>
            <a:pPr algn="l" rtl="0"/>
            <a:r>
              <a:rPr lang="en-US" dirty="0" smtClean="0">
                <a:solidFill>
                  <a:schemeClr val="tx2">
                    <a:lumMod val="40000"/>
                    <a:lumOff val="60000"/>
                  </a:schemeClr>
                </a:solidFill>
              </a:rPr>
              <a:t>Scope of The Attack</a:t>
            </a:r>
          </a:p>
          <a:p>
            <a:pPr algn="l" rtl="0"/>
            <a:r>
              <a:rPr lang="en-US" dirty="0" err="1" smtClean="0"/>
              <a:t>Testbed</a:t>
            </a:r>
            <a:r>
              <a:rPr lang="en-US" dirty="0" smtClean="0"/>
              <a:t> Setup</a:t>
            </a:r>
          </a:p>
          <a:p>
            <a:pPr algn="l" rtl="0"/>
            <a:r>
              <a:rPr lang="en-US" dirty="0" smtClean="0"/>
              <a:t>DNS Attacks on SIP Proxies</a:t>
            </a:r>
          </a:p>
          <a:p>
            <a:pPr algn="l" rtl="0"/>
            <a:r>
              <a:rPr lang="en-US" dirty="0" smtClean="0"/>
              <a:t>Non-Blocking Cache Design</a:t>
            </a:r>
          </a:p>
          <a:p>
            <a:pPr algn="l" rtl="0"/>
            <a:r>
              <a:rPr lang="en-US" dirty="0" smtClean="0"/>
              <a:t>Conclusion and Future Work</a:t>
            </a:r>
          </a:p>
          <a:p>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14</a:t>
            </a:fld>
            <a:endParaRPr lang="ar-S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The Attack</a:t>
            </a:r>
            <a:endParaRPr lang="en-US" dirty="0"/>
          </a:p>
        </p:txBody>
      </p:sp>
      <p:sp>
        <p:nvSpPr>
          <p:cNvPr id="3" name="Content Placeholder 2"/>
          <p:cNvSpPr>
            <a:spLocks noGrp="1"/>
          </p:cNvSpPr>
          <p:nvPr>
            <p:ph idx="1"/>
          </p:nvPr>
        </p:nvSpPr>
        <p:spPr/>
        <p:txBody>
          <a:bodyPr/>
          <a:lstStyle/>
          <a:p>
            <a:pPr algn="l" rtl="0"/>
            <a:r>
              <a:rPr lang="en-US" dirty="0" smtClean="0"/>
              <a:t>The goal of a </a:t>
            </a:r>
            <a:r>
              <a:rPr lang="en-US" dirty="0" err="1" smtClean="0"/>
              <a:t>DoS</a:t>
            </a:r>
            <a:r>
              <a:rPr lang="en-US" dirty="0" smtClean="0"/>
              <a:t> attack is to render the service inoperable for as long as possible.</a:t>
            </a:r>
          </a:p>
          <a:p>
            <a:pPr algn="l" rtl="0"/>
            <a:endParaRPr lang="en-US" dirty="0" smtClean="0"/>
          </a:p>
          <a:p>
            <a:pPr algn="l" rtl="0"/>
            <a:r>
              <a:rPr lang="en-US" dirty="0" smtClean="0"/>
              <a:t>Most effective against proxies or registrars/redirectors.</a:t>
            </a:r>
          </a:p>
          <a:p>
            <a:pPr algn="l" rtl="0"/>
            <a:endParaRPr lang="en-US" dirty="0" smtClean="0"/>
          </a:p>
          <a:p>
            <a:pPr algn="l" rtl="0"/>
            <a:r>
              <a:rPr lang="en-US" dirty="0" smtClean="0"/>
              <a:t>The SIP DNS attack targets the DNS queries high processing time.</a:t>
            </a:r>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15</a:t>
            </a:fld>
            <a:endParaRPr lang="ar-SA"/>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The Attack</a:t>
            </a:r>
            <a:endParaRPr lang="en-US" dirty="0"/>
          </a:p>
        </p:txBody>
      </p:sp>
      <p:sp>
        <p:nvSpPr>
          <p:cNvPr id="3" name="Content Placeholder 2"/>
          <p:cNvSpPr>
            <a:spLocks noGrp="1"/>
          </p:cNvSpPr>
          <p:nvPr>
            <p:ph idx="1"/>
          </p:nvPr>
        </p:nvSpPr>
        <p:spPr>
          <a:xfrm>
            <a:off x="457200" y="1600200"/>
            <a:ext cx="3400420" cy="4614882"/>
          </a:xfrm>
        </p:spPr>
        <p:txBody>
          <a:bodyPr>
            <a:normAutofit fontScale="92500"/>
          </a:bodyPr>
          <a:lstStyle/>
          <a:p>
            <a:pPr algn="l" rtl="0"/>
            <a:r>
              <a:rPr lang="en-US" dirty="0" smtClean="0"/>
              <a:t>Irresolvable domain name !!</a:t>
            </a:r>
          </a:p>
          <a:p>
            <a:pPr algn="l" rtl="0"/>
            <a:r>
              <a:rPr lang="en-US" dirty="0" smtClean="0"/>
              <a:t>The attacker use URI that its mapping will not be in the cache of a name server and the URI will trigger a request to an authoritative name server that has a common low response time.</a:t>
            </a:r>
            <a:endParaRPr lang="en-US" dirty="0"/>
          </a:p>
        </p:txBody>
      </p:sp>
      <p:pic>
        <p:nvPicPr>
          <p:cNvPr id="4098" name="Picture 2"/>
          <p:cNvPicPr>
            <a:picLocks noChangeAspect="1" noChangeArrowheads="1"/>
          </p:cNvPicPr>
          <p:nvPr/>
        </p:nvPicPr>
        <p:blipFill>
          <a:blip r:embed="rId2"/>
          <a:srcRect/>
          <a:stretch>
            <a:fillRect/>
          </a:stretch>
        </p:blipFill>
        <p:spPr bwMode="auto">
          <a:xfrm>
            <a:off x="3929058" y="1928802"/>
            <a:ext cx="5214942" cy="3391661"/>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0B34F065-1154-456A-91E3-76DE8E75E17B}" type="slidenum">
              <a:rPr lang="ar-SA" smtClean="0"/>
              <a:pPr/>
              <a:t>16</a:t>
            </a:fld>
            <a:endParaRPr lang="ar-S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Scope of The Attack</a:t>
            </a:r>
            <a:endParaRPr lang="en-US" dirty="0"/>
          </a:p>
        </p:txBody>
      </p:sp>
      <p:sp>
        <p:nvSpPr>
          <p:cNvPr id="3" name="Content Placeholder 2"/>
          <p:cNvSpPr>
            <a:spLocks noGrp="1"/>
          </p:cNvSpPr>
          <p:nvPr>
            <p:ph idx="1"/>
          </p:nvPr>
        </p:nvSpPr>
        <p:spPr/>
        <p:txBody>
          <a:bodyPr>
            <a:normAutofit/>
          </a:bodyPr>
          <a:lstStyle/>
          <a:p>
            <a:pPr algn="l" rtl="0"/>
            <a:r>
              <a:rPr lang="en-US" dirty="0" smtClean="0"/>
              <a:t>Two ways to construct irresolvable domain name:</a:t>
            </a:r>
          </a:p>
          <a:p>
            <a:pPr marL="1771650" lvl="3" indent="-514350" algn="l" rtl="0">
              <a:buFont typeface="+mj-lt"/>
              <a:buAutoNum type="arabicPeriod"/>
            </a:pPr>
            <a:r>
              <a:rPr lang="en-US" sz="2800" dirty="0" smtClean="0"/>
              <a:t>Adding random host names to the left side of the address domain.</a:t>
            </a:r>
          </a:p>
          <a:p>
            <a:pPr marL="1771650" lvl="3" indent="-514350" algn="l" rtl="0">
              <a:buFont typeface="+mj-lt"/>
              <a:buAutoNum type="arabicPeriod"/>
            </a:pPr>
            <a:r>
              <a:rPr lang="en-US" sz="2800" dirty="0" smtClean="0"/>
              <a:t>Querying different name servers and measuring reply times.</a:t>
            </a:r>
          </a:p>
          <a:p>
            <a:pPr algn="ctr" rtl="0">
              <a:buNone/>
            </a:pPr>
            <a:r>
              <a:rPr lang="en-US" i="1" dirty="0" smtClean="0"/>
              <a:t>Such a message cannot easily be filtered out by a SIP server or an Intrusion Detection System.</a:t>
            </a:r>
            <a:endParaRPr lang="en-US" sz="8800" i="1"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17</a:t>
            </a:fld>
            <a:endParaRPr lang="ar-S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The Attack</a:t>
            </a:r>
            <a:endParaRPr lang="en-US" dirty="0"/>
          </a:p>
        </p:txBody>
      </p:sp>
      <p:pic>
        <p:nvPicPr>
          <p:cNvPr id="5122" name="Picture 2"/>
          <p:cNvPicPr>
            <a:picLocks noGrp="1" noChangeAspect="1" noChangeArrowheads="1"/>
          </p:cNvPicPr>
          <p:nvPr>
            <p:ph idx="1"/>
          </p:nvPr>
        </p:nvPicPr>
        <p:blipFill>
          <a:blip r:embed="rId2"/>
          <a:stretch>
            <a:fillRect/>
          </a:stretch>
        </p:blipFill>
        <p:spPr bwMode="auto">
          <a:xfrm>
            <a:off x="1261289" y="1749678"/>
            <a:ext cx="5668165" cy="4536841"/>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0B34F065-1154-456A-91E3-76DE8E75E17B}" type="slidenum">
              <a:rPr lang="ar-SA" smtClean="0"/>
              <a:pPr/>
              <a:t>18</a:t>
            </a:fld>
            <a:endParaRPr lang="ar-SA"/>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gn="l" rtl="0"/>
            <a:r>
              <a:rPr lang="en-US" dirty="0" smtClean="0"/>
              <a:t>Introduction</a:t>
            </a:r>
          </a:p>
          <a:p>
            <a:pPr algn="l" rtl="0"/>
            <a:r>
              <a:rPr lang="en-US" dirty="0" smtClean="0"/>
              <a:t>Background</a:t>
            </a:r>
          </a:p>
          <a:p>
            <a:pPr algn="l" rtl="0"/>
            <a:r>
              <a:rPr lang="en-US" dirty="0" smtClean="0"/>
              <a:t>Scope of The Attack</a:t>
            </a:r>
          </a:p>
          <a:p>
            <a:pPr algn="l" rtl="0"/>
            <a:r>
              <a:rPr lang="en-US" dirty="0" err="1" smtClean="0">
                <a:solidFill>
                  <a:schemeClr val="tx2">
                    <a:lumMod val="40000"/>
                    <a:lumOff val="60000"/>
                  </a:schemeClr>
                </a:solidFill>
              </a:rPr>
              <a:t>Testbed</a:t>
            </a:r>
            <a:r>
              <a:rPr lang="en-US" dirty="0" smtClean="0">
                <a:solidFill>
                  <a:schemeClr val="tx2">
                    <a:lumMod val="40000"/>
                    <a:lumOff val="60000"/>
                  </a:schemeClr>
                </a:solidFill>
              </a:rPr>
              <a:t> Setup</a:t>
            </a:r>
          </a:p>
          <a:p>
            <a:pPr algn="l" rtl="0"/>
            <a:r>
              <a:rPr lang="en-US" dirty="0" smtClean="0"/>
              <a:t>DNS Attacks on SIP Proxies</a:t>
            </a:r>
          </a:p>
          <a:p>
            <a:pPr algn="l" rtl="0"/>
            <a:r>
              <a:rPr lang="en-US" dirty="0" smtClean="0"/>
              <a:t>Non-Blocking Cache Design</a:t>
            </a:r>
          </a:p>
          <a:p>
            <a:pPr algn="l" rtl="0"/>
            <a:r>
              <a:rPr lang="en-US" dirty="0" smtClean="0"/>
              <a:t>Conclusion and Future Work</a:t>
            </a:r>
          </a:p>
          <a:p>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19</a:t>
            </a:fld>
            <a:endParaRPr lang="ar-S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gn="l" rtl="0"/>
            <a:r>
              <a:rPr lang="en-US" dirty="0" smtClean="0">
                <a:solidFill>
                  <a:schemeClr val="tx2">
                    <a:lumMod val="40000"/>
                    <a:lumOff val="60000"/>
                  </a:schemeClr>
                </a:solidFill>
              </a:rPr>
              <a:t>Introduction</a:t>
            </a:r>
          </a:p>
          <a:p>
            <a:pPr algn="l" rtl="0"/>
            <a:r>
              <a:rPr lang="en-US" dirty="0" smtClean="0"/>
              <a:t>Background</a:t>
            </a:r>
          </a:p>
          <a:p>
            <a:pPr algn="l" rtl="0"/>
            <a:r>
              <a:rPr lang="en-US" dirty="0" smtClean="0"/>
              <a:t>Scope of The Attack</a:t>
            </a:r>
          </a:p>
          <a:p>
            <a:pPr algn="l" rtl="0"/>
            <a:r>
              <a:rPr lang="en-US" dirty="0" err="1" smtClean="0"/>
              <a:t>Testbed</a:t>
            </a:r>
            <a:r>
              <a:rPr lang="en-US" dirty="0" smtClean="0"/>
              <a:t> Setup</a:t>
            </a:r>
          </a:p>
          <a:p>
            <a:pPr algn="l" rtl="0"/>
            <a:r>
              <a:rPr lang="en-US" dirty="0" smtClean="0"/>
              <a:t>DNS Attacks on SIP Proxies</a:t>
            </a:r>
          </a:p>
          <a:p>
            <a:pPr algn="l" rtl="0"/>
            <a:r>
              <a:rPr lang="en-US" dirty="0" smtClean="0"/>
              <a:t>Non-Blocking Cache Design</a:t>
            </a:r>
          </a:p>
          <a:p>
            <a:pPr algn="l" rtl="0"/>
            <a:r>
              <a:rPr lang="en-US" dirty="0" smtClean="0"/>
              <a:t>Conclusion and Future Work</a:t>
            </a:r>
          </a:p>
        </p:txBody>
      </p:sp>
      <p:sp>
        <p:nvSpPr>
          <p:cNvPr id="4" name="Slide Number Placeholder 3"/>
          <p:cNvSpPr>
            <a:spLocks noGrp="1"/>
          </p:cNvSpPr>
          <p:nvPr>
            <p:ph type="sldNum" sz="quarter" idx="12"/>
          </p:nvPr>
        </p:nvSpPr>
        <p:spPr/>
        <p:txBody>
          <a:bodyPr/>
          <a:lstStyle/>
          <a:p>
            <a:fld id="{0B34F065-1154-456A-91E3-76DE8E75E17B}" type="slidenum">
              <a:rPr lang="ar-SA" smtClean="0"/>
              <a:pPr/>
              <a:t>2</a:t>
            </a:fld>
            <a:endParaRPr lang="ar-S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TestBed</a:t>
            </a:r>
            <a:r>
              <a:rPr lang="en-US" dirty="0" smtClean="0"/>
              <a:t> Setup</a:t>
            </a:r>
            <a:endParaRPr lang="en-US" dirty="0"/>
          </a:p>
        </p:txBody>
      </p:sp>
      <p:sp>
        <p:nvSpPr>
          <p:cNvPr id="3" name="Content Placeholder 2"/>
          <p:cNvSpPr>
            <a:spLocks noGrp="1"/>
          </p:cNvSpPr>
          <p:nvPr>
            <p:ph idx="1"/>
          </p:nvPr>
        </p:nvSpPr>
        <p:spPr>
          <a:xfrm>
            <a:off x="457200" y="1600200"/>
            <a:ext cx="8186766" cy="4900634"/>
          </a:xfrm>
        </p:spPr>
        <p:txBody>
          <a:bodyPr>
            <a:normAutofit fontScale="92500" lnSpcReduction="20000"/>
          </a:bodyPr>
          <a:lstStyle/>
          <a:p>
            <a:pPr algn="l" rtl="0">
              <a:buNone/>
            </a:pPr>
            <a:r>
              <a:rPr lang="en-US" dirty="0" smtClean="0"/>
              <a:t>Five Main component:</a:t>
            </a:r>
          </a:p>
          <a:p>
            <a:pPr marL="514350" indent="-514350" algn="l" rtl="0">
              <a:buFont typeface="+mj-lt"/>
              <a:buAutoNum type="arabicPeriod"/>
            </a:pPr>
            <a:r>
              <a:rPr lang="en-US" sz="2400" dirty="0" smtClean="0"/>
              <a:t>SIP proxy, using SIP Express                               Router (SER)</a:t>
            </a:r>
          </a:p>
          <a:p>
            <a:pPr marL="514350" indent="-514350" algn="l" rtl="0">
              <a:buFont typeface="+mj-lt"/>
              <a:buAutoNum type="arabicPeriod"/>
            </a:pPr>
            <a:r>
              <a:rPr lang="en-US" sz="2400" dirty="0" smtClean="0"/>
              <a:t>Local DNS server</a:t>
            </a:r>
          </a:p>
          <a:p>
            <a:pPr marL="514350" indent="-514350" algn="l" rtl="0">
              <a:buFont typeface="+mj-lt"/>
              <a:buAutoNum type="arabicPeriod"/>
            </a:pPr>
            <a:r>
              <a:rPr lang="en-US" sz="2400" dirty="0" smtClean="0"/>
              <a:t>Self implemented Attack                                               Tool</a:t>
            </a:r>
          </a:p>
          <a:p>
            <a:pPr marL="514350" indent="-514350" algn="l" rtl="0">
              <a:buFont typeface="+mj-lt"/>
              <a:buAutoNum type="arabicPeriod"/>
            </a:pPr>
            <a:r>
              <a:rPr lang="en-US" sz="2400" dirty="0" smtClean="0"/>
              <a:t>User Agent (UA)</a:t>
            </a:r>
          </a:p>
          <a:p>
            <a:pPr marL="514350" indent="-514350" algn="l" rtl="0">
              <a:buAutoNum type="arabicPeriod"/>
            </a:pPr>
            <a:r>
              <a:rPr lang="en-US" sz="2400" dirty="0" smtClean="0"/>
              <a:t>External SIP Provider</a:t>
            </a:r>
          </a:p>
          <a:p>
            <a:pPr algn="l" rtl="0">
              <a:buNone/>
            </a:pPr>
            <a:endParaRPr lang="en-US" sz="2400" dirty="0" smtClean="0"/>
          </a:p>
          <a:p>
            <a:pPr algn="l" rtl="0">
              <a:buNone/>
            </a:pPr>
            <a:endParaRPr lang="en-US" sz="2400" dirty="0" smtClean="0"/>
          </a:p>
          <a:p>
            <a:pPr algn="l" rtl="0">
              <a:buNone/>
            </a:pPr>
            <a:r>
              <a:rPr lang="en-US" sz="2400" i="1" dirty="0" smtClean="0"/>
              <a:t>The test bed was established on Pentium D double processor</a:t>
            </a:r>
          </a:p>
          <a:p>
            <a:pPr algn="l" rtl="0">
              <a:buNone/>
            </a:pPr>
            <a:r>
              <a:rPr lang="en-US" sz="2400" i="1" dirty="0" smtClean="0"/>
              <a:t>    machines with 1 GB RAM (Proxy, User Agent, and Attack tool) running on Linux Operating Systems, equipped with 100 M Bps internet access.</a:t>
            </a:r>
          </a:p>
          <a:p>
            <a:pPr marL="514350" indent="-514350" algn="l" rtl="0">
              <a:buNone/>
            </a:pPr>
            <a:endParaRPr lang="en-US" sz="2400" dirty="0"/>
          </a:p>
        </p:txBody>
      </p:sp>
      <p:pic>
        <p:nvPicPr>
          <p:cNvPr id="6146" name="Picture 2"/>
          <p:cNvPicPr>
            <a:picLocks noChangeAspect="1" noChangeArrowheads="1"/>
          </p:cNvPicPr>
          <p:nvPr/>
        </p:nvPicPr>
        <p:blipFill>
          <a:blip r:embed="rId2"/>
          <a:srcRect/>
          <a:stretch>
            <a:fillRect/>
          </a:stretch>
        </p:blipFill>
        <p:spPr bwMode="auto">
          <a:xfrm>
            <a:off x="4429124" y="1142984"/>
            <a:ext cx="4286280" cy="374199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0B34F065-1154-456A-91E3-76DE8E75E17B}" type="slidenum">
              <a:rPr lang="ar-SA" smtClean="0"/>
              <a:pPr/>
              <a:t>20</a:t>
            </a:fld>
            <a:endParaRPr lang="ar-SA"/>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TestBed</a:t>
            </a:r>
            <a:r>
              <a:rPr lang="en-US" dirty="0" smtClean="0"/>
              <a:t> Setup</a:t>
            </a:r>
            <a:endParaRPr lang="en-US" dirty="0"/>
          </a:p>
        </p:txBody>
      </p:sp>
      <p:sp>
        <p:nvSpPr>
          <p:cNvPr id="3" name="Content Placeholder 2"/>
          <p:cNvSpPr>
            <a:spLocks noGrp="1"/>
          </p:cNvSpPr>
          <p:nvPr>
            <p:ph idx="1"/>
          </p:nvPr>
        </p:nvSpPr>
        <p:spPr/>
        <p:txBody>
          <a:bodyPr>
            <a:normAutofit fontScale="77500" lnSpcReduction="20000"/>
          </a:bodyPr>
          <a:lstStyle/>
          <a:p>
            <a:pPr algn="l" rtl="0"/>
            <a:r>
              <a:rPr lang="en-US" dirty="0" smtClean="0"/>
              <a:t>The SIP proxy is setup first and can be configured to have different parallel processing queues n, with 2≤n≤64.</a:t>
            </a:r>
          </a:p>
          <a:p>
            <a:pPr algn="l" rtl="0"/>
            <a:r>
              <a:rPr lang="en-US" dirty="0" smtClean="0"/>
              <a:t> According to SIP protocol, the UA has to REGISTER at a SIP server before it can INVITE others entities or receive INVITE messages. Therefore, REGISTER is the first essential step for the whole process and our experiments are focus on this step.</a:t>
            </a:r>
          </a:p>
          <a:p>
            <a:pPr algn="l" rtl="0"/>
            <a:r>
              <a:rPr lang="en-US" dirty="0" smtClean="0"/>
              <a:t>UA configured to send continuously REGISTER messages from our local network to external SIP proxies. The external SIP register addressed are given to the UA in textual representation, as such our proxy has to resolve the domain before it can forward any request.</a:t>
            </a:r>
          </a:p>
          <a:p>
            <a:pPr algn="l" rtl="0"/>
            <a:r>
              <a:rPr lang="en-US" dirty="0" smtClean="0"/>
              <a:t> The attacking tool is configured to send crafted messages containing hard resolvable domain names to the local outgoing SIP proxy. It is configurable by the attacking interval </a:t>
            </a:r>
            <a:r>
              <a:rPr lang="en-US" dirty="0" err="1" smtClean="0"/>
              <a:t>i</a:t>
            </a:r>
            <a:r>
              <a:rPr lang="en-US" dirty="0" smtClean="0"/>
              <a:t> seconds between two attacking messages.</a:t>
            </a:r>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21</a:t>
            </a:fld>
            <a:endParaRPr lang="ar-SA"/>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TestBed</a:t>
            </a:r>
            <a:r>
              <a:rPr lang="en-US" dirty="0" smtClean="0"/>
              <a:t> Setup</a:t>
            </a:r>
            <a:endParaRPr lang="en-US" dirty="0"/>
          </a:p>
        </p:txBody>
      </p:sp>
      <p:sp>
        <p:nvSpPr>
          <p:cNvPr id="3" name="Content Placeholder 2"/>
          <p:cNvSpPr>
            <a:spLocks noGrp="1"/>
          </p:cNvSpPr>
          <p:nvPr>
            <p:ph idx="1"/>
          </p:nvPr>
        </p:nvSpPr>
        <p:spPr/>
        <p:txBody>
          <a:bodyPr>
            <a:normAutofit/>
          </a:bodyPr>
          <a:lstStyle/>
          <a:p>
            <a:pPr algn="l" rtl="0">
              <a:buNone/>
            </a:pPr>
            <a:r>
              <a:rPr lang="en-US" dirty="0" smtClean="0"/>
              <a:t>   To measure the proxy performance, UA sends out 5000 register messages and counts the number of responses (r) that local proxy can process. If we can get any kind of response from a remote SIP server, it means the domain name of the server has successfully been resolved by our proxy.</a:t>
            </a:r>
          </a:p>
          <a:p>
            <a:pPr algn="l" rtl="0">
              <a:buNone/>
            </a:pPr>
            <a:endParaRPr lang="en-US" dirty="0" smtClean="0"/>
          </a:p>
          <a:p>
            <a:pPr algn="l" rtl="0">
              <a:buNone/>
            </a:pPr>
            <a:r>
              <a:rPr lang="en-US" dirty="0" smtClean="0"/>
              <a:t>    </a:t>
            </a:r>
            <a:r>
              <a:rPr lang="en-US" i="1" dirty="0" smtClean="0"/>
              <a:t>All measurements reported in the paper are the average value of 10 runs of the tests</a:t>
            </a:r>
          </a:p>
          <a:p>
            <a:pPr algn="l" rtl="0">
              <a:buNone/>
            </a:pPr>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22</a:t>
            </a:fld>
            <a:endParaRPr lang="ar-SA"/>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variables</a:t>
            </a:r>
            <a:endParaRPr lang="en-US" dirty="0"/>
          </a:p>
        </p:txBody>
      </p:sp>
      <p:pic>
        <p:nvPicPr>
          <p:cNvPr id="7170" name="Picture 2"/>
          <p:cNvPicPr>
            <a:picLocks noGrp="1" noChangeAspect="1" noChangeArrowheads="1"/>
          </p:cNvPicPr>
          <p:nvPr>
            <p:ph idx="1"/>
          </p:nvPr>
        </p:nvPicPr>
        <p:blipFill>
          <a:blip r:embed="rId2"/>
          <a:srcRect/>
          <a:stretch>
            <a:fillRect/>
          </a:stretch>
        </p:blipFill>
        <p:spPr bwMode="auto">
          <a:xfrm>
            <a:off x="428596" y="1643050"/>
            <a:ext cx="7355147" cy="3929089"/>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0B34F065-1154-456A-91E3-76DE8E75E17B}" type="slidenum">
              <a:rPr lang="ar-SA" smtClean="0"/>
              <a:pPr/>
              <a:t>23</a:t>
            </a:fld>
            <a:endParaRPr lang="ar-SA"/>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gn="l" rtl="0"/>
            <a:r>
              <a:rPr lang="en-US" dirty="0" smtClean="0"/>
              <a:t>Introduction</a:t>
            </a:r>
          </a:p>
          <a:p>
            <a:pPr algn="l" rtl="0"/>
            <a:r>
              <a:rPr lang="en-US" dirty="0" smtClean="0"/>
              <a:t>Background</a:t>
            </a:r>
          </a:p>
          <a:p>
            <a:pPr algn="l" rtl="0"/>
            <a:r>
              <a:rPr lang="en-US" dirty="0" smtClean="0"/>
              <a:t>Scope of The Attack</a:t>
            </a:r>
          </a:p>
          <a:p>
            <a:pPr algn="l" rtl="0"/>
            <a:r>
              <a:rPr lang="en-US" dirty="0" err="1" smtClean="0"/>
              <a:t>Testbed</a:t>
            </a:r>
            <a:r>
              <a:rPr lang="en-US" dirty="0" smtClean="0"/>
              <a:t> Setup</a:t>
            </a:r>
          </a:p>
          <a:p>
            <a:pPr algn="l" rtl="0"/>
            <a:r>
              <a:rPr lang="en-US" dirty="0" smtClean="0">
                <a:solidFill>
                  <a:schemeClr val="tx2">
                    <a:lumMod val="40000"/>
                    <a:lumOff val="60000"/>
                  </a:schemeClr>
                </a:solidFill>
              </a:rPr>
              <a:t>DNS Attacks on SIP Proxies</a:t>
            </a:r>
          </a:p>
          <a:p>
            <a:pPr algn="l" rtl="0"/>
            <a:r>
              <a:rPr lang="en-US" dirty="0" smtClean="0"/>
              <a:t>Non-Blocking Cache Design</a:t>
            </a:r>
          </a:p>
          <a:p>
            <a:pPr algn="l" rtl="0"/>
            <a:r>
              <a:rPr lang="en-US" dirty="0" smtClean="0"/>
              <a:t>Conclusion and Future Work</a:t>
            </a:r>
          </a:p>
          <a:p>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24</a:t>
            </a:fld>
            <a:endParaRPr lang="ar-SA"/>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DNS Attacks on SIP Proxies</a:t>
            </a:r>
            <a:endParaRPr lang="en-US" dirty="0"/>
          </a:p>
        </p:txBody>
      </p:sp>
      <p:sp>
        <p:nvSpPr>
          <p:cNvPr id="3" name="Content Placeholder 2"/>
          <p:cNvSpPr>
            <a:spLocks noGrp="1"/>
          </p:cNvSpPr>
          <p:nvPr>
            <p:ph idx="1"/>
          </p:nvPr>
        </p:nvSpPr>
        <p:spPr/>
        <p:txBody>
          <a:bodyPr>
            <a:normAutofit fontScale="92500" lnSpcReduction="10000"/>
          </a:bodyPr>
          <a:lstStyle/>
          <a:p>
            <a:pPr algn="l" rtl="0"/>
            <a:r>
              <a:rPr lang="en-US" dirty="0" smtClean="0"/>
              <a:t>Two basic options for using DNS in a SIP proxy:</a:t>
            </a:r>
          </a:p>
          <a:p>
            <a:pPr marL="1314450" lvl="2" indent="-514350" algn="l" rtl="0">
              <a:buNone/>
            </a:pPr>
            <a:r>
              <a:rPr lang="en-US" sz="3600" dirty="0" smtClean="0"/>
              <a:t>1. Synchronous DNS Implementation</a:t>
            </a:r>
          </a:p>
          <a:p>
            <a:pPr marL="1314450" lvl="2" indent="-514350" algn="l" rtl="0">
              <a:buNone/>
            </a:pPr>
            <a:r>
              <a:rPr lang="en-US" dirty="0" smtClean="0"/>
              <a:t>        SIP proxy sends a DNS request and waits for an answer, while waiting for the process that has issued the request the SIP proxy is blocked and unable to process new requests.</a:t>
            </a:r>
          </a:p>
          <a:p>
            <a:pPr marL="1314450" lvl="2" indent="-514350" algn="l" rtl="0">
              <a:buNone/>
            </a:pPr>
            <a:r>
              <a:rPr lang="en-US" sz="3600" dirty="0" smtClean="0"/>
              <a:t>2. Asynchronous DNS Implementation </a:t>
            </a:r>
          </a:p>
          <a:p>
            <a:pPr marL="1314450" lvl="2" indent="-514350" algn="l" rtl="0">
              <a:buNone/>
            </a:pPr>
            <a:r>
              <a:rPr lang="en-US" sz="2200" dirty="0" smtClean="0"/>
              <a:t>        </a:t>
            </a:r>
            <a:r>
              <a:rPr lang="en-US" dirty="0" smtClean="0"/>
              <a:t>SIP proxy issues DNS request continuously, saving state information after every request, once the reply to the DNS request arrives or timeout expires the proxy will be notified.</a:t>
            </a:r>
            <a:endParaRPr lang="en-US" sz="26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25</a:t>
            </a:fld>
            <a:endParaRPr lang="ar-SA"/>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DNS and Synchronous SIP Proxies</a:t>
            </a:r>
            <a:endParaRPr lang="en-US" dirty="0"/>
          </a:p>
        </p:txBody>
      </p:sp>
      <p:sp>
        <p:nvSpPr>
          <p:cNvPr id="3" name="Content Placeholder 2"/>
          <p:cNvSpPr>
            <a:spLocks noGrp="1"/>
          </p:cNvSpPr>
          <p:nvPr>
            <p:ph idx="1"/>
          </p:nvPr>
        </p:nvSpPr>
        <p:spPr>
          <a:xfrm>
            <a:off x="457200" y="1600200"/>
            <a:ext cx="7758138" cy="4757758"/>
          </a:xfrm>
        </p:spPr>
        <p:txBody>
          <a:bodyPr>
            <a:normAutofit fontScale="92500" lnSpcReduction="20000"/>
          </a:bodyPr>
          <a:lstStyle/>
          <a:p>
            <a:pPr algn="l" rtl="0">
              <a:buNone/>
            </a:pPr>
            <a:r>
              <a:rPr lang="en-US" dirty="0" smtClean="0"/>
              <a:t>Synchronous Scaling through Parallel Processing</a:t>
            </a:r>
          </a:p>
          <a:p>
            <a:pPr algn="l" rtl="0">
              <a:buNone/>
            </a:pPr>
            <a:r>
              <a:rPr lang="en-US" sz="2400" dirty="0" smtClean="0"/>
              <a:t>    </a:t>
            </a:r>
          </a:p>
          <a:p>
            <a:pPr algn="l" rtl="0">
              <a:buNone/>
            </a:pPr>
            <a:endParaRPr lang="en-US" sz="2400" dirty="0" smtClean="0"/>
          </a:p>
          <a:p>
            <a:pPr algn="l" rtl="0">
              <a:buNone/>
            </a:pPr>
            <a:endParaRPr lang="en-US" sz="2400" dirty="0" smtClean="0"/>
          </a:p>
          <a:p>
            <a:pPr algn="l" rtl="0">
              <a:buNone/>
            </a:pPr>
            <a:endParaRPr lang="en-US" sz="2400" dirty="0" smtClean="0"/>
          </a:p>
          <a:p>
            <a:pPr algn="l" rtl="0">
              <a:buNone/>
            </a:pPr>
            <a:endParaRPr lang="en-US" sz="2400" dirty="0" smtClean="0"/>
          </a:p>
          <a:p>
            <a:pPr algn="l" rtl="0">
              <a:buNone/>
            </a:pPr>
            <a:endParaRPr lang="en-US" sz="2400" dirty="0" smtClean="0"/>
          </a:p>
          <a:p>
            <a:pPr algn="l" rtl="0">
              <a:buNone/>
            </a:pPr>
            <a:r>
              <a:rPr lang="en-US" sz="2400" dirty="0" smtClean="0"/>
              <a:t>     </a:t>
            </a:r>
          </a:p>
          <a:p>
            <a:pPr algn="l" rtl="0">
              <a:buNone/>
            </a:pPr>
            <a:endParaRPr lang="en-US" sz="2400" dirty="0" smtClean="0"/>
          </a:p>
          <a:p>
            <a:pPr algn="l" rtl="0">
              <a:buNone/>
            </a:pPr>
            <a:endParaRPr lang="en-US" sz="2400" dirty="0" smtClean="0"/>
          </a:p>
          <a:p>
            <a:pPr algn="l" rtl="0">
              <a:buNone/>
            </a:pPr>
            <a:endParaRPr lang="en-US" sz="2400" dirty="0" smtClean="0"/>
          </a:p>
          <a:p>
            <a:pPr algn="ctr" rtl="0">
              <a:buNone/>
            </a:pPr>
            <a:r>
              <a:rPr lang="en-US" sz="2400" i="1" dirty="0" smtClean="0"/>
              <a:t>    Each process is responsible for parsing the message, initiating any DNS requests or requesting the execution of an application and finally forwarding the message.</a:t>
            </a:r>
            <a:endParaRPr lang="en-US" sz="2400" i="1" dirty="0"/>
          </a:p>
        </p:txBody>
      </p:sp>
      <p:pic>
        <p:nvPicPr>
          <p:cNvPr id="8195" name="Picture 3"/>
          <p:cNvPicPr>
            <a:picLocks noChangeAspect="1" noChangeArrowheads="1"/>
          </p:cNvPicPr>
          <p:nvPr/>
        </p:nvPicPr>
        <p:blipFill>
          <a:blip r:embed="rId2"/>
          <a:srcRect/>
          <a:stretch>
            <a:fillRect/>
          </a:stretch>
        </p:blipFill>
        <p:spPr bwMode="auto">
          <a:xfrm>
            <a:off x="2428860" y="2000240"/>
            <a:ext cx="4376739" cy="346235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0B34F065-1154-456A-91E3-76DE8E75E17B}" type="slidenum">
              <a:rPr lang="ar-SA" smtClean="0"/>
              <a:pPr/>
              <a:t>26</a:t>
            </a:fld>
            <a:endParaRPr lang="ar-SA"/>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DNS and Synchronous SIP Proxies</a:t>
            </a:r>
            <a:endParaRPr lang="en-US" dirty="0"/>
          </a:p>
        </p:txBody>
      </p:sp>
      <p:sp>
        <p:nvSpPr>
          <p:cNvPr id="3" name="Content Placeholder 2"/>
          <p:cNvSpPr>
            <a:spLocks noGrp="1"/>
          </p:cNvSpPr>
          <p:nvPr>
            <p:ph idx="1"/>
          </p:nvPr>
        </p:nvSpPr>
        <p:spPr/>
        <p:txBody>
          <a:bodyPr>
            <a:normAutofit fontScale="92500" lnSpcReduction="10000"/>
          </a:bodyPr>
          <a:lstStyle/>
          <a:p>
            <a:pPr algn="l" rtl="0">
              <a:buNone/>
            </a:pPr>
            <a:r>
              <a:rPr lang="en-US" sz="2800" dirty="0" smtClean="0"/>
              <a:t>Processing Performance</a:t>
            </a:r>
          </a:p>
          <a:p>
            <a:pPr algn="l" rtl="0">
              <a:buNone/>
            </a:pPr>
            <a:r>
              <a:rPr lang="en-US" sz="2800" dirty="0" smtClean="0"/>
              <a:t>of the Local proxy for </a:t>
            </a:r>
          </a:p>
          <a:p>
            <a:pPr algn="l" rtl="0">
              <a:buNone/>
            </a:pPr>
            <a:r>
              <a:rPr lang="en-US" sz="2800" dirty="0" smtClean="0"/>
              <a:t>different processing </a:t>
            </a:r>
          </a:p>
          <a:p>
            <a:pPr algn="l" rtl="0">
              <a:buNone/>
            </a:pPr>
            <a:r>
              <a:rPr lang="en-US" sz="2800" dirty="0" smtClean="0"/>
              <a:t>queues </a:t>
            </a:r>
            <a:r>
              <a:rPr lang="en-US" sz="2800" i="1" dirty="0" smtClean="0"/>
              <a:t>n</a:t>
            </a:r>
            <a:r>
              <a:rPr lang="en-US" sz="2800" dirty="0" smtClean="0"/>
              <a:t> varying attacking</a:t>
            </a:r>
          </a:p>
          <a:p>
            <a:pPr algn="l" rtl="0">
              <a:buNone/>
            </a:pPr>
            <a:r>
              <a:rPr lang="en-US" sz="2800" dirty="0" smtClean="0"/>
              <a:t> intervals</a:t>
            </a:r>
            <a:endParaRPr lang="en-US" sz="1200" dirty="0" smtClean="0"/>
          </a:p>
          <a:p>
            <a:r>
              <a:rPr lang="en-US" sz="1800" dirty="0" smtClean="0"/>
              <a:t>With few parallel processing queues </a:t>
            </a:r>
          </a:p>
          <a:p>
            <a:pPr algn="l" rtl="0">
              <a:buNone/>
            </a:pPr>
            <a:r>
              <a:rPr lang="en-US" sz="1800" dirty="0" smtClean="0"/>
              <a:t>(n ≤ 8) less than 20% of all potential </a:t>
            </a:r>
          </a:p>
          <a:p>
            <a:pPr algn="l" rtl="0">
              <a:buNone/>
            </a:pPr>
            <a:r>
              <a:rPr lang="en-US" sz="1800" dirty="0" smtClean="0"/>
              <a:t>messages can be processed. </a:t>
            </a:r>
          </a:p>
          <a:p>
            <a:r>
              <a:rPr lang="en-US" sz="1800" dirty="0" smtClean="0"/>
              <a:t>Decreasing the attacking interval</a:t>
            </a:r>
          </a:p>
          <a:p>
            <a:pPr>
              <a:buNone/>
            </a:pPr>
            <a:r>
              <a:rPr lang="en-US" sz="1800" dirty="0" smtClean="0"/>
              <a:t>down to 0.001 seconds (1000 attack </a:t>
            </a:r>
          </a:p>
          <a:p>
            <a:pPr algn="l" rtl="0">
              <a:buNone/>
            </a:pPr>
            <a:r>
              <a:rPr lang="en-US" sz="1800" dirty="0" smtClean="0"/>
              <a:t>message per second), even 64 </a:t>
            </a:r>
          </a:p>
          <a:p>
            <a:pPr algn="l" rtl="0">
              <a:buNone/>
            </a:pPr>
            <a:r>
              <a:rPr lang="en-US" sz="1800" dirty="0" smtClean="0"/>
              <a:t>parallel processing queues are </a:t>
            </a:r>
          </a:p>
          <a:p>
            <a:pPr algn="l" rtl="0">
              <a:buNone/>
            </a:pPr>
            <a:r>
              <a:rPr lang="en-US" sz="1800" dirty="0" smtClean="0"/>
              <a:t>completely starved.</a:t>
            </a:r>
            <a:endParaRPr lang="en-US" sz="1800" dirty="0"/>
          </a:p>
        </p:txBody>
      </p:sp>
      <p:pic>
        <p:nvPicPr>
          <p:cNvPr id="9218" name="Picture 2"/>
          <p:cNvPicPr>
            <a:picLocks noChangeAspect="1" noChangeArrowheads="1"/>
          </p:cNvPicPr>
          <p:nvPr/>
        </p:nvPicPr>
        <p:blipFill>
          <a:blip r:embed="rId2"/>
          <a:srcRect/>
          <a:stretch>
            <a:fillRect/>
          </a:stretch>
        </p:blipFill>
        <p:spPr bwMode="auto">
          <a:xfrm>
            <a:off x="4572000" y="1176360"/>
            <a:ext cx="4572032" cy="546735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0B34F065-1154-456A-91E3-76DE8E75E17B}" type="slidenum">
              <a:rPr lang="ar-SA" smtClean="0"/>
              <a:pPr/>
              <a:t>27</a:t>
            </a:fld>
            <a:endParaRPr lang="ar-SA"/>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DNS and Asynchronous SIP Proxies</a:t>
            </a:r>
            <a:endParaRPr lang="en-US" dirty="0"/>
          </a:p>
        </p:txBody>
      </p:sp>
      <p:sp>
        <p:nvSpPr>
          <p:cNvPr id="3" name="Content Placeholder 2"/>
          <p:cNvSpPr>
            <a:spLocks noGrp="1"/>
          </p:cNvSpPr>
          <p:nvPr>
            <p:ph idx="1"/>
          </p:nvPr>
        </p:nvSpPr>
        <p:spPr/>
        <p:txBody>
          <a:bodyPr>
            <a:normAutofit fontScale="77500" lnSpcReduction="20000"/>
          </a:bodyPr>
          <a:lstStyle/>
          <a:p>
            <a:pPr algn="l" rtl="0"/>
            <a:r>
              <a:rPr lang="en-US" dirty="0" smtClean="0"/>
              <a:t>States of unfinished domain name resolving requests have been saved.</a:t>
            </a:r>
          </a:p>
          <a:p>
            <a:pPr algn="l" rtl="0"/>
            <a:r>
              <a:rPr lang="en-US" dirty="0" smtClean="0"/>
              <a:t>The implementation complexity and memory requirements increase considerably.</a:t>
            </a:r>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r>
              <a:rPr lang="en-US" i="1" dirty="0" smtClean="0"/>
              <a:t>SIP attack launched at a SIP proxy running on a machine with 8GB of RAM all memory can be depleted in about 30 seconds</a:t>
            </a:r>
            <a:endParaRPr lang="en-US" i="1" dirty="0"/>
          </a:p>
        </p:txBody>
      </p:sp>
      <p:pic>
        <p:nvPicPr>
          <p:cNvPr id="1027" name="Picture 3"/>
          <p:cNvPicPr>
            <a:picLocks noChangeAspect="1" noChangeArrowheads="1"/>
          </p:cNvPicPr>
          <p:nvPr/>
        </p:nvPicPr>
        <p:blipFill>
          <a:blip r:embed="rId2"/>
          <a:srcRect/>
          <a:stretch>
            <a:fillRect/>
          </a:stretch>
        </p:blipFill>
        <p:spPr bwMode="auto">
          <a:xfrm>
            <a:off x="1928794" y="2714620"/>
            <a:ext cx="4429156" cy="2714644"/>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0B34F065-1154-456A-91E3-76DE8E75E17B}" type="slidenum">
              <a:rPr lang="ar-SA" smtClean="0"/>
              <a:pPr/>
              <a:t>28</a:t>
            </a:fld>
            <a:endParaRPr lang="ar-SA"/>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gn="l" rtl="0"/>
            <a:r>
              <a:rPr lang="en-US" dirty="0" smtClean="0"/>
              <a:t>Introduction</a:t>
            </a:r>
          </a:p>
          <a:p>
            <a:pPr algn="l" rtl="0"/>
            <a:r>
              <a:rPr lang="en-US" dirty="0" smtClean="0"/>
              <a:t>Background</a:t>
            </a:r>
          </a:p>
          <a:p>
            <a:pPr algn="l" rtl="0"/>
            <a:r>
              <a:rPr lang="en-US" dirty="0" smtClean="0"/>
              <a:t>Scope of The Attack</a:t>
            </a:r>
          </a:p>
          <a:p>
            <a:pPr algn="l" rtl="0"/>
            <a:r>
              <a:rPr lang="en-US" dirty="0" err="1" smtClean="0"/>
              <a:t>Testbed</a:t>
            </a:r>
            <a:r>
              <a:rPr lang="en-US" dirty="0" smtClean="0"/>
              <a:t> Setup</a:t>
            </a:r>
          </a:p>
          <a:p>
            <a:pPr algn="l" rtl="0"/>
            <a:r>
              <a:rPr lang="en-US" dirty="0" smtClean="0"/>
              <a:t>DNS Attacks on SIP Proxies</a:t>
            </a:r>
          </a:p>
          <a:p>
            <a:pPr algn="l" rtl="0"/>
            <a:r>
              <a:rPr lang="en-US" dirty="0" smtClean="0">
                <a:solidFill>
                  <a:schemeClr val="tx2">
                    <a:lumMod val="40000"/>
                    <a:lumOff val="60000"/>
                  </a:schemeClr>
                </a:solidFill>
              </a:rPr>
              <a:t>Non-Blocking Cache Design</a:t>
            </a:r>
          </a:p>
          <a:p>
            <a:pPr algn="l" rtl="0"/>
            <a:r>
              <a:rPr lang="en-US" dirty="0" smtClean="0"/>
              <a:t>Conclusion and Future Work</a:t>
            </a:r>
          </a:p>
          <a:p>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29</a:t>
            </a:fld>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l" rtl="0"/>
            <a:r>
              <a:rPr lang="en-US" dirty="0" smtClean="0"/>
              <a:t>DOS &amp; DDOS</a:t>
            </a:r>
          </a:p>
          <a:p>
            <a:pPr algn="l" rtl="0"/>
            <a:endParaRPr lang="en-US" dirty="0" smtClean="0"/>
          </a:p>
          <a:p>
            <a:pPr algn="l" rtl="0"/>
            <a:r>
              <a:rPr lang="en-US" dirty="0" smtClean="0"/>
              <a:t>Why DOS on VoIP ?</a:t>
            </a:r>
          </a:p>
          <a:p>
            <a:pPr algn="l" rtl="0"/>
            <a:endParaRPr lang="en-US" dirty="0" smtClean="0"/>
          </a:p>
          <a:p>
            <a:pPr algn="l" rtl="0"/>
            <a:r>
              <a:rPr lang="en-US" dirty="0" smtClean="0"/>
              <a:t>Research questions</a:t>
            </a:r>
          </a:p>
          <a:p>
            <a:pPr algn="l" rtl="0"/>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3</a:t>
            </a:fld>
            <a:endParaRPr lang="ar-SA"/>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Non-Blocking Cache Design</a:t>
            </a:r>
            <a:endParaRPr lang="en-US" dirty="0"/>
          </a:p>
        </p:txBody>
      </p:sp>
      <p:sp>
        <p:nvSpPr>
          <p:cNvPr id="3" name="Content Placeholder 2"/>
          <p:cNvSpPr>
            <a:spLocks noGrp="1"/>
          </p:cNvSpPr>
          <p:nvPr>
            <p:ph idx="1"/>
          </p:nvPr>
        </p:nvSpPr>
        <p:spPr/>
        <p:txBody>
          <a:bodyPr>
            <a:normAutofit/>
          </a:bodyPr>
          <a:lstStyle/>
          <a:p>
            <a:pPr algn="l" rtl="0">
              <a:buNone/>
            </a:pPr>
            <a:r>
              <a:rPr lang="en-US" b="1" dirty="0" smtClean="0"/>
              <a:t>DNS Attack Detection and Prevention (DADP)</a:t>
            </a:r>
          </a:p>
          <a:p>
            <a:pPr algn="l" rtl="0"/>
            <a:r>
              <a:rPr lang="en-US" dirty="0" smtClean="0"/>
              <a:t>SIP proxy is extended with a DNS cache.</a:t>
            </a:r>
          </a:p>
          <a:p>
            <a:pPr algn="l" rtl="0"/>
            <a:r>
              <a:rPr lang="en-US" dirty="0" smtClean="0"/>
              <a:t>Blocking threshold, </a:t>
            </a:r>
            <a:r>
              <a:rPr lang="en-US" sz="2400" dirty="0" smtClean="0"/>
              <a:t>to insure that a SIP proxy continues function even under DNS attack.</a:t>
            </a:r>
          </a:p>
          <a:p>
            <a:pPr algn="l" rtl="0">
              <a:buNone/>
            </a:pPr>
            <a:r>
              <a:rPr lang="en-US" dirty="0" smtClean="0"/>
              <a:t>              </a:t>
            </a:r>
          </a:p>
          <a:p>
            <a:pPr algn="l" rtl="0">
              <a:buNone/>
            </a:pPr>
            <a:endParaRPr lang="en-US" dirty="0" smtClean="0"/>
          </a:p>
          <a:p>
            <a:pPr algn="l" rtl="0">
              <a:buNone/>
            </a:pPr>
            <a:endParaRPr lang="en-US" sz="2000" dirty="0" smtClean="0"/>
          </a:p>
          <a:p>
            <a:pPr algn="l" rtl="0">
              <a:buNone/>
            </a:pPr>
            <a:endParaRPr lang="en-US" sz="2000" dirty="0" smtClean="0"/>
          </a:p>
          <a:p>
            <a:pPr algn="l" rtl="0">
              <a:buNone/>
            </a:pPr>
            <a:endParaRPr lang="en-US" sz="2000" dirty="0" smtClean="0"/>
          </a:p>
          <a:p>
            <a:pPr algn="l" rtl="0">
              <a:buNone/>
            </a:pPr>
            <a:r>
              <a:rPr lang="en-US" sz="2000" dirty="0" smtClean="0"/>
              <a:t>SIP proxy </a:t>
            </a:r>
            <a:r>
              <a:rPr lang="en-US" sz="2000" i="1" dirty="0" smtClean="0"/>
              <a:t>S</a:t>
            </a:r>
            <a:r>
              <a:rPr lang="en-US" sz="2000" dirty="0" smtClean="0"/>
              <a:t> processing messages in synchronous manner, with </a:t>
            </a:r>
            <a:r>
              <a:rPr lang="en-US" sz="2000" i="1" dirty="0" smtClean="0"/>
              <a:t>n </a:t>
            </a:r>
            <a:r>
              <a:rPr lang="en-US" sz="2000" dirty="0" smtClean="0"/>
              <a:t>parallel processes.</a:t>
            </a:r>
            <a:endParaRPr lang="en-US" sz="2000" dirty="0"/>
          </a:p>
        </p:txBody>
      </p:sp>
      <p:pic>
        <p:nvPicPr>
          <p:cNvPr id="2050" name="Picture 2"/>
          <p:cNvPicPr>
            <a:picLocks noChangeAspect="1" noChangeArrowheads="1"/>
          </p:cNvPicPr>
          <p:nvPr/>
        </p:nvPicPr>
        <p:blipFill>
          <a:blip r:embed="rId2"/>
          <a:srcRect/>
          <a:stretch>
            <a:fillRect/>
          </a:stretch>
        </p:blipFill>
        <p:spPr bwMode="auto">
          <a:xfrm>
            <a:off x="2428860" y="3714752"/>
            <a:ext cx="3762375" cy="1552575"/>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0B34F065-1154-456A-91E3-76DE8E75E17B}" type="slidenum">
              <a:rPr lang="ar-SA" smtClean="0"/>
              <a:pPr/>
              <a:t>30</a:t>
            </a:fld>
            <a:endParaRPr lang="ar-SA"/>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Non-Blocking Cache Design</a:t>
            </a:r>
            <a:endParaRPr lang="en-US" dirty="0"/>
          </a:p>
        </p:txBody>
      </p:sp>
      <p:sp>
        <p:nvSpPr>
          <p:cNvPr id="3" name="Content Placeholder 2"/>
          <p:cNvSpPr>
            <a:spLocks noGrp="1"/>
          </p:cNvSpPr>
          <p:nvPr>
            <p:ph idx="1"/>
          </p:nvPr>
        </p:nvSpPr>
        <p:spPr/>
        <p:txBody>
          <a:bodyPr>
            <a:normAutofit fontScale="92500" lnSpcReduction="20000"/>
          </a:bodyPr>
          <a:lstStyle/>
          <a:p>
            <a:pPr algn="l" rtl="0"/>
            <a:r>
              <a:rPr lang="en-US" i="1" dirty="0" smtClean="0"/>
              <a:t> H</a:t>
            </a:r>
            <a:r>
              <a:rPr lang="en-US" dirty="0" smtClean="0"/>
              <a:t> indicates how many processes are  concurrently resolving a domain name in time </a:t>
            </a:r>
            <a:r>
              <a:rPr lang="en-US" i="1" dirty="0" smtClean="0"/>
              <a:t>t.</a:t>
            </a:r>
          </a:p>
          <a:p>
            <a:pPr algn="l" rtl="0"/>
            <a:r>
              <a:rPr lang="en-US" dirty="0" smtClean="0"/>
              <a:t>Proxy is blocked when </a:t>
            </a:r>
            <a:r>
              <a:rPr lang="en-US" i="1" dirty="0" smtClean="0"/>
              <a:t>H = n</a:t>
            </a:r>
          </a:p>
          <a:p>
            <a:pPr algn="l" rtl="0"/>
            <a:r>
              <a:rPr lang="en-US" dirty="0" smtClean="0"/>
              <a:t>Minimum operation threshold </a:t>
            </a:r>
            <a:r>
              <a:rPr lang="en-US" i="1" dirty="0" smtClean="0"/>
              <a:t>m</a:t>
            </a:r>
          </a:p>
          <a:p>
            <a:pPr algn="l" rtl="0"/>
            <a:r>
              <a:rPr lang="en-US" dirty="0" smtClean="0"/>
              <a:t>Whenever H ≥ R, where R = n – m, the </a:t>
            </a:r>
          </a:p>
          <a:p>
            <a:pPr algn="l" rtl="0">
              <a:buNone/>
            </a:pPr>
            <a:r>
              <a:rPr lang="en-US" dirty="0" smtClean="0"/>
              <a:t>   proxy is informed that further DNS resolve request will  have a high possibility to cause a </a:t>
            </a:r>
            <a:r>
              <a:rPr lang="en-US" dirty="0" err="1" smtClean="0"/>
              <a:t>DoS</a:t>
            </a:r>
            <a:r>
              <a:rPr lang="en-US" dirty="0" smtClean="0"/>
              <a:t> due to proxy blocking. As a consequence, the proxy will not try to resolve any domain names.</a:t>
            </a:r>
          </a:p>
          <a:p>
            <a:pPr algn="l" rtl="0"/>
            <a:r>
              <a:rPr lang="en-US" dirty="0" smtClean="0"/>
              <a:t>Whenever H &lt; R. Instead, the proxy assumes this address to be irresolvable, and continues its operation. As soon as H &lt; R, the proxy will again perform DNS lookups.</a:t>
            </a:r>
            <a:endParaRPr lang="en-US" i="1" dirty="0"/>
          </a:p>
        </p:txBody>
      </p:sp>
      <p:pic>
        <p:nvPicPr>
          <p:cNvPr id="3074" name="Picture 2"/>
          <p:cNvPicPr>
            <a:picLocks noChangeAspect="1" noChangeArrowheads="1"/>
          </p:cNvPicPr>
          <p:nvPr/>
        </p:nvPicPr>
        <p:blipFill>
          <a:blip r:embed="rId2"/>
          <a:srcRect/>
          <a:stretch>
            <a:fillRect/>
          </a:stretch>
        </p:blipFill>
        <p:spPr bwMode="auto">
          <a:xfrm>
            <a:off x="6143636" y="2214554"/>
            <a:ext cx="1916920" cy="1000132"/>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0B34F065-1154-456A-91E3-76DE8E75E17B}" type="slidenum">
              <a:rPr lang="ar-SA" smtClean="0"/>
              <a:pPr/>
              <a:t>31</a:t>
            </a:fld>
            <a:endParaRPr lang="ar-SA"/>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Non-Blocking Cache Design</a:t>
            </a:r>
            <a:endParaRPr lang="en-US" dirty="0"/>
          </a:p>
        </p:txBody>
      </p:sp>
      <p:sp>
        <p:nvSpPr>
          <p:cNvPr id="3" name="Content Placeholder 2"/>
          <p:cNvSpPr>
            <a:spLocks noGrp="1"/>
          </p:cNvSpPr>
          <p:nvPr>
            <p:ph idx="1"/>
          </p:nvPr>
        </p:nvSpPr>
        <p:spPr/>
        <p:txBody>
          <a:bodyPr/>
          <a:lstStyle/>
          <a:p>
            <a:pPr algn="l" rtl="0">
              <a:buNone/>
            </a:pPr>
            <a:r>
              <a:rPr lang="en-US" b="1" dirty="0" smtClean="0"/>
              <a:t>Implementation of DADP</a:t>
            </a:r>
          </a:p>
          <a:p>
            <a:pPr algn="l" rtl="0">
              <a:buNone/>
            </a:pPr>
            <a:r>
              <a:rPr lang="en-US" dirty="0" smtClean="0"/>
              <a:t>The extension of SER support:</a:t>
            </a:r>
          </a:p>
          <a:p>
            <a:r>
              <a:rPr lang="en-US" dirty="0" smtClean="0"/>
              <a:t>Emergency process (whenever H ≥ n-1)</a:t>
            </a:r>
          </a:p>
          <a:p>
            <a:endParaRPr lang="en-US" dirty="0" smtClean="0"/>
          </a:p>
          <a:p>
            <a:r>
              <a:rPr lang="en-US" dirty="0" smtClean="0"/>
              <a:t>Cashing both regular DNS entries (SRV, A records).</a:t>
            </a:r>
          </a:p>
          <a:p>
            <a:endParaRPr lang="en-US" dirty="0" smtClean="0"/>
          </a:p>
          <a:p>
            <a:r>
              <a:rPr lang="en-US" dirty="0" smtClean="0"/>
              <a:t>Different cache replacement policies(FIFO, LRU, LFU, TC)</a:t>
            </a:r>
          </a:p>
        </p:txBody>
      </p:sp>
      <p:sp>
        <p:nvSpPr>
          <p:cNvPr id="4" name="Slide Number Placeholder 3"/>
          <p:cNvSpPr>
            <a:spLocks noGrp="1"/>
          </p:cNvSpPr>
          <p:nvPr>
            <p:ph type="sldNum" sz="quarter" idx="12"/>
          </p:nvPr>
        </p:nvSpPr>
        <p:spPr/>
        <p:txBody>
          <a:bodyPr/>
          <a:lstStyle/>
          <a:p>
            <a:fld id="{0B34F065-1154-456A-91E3-76DE8E75E17B}" type="slidenum">
              <a:rPr lang="ar-SA" smtClean="0"/>
              <a:pPr/>
              <a:t>32</a:t>
            </a:fld>
            <a:endParaRPr lang="ar-SA"/>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Non-Blocking Cache Design</a:t>
            </a:r>
            <a:endParaRPr lang="en-US" dirty="0"/>
          </a:p>
        </p:txBody>
      </p:sp>
      <p:sp>
        <p:nvSpPr>
          <p:cNvPr id="3" name="Content Placeholder 2"/>
          <p:cNvSpPr>
            <a:spLocks noGrp="1"/>
          </p:cNvSpPr>
          <p:nvPr>
            <p:ph idx="1"/>
          </p:nvPr>
        </p:nvSpPr>
        <p:spPr/>
        <p:txBody>
          <a:bodyPr/>
          <a:lstStyle/>
          <a:p>
            <a:pPr algn="l" rtl="0">
              <a:buNone/>
            </a:pPr>
            <a:r>
              <a:rPr lang="en-US" b="1" dirty="0" smtClean="0"/>
              <a:t>Performance Evaluation of DADP</a:t>
            </a:r>
          </a:p>
          <a:p>
            <a:pPr algn="l" rtl="0"/>
            <a:r>
              <a:rPr lang="en-US" dirty="0" smtClean="0"/>
              <a:t>10,000 SIP REGISTER messages were sent over a period of 140 seconds.</a:t>
            </a:r>
          </a:p>
          <a:p>
            <a:pPr algn="l" rtl="0"/>
            <a:endParaRPr lang="en-US" dirty="0" smtClean="0"/>
          </a:p>
          <a:p>
            <a:pPr algn="l" rtl="0"/>
            <a:r>
              <a:rPr lang="en-US" dirty="0" smtClean="0"/>
              <a:t>These messages contained irresolvable domain names with 10 ms delay between each message</a:t>
            </a:r>
          </a:p>
          <a:p>
            <a:pPr algn="l" rtl="0">
              <a:buNone/>
            </a:pPr>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33</a:t>
            </a:fld>
            <a:endParaRPr lang="ar-SA"/>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Non-Blocking Cache Design</a:t>
            </a:r>
            <a:endParaRPr lang="en-US" dirty="0"/>
          </a:p>
        </p:txBody>
      </p:sp>
      <p:sp>
        <p:nvSpPr>
          <p:cNvPr id="3" name="Content Placeholder 2"/>
          <p:cNvSpPr>
            <a:spLocks noGrp="1"/>
          </p:cNvSpPr>
          <p:nvPr>
            <p:ph idx="1"/>
          </p:nvPr>
        </p:nvSpPr>
        <p:spPr/>
        <p:txBody>
          <a:bodyPr>
            <a:normAutofit fontScale="92500" lnSpcReduction="20000"/>
          </a:bodyPr>
          <a:lstStyle/>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buNone/>
            </a:pPr>
            <a:endParaRPr lang="en-US" dirty="0" smtClean="0"/>
          </a:p>
          <a:p>
            <a:pPr algn="ctr" rtl="0">
              <a:buNone/>
            </a:pPr>
            <a:r>
              <a:rPr lang="en-US" dirty="0" smtClean="0"/>
              <a:t>     The more parallel queues </a:t>
            </a:r>
            <a:r>
              <a:rPr lang="en-US" i="1" dirty="0" smtClean="0"/>
              <a:t>n </a:t>
            </a:r>
            <a:r>
              <a:rPr lang="en-US" dirty="0" smtClean="0"/>
              <a:t>are configured, the more messages can be  processed during an attack. With the DADP deployed nearly all messages can be processed independently of </a:t>
            </a:r>
            <a:r>
              <a:rPr lang="en-US" i="1" dirty="0" smtClean="0"/>
              <a:t>n.</a:t>
            </a:r>
            <a:endParaRPr lang="en-US" dirty="0"/>
          </a:p>
        </p:txBody>
      </p:sp>
      <p:pic>
        <p:nvPicPr>
          <p:cNvPr id="4098" name="Picture 2"/>
          <p:cNvPicPr>
            <a:picLocks noChangeAspect="1" noChangeArrowheads="1"/>
          </p:cNvPicPr>
          <p:nvPr/>
        </p:nvPicPr>
        <p:blipFill>
          <a:blip r:embed="rId2"/>
          <a:srcRect/>
          <a:stretch>
            <a:fillRect/>
          </a:stretch>
        </p:blipFill>
        <p:spPr bwMode="auto">
          <a:xfrm>
            <a:off x="214282" y="1785926"/>
            <a:ext cx="4229095" cy="2574941"/>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4600578" y="1714488"/>
            <a:ext cx="4329140" cy="2715319"/>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0B34F065-1154-456A-91E3-76DE8E75E17B}" type="slidenum">
              <a:rPr lang="ar-SA" smtClean="0"/>
              <a:pPr/>
              <a:t>34</a:t>
            </a:fld>
            <a:endParaRPr lang="ar-SA"/>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Non-Blocking Cache Design</a:t>
            </a:r>
            <a:endParaRPr lang="en-US" dirty="0"/>
          </a:p>
        </p:txBody>
      </p:sp>
      <p:sp>
        <p:nvSpPr>
          <p:cNvPr id="3" name="Content Placeholder 2"/>
          <p:cNvSpPr>
            <a:spLocks noGrp="1"/>
          </p:cNvSpPr>
          <p:nvPr>
            <p:ph idx="1"/>
          </p:nvPr>
        </p:nvSpPr>
        <p:spPr/>
        <p:txBody>
          <a:bodyPr/>
          <a:lstStyle/>
          <a:p>
            <a:pPr algn="l" rtl="0">
              <a:buNone/>
            </a:pPr>
            <a:r>
              <a:rPr lang="en-US" dirty="0" smtClean="0"/>
              <a:t>1- Cache Replacement Policies Evaluation</a:t>
            </a:r>
          </a:p>
          <a:p>
            <a:pPr lvl="2" algn="l" rtl="0"/>
            <a:r>
              <a:rPr lang="en-US" dirty="0" smtClean="0"/>
              <a:t>Caching only successful requests.</a:t>
            </a:r>
          </a:p>
          <a:p>
            <a:pPr lvl="2" algn="l" rtl="0"/>
            <a:r>
              <a:rPr lang="en-US" dirty="0" smtClean="0"/>
              <a:t>Once the cache is filled some existing cache entries will have to be deleted in order to make room for new items.</a:t>
            </a:r>
          </a:p>
          <a:p>
            <a:pPr lvl="2" algn="l" rtl="0"/>
            <a:r>
              <a:rPr lang="en-US" dirty="0" smtClean="0"/>
              <a:t>Even a large cache entry storage can easily be allocated by an attacker with randomly generated invalid domain names.</a:t>
            </a:r>
          </a:p>
          <a:p>
            <a:pPr lvl="2" algn="l" rtl="0"/>
            <a:r>
              <a:rPr lang="en-US" dirty="0" smtClean="0"/>
              <a:t>Considering four cache replacement policies (FIFO, LRU, LFU, TC)</a:t>
            </a:r>
          </a:p>
          <a:p>
            <a:pPr algn="l" rtl="0"/>
            <a:endParaRPr lang="en-US" dirty="0" smtClean="0"/>
          </a:p>
        </p:txBody>
      </p:sp>
      <p:sp>
        <p:nvSpPr>
          <p:cNvPr id="4" name="Slide Number Placeholder 3"/>
          <p:cNvSpPr>
            <a:spLocks noGrp="1"/>
          </p:cNvSpPr>
          <p:nvPr>
            <p:ph type="sldNum" sz="quarter" idx="12"/>
          </p:nvPr>
        </p:nvSpPr>
        <p:spPr/>
        <p:txBody>
          <a:bodyPr/>
          <a:lstStyle/>
          <a:p>
            <a:fld id="{0B34F065-1154-456A-91E3-76DE8E75E17B}" type="slidenum">
              <a:rPr lang="ar-SA" smtClean="0"/>
              <a:pPr/>
              <a:t>35</a:t>
            </a:fld>
            <a:endParaRPr lang="ar-SA"/>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Non-Blocking Cache Design</a:t>
            </a:r>
            <a:endParaRPr lang="en-US" dirty="0"/>
          </a:p>
        </p:txBody>
      </p:sp>
      <p:sp>
        <p:nvSpPr>
          <p:cNvPr id="3" name="Content Placeholder 2"/>
          <p:cNvSpPr>
            <a:spLocks noGrp="1"/>
          </p:cNvSpPr>
          <p:nvPr>
            <p:ph idx="1"/>
          </p:nvPr>
        </p:nvSpPr>
        <p:spPr/>
        <p:txBody>
          <a:bodyPr/>
          <a:lstStyle/>
          <a:p>
            <a:pPr algn="l" rtl="0">
              <a:buNone/>
            </a:pPr>
            <a:r>
              <a:rPr lang="en-US" dirty="0" smtClean="0"/>
              <a:t>Cache replacement policies</a:t>
            </a:r>
          </a:p>
          <a:p>
            <a:pPr algn="l" rtl="0"/>
            <a:r>
              <a:rPr lang="en-US" sz="2800" dirty="0" smtClean="0"/>
              <a:t>First-in, First-out (FIFO).</a:t>
            </a:r>
          </a:p>
          <a:p>
            <a:pPr algn="l" rtl="0"/>
            <a:r>
              <a:rPr lang="en-US" sz="2800" dirty="0" smtClean="0"/>
              <a:t>Least Recently Used (LRU).</a:t>
            </a:r>
          </a:p>
          <a:p>
            <a:pPr algn="l" rtl="0"/>
            <a:r>
              <a:rPr lang="en-US" sz="2800" dirty="0" smtClean="0"/>
              <a:t>Least Frequently Used (LFU).</a:t>
            </a:r>
          </a:p>
          <a:p>
            <a:pPr algn="l" rtl="0"/>
            <a:r>
              <a:rPr lang="en-US" sz="2800" dirty="0" smtClean="0"/>
              <a:t>Time Cost</a:t>
            </a:r>
            <a:endParaRPr lang="en-US" sz="2800" dirty="0"/>
          </a:p>
        </p:txBody>
      </p:sp>
      <p:pic>
        <p:nvPicPr>
          <p:cNvPr id="1026" name="Picture 2"/>
          <p:cNvPicPr>
            <a:picLocks noChangeAspect="1" noChangeArrowheads="1"/>
          </p:cNvPicPr>
          <p:nvPr/>
        </p:nvPicPr>
        <p:blipFill>
          <a:blip r:embed="rId2"/>
          <a:srcRect/>
          <a:stretch>
            <a:fillRect/>
          </a:stretch>
        </p:blipFill>
        <p:spPr bwMode="auto">
          <a:xfrm>
            <a:off x="3020456" y="3571876"/>
            <a:ext cx="4766254" cy="250033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0B34F065-1154-456A-91E3-76DE8E75E17B}" type="slidenum">
              <a:rPr lang="ar-SA" smtClean="0"/>
              <a:pPr/>
              <a:t>36</a:t>
            </a:fld>
            <a:endParaRPr lang="ar-SA"/>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Non-Blocking Cache Design</a:t>
            </a:r>
            <a:endParaRPr lang="en-US" dirty="0"/>
          </a:p>
        </p:txBody>
      </p:sp>
      <p:sp>
        <p:nvSpPr>
          <p:cNvPr id="3" name="Content Placeholder 2"/>
          <p:cNvSpPr>
            <a:spLocks noGrp="1"/>
          </p:cNvSpPr>
          <p:nvPr>
            <p:ph idx="1"/>
          </p:nvPr>
        </p:nvSpPr>
        <p:spPr>
          <a:xfrm>
            <a:off x="457200" y="1500174"/>
            <a:ext cx="7758138" cy="4625989"/>
          </a:xfrm>
        </p:spPr>
        <p:txBody>
          <a:bodyPr>
            <a:normAutofit/>
          </a:bodyPr>
          <a:lstStyle/>
          <a:p>
            <a:pPr algn="l" rtl="0">
              <a:buNone/>
            </a:pPr>
            <a:r>
              <a:rPr lang="en-US" sz="2000" dirty="0" smtClean="0"/>
              <a:t>repeated the experiment in with these four caching strategies twice, one time with </a:t>
            </a:r>
            <a:r>
              <a:rPr lang="en-US" sz="2000" i="1" dirty="0" smtClean="0"/>
              <a:t>n</a:t>
            </a:r>
            <a:r>
              <a:rPr lang="en-US" sz="2000" dirty="0" smtClean="0"/>
              <a:t>=4 parallel processing queues at the proxy and then again with </a:t>
            </a:r>
            <a:r>
              <a:rPr lang="en-US" sz="2000" i="1" dirty="0" smtClean="0"/>
              <a:t>n</a:t>
            </a:r>
            <a:r>
              <a:rPr lang="en-US" sz="2000" dirty="0" smtClean="0"/>
              <a:t>=32.</a:t>
            </a:r>
            <a:endParaRPr lang="en-US" sz="2000" dirty="0"/>
          </a:p>
        </p:txBody>
      </p:sp>
      <p:pic>
        <p:nvPicPr>
          <p:cNvPr id="2050" name="Picture 2"/>
          <p:cNvPicPr>
            <a:picLocks noChangeAspect="1" noChangeArrowheads="1"/>
          </p:cNvPicPr>
          <p:nvPr/>
        </p:nvPicPr>
        <p:blipFill>
          <a:blip r:embed="rId2"/>
          <a:srcRect/>
          <a:stretch>
            <a:fillRect/>
          </a:stretch>
        </p:blipFill>
        <p:spPr bwMode="auto">
          <a:xfrm>
            <a:off x="357158" y="2428844"/>
            <a:ext cx="3574081" cy="4357742"/>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500562" y="2414596"/>
            <a:ext cx="3628604" cy="437199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0B34F065-1154-456A-91E3-76DE8E75E17B}" type="slidenum">
              <a:rPr lang="ar-SA" smtClean="0"/>
              <a:pPr/>
              <a:t>37</a:t>
            </a:fld>
            <a:endParaRPr lang="ar-SA"/>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Non-Blocking Cache Design</a:t>
            </a:r>
            <a:endParaRPr lang="en-US" dirty="0"/>
          </a:p>
        </p:txBody>
      </p:sp>
      <p:sp>
        <p:nvSpPr>
          <p:cNvPr id="3" name="Content Placeholder 2"/>
          <p:cNvSpPr>
            <a:spLocks noGrp="1"/>
          </p:cNvSpPr>
          <p:nvPr>
            <p:ph idx="1"/>
          </p:nvPr>
        </p:nvSpPr>
        <p:spPr/>
        <p:txBody>
          <a:bodyPr>
            <a:normAutofit/>
          </a:bodyPr>
          <a:lstStyle/>
          <a:p>
            <a:pPr algn="l" rtl="0">
              <a:buNone/>
            </a:pPr>
            <a:r>
              <a:rPr lang="en-US" dirty="0" smtClean="0"/>
              <a:t>2- Evaluation of Cache Entry Numbers</a:t>
            </a:r>
          </a:p>
          <a:p>
            <a:pPr lvl="1" algn="l" rtl="0"/>
            <a:r>
              <a:rPr lang="en-US" dirty="0" smtClean="0"/>
              <a:t>The relationship of caching performance in relation to caching entries </a:t>
            </a:r>
            <a:r>
              <a:rPr lang="en-US" i="1" dirty="0" smtClean="0"/>
              <a:t>e.</a:t>
            </a:r>
            <a:endParaRPr lang="en-US" dirty="0" smtClean="0"/>
          </a:p>
          <a:p>
            <a:pPr lvl="1" algn="l" rtl="0"/>
            <a:r>
              <a:rPr lang="en-US" dirty="0" smtClean="0"/>
              <a:t>The number of cache entries is limited while the amount of the domain names in the real world is almost unlimited.</a:t>
            </a:r>
          </a:p>
          <a:p>
            <a:pPr lvl="1" algn="l" rtl="0"/>
            <a:r>
              <a:rPr lang="en-US" dirty="0" smtClean="0"/>
              <a:t>More cache entries will cost more memory and CPU resources to support them.</a:t>
            </a:r>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38</a:t>
            </a:fld>
            <a:endParaRPr lang="ar-SA"/>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Non-Blocking Cache Design</a:t>
            </a:r>
            <a:endParaRPr lang="en-US"/>
          </a:p>
        </p:txBody>
      </p:sp>
      <p:sp>
        <p:nvSpPr>
          <p:cNvPr id="3" name="Content Placeholder 2"/>
          <p:cNvSpPr>
            <a:spLocks noGrp="1"/>
          </p:cNvSpPr>
          <p:nvPr>
            <p:ph idx="1"/>
          </p:nvPr>
        </p:nvSpPr>
        <p:spPr>
          <a:xfrm>
            <a:off x="457200" y="1600200"/>
            <a:ext cx="3614734" cy="4114816"/>
          </a:xfrm>
        </p:spPr>
        <p:txBody>
          <a:bodyPr>
            <a:normAutofit fontScale="85000" lnSpcReduction="10000"/>
          </a:bodyPr>
          <a:lstStyle/>
          <a:p>
            <a:pPr algn="l" rtl="0">
              <a:buNone/>
            </a:pPr>
            <a:r>
              <a:rPr lang="en-US" dirty="0" smtClean="0"/>
              <a:t>set </a:t>
            </a:r>
            <a:r>
              <a:rPr lang="en-US" i="1" dirty="0" smtClean="0"/>
              <a:t>n</a:t>
            </a:r>
            <a:r>
              <a:rPr lang="en-US" dirty="0" smtClean="0"/>
              <a:t>=4 and </a:t>
            </a:r>
            <a:r>
              <a:rPr lang="en-US" i="1" dirty="0" err="1" smtClean="0"/>
              <a:t>i</a:t>
            </a:r>
            <a:r>
              <a:rPr lang="en-US" dirty="0" smtClean="0"/>
              <a:t>=0.5</a:t>
            </a:r>
          </a:p>
          <a:p>
            <a:pPr algn="l" rtl="0">
              <a:buNone/>
            </a:pPr>
            <a:endParaRPr lang="en-US" dirty="0" smtClean="0"/>
          </a:p>
          <a:p>
            <a:pPr algn="l" rtl="0"/>
            <a:r>
              <a:rPr lang="en-US" dirty="0" smtClean="0"/>
              <a:t>Even with only 5 entries in the cache, the proxy still processes at least twice as much as without DADP.</a:t>
            </a:r>
          </a:p>
          <a:p>
            <a:pPr algn="l" rtl="0"/>
            <a:endParaRPr lang="en-US" dirty="0" smtClean="0"/>
          </a:p>
          <a:p>
            <a:pPr algn="l" rtl="0"/>
            <a:r>
              <a:rPr lang="en-US" dirty="0" smtClean="0"/>
              <a:t>More cache entries substantially increase the performance of the proxy.</a:t>
            </a:r>
          </a:p>
          <a:p>
            <a:pPr algn="l" rtl="0">
              <a:buNone/>
            </a:pPr>
            <a:endParaRPr lang="en-US" dirty="0"/>
          </a:p>
        </p:txBody>
      </p:sp>
      <p:pic>
        <p:nvPicPr>
          <p:cNvPr id="3074" name="Picture 2"/>
          <p:cNvPicPr>
            <a:picLocks noChangeAspect="1" noChangeArrowheads="1"/>
          </p:cNvPicPr>
          <p:nvPr/>
        </p:nvPicPr>
        <p:blipFill>
          <a:blip r:embed="rId2"/>
          <a:srcRect/>
          <a:stretch>
            <a:fillRect/>
          </a:stretch>
        </p:blipFill>
        <p:spPr bwMode="auto">
          <a:xfrm>
            <a:off x="3981481" y="1500174"/>
            <a:ext cx="5019675" cy="440055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0B34F065-1154-456A-91E3-76DE8E75E17B}" type="slidenum">
              <a:rPr lang="ar-SA" smtClean="0"/>
              <a:pPr/>
              <a:t>39</a:t>
            </a:fld>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DOS &amp; DDOS</a:t>
            </a:r>
            <a:endParaRPr lang="en-US" dirty="0"/>
          </a:p>
        </p:txBody>
      </p:sp>
      <p:sp>
        <p:nvSpPr>
          <p:cNvPr id="5" name="Content Placeholder 4"/>
          <p:cNvSpPr>
            <a:spLocks noGrp="1"/>
          </p:cNvSpPr>
          <p:nvPr>
            <p:ph idx="1"/>
          </p:nvPr>
        </p:nvSpPr>
        <p:spPr/>
        <p:txBody>
          <a:bodyPr/>
          <a:lstStyle/>
          <a:p>
            <a:pPr algn="l" rtl="0"/>
            <a:r>
              <a:rPr lang="en-US" dirty="0" smtClean="0"/>
              <a:t>Denial Of Service Attack</a:t>
            </a:r>
          </a:p>
          <a:p>
            <a:pPr algn="l" rtl="0"/>
            <a:endParaRPr lang="en-US" dirty="0"/>
          </a:p>
        </p:txBody>
      </p:sp>
      <p:pic>
        <p:nvPicPr>
          <p:cNvPr id="6" name="Picture 2" descr="C:\Users\HP\Desktop\Kinicki\presentation\ddosattc.jpg"/>
          <p:cNvPicPr>
            <a:picLocks noChangeAspect="1" noChangeArrowheads="1"/>
          </p:cNvPicPr>
          <p:nvPr/>
        </p:nvPicPr>
        <p:blipFill>
          <a:blip r:embed="rId2"/>
          <a:srcRect/>
          <a:stretch>
            <a:fillRect/>
          </a:stretch>
        </p:blipFill>
        <p:spPr bwMode="auto">
          <a:xfrm>
            <a:off x="2071670" y="2357430"/>
            <a:ext cx="4946336" cy="3786214"/>
          </a:xfrm>
          <a:prstGeom prst="rect">
            <a:avLst/>
          </a:prstGeom>
          <a:noFill/>
        </p:spPr>
      </p:pic>
      <p:sp>
        <p:nvSpPr>
          <p:cNvPr id="7" name="Slide Number Placeholder 6"/>
          <p:cNvSpPr>
            <a:spLocks noGrp="1"/>
          </p:cNvSpPr>
          <p:nvPr>
            <p:ph type="sldNum" sz="quarter" idx="12"/>
          </p:nvPr>
        </p:nvSpPr>
        <p:spPr/>
        <p:txBody>
          <a:bodyPr/>
          <a:lstStyle/>
          <a:p>
            <a:fld id="{0B34F065-1154-456A-91E3-76DE8E75E17B}" type="slidenum">
              <a:rPr lang="ar-SA" smtClean="0"/>
              <a:pPr/>
              <a:t>4</a:t>
            </a:fld>
            <a:endParaRPr lang="ar-SA"/>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gn="l" rtl="0"/>
            <a:r>
              <a:rPr lang="en-US" dirty="0" smtClean="0"/>
              <a:t>Introduction</a:t>
            </a:r>
          </a:p>
          <a:p>
            <a:pPr algn="l" rtl="0"/>
            <a:r>
              <a:rPr lang="en-US" dirty="0" smtClean="0"/>
              <a:t>Background</a:t>
            </a:r>
          </a:p>
          <a:p>
            <a:pPr algn="l" rtl="0"/>
            <a:r>
              <a:rPr lang="en-US" dirty="0" smtClean="0"/>
              <a:t>Scope of The Attack</a:t>
            </a:r>
          </a:p>
          <a:p>
            <a:pPr algn="l" rtl="0"/>
            <a:r>
              <a:rPr lang="en-US" dirty="0" err="1" smtClean="0"/>
              <a:t>Testbed</a:t>
            </a:r>
            <a:r>
              <a:rPr lang="en-US" dirty="0" smtClean="0"/>
              <a:t> Setup</a:t>
            </a:r>
          </a:p>
          <a:p>
            <a:pPr algn="l" rtl="0"/>
            <a:r>
              <a:rPr lang="en-US" dirty="0" smtClean="0"/>
              <a:t>DNS Attacks on SIP Proxies</a:t>
            </a:r>
          </a:p>
          <a:p>
            <a:pPr algn="l" rtl="0"/>
            <a:r>
              <a:rPr lang="en-US" dirty="0" smtClean="0"/>
              <a:t>Non-Blocking Cache Design</a:t>
            </a:r>
          </a:p>
          <a:p>
            <a:pPr algn="l" rtl="0"/>
            <a:r>
              <a:rPr lang="en-US" dirty="0" smtClean="0">
                <a:solidFill>
                  <a:schemeClr val="tx2">
                    <a:lumMod val="40000"/>
                    <a:lumOff val="60000"/>
                  </a:schemeClr>
                </a:solidFill>
              </a:rPr>
              <a:t>Conclusion and Future Work</a:t>
            </a:r>
          </a:p>
          <a:p>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40</a:t>
            </a:fld>
            <a:endParaRPr lang="ar-SA"/>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and Future Work</a:t>
            </a:r>
            <a:endParaRPr lang="en-US" dirty="0"/>
          </a:p>
        </p:txBody>
      </p:sp>
      <p:sp>
        <p:nvSpPr>
          <p:cNvPr id="3" name="Content Placeholder 2"/>
          <p:cNvSpPr>
            <a:spLocks noGrp="1"/>
          </p:cNvSpPr>
          <p:nvPr>
            <p:ph idx="1"/>
          </p:nvPr>
        </p:nvSpPr>
        <p:spPr/>
        <p:txBody>
          <a:bodyPr>
            <a:normAutofit lnSpcReduction="10000"/>
          </a:bodyPr>
          <a:lstStyle/>
          <a:p>
            <a:pPr algn="l" rtl="0"/>
            <a:r>
              <a:rPr lang="en-US" dirty="0" smtClean="0"/>
              <a:t>Denial of Service attacks can limit SIP server operation to a large amount.</a:t>
            </a:r>
          </a:p>
          <a:p>
            <a:pPr algn="l" rtl="0"/>
            <a:r>
              <a:rPr lang="en-US" dirty="0" smtClean="0"/>
              <a:t>In synchronous manner, threshold can be the percentage of blocked process in SIP server.</a:t>
            </a:r>
          </a:p>
          <a:p>
            <a:pPr algn="l" rtl="0"/>
            <a:r>
              <a:rPr lang="en-US" dirty="0" smtClean="0"/>
              <a:t>In asynchronous manner, threshold could represent the percentage of used memory.</a:t>
            </a:r>
          </a:p>
          <a:p>
            <a:pPr algn="l" rtl="0"/>
            <a:r>
              <a:rPr lang="en-US" dirty="0" smtClean="0"/>
              <a:t>Use LFU, in case the used cache can not accommodate all possible DNS names.</a:t>
            </a:r>
          </a:p>
          <a:p>
            <a:pPr algn="l" rtl="0"/>
            <a:r>
              <a:rPr lang="en-US" dirty="0" smtClean="0"/>
              <a:t>In the future, planning how to the DADP solutions works when the  attack combined with another common DNS related attack, called DNS cache poisoning 0</a:t>
            </a:r>
          </a:p>
          <a:p>
            <a:pPr algn="l" rtl="0"/>
            <a:endParaRPr lang="en-US" dirty="0" smtClean="0"/>
          </a:p>
          <a:p>
            <a:pPr algn="l" rtl="0"/>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41</a:t>
            </a:fld>
            <a:endParaRPr lang="ar-SA"/>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Notes</a:t>
            </a:r>
            <a:endParaRPr lang="en-US" dirty="0"/>
          </a:p>
        </p:txBody>
      </p:sp>
      <p:sp>
        <p:nvSpPr>
          <p:cNvPr id="3" name="Content Placeholder 2"/>
          <p:cNvSpPr>
            <a:spLocks noGrp="1"/>
          </p:cNvSpPr>
          <p:nvPr>
            <p:ph idx="1"/>
          </p:nvPr>
        </p:nvSpPr>
        <p:spPr/>
        <p:txBody>
          <a:bodyPr/>
          <a:lstStyle/>
          <a:p>
            <a:pPr algn="l" rtl="0"/>
            <a:r>
              <a:rPr lang="en-US" dirty="0" smtClean="0"/>
              <a:t>Many grammar mistakes.</a:t>
            </a:r>
          </a:p>
          <a:p>
            <a:pPr algn="l" rtl="0"/>
            <a:r>
              <a:rPr lang="en-US" dirty="0" smtClean="0"/>
              <a:t>All of the figures need to be named again.</a:t>
            </a:r>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42</a:t>
            </a:fld>
            <a:endParaRPr lang="ar-SA"/>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US" sz="4800" dirty="0" smtClean="0"/>
          </a:p>
          <a:p>
            <a:pPr algn="ctr">
              <a:buNone/>
            </a:pPr>
            <a:r>
              <a:rPr lang="en-US" sz="4800" dirty="0" smtClean="0"/>
              <a:t>Thanks !</a:t>
            </a:r>
          </a:p>
          <a:p>
            <a:pPr algn="ctr">
              <a:buNone/>
            </a:pPr>
            <a:r>
              <a:rPr lang="en-US" sz="4800" dirty="0" smtClean="0">
                <a:solidFill>
                  <a:schemeClr val="bg2">
                    <a:lumMod val="50000"/>
                  </a:schemeClr>
                </a:solidFill>
              </a:rPr>
              <a:t>Murad Kaplan</a:t>
            </a:r>
            <a:endParaRPr lang="en-US" sz="4800"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43</a:t>
            </a:fld>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DOS on VoIP ?</a:t>
            </a:r>
            <a:endParaRPr lang="en-US" dirty="0"/>
          </a:p>
        </p:txBody>
      </p:sp>
      <p:sp>
        <p:nvSpPr>
          <p:cNvPr id="3" name="Content Placeholder 2"/>
          <p:cNvSpPr>
            <a:spLocks noGrp="1"/>
          </p:cNvSpPr>
          <p:nvPr>
            <p:ph idx="1"/>
          </p:nvPr>
        </p:nvSpPr>
        <p:spPr/>
        <p:txBody>
          <a:bodyPr/>
          <a:lstStyle/>
          <a:p>
            <a:pPr algn="l" rtl="0"/>
            <a:r>
              <a:rPr lang="en-US" dirty="0" smtClean="0"/>
              <a:t>Open environment.</a:t>
            </a:r>
          </a:p>
          <a:p>
            <a:pPr algn="l" rtl="0"/>
            <a:endParaRPr lang="en-US" dirty="0" smtClean="0"/>
          </a:p>
          <a:p>
            <a:pPr algn="l" rtl="0"/>
            <a:r>
              <a:rPr lang="en-US" dirty="0" smtClean="0"/>
              <a:t>VoIP services are based on standardized and open technologies (i.e. SIP)</a:t>
            </a:r>
          </a:p>
          <a:p>
            <a:pPr algn="l" rtl="0"/>
            <a:endParaRPr lang="en-US" dirty="0" smtClean="0"/>
          </a:p>
          <a:p>
            <a:pPr algn="l" rtl="0"/>
            <a:r>
              <a:rPr lang="en-US" dirty="0" smtClean="0"/>
              <a:t>Using servers reachable through the internet implemented in software and provided often over general purpose computing hardware.</a:t>
            </a:r>
          </a:p>
          <a:p>
            <a:pPr algn="l" rtl="0"/>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5</a:t>
            </a:fld>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questions:</a:t>
            </a:r>
            <a:endParaRPr lang="en-US" dirty="0"/>
          </a:p>
        </p:txBody>
      </p:sp>
      <p:sp>
        <p:nvSpPr>
          <p:cNvPr id="3" name="Content Placeholder 2"/>
          <p:cNvSpPr>
            <a:spLocks noGrp="1"/>
          </p:cNvSpPr>
          <p:nvPr>
            <p:ph idx="1"/>
          </p:nvPr>
        </p:nvSpPr>
        <p:spPr/>
        <p:txBody>
          <a:bodyPr>
            <a:normAutofit/>
          </a:bodyPr>
          <a:lstStyle/>
          <a:p>
            <a:r>
              <a:rPr lang="en-US" dirty="0" smtClean="0"/>
              <a:t>How to find a proper method to mitigate the effect of </a:t>
            </a:r>
            <a:r>
              <a:rPr lang="en-US" dirty="0" err="1" smtClean="0"/>
              <a:t>DoS</a:t>
            </a:r>
            <a:r>
              <a:rPr lang="en-US" dirty="0" smtClean="0"/>
              <a:t> attack via DNS request?</a:t>
            </a:r>
          </a:p>
          <a:p>
            <a:endParaRPr lang="en-US" dirty="0" smtClean="0"/>
          </a:p>
          <a:p>
            <a:pPr algn="l" rtl="0"/>
            <a:r>
              <a:rPr lang="en-US" dirty="0" smtClean="0"/>
              <a:t> Which factors of DNS cache and SIP proxy (e.g. caching replacement policy, cache entry number, parallel processes number of proxy, etc) are useful to deal with this problem?</a:t>
            </a:r>
          </a:p>
          <a:p>
            <a:pPr algn="l" rtl="0"/>
            <a:endParaRPr lang="en-US" dirty="0" smtClean="0"/>
          </a:p>
          <a:p>
            <a:pPr algn="l" rtl="0"/>
            <a:r>
              <a:rPr lang="en-US" dirty="0" smtClean="0"/>
              <a:t> Which kind of combination of the useful factors is the most efficient?</a:t>
            </a:r>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6</a:t>
            </a:fld>
            <a:endParaRPr lang="ar-S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gn="l" rtl="0"/>
            <a:r>
              <a:rPr lang="en-US" dirty="0" smtClean="0"/>
              <a:t>Introduction</a:t>
            </a:r>
          </a:p>
          <a:p>
            <a:pPr algn="l" rtl="0"/>
            <a:r>
              <a:rPr lang="en-US" dirty="0" smtClean="0">
                <a:solidFill>
                  <a:schemeClr val="tx2">
                    <a:lumMod val="40000"/>
                    <a:lumOff val="60000"/>
                  </a:schemeClr>
                </a:solidFill>
              </a:rPr>
              <a:t>Background</a:t>
            </a:r>
          </a:p>
          <a:p>
            <a:pPr algn="l" rtl="0"/>
            <a:r>
              <a:rPr lang="en-US" dirty="0" smtClean="0"/>
              <a:t>Scope of The Attack</a:t>
            </a:r>
          </a:p>
          <a:p>
            <a:pPr algn="l" rtl="0"/>
            <a:r>
              <a:rPr lang="en-US" dirty="0" err="1" smtClean="0"/>
              <a:t>Testbed</a:t>
            </a:r>
            <a:r>
              <a:rPr lang="en-US" dirty="0" smtClean="0"/>
              <a:t> Setup</a:t>
            </a:r>
          </a:p>
          <a:p>
            <a:pPr algn="l" rtl="0"/>
            <a:r>
              <a:rPr lang="en-US" dirty="0" smtClean="0"/>
              <a:t>DNS Attacks on SIP Proxies</a:t>
            </a:r>
          </a:p>
          <a:p>
            <a:pPr algn="l" rtl="0"/>
            <a:r>
              <a:rPr lang="en-US" dirty="0" smtClean="0"/>
              <a:t>Non-Blocking Cache Design</a:t>
            </a:r>
          </a:p>
          <a:p>
            <a:pPr algn="l" rtl="0"/>
            <a:r>
              <a:rPr lang="en-US" dirty="0" smtClean="0"/>
              <a:t>Conclusion and Future Work</a:t>
            </a:r>
          </a:p>
          <a:p>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7</a:t>
            </a:fld>
            <a:endParaRPr lang="ar-S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lstStyle/>
          <a:p>
            <a:pPr algn="l" rtl="0"/>
            <a:r>
              <a:rPr lang="en-US" dirty="0" smtClean="0"/>
              <a:t>Session Initial Protocol (SIP)</a:t>
            </a:r>
          </a:p>
          <a:p>
            <a:pPr algn="l" rtl="0"/>
            <a:r>
              <a:rPr lang="en-US" dirty="0" smtClean="0"/>
              <a:t>Domain Name Server (DNS)</a:t>
            </a:r>
          </a:p>
          <a:p>
            <a:pPr algn="l" rtl="0"/>
            <a:r>
              <a:rPr lang="en-US" dirty="0" smtClean="0"/>
              <a:t>DNS Usage in SIP Infrastructure</a:t>
            </a:r>
          </a:p>
          <a:p>
            <a:pPr algn="l" rtl="0">
              <a:buNone/>
            </a:pPr>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8</a:t>
            </a:fld>
            <a:endParaRPr lang="ar-S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400948" cy="1143000"/>
          </a:xfrm>
        </p:spPr>
        <p:txBody>
          <a:bodyPr>
            <a:normAutofit fontScale="90000"/>
          </a:bodyPr>
          <a:lstStyle/>
          <a:p>
            <a:r>
              <a:rPr lang="en-US" dirty="0" smtClean="0"/>
              <a:t>Session Initiation Protocol (SIP)</a:t>
            </a:r>
            <a:endParaRPr lang="en-US" dirty="0"/>
          </a:p>
        </p:txBody>
      </p:sp>
      <p:sp>
        <p:nvSpPr>
          <p:cNvPr id="3" name="Content Placeholder 2"/>
          <p:cNvSpPr>
            <a:spLocks noGrp="1"/>
          </p:cNvSpPr>
          <p:nvPr>
            <p:ph idx="1"/>
          </p:nvPr>
        </p:nvSpPr>
        <p:spPr/>
        <p:txBody>
          <a:bodyPr/>
          <a:lstStyle/>
          <a:p>
            <a:pPr marL="514350" indent="-514350" algn="l" rtl="0"/>
            <a:r>
              <a:rPr lang="en-US" dirty="0" smtClean="0"/>
              <a:t>The standard for VoIP services in the Internet and next generation networks.</a:t>
            </a:r>
          </a:p>
          <a:p>
            <a:pPr marL="514350" indent="-514350" algn="l" rtl="0"/>
            <a:endParaRPr lang="en-US" dirty="0" smtClean="0"/>
          </a:p>
          <a:p>
            <a:pPr marL="514350" indent="-514350" algn="l" rtl="0"/>
            <a:r>
              <a:rPr lang="en-US" dirty="0" smtClean="0"/>
              <a:t>Based protocol designed to establish or terminate a session between two parts.</a:t>
            </a:r>
          </a:p>
          <a:p>
            <a:pPr marL="514350" indent="-514350" algn="l" rtl="0"/>
            <a:endParaRPr lang="en-US" dirty="0" smtClean="0"/>
          </a:p>
          <a:p>
            <a:pPr marL="514350" indent="-514350" algn="l" rtl="0"/>
            <a:r>
              <a:rPr lang="en-US" dirty="0" smtClean="0"/>
              <a:t>Also, SIP is the basic protocol of the next generation IP Multimedia Subsystem</a:t>
            </a:r>
          </a:p>
          <a:p>
            <a:pPr algn="l" rtl="0">
              <a:buNone/>
            </a:pPr>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9</a:t>
            </a:fld>
            <a:endParaRPr lang="ar-SA"/>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614</TotalTime>
  <Words>1854</Words>
  <PresentationFormat>On-screen Show (4:3)</PresentationFormat>
  <Paragraphs>311</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Opulent</vt:lpstr>
      <vt:lpstr>Denial of Service Attack and Prevention on SIP VoIP</vt:lpstr>
      <vt:lpstr>Outline</vt:lpstr>
      <vt:lpstr>Introduction</vt:lpstr>
      <vt:lpstr>DOS &amp; DDOS</vt:lpstr>
      <vt:lpstr>Why DOS on VoIP ?</vt:lpstr>
      <vt:lpstr>Research questions:</vt:lpstr>
      <vt:lpstr>Outline</vt:lpstr>
      <vt:lpstr>Background </vt:lpstr>
      <vt:lpstr>Session Initiation Protocol (SIP)</vt:lpstr>
      <vt:lpstr>SIP Infrastructure </vt:lpstr>
      <vt:lpstr>Domain Name Server (DNS)</vt:lpstr>
      <vt:lpstr>User requests a domain resolve</vt:lpstr>
      <vt:lpstr>DNS Usage in SIP Infrastructure</vt:lpstr>
      <vt:lpstr>Outline</vt:lpstr>
      <vt:lpstr>Scope of The Attack</vt:lpstr>
      <vt:lpstr>Scope of The Attack</vt:lpstr>
      <vt:lpstr>Scope of The Attack</vt:lpstr>
      <vt:lpstr>Scope of The Attack</vt:lpstr>
      <vt:lpstr>Outline</vt:lpstr>
      <vt:lpstr>TestBed Setup</vt:lpstr>
      <vt:lpstr>TestBed Setup</vt:lpstr>
      <vt:lpstr>TestBed Setup</vt:lpstr>
      <vt:lpstr>Experiment variables</vt:lpstr>
      <vt:lpstr>Outline</vt:lpstr>
      <vt:lpstr>DNS Attacks on SIP Proxies</vt:lpstr>
      <vt:lpstr>DNS and Synchronous SIP Proxies</vt:lpstr>
      <vt:lpstr>DNS and Synchronous SIP Proxies</vt:lpstr>
      <vt:lpstr>DNS and Asynchronous SIP Proxies</vt:lpstr>
      <vt:lpstr>Outline</vt:lpstr>
      <vt:lpstr>Non-Blocking Cache Design</vt:lpstr>
      <vt:lpstr>Non-Blocking Cache Design</vt:lpstr>
      <vt:lpstr>Non-Blocking Cache Design</vt:lpstr>
      <vt:lpstr>Non-Blocking Cache Design</vt:lpstr>
      <vt:lpstr>Non-Blocking Cache Design</vt:lpstr>
      <vt:lpstr>Non-Blocking Cache Design</vt:lpstr>
      <vt:lpstr>Non-Blocking Cache Design</vt:lpstr>
      <vt:lpstr>Non-Blocking Cache Design</vt:lpstr>
      <vt:lpstr>Non-Blocking Cache Design</vt:lpstr>
      <vt:lpstr>Non-Blocking Cache Design</vt:lpstr>
      <vt:lpstr>Outline</vt:lpstr>
      <vt:lpstr>Conclusion and Future Work</vt:lpstr>
      <vt:lpstr>Notes</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Denial of Service Attack and Prevention on SIP VoIP</dc:title>
  <dc:creator>HP</dc:creator>
  <cp:lastModifiedBy>rek</cp:lastModifiedBy>
  <cp:revision>79</cp:revision>
  <dcterms:created xsi:type="dcterms:W3CDTF">2009-10-12T19:25:13Z</dcterms:created>
  <dcterms:modified xsi:type="dcterms:W3CDTF">2009-10-13T20:08:47Z</dcterms:modified>
</cp:coreProperties>
</file>