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7"/>
  </p:notesMasterIdLst>
  <p:handoutMasterIdLst>
    <p:handoutMasterId r:id="rId38"/>
  </p:handoutMasterIdLst>
  <p:sldIdLst>
    <p:sldId id="256" r:id="rId2"/>
    <p:sldId id="436" r:id="rId3"/>
    <p:sldId id="331" r:id="rId4"/>
    <p:sldId id="381" r:id="rId5"/>
    <p:sldId id="327" r:id="rId6"/>
    <p:sldId id="337" r:id="rId7"/>
    <p:sldId id="349" r:id="rId8"/>
    <p:sldId id="434" r:id="rId9"/>
    <p:sldId id="391" r:id="rId10"/>
    <p:sldId id="340" r:id="rId11"/>
    <p:sldId id="341" r:id="rId12"/>
    <p:sldId id="342" r:id="rId13"/>
    <p:sldId id="346" r:id="rId14"/>
    <p:sldId id="378" r:id="rId15"/>
    <p:sldId id="347" r:id="rId16"/>
    <p:sldId id="353" r:id="rId17"/>
    <p:sldId id="438" r:id="rId18"/>
    <p:sldId id="354" r:id="rId19"/>
    <p:sldId id="439" r:id="rId20"/>
    <p:sldId id="355" r:id="rId21"/>
    <p:sldId id="394" r:id="rId22"/>
    <p:sldId id="440" r:id="rId23"/>
    <p:sldId id="441" r:id="rId24"/>
    <p:sldId id="356" r:id="rId25"/>
    <p:sldId id="442" r:id="rId26"/>
    <p:sldId id="443" r:id="rId27"/>
    <p:sldId id="444" r:id="rId28"/>
    <p:sldId id="445" r:id="rId29"/>
    <p:sldId id="447" r:id="rId30"/>
    <p:sldId id="446" r:id="rId31"/>
    <p:sldId id="448" r:id="rId32"/>
    <p:sldId id="431" r:id="rId33"/>
    <p:sldId id="432" r:id="rId34"/>
    <p:sldId id="449" r:id="rId35"/>
    <p:sldId id="365" r:id="rId3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33CC"/>
    <a:srgbClr val="003366"/>
    <a:srgbClr val="990033"/>
    <a:srgbClr val="CC0000"/>
    <a:srgbClr val="008000"/>
    <a:srgbClr val="0000FF"/>
    <a:srgbClr val="33CC33"/>
    <a:srgbClr val="990099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36" autoAdjust="0"/>
  </p:normalViewPr>
  <p:slideViewPr>
    <p:cSldViewPr>
      <p:cViewPr>
        <p:scale>
          <a:sx n="70" d="100"/>
          <a:sy n="70" d="100"/>
        </p:scale>
        <p:origin x="-996" y="-19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09C03B9B-1172-4C1E-A8CE-3D911B464A13}" type="datetime1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DACFB65A-9513-45FA-83EC-825E7282D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40FC6CB1-B7DB-47DA-8791-7B2ACC7652F0}" type="datetime1">
              <a:rPr lang="en-US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D245FD38-8A4C-433B-83EC-8FB1E75E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0FC6CB1-B7DB-47DA-8791-7B2ACC7652F0}" type="datetime1">
              <a:rPr lang="en-US" smtClean="0"/>
              <a:pPr>
                <a:defRPr/>
              </a:pPr>
              <a:t>11/10/2009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45FD38-8A4C-433B-83EC-8FB1E75EFD7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 smtClean="0">
                <a:effectLst/>
                <a:latin typeface="+mn-lt"/>
              </a:defRPr>
            </a:lvl1pPr>
          </a:lstStyle>
          <a:p>
            <a:pPr>
              <a:defRPr/>
            </a:pPr>
            <a:fld id="{E960E4B3-6447-4B1C-8AD9-C83E472F4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13F7-188C-4DD5-A807-19F1CDB5A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297A1-227A-4EF8-8CF3-22B2CC161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71538" y="6454774"/>
            <a:ext cx="6988200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2009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0EC51-18CE-4219-8E4B-15920968A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CCC9-7E5A-4C2B-8DAE-B25DC60DE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01E88-3540-4CD8-8F81-62CF385BD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23C60-A592-4AF4-983A-A554A05AA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1633E-EC88-48D1-A34A-F06F008A3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A7F4B-3A05-4865-A71F-261868F7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F235C-D659-4CFD-8AD0-FC96DE57F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6A80C-1F53-42DB-9671-DA1551761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2009     Dynamic Rate Adaptation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CF53684A-2E3F-4E6F-B3D4-21D8414A7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571612"/>
            <a:ext cx="8208963" cy="252095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Collision Aware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Rate Adaptation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(CARA)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68450" y="3716338"/>
            <a:ext cx="7396163" cy="29527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Bob Kinicki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Computer Science Department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rek@cs.wpi.edu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n-US" sz="2400" dirty="0" smtClean="0"/>
              <a:t>Advanced Computer Networks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358114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FAAA3-54CE-437F-914C-21B0E5D53CF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Rate Adaptation Algorithms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95400"/>
            <a:ext cx="8686800" cy="47974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AARF 		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ARF</a:t>
            </a:r>
            <a:r>
              <a:rPr lang="en-US" dirty="0" smtClean="0"/>
              <a:t>			AMRR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CARA</a:t>
            </a:r>
            <a:r>
              <a:rPr lang="en-US" dirty="0" smtClean="0"/>
              <a:t>		CROAR		DOFRA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Fast-LA		HRC			LA 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LD-ARF		</a:t>
            </a:r>
            <a:r>
              <a:rPr lang="en-US" dirty="0" err="1" smtClean="0"/>
              <a:t>MiSer</a:t>
            </a:r>
            <a:r>
              <a:rPr lang="en-US" dirty="0" smtClean="0"/>
              <a:t>	     </a:t>
            </a:r>
            <a:r>
              <a:rPr lang="en-US" dirty="0" err="1" smtClean="0"/>
              <a:t>MultiRateRetry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MPDU		OAR			ONOE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PER			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RBAR</a:t>
            </a:r>
            <a:r>
              <a:rPr lang="en-US" dirty="0" smtClean="0"/>
              <a:t>		</a:t>
            </a:r>
            <a:r>
              <a:rPr lang="en-US" dirty="0" smtClean="0">
                <a:effectLst/>
              </a:rPr>
              <a:t>RFT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RRAA		</a:t>
            </a:r>
            <a:r>
              <a:rPr lang="en-US" dirty="0" err="1" smtClean="0"/>
              <a:t>SampleRate</a:t>
            </a:r>
            <a:r>
              <a:rPr lang="en-US" dirty="0" smtClean="0"/>
              <a:t> 	</a:t>
            </a:r>
            <a:r>
              <a:rPr lang="en-US" dirty="0" err="1" smtClean="0"/>
              <a:t>SwissRA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8779D7-1D74-4166-BC8E-1F15C3E18A6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Rate Adaptation Algorithms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95400"/>
            <a:ext cx="8686800" cy="47974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1997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ARF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1998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1999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2000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2001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RBAR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2002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/>
              <a:t>MPDU	   OAR	 PER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2003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/>
              <a:t>LA	    	   </a:t>
            </a:r>
            <a:r>
              <a:rPr lang="en-US" sz="2400" dirty="0" err="1" smtClean="0"/>
              <a:t>MiSer</a:t>
            </a:r>
            <a:r>
              <a:rPr lang="en-US" sz="2400" dirty="0" smtClean="0"/>
              <a:t>	 </a:t>
            </a:r>
            <a:r>
              <a:rPr lang="en-US" sz="2400" dirty="0" err="1" smtClean="0"/>
              <a:t>SwissRA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2004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/>
              <a:t>AARF	   AMRR	 HRC	     </a:t>
            </a:r>
            <a:r>
              <a:rPr lang="en-US" sz="2400" dirty="0" err="1" smtClean="0"/>
              <a:t>MultiRateRetry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2005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/>
              <a:t>Fast-LA       LD-ARF   </a:t>
            </a:r>
            <a:r>
              <a:rPr lang="en-US" sz="2400" dirty="0" smtClean="0">
                <a:effectLst/>
              </a:rPr>
              <a:t>RFT</a:t>
            </a:r>
            <a:r>
              <a:rPr lang="en-US" sz="2400" dirty="0" smtClean="0"/>
              <a:t>	     </a:t>
            </a:r>
            <a:r>
              <a:rPr lang="en-US" sz="2400" dirty="0" err="1" smtClean="0"/>
              <a:t>SampleRate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2006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CARA</a:t>
            </a:r>
            <a:r>
              <a:rPr lang="en-US" sz="2400" dirty="0" smtClean="0"/>
              <a:t>	   CROAR	 DOFRA   RRAA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2007</a:t>
            </a:r>
            <a:r>
              <a:rPr lang="en-US" sz="2400" dirty="0" smtClean="0"/>
              <a:t>			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		</a:t>
            </a:r>
          </a:p>
          <a:p>
            <a:pPr marL="609600" indent="-609600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358114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810D9A-F453-461F-B03B-5F28F7CFD57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Rate Adaptation Algorithms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7974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Uses recent history and probes: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ARF,</a:t>
            </a:r>
            <a:r>
              <a:rPr lang="en-US" sz="2400" dirty="0" smtClean="0"/>
              <a:t> AARF, </a:t>
            </a:r>
            <a:r>
              <a:rPr lang="en-US" sz="2400" dirty="0" err="1" smtClean="0"/>
              <a:t>SampleRate</a:t>
            </a:r>
            <a:endParaRPr lang="en-US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 interval smoothing:</a:t>
            </a:r>
            <a:r>
              <a:rPr lang="en-US" sz="2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/>
              <a:t>ONOE,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/>
              <a:t>SampleRate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 rates:</a:t>
            </a:r>
            <a:r>
              <a:rPr lang="en-US" sz="2400" dirty="0" smtClean="0"/>
              <a:t> </a:t>
            </a:r>
            <a:r>
              <a:rPr lang="en-US" sz="2400" dirty="0" err="1" smtClean="0"/>
              <a:t>MultiRateRetry</a:t>
            </a:r>
            <a:r>
              <a:rPr lang="en-US" sz="2400" dirty="0" smtClean="0"/>
              <a:t>, AMRR, RRAA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Uses RTS/CTS: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RBAR,</a:t>
            </a:r>
            <a:r>
              <a:rPr lang="en-US" sz="2400" dirty="0" smtClean="0"/>
              <a:t> OAR, CROAR, 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Uses RSSI to approximate SNR, each node maintains 12 dynamic RSS thresholds: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/>
              <a:t>LA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Puts checksum on header and use NACK to signal link loss error: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/>
              <a:t>LD-ARF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Table lookup with thresholds: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/>
              <a:t>HRC,MPDU(</a:t>
            </a:r>
            <a:r>
              <a:rPr lang="en-US" sz="2400" dirty="0" err="1" smtClean="0"/>
              <a:t>len,rSNR,count</a:t>
            </a:r>
            <a:r>
              <a:rPr lang="en-US" sz="2400" dirty="0" smtClean="0"/>
              <a:t>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Fragmentation:</a:t>
            </a:r>
            <a:r>
              <a:rPr lang="en-US" sz="2400" dirty="0" smtClean="0"/>
              <a:t> DOFRA,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effectLst/>
              </a:rPr>
              <a:t>RFT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Miscellaneous: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/>
              <a:t>PER, </a:t>
            </a:r>
            <a:r>
              <a:rPr lang="en-US" sz="2400" dirty="0" err="1" smtClean="0"/>
              <a:t>MiSer</a:t>
            </a:r>
            <a:r>
              <a:rPr lang="en-US" sz="2400" dirty="0" smtClean="0"/>
              <a:t>, </a:t>
            </a:r>
            <a:r>
              <a:rPr lang="en-US" sz="2400" dirty="0" err="1" smtClean="0"/>
              <a:t>SwissRA</a:t>
            </a:r>
            <a:r>
              <a:rPr lang="en-US" sz="2400" dirty="0" smtClean="0"/>
              <a:t>, Fast-LA </a:t>
            </a:r>
          </a:p>
          <a:p>
            <a:pPr marL="609600" indent="-609600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358114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351A4C-06CF-42FF-8B9D-6597E28DE65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Auto Rate Fallback (ARF) 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When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</a:t>
            </a:r>
            <a:r>
              <a:rPr lang="en-US" sz="2800" dirty="0" smtClean="0"/>
              <a:t> consecutive ACK frames are not received correctly, the second retry and subsequent transmissions are sent at the </a:t>
            </a:r>
            <a:r>
              <a:rPr lang="en-US" sz="2800" dirty="0" smtClean="0">
                <a:solidFill>
                  <a:srgbClr val="0070C0"/>
                </a:solidFill>
              </a:rPr>
              <a:t>next lower </a:t>
            </a:r>
            <a:r>
              <a:rPr lang="en-US" sz="2800" dirty="0" smtClean="0"/>
              <a:t>rate and a timer is started.</a:t>
            </a:r>
          </a:p>
          <a:p>
            <a:pPr>
              <a:defRPr/>
            </a:pPr>
            <a:r>
              <a:rPr lang="en-US" sz="2800" dirty="0" smtClean="0"/>
              <a:t>When the number of successfully received ACKs reaches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2800" dirty="0" smtClean="0"/>
              <a:t> or the timer goes off, a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probe frame </a:t>
            </a:r>
            <a:r>
              <a:rPr lang="en-US" sz="2800" dirty="0" smtClean="0"/>
              <a:t>is sent at the </a:t>
            </a:r>
            <a:r>
              <a:rPr lang="en-US" sz="2800" dirty="0" smtClean="0">
                <a:solidFill>
                  <a:srgbClr val="0070C0"/>
                </a:solidFill>
              </a:rPr>
              <a:t>next higher </a:t>
            </a:r>
            <a:r>
              <a:rPr lang="en-US" sz="2800" dirty="0" smtClean="0"/>
              <a:t>rate. However, if an ACK is NOT received for this frame, the rate is lowered back and the timer is restarted.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54774"/>
            <a:ext cx="6988200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F80C61-F34A-46D5-87FC-861BBBDB445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ARF and AARF</a:t>
            </a:r>
          </a:p>
        </p:txBody>
      </p:sp>
      <p:pic>
        <p:nvPicPr>
          <p:cNvPr id="3482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778000"/>
            <a:ext cx="8569325" cy="3803650"/>
          </a:xfrm>
          <a:noFill/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54774"/>
            <a:ext cx="6988200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C9A0FD-CD6F-4B1F-98DE-CE68EED1523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Receiver Based Auto Rate (RBAR) 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Receivers control sender’s transmission rate.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RTS and CTS are modified to contain info on size and rate </a:t>
            </a: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{not 802.11 compatible}.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Uses analysis of RTS reception (RSSI) to estimate SNR and choice sent back to sender in CTS.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Receiver picks rate based on </a:t>
            </a:r>
            <a:r>
              <a:rPr lang="en-US" dirty="0" err="1" smtClean="0"/>
              <a:t>apriori</a:t>
            </a:r>
            <a:r>
              <a:rPr lang="en-US" dirty="0" smtClean="0"/>
              <a:t> SNR thresholds in a lookup table.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54774"/>
            <a:ext cx="6988200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DBF713-9758-4B76-8111-B76FF0D382D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Collision Aware Rate Adaptation (CARA)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1606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CARA uses two methods for identifying collisions: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4000" dirty="0" smtClean="0"/>
          </a:p>
          <a:p>
            <a:pPr marL="1200150" lvl="1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000" dirty="0" smtClean="0"/>
              <a:t>RTS probing</a:t>
            </a:r>
          </a:p>
          <a:p>
            <a:pPr marL="1200150" lvl="1" indent="-742950">
              <a:lnSpc>
                <a:spcPct val="90000"/>
              </a:lnSpc>
              <a:buFont typeface="+mj-lt"/>
              <a:buAutoNum type="arabicPeriod"/>
              <a:defRPr/>
            </a:pPr>
            <a:endParaRPr lang="en-US" sz="4000" dirty="0" smtClean="0"/>
          </a:p>
          <a:p>
            <a:pPr marL="1200150" lvl="1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000" dirty="0" smtClean="0"/>
              <a:t>Clear Channel Assessment (CCA) detection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4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en-US" sz="2800" dirty="0" smtClean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071538" y="6429396"/>
            <a:ext cx="7358114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Advanced Computer Networks 2009           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Dynamic Rate Adaptation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RTS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RTS Probing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/>
              <a:t> Assume all RTS/CTS transmission failures after a successful RTS/CTS exchange must be due to channel errors.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(Note – this assumes hidden terminals are not possible.)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286676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8BC80D-5FE0-4870-9EEA-D87B716C368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CARA-1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9190"/>
            <a:ext cx="8229600" cy="509589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Data frame transmitted without RTS/CTS.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If the transmission fails, RTS/CTS exchange is activated for the next retransmission. If this retransmission fails </a:t>
            </a: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{assume channel quality problem}</a:t>
            </a:r>
            <a:r>
              <a:rPr lang="en-US" dirty="0" smtClean="0"/>
              <a:t>, then the rate is lowered.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If retransmission with RTS/CTS is successful </a:t>
            </a: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{assume collision occurred},</a:t>
            </a:r>
            <a:r>
              <a:rPr lang="en-US" dirty="0" smtClean="0"/>
              <a:t> stay at same rate and send next frame without RTS/CTS.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54774"/>
            <a:ext cx="7358114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 ARF and RTS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1738" y="1000108"/>
            <a:ext cx="42005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Outline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0042" y="1214422"/>
            <a:ext cx="86868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algn="l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Introduction to Dynamic Rate Adaptation</a:t>
            </a:r>
            <a:endParaRPr lang="en-US" sz="3200" b="1" kern="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85750" indent="-285750" algn="l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Related Work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Classification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ARF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RBAR</a:t>
            </a:r>
          </a:p>
          <a:p>
            <a:pPr marL="285750" indent="-285750" algn="l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CARA-1 and CARA-2</a:t>
            </a:r>
            <a:endParaRPr lang="en-US" sz="3200" b="1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285750" indent="-285750" algn="l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Simulation Results</a:t>
            </a:r>
            <a:endParaRPr lang="en-US" sz="3200" b="1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285750" indent="-285750" algn="l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</a:rPr>
              <a:t>Conclusions and Future Work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37725F-DF5E-4128-8EA1-640E34E9E4C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Clear Channel Assessment (CCA)</a:t>
            </a:r>
          </a:p>
        </p:txBody>
      </p:sp>
      <p:pic>
        <p:nvPicPr>
          <p:cNvPr id="3891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65288"/>
            <a:ext cx="8229600" cy="4059237"/>
          </a:xfr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7596188" y="5683250"/>
            <a:ext cx="1223962" cy="3381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33CC"/>
                </a:solidFill>
              </a:rPr>
              <a:t>[J. Kim]</a:t>
            </a: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4643438" y="2420938"/>
            <a:ext cx="504825" cy="215900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990033"/>
                </a:solidFill>
              </a:rPr>
              <a:t>ACK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54774"/>
            <a:ext cx="7286676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5CA795-E29A-4F8F-93BF-E8ED16490F2F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CCA Collision Detection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Case 2: It is a collision. </a:t>
            </a:r>
          </a:p>
          <a:p>
            <a:pPr lvl="1">
              <a:defRPr/>
            </a:pPr>
            <a:r>
              <a:rPr lang="en-US" dirty="0" smtClean="0"/>
              <a:t>Transmit without increasing failure count and lowering the transmission rate. No RTS/CTS probe is needed.</a:t>
            </a:r>
          </a:p>
          <a:p>
            <a:pPr lvl="1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Case 1 and Case 3: Cannot determine that a collision has occurred.</a:t>
            </a:r>
          </a:p>
          <a:p>
            <a:pPr lvl="1">
              <a:defRPr/>
            </a:pPr>
            <a:r>
              <a:rPr lang="en-US" dirty="0" smtClean="0"/>
              <a:t>Initiate RTS/CTS probe scheme.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286676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939AEF-FEE0-4F9A-818C-6A8CFD64FBF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Rate Adaptation versus Distance</a:t>
            </a:r>
          </a:p>
        </p:txBody>
      </p:sp>
      <p:pic>
        <p:nvPicPr>
          <p:cNvPr id="2253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63700" y="1079500"/>
            <a:ext cx="6076950" cy="5016500"/>
          </a:xfrm>
          <a:noFill/>
        </p:spPr>
      </p:pic>
      <p:sp>
        <p:nvSpPr>
          <p:cNvPr id="22535" name="Line 5"/>
          <p:cNvSpPr>
            <a:spLocks noChangeShapeType="1"/>
          </p:cNvSpPr>
          <p:nvPr/>
        </p:nvSpPr>
        <p:spPr bwMode="auto">
          <a:xfrm flipV="1">
            <a:off x="2627313" y="1628775"/>
            <a:ext cx="0" cy="6477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1071538" y="6454799"/>
            <a:ext cx="7286676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Advanced Computer Networks 2009        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Dynamic Rate Adaptation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NS-2 Simulation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28730"/>
            <a:ext cx="8715436" cy="4800600"/>
          </a:xfrm>
        </p:spPr>
        <p:txBody>
          <a:bodyPr/>
          <a:lstStyle/>
          <a:p>
            <a:r>
              <a:rPr lang="en-US" dirty="0" smtClean="0"/>
              <a:t>20dBm transmit power</a:t>
            </a:r>
          </a:p>
          <a:p>
            <a:r>
              <a:rPr lang="en-US" dirty="0" smtClean="0"/>
              <a:t>Static stations; 1500 octet MAC payload</a:t>
            </a:r>
          </a:p>
          <a:p>
            <a:r>
              <a:rPr lang="en-US" dirty="0" smtClean="0"/>
              <a:t>BER </a:t>
            </a:r>
            <a:r>
              <a:rPr lang="en-US" dirty="0" err="1" smtClean="0"/>
              <a:t>vs</a:t>
            </a:r>
            <a:r>
              <a:rPr lang="en-US" dirty="0" smtClean="0"/>
              <a:t> SNR curves measured in AWGN (Additive White Gaussian Noise) environment without fading.</a:t>
            </a:r>
          </a:p>
          <a:p>
            <a:r>
              <a:rPr lang="en-US" dirty="0" smtClean="0"/>
              <a:t>Set background noise to -96dBm</a:t>
            </a:r>
          </a:p>
          <a:p>
            <a:r>
              <a:rPr lang="en-US" dirty="0" smtClean="0"/>
              <a:t>Simulate indoor settings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Ricean</a:t>
            </a:r>
            <a:r>
              <a:rPr lang="en-US" dirty="0" smtClean="0"/>
              <a:t> fading model for multi-path fading time-varying wireless conditions.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2009        </a:t>
            </a:r>
            <a:r>
              <a:rPr lang="en-US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2DF73C-A8A2-4497-9579-9566F4DEB0E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CARA-1 Throughput</a:t>
            </a:r>
          </a:p>
        </p:txBody>
      </p:sp>
      <p:pic>
        <p:nvPicPr>
          <p:cNvPr id="4096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39875" y="1295400"/>
            <a:ext cx="6062663" cy="4800600"/>
          </a:xfrm>
          <a:noFill/>
        </p:spPr>
      </p:pic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071538" y="6454799"/>
            <a:ext cx="7286676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Advanced Computer Networks 2009        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Dynamic Rate Adaptation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8 CARA-1 and CARA-2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2009        </a:t>
            </a:r>
            <a:r>
              <a:rPr lang="en-US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6143667" cy="531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9a: 50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2009        </a:t>
            </a:r>
            <a:r>
              <a:rPr lang="en-US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0484" y="1309689"/>
            <a:ext cx="6707629" cy="4762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Figure 9b</a:t>
            </a:r>
            <a:br>
              <a:rPr lang="en-US" sz="3600" dirty="0" smtClean="0"/>
            </a:br>
            <a:r>
              <a:rPr lang="en-US" sz="3600" dirty="0" smtClean="0"/>
              <a:t>Varying contending stations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2009        </a:t>
            </a:r>
            <a:r>
              <a:rPr lang="en-US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2182" y="1343024"/>
            <a:ext cx="6569268" cy="480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Figure 10 Adaptability Comparison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358114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19452"/>
            <a:ext cx="8001056" cy="543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2009        </a:t>
            </a:r>
            <a:r>
              <a:rPr lang="en-US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902" y="2071688"/>
            <a:ext cx="7726560" cy="32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B9BA4A-8272-4A5D-8A94-0F685FD379D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Basic CSMA/CA </a:t>
            </a:r>
          </a:p>
        </p:txBody>
      </p:sp>
      <p:pic>
        <p:nvPicPr>
          <p:cNvPr id="1434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484313"/>
            <a:ext cx="8229600" cy="4640262"/>
          </a:xfrm>
          <a:noFill/>
        </p:spPr>
      </p:pic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7596188" y="5661025"/>
            <a:ext cx="1223962" cy="3381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 dirty="0">
                <a:solidFill>
                  <a:srgbClr val="0033CC"/>
                </a:solidFill>
              </a:rPr>
              <a:t>[N. Kim]</a:t>
            </a:r>
          </a:p>
        </p:txBody>
      </p:sp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6610350" y="1341438"/>
            <a:ext cx="2282825" cy="11509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possible</a:t>
            </a:r>
          </a:p>
          <a:p>
            <a:pPr>
              <a:defRPr/>
            </a:pPr>
            <a:r>
              <a:rPr lang="en-US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collision !!</a:t>
            </a:r>
          </a:p>
        </p:txBody>
      </p:sp>
      <p:sp>
        <p:nvSpPr>
          <p:cNvPr id="231436" name="Line 12"/>
          <p:cNvSpPr>
            <a:spLocks noChangeShapeType="1"/>
          </p:cNvSpPr>
          <p:nvPr/>
        </p:nvSpPr>
        <p:spPr bwMode="auto">
          <a:xfrm flipH="1">
            <a:off x="6084888" y="2276475"/>
            <a:ext cx="1582737" cy="208915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54774"/>
            <a:ext cx="7286676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5" grpId="0"/>
      <p:bldP spid="23143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CARA is more likely to make correct rate adaptation decisions than ARF.</a:t>
            </a:r>
          </a:p>
          <a:p>
            <a:r>
              <a:rPr lang="en-US" dirty="0" smtClean="0"/>
              <a:t>CARA requires no change to the 802.11 standard (unlike RBAR).</a:t>
            </a:r>
          </a:p>
          <a:p>
            <a:r>
              <a:rPr lang="en-US" dirty="0" smtClean="0"/>
              <a:t>CARA significantly outperforms ARF in all simulated multiple contending environments.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2009        </a:t>
            </a:r>
            <a:r>
              <a:rPr lang="en-US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changes to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33CC"/>
                </a:solidFill>
              </a:rPr>
              <a:t>increase</a:t>
            </a:r>
            <a:r>
              <a:rPr lang="en-US" dirty="0" smtClean="0"/>
              <a:t> </a:t>
            </a:r>
            <a:r>
              <a:rPr lang="en-US" dirty="0" smtClean="0"/>
              <a:t>rate </a:t>
            </a:r>
            <a:r>
              <a:rPr lang="en-US" dirty="0" smtClean="0"/>
              <a:t>algorithm </a:t>
            </a:r>
            <a:r>
              <a:rPr lang="en-US" dirty="0" smtClean="0">
                <a:solidFill>
                  <a:srgbClr val="0033CC"/>
                </a:solidFill>
              </a:rPr>
              <a:t>[CARA-RI]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Study optimization of operational CARA parameters.</a:t>
            </a:r>
          </a:p>
          <a:p>
            <a:r>
              <a:rPr lang="en-US" dirty="0" smtClean="0"/>
              <a:t>Address possibility of </a:t>
            </a:r>
            <a:r>
              <a:rPr lang="en-US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idden terminal </a:t>
            </a:r>
            <a:r>
              <a:rPr lang="en-US" dirty="0" smtClean="0">
                <a:solidFill>
                  <a:srgbClr val="0033CC"/>
                </a:solidFill>
              </a:rPr>
              <a:t>d</a:t>
            </a:r>
            <a:r>
              <a:rPr lang="en-US" dirty="0" smtClean="0"/>
              <a:t>etection </a:t>
            </a:r>
            <a:r>
              <a:rPr lang="en-US" dirty="0" smtClean="0">
                <a:solidFill>
                  <a:srgbClr val="0033CC"/>
                </a:solidFill>
              </a:rPr>
              <a:t>[CARA-HD]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Built a working CARA prototype using </a:t>
            </a:r>
            <a:r>
              <a:rPr lang="en-US" dirty="0" err="1" smtClean="0"/>
              <a:t>MadWIFI</a:t>
            </a:r>
            <a:r>
              <a:rPr lang="en-US" dirty="0" smtClean="0"/>
              <a:t> driver.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2009        </a:t>
            </a:r>
            <a:r>
              <a:rPr lang="en-US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C48479-B3F8-4A43-BDB3-DDD9CB82BABA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3600" b="0" smtClean="0">
                <a:effectLst/>
              </a:rPr>
              <a:t>Multiple APs</a:t>
            </a:r>
            <a:br>
              <a:rPr lang="en-US" sz="3600" b="0" smtClean="0">
                <a:effectLst/>
              </a:rPr>
            </a:br>
            <a:r>
              <a:rPr lang="en-US" sz="3200" b="0" smtClean="0">
                <a:effectLst/>
              </a:rPr>
              <a:t>multiple clients (heterogeneous)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6034088" y="3475038"/>
            <a:ext cx="914400" cy="890587"/>
          </a:xfrm>
          <a:prstGeom prst="rect">
            <a:avLst/>
          </a:prstGeom>
          <a:noFill/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33CC"/>
                </a:solidFill>
              </a:rPr>
              <a:t>Access</a:t>
            </a:r>
          </a:p>
          <a:p>
            <a:r>
              <a:rPr lang="en-US" sz="1800">
                <a:solidFill>
                  <a:srgbClr val="0033CC"/>
                </a:solidFill>
              </a:rPr>
              <a:t>Point</a:t>
            </a:r>
          </a:p>
        </p:txBody>
      </p:sp>
      <p:sp>
        <p:nvSpPr>
          <p:cNvPr id="27654" name="Oval 4"/>
          <p:cNvSpPr>
            <a:spLocks noChangeArrowheads="1"/>
          </p:cNvSpPr>
          <p:nvPr/>
        </p:nvSpPr>
        <p:spPr bwMode="auto">
          <a:xfrm>
            <a:off x="8229600" y="3500438"/>
            <a:ext cx="914400" cy="914400"/>
          </a:xfrm>
          <a:prstGeom prst="ellipse">
            <a:avLst/>
          </a:prstGeom>
          <a:noFill/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CC0000"/>
                </a:solidFill>
              </a:rPr>
              <a:t>client</a:t>
            </a:r>
          </a:p>
        </p:txBody>
      </p:sp>
      <p:cxnSp>
        <p:nvCxnSpPr>
          <p:cNvPr id="27655" name="AutoShape 5"/>
          <p:cNvCxnSpPr>
            <a:cxnSpLocks noChangeShapeType="1"/>
            <a:stCxn id="27653" idx="3"/>
            <a:endCxn id="27654" idx="2"/>
          </p:cNvCxnSpPr>
          <p:nvPr/>
        </p:nvCxnSpPr>
        <p:spPr bwMode="auto">
          <a:xfrm>
            <a:off x="6961188" y="3921125"/>
            <a:ext cx="1255712" cy="365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7042150" y="1722438"/>
            <a:ext cx="914400" cy="914400"/>
          </a:xfrm>
          <a:prstGeom prst="ellipse">
            <a:avLst/>
          </a:prstGeom>
          <a:noFill/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27657" name="Oval 8"/>
          <p:cNvSpPr>
            <a:spLocks noChangeArrowheads="1"/>
          </p:cNvSpPr>
          <p:nvPr/>
        </p:nvSpPr>
        <p:spPr bwMode="auto">
          <a:xfrm>
            <a:off x="4572000" y="2154238"/>
            <a:ext cx="914400" cy="914400"/>
          </a:xfrm>
          <a:prstGeom prst="ellipse">
            <a:avLst/>
          </a:prstGeom>
          <a:noFill/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CC0000"/>
                </a:solidFill>
              </a:rPr>
              <a:t>client</a:t>
            </a:r>
          </a:p>
        </p:txBody>
      </p:sp>
      <p:cxnSp>
        <p:nvCxnSpPr>
          <p:cNvPr id="27658" name="AutoShape 9"/>
          <p:cNvCxnSpPr>
            <a:cxnSpLocks noChangeShapeType="1"/>
            <a:stCxn id="27657" idx="4"/>
            <a:endCxn id="27653" idx="1"/>
          </p:cNvCxnSpPr>
          <p:nvPr/>
        </p:nvCxnSpPr>
        <p:spPr bwMode="auto">
          <a:xfrm>
            <a:off x="5029200" y="3081338"/>
            <a:ext cx="992188" cy="8397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59" name="AutoShape 10"/>
          <p:cNvCxnSpPr>
            <a:cxnSpLocks noChangeShapeType="1"/>
            <a:stCxn id="27653" idx="0"/>
          </p:cNvCxnSpPr>
          <p:nvPr/>
        </p:nvCxnSpPr>
        <p:spPr bwMode="auto">
          <a:xfrm flipV="1">
            <a:off x="6491288" y="2636838"/>
            <a:ext cx="1060450" cy="825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0" name="AutoShape 11"/>
          <p:cNvCxnSpPr>
            <a:cxnSpLocks noChangeShapeType="1"/>
            <a:stCxn id="27653" idx="2"/>
          </p:cNvCxnSpPr>
          <p:nvPr/>
        </p:nvCxnSpPr>
        <p:spPr bwMode="auto">
          <a:xfrm>
            <a:off x="6491288" y="4378325"/>
            <a:ext cx="23812" cy="419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7661" name="Oval 12"/>
          <p:cNvSpPr>
            <a:spLocks noChangeArrowheads="1"/>
          </p:cNvSpPr>
          <p:nvPr/>
        </p:nvSpPr>
        <p:spPr bwMode="auto">
          <a:xfrm>
            <a:off x="6084888" y="4819650"/>
            <a:ext cx="914400" cy="914400"/>
          </a:xfrm>
          <a:prstGeom prst="ellipse">
            <a:avLst/>
          </a:prstGeom>
          <a:noFill/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771775" y="3357563"/>
            <a:ext cx="914400" cy="890587"/>
          </a:xfrm>
          <a:prstGeom prst="rect">
            <a:avLst/>
          </a:prstGeom>
          <a:noFill/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33CC"/>
                </a:solidFill>
              </a:rPr>
              <a:t>Access</a:t>
            </a:r>
          </a:p>
          <a:p>
            <a:r>
              <a:rPr lang="en-US" sz="1800">
                <a:solidFill>
                  <a:srgbClr val="0033CC"/>
                </a:solidFill>
              </a:rPr>
              <a:t>Point</a:t>
            </a:r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4305300" y="4005263"/>
            <a:ext cx="914400" cy="914400"/>
          </a:xfrm>
          <a:prstGeom prst="ellipse">
            <a:avLst/>
          </a:prstGeom>
          <a:noFill/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8000"/>
                </a:solidFill>
              </a:rPr>
              <a:t>client</a:t>
            </a:r>
          </a:p>
        </p:txBody>
      </p:sp>
      <p:sp>
        <p:nvSpPr>
          <p:cNvPr id="27664" name="Oval 17"/>
          <p:cNvSpPr>
            <a:spLocks noChangeArrowheads="1"/>
          </p:cNvSpPr>
          <p:nvPr/>
        </p:nvSpPr>
        <p:spPr bwMode="auto">
          <a:xfrm>
            <a:off x="2520950" y="1795463"/>
            <a:ext cx="914400" cy="914400"/>
          </a:xfrm>
          <a:prstGeom prst="ellipse">
            <a:avLst/>
          </a:prstGeom>
          <a:noFill/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8000"/>
                </a:solidFill>
              </a:rPr>
              <a:t>client</a:t>
            </a:r>
          </a:p>
        </p:txBody>
      </p:sp>
      <p:sp>
        <p:nvSpPr>
          <p:cNvPr id="27665" name="Oval 18"/>
          <p:cNvSpPr>
            <a:spLocks noChangeArrowheads="1"/>
          </p:cNvSpPr>
          <p:nvPr/>
        </p:nvSpPr>
        <p:spPr bwMode="auto">
          <a:xfrm>
            <a:off x="338138" y="2133600"/>
            <a:ext cx="914400" cy="914400"/>
          </a:xfrm>
          <a:prstGeom prst="ellipse">
            <a:avLst/>
          </a:prstGeom>
          <a:noFill/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8000"/>
                </a:solidFill>
              </a:rPr>
              <a:t>client</a:t>
            </a:r>
          </a:p>
        </p:txBody>
      </p:sp>
      <p:cxnSp>
        <p:nvCxnSpPr>
          <p:cNvPr id="27666" name="AutoShape 19"/>
          <p:cNvCxnSpPr>
            <a:cxnSpLocks noChangeShapeType="1"/>
            <a:stCxn id="27665" idx="4"/>
            <a:endCxn id="27662" idx="1"/>
          </p:cNvCxnSpPr>
          <p:nvPr/>
        </p:nvCxnSpPr>
        <p:spPr bwMode="auto">
          <a:xfrm>
            <a:off x="795338" y="3060700"/>
            <a:ext cx="1963737" cy="742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7" name="AutoShape 20"/>
          <p:cNvCxnSpPr>
            <a:cxnSpLocks noChangeShapeType="1"/>
            <a:stCxn id="27662" idx="0"/>
          </p:cNvCxnSpPr>
          <p:nvPr/>
        </p:nvCxnSpPr>
        <p:spPr bwMode="auto">
          <a:xfrm flipH="1" flipV="1">
            <a:off x="3111500" y="2708275"/>
            <a:ext cx="117475" cy="636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8" name="AutoShape 21"/>
          <p:cNvCxnSpPr>
            <a:cxnSpLocks noChangeShapeType="1"/>
            <a:stCxn id="27662" idx="2"/>
          </p:cNvCxnSpPr>
          <p:nvPr/>
        </p:nvCxnSpPr>
        <p:spPr bwMode="auto">
          <a:xfrm flipH="1">
            <a:off x="2363788" y="4260850"/>
            <a:ext cx="865187" cy="8112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7669" name="Oval 22"/>
          <p:cNvSpPr>
            <a:spLocks noChangeArrowheads="1"/>
          </p:cNvSpPr>
          <p:nvPr/>
        </p:nvSpPr>
        <p:spPr bwMode="auto">
          <a:xfrm>
            <a:off x="1563688" y="4892675"/>
            <a:ext cx="914400" cy="914400"/>
          </a:xfrm>
          <a:prstGeom prst="ellipse">
            <a:avLst/>
          </a:prstGeom>
          <a:noFill/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8000"/>
                </a:solidFill>
              </a:rPr>
              <a:t>client</a:t>
            </a:r>
          </a:p>
        </p:txBody>
      </p:sp>
      <p:sp>
        <p:nvSpPr>
          <p:cNvPr id="27670" name="Oval 23"/>
          <p:cNvSpPr>
            <a:spLocks noChangeArrowheads="1"/>
          </p:cNvSpPr>
          <p:nvPr/>
        </p:nvSpPr>
        <p:spPr bwMode="auto">
          <a:xfrm>
            <a:off x="4067175" y="1233488"/>
            <a:ext cx="5184775" cy="4859337"/>
          </a:xfrm>
          <a:prstGeom prst="ellipse">
            <a:avLst/>
          </a:prstGeom>
          <a:noFill/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Oval 24"/>
          <p:cNvSpPr>
            <a:spLocks noChangeArrowheads="1"/>
          </p:cNvSpPr>
          <p:nvPr/>
        </p:nvSpPr>
        <p:spPr bwMode="auto">
          <a:xfrm>
            <a:off x="0" y="1052513"/>
            <a:ext cx="5761038" cy="4859337"/>
          </a:xfrm>
          <a:prstGeom prst="ellipse">
            <a:avLst/>
          </a:prstGeom>
          <a:noFill/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7"/>
          <p:cNvSpPr>
            <a:spLocks noChangeShapeType="1"/>
          </p:cNvSpPr>
          <p:nvPr/>
        </p:nvSpPr>
        <p:spPr bwMode="auto">
          <a:xfrm>
            <a:off x="3708400" y="3789363"/>
            <a:ext cx="7191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358114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8C3517-5341-4F86-AA6D-C00160AF26D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Hidden Terminals</a:t>
            </a:r>
          </a:p>
        </p:txBody>
      </p:sp>
      <p:pic>
        <p:nvPicPr>
          <p:cNvPr id="286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911475"/>
            <a:ext cx="8229600" cy="2749550"/>
          </a:xfrm>
          <a:noFill/>
        </p:spPr>
      </p:pic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7308850" y="5084763"/>
            <a:ext cx="1223963" cy="3381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33CC"/>
                </a:solidFill>
              </a:rPr>
              <a:t>[Wong]</a:t>
            </a:r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457200" y="1295400"/>
            <a:ext cx="82296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Without a hidden terminal, loss ratio ~5.5%.</a:t>
            </a:r>
          </a:p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One hidden AP with mild sending rate</a:t>
            </a:r>
          </a:p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(0.379 Mbps) yields:</a:t>
            </a:r>
          </a:p>
        </p:txBody>
      </p:sp>
      <p:sp>
        <p:nvSpPr>
          <p:cNvPr id="28680" name="Oval 10"/>
          <p:cNvSpPr>
            <a:spLocks noChangeArrowheads="1"/>
          </p:cNvSpPr>
          <p:nvPr/>
        </p:nvSpPr>
        <p:spPr bwMode="auto">
          <a:xfrm>
            <a:off x="3059113" y="2852738"/>
            <a:ext cx="914400" cy="1922462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358114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401080" cy="49196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2009        </a:t>
            </a:r>
            <a:r>
              <a:rPr lang="en-US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62088"/>
            <a:ext cx="8131705" cy="439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ED5520-1B6A-4F42-B43E-940519E92FB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Questions?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29600" cy="26638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en-US" sz="44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>
                <a:solidFill>
                  <a:srgbClr val="0033CC"/>
                </a:solidFill>
              </a:rPr>
              <a:t>Collision Aware Rate Adaptation (CARA)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4400" dirty="0" smtClean="0"/>
          </a:p>
          <a:p>
            <a:pPr algn="ctr">
              <a:buFont typeface="Wingdings" pitchFamily="2" charset="2"/>
              <a:buNone/>
              <a:defRPr/>
            </a:pPr>
            <a:endParaRPr lang="en-US" sz="4400" dirty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358114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54774"/>
            <a:ext cx="7286676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27A784-6E7C-48C1-B319-5B115DDC514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802.11 Physical Layer</a:t>
            </a:r>
          </a:p>
        </p:txBody>
      </p:sp>
      <p:pic>
        <p:nvPicPr>
          <p:cNvPr id="1946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036763"/>
            <a:ext cx="8229600" cy="3552825"/>
          </a:xfrm>
          <a:noFill/>
        </p:spPr>
      </p:pic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7451725" y="5445125"/>
            <a:ext cx="1223963" cy="3381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 dirty="0">
                <a:solidFill>
                  <a:srgbClr val="0033CC"/>
                </a:solidFill>
              </a:rPr>
              <a:t>[N. Kim]</a:t>
            </a:r>
          </a:p>
        </p:txBody>
      </p:sp>
      <p:sp>
        <p:nvSpPr>
          <p:cNvPr id="319493" name="Oval 5"/>
          <p:cNvSpPr>
            <a:spLocks noChangeArrowheads="1"/>
          </p:cNvSpPr>
          <p:nvPr/>
        </p:nvSpPr>
        <p:spPr bwMode="auto">
          <a:xfrm>
            <a:off x="6516688" y="1855788"/>
            <a:ext cx="1584325" cy="2797175"/>
          </a:xfrm>
          <a:prstGeom prst="ellipse">
            <a:avLst/>
          </a:prstGeom>
          <a:noFill/>
          <a:ln w="25400" algn="ctr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2195513" y="1412875"/>
            <a:ext cx="3373437" cy="5032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1042988" y="1268413"/>
            <a:ext cx="5257800" cy="431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‘Adjust transmission rate on the fly’</a:t>
            </a:r>
          </a:p>
        </p:txBody>
      </p:sp>
      <p:sp>
        <p:nvSpPr>
          <p:cNvPr id="319496" name="Line 8"/>
          <p:cNvSpPr>
            <a:spLocks noChangeShapeType="1"/>
          </p:cNvSpPr>
          <p:nvPr/>
        </p:nvSpPr>
        <p:spPr bwMode="auto">
          <a:xfrm>
            <a:off x="6227763" y="1628775"/>
            <a:ext cx="504825" cy="36036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9497" name="Line 9"/>
          <p:cNvSpPr>
            <a:spLocks noChangeShapeType="1"/>
          </p:cNvSpPr>
          <p:nvPr/>
        </p:nvSpPr>
        <p:spPr bwMode="auto">
          <a:xfrm>
            <a:off x="3059113" y="1700212"/>
            <a:ext cx="1227135" cy="871531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3" grpId="0" animBg="1"/>
      <p:bldP spid="319494" grpId="0"/>
      <p:bldP spid="319495" grpId="0"/>
      <p:bldP spid="319496" grpId="0" animBg="1"/>
      <p:bldP spid="3194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C90ED1-168D-4175-83CE-365403CF228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BER </a:t>
            </a:r>
            <a:r>
              <a:rPr lang="en-US" dirty="0" err="1" smtClean="0"/>
              <a:t>vs</a:t>
            </a:r>
            <a:r>
              <a:rPr lang="en-US" smtClean="0"/>
              <a:t> SNR</a:t>
            </a:r>
          </a:p>
        </p:txBody>
      </p:sp>
      <p:pic>
        <p:nvPicPr>
          <p:cNvPr id="2048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173163"/>
            <a:ext cx="5900737" cy="4922837"/>
          </a:xfrm>
          <a:noFill/>
        </p:spPr>
      </p:pic>
      <p:sp>
        <p:nvSpPr>
          <p:cNvPr id="20486" name="Line 8"/>
          <p:cNvSpPr>
            <a:spLocks noChangeShapeType="1"/>
          </p:cNvSpPr>
          <p:nvPr/>
        </p:nvSpPr>
        <p:spPr bwMode="auto">
          <a:xfrm flipH="1" flipV="1">
            <a:off x="4932363" y="1628775"/>
            <a:ext cx="71437" cy="3529013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7451725" y="5683250"/>
            <a:ext cx="1223963" cy="3381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33CC"/>
                </a:solidFill>
              </a:rPr>
              <a:t>[Pavon]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223938" y="6454799"/>
            <a:ext cx="6988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Advanced Computer Networks 2009    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Dynamic Rate Adaptation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5434C0-8155-4532-A10C-4CC84AC8B8E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Throughput vs SNR</a:t>
            </a:r>
          </a:p>
        </p:txBody>
      </p:sp>
      <p:pic>
        <p:nvPicPr>
          <p:cNvPr id="2150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8625" y="1125538"/>
            <a:ext cx="5889625" cy="4932362"/>
          </a:xfrm>
          <a:noFill/>
        </p:spPr>
      </p:pic>
      <p:cxnSp>
        <p:nvCxnSpPr>
          <p:cNvPr id="21510" name="AutoShape 8"/>
          <p:cNvCxnSpPr>
            <a:cxnSpLocks noChangeShapeType="1"/>
          </p:cNvCxnSpPr>
          <p:nvPr/>
        </p:nvCxnSpPr>
        <p:spPr bwMode="auto">
          <a:xfrm>
            <a:off x="4643438" y="6057900"/>
            <a:ext cx="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1" name="AutoShape 9"/>
          <p:cNvCxnSpPr>
            <a:cxnSpLocks noChangeShapeType="1"/>
          </p:cNvCxnSpPr>
          <p:nvPr/>
        </p:nvCxnSpPr>
        <p:spPr bwMode="auto">
          <a:xfrm>
            <a:off x="4643438" y="6057900"/>
            <a:ext cx="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2" name="AutoShape 11"/>
          <p:cNvCxnSpPr>
            <a:cxnSpLocks noChangeShapeType="1"/>
          </p:cNvCxnSpPr>
          <p:nvPr/>
        </p:nvCxnSpPr>
        <p:spPr bwMode="auto">
          <a:xfrm flipV="1">
            <a:off x="4932363" y="3141663"/>
            <a:ext cx="0" cy="1943100"/>
          </a:xfrm>
          <a:prstGeom prst="straightConnector1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1513" name="Rectangle 12"/>
          <p:cNvSpPr>
            <a:spLocks noChangeArrowheads="1"/>
          </p:cNvSpPr>
          <p:nvPr/>
        </p:nvSpPr>
        <p:spPr bwMode="auto">
          <a:xfrm>
            <a:off x="7451725" y="5611813"/>
            <a:ext cx="1223963" cy="3381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33CC"/>
                </a:solidFill>
              </a:rPr>
              <a:t>[Pavon]</a:t>
            </a:r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1223938" y="6454799"/>
            <a:ext cx="6988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Advanced Computer Networks 2009    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Dynamic Rate Adaptation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ADEFB2-2719-4947-95DF-247303C48EE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Unfairness</a:t>
            </a:r>
          </a:p>
        </p:txBody>
      </p:sp>
      <p:pic>
        <p:nvPicPr>
          <p:cNvPr id="266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125538"/>
            <a:ext cx="6416675" cy="4848225"/>
          </a:xfrm>
          <a:noFill/>
        </p:spPr>
      </p:pic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7524750" y="5683250"/>
            <a:ext cx="1223963" cy="3381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33CC"/>
                </a:solidFill>
              </a:rPr>
              <a:t>[Choi]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V="1">
            <a:off x="4643438" y="1412875"/>
            <a:ext cx="0" cy="30956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223938" y="6454799"/>
            <a:ext cx="6988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Advanced Computer Networks 2009    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Courier New" pitchFamily="49" charset="0"/>
              </a:rPr>
              <a:t>Dynamic Rate Adaptation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 RTS/CTS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429552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8654524" cy="347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656684-0C20-4D01-9AE3-FCDA9EE75E8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RTS/CTS Summary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RTS/CTS can reduce collisions.</a:t>
            </a:r>
          </a:p>
          <a:p>
            <a:pPr>
              <a:defRPr/>
            </a:pPr>
            <a:r>
              <a:rPr lang="en-US" dirty="0" smtClean="0"/>
              <a:t>RTS/CTS can guard against and reduce hidden terminals.</a:t>
            </a:r>
          </a:p>
          <a:p>
            <a:pPr>
              <a:defRPr/>
            </a:pPr>
            <a:r>
              <a:rPr lang="en-US" dirty="0" smtClean="0"/>
              <a:t>RTS/CTS adds overhead that reduces throughput.</a:t>
            </a:r>
          </a:p>
          <a:p>
            <a:pPr>
              <a:defRPr/>
            </a:pP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Normally, RTS/CTS is turned off!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71538" y="6429396"/>
            <a:ext cx="7358114" cy="40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2009            </a:t>
            </a:r>
            <a:r>
              <a:rPr lang="en-US" dirty="0" smtClean="0">
                <a:solidFill>
                  <a:srgbClr val="990033"/>
                </a:solidFill>
              </a:rPr>
              <a:t>Dynamic Rate Adaptation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4863</TotalTime>
  <Words>1002</Words>
  <Application>Microsoft PowerPoint</Application>
  <PresentationFormat>On-screen Show (4:3)</PresentationFormat>
  <Paragraphs>217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Revised_Master</vt:lpstr>
      <vt:lpstr>Collision Aware  Rate Adaptation (CARA)</vt:lpstr>
      <vt:lpstr>Outline</vt:lpstr>
      <vt:lpstr>Basic CSMA/CA </vt:lpstr>
      <vt:lpstr>802.11 Physical Layer</vt:lpstr>
      <vt:lpstr>BER vs SNR</vt:lpstr>
      <vt:lpstr>Throughput vs SNR</vt:lpstr>
      <vt:lpstr>Unfairness</vt:lpstr>
      <vt:lpstr>Figure 2 RTS/CTS</vt:lpstr>
      <vt:lpstr>RTS/CTS Summary</vt:lpstr>
      <vt:lpstr>Rate Adaptation Algorithms</vt:lpstr>
      <vt:lpstr>Rate Adaptation Algorithms</vt:lpstr>
      <vt:lpstr>Rate Adaptation Algorithms</vt:lpstr>
      <vt:lpstr>Auto Rate Fallback (ARF) </vt:lpstr>
      <vt:lpstr>ARF and AARF</vt:lpstr>
      <vt:lpstr>Receiver Based Auto Rate (RBAR) </vt:lpstr>
      <vt:lpstr>Collision Aware Rate Adaptation (CARA)</vt:lpstr>
      <vt:lpstr>RTS Probing</vt:lpstr>
      <vt:lpstr>CARA-1</vt:lpstr>
      <vt:lpstr>Figure 4 ARF and RTS Example</vt:lpstr>
      <vt:lpstr>Clear Channel Assessment (CCA)</vt:lpstr>
      <vt:lpstr>CCA Collision Detection</vt:lpstr>
      <vt:lpstr>Rate Adaptation versus Distance</vt:lpstr>
      <vt:lpstr>NS-2 Simulation Details</vt:lpstr>
      <vt:lpstr>CARA-1 Throughput</vt:lpstr>
      <vt:lpstr>Figure 8 CARA-1 and CARA-2</vt:lpstr>
      <vt:lpstr>Figure 9a: 50 scenarios</vt:lpstr>
      <vt:lpstr>Figure 9b Varying contending stations </vt:lpstr>
      <vt:lpstr>Figure 10 Adaptability Comparison</vt:lpstr>
      <vt:lpstr>Table II</vt:lpstr>
      <vt:lpstr>Conclusions</vt:lpstr>
      <vt:lpstr>Future Work</vt:lpstr>
      <vt:lpstr>Multiple APs multiple clients (heterogeneous)</vt:lpstr>
      <vt:lpstr>Hidden Terminals</vt:lpstr>
      <vt:lpstr>Future Work Results</vt:lpstr>
      <vt:lpstr>Questions?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166</cp:revision>
  <dcterms:created xsi:type="dcterms:W3CDTF">2004-01-21T20:05:10Z</dcterms:created>
  <dcterms:modified xsi:type="dcterms:W3CDTF">2009-11-10T22:42:30Z</dcterms:modified>
</cp:coreProperties>
</file>