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vml" ContentType="application/vnd.openxmlformats-officedocument.vmlDrawing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4"/>
  </p:notesMasterIdLst>
  <p:sldIdLst>
    <p:sldId id="256" r:id="rId2"/>
    <p:sldId id="329" r:id="rId3"/>
    <p:sldId id="258" r:id="rId4"/>
    <p:sldId id="261" r:id="rId5"/>
    <p:sldId id="259" r:id="rId6"/>
    <p:sldId id="298" r:id="rId7"/>
    <p:sldId id="330" r:id="rId8"/>
    <p:sldId id="277" r:id="rId9"/>
    <p:sldId id="268" r:id="rId10"/>
    <p:sldId id="267" r:id="rId11"/>
    <p:sldId id="264" r:id="rId12"/>
    <p:sldId id="266" r:id="rId13"/>
    <p:sldId id="331" r:id="rId14"/>
    <p:sldId id="265" r:id="rId15"/>
    <p:sldId id="276" r:id="rId16"/>
    <p:sldId id="332" r:id="rId17"/>
    <p:sldId id="271" r:id="rId18"/>
    <p:sldId id="272" r:id="rId19"/>
    <p:sldId id="299" r:id="rId20"/>
    <p:sldId id="305" r:id="rId21"/>
    <p:sldId id="325" r:id="rId22"/>
    <p:sldId id="300" r:id="rId23"/>
    <p:sldId id="302" r:id="rId24"/>
    <p:sldId id="301" r:id="rId25"/>
    <p:sldId id="306" r:id="rId26"/>
    <p:sldId id="283" r:id="rId27"/>
    <p:sldId id="307" r:id="rId28"/>
    <p:sldId id="333" r:id="rId29"/>
    <p:sldId id="326" r:id="rId30"/>
    <p:sldId id="273" r:id="rId31"/>
    <p:sldId id="303" r:id="rId32"/>
    <p:sldId id="304" r:id="rId33"/>
    <p:sldId id="309" r:id="rId34"/>
    <p:sldId id="275" r:id="rId35"/>
    <p:sldId id="308" r:id="rId36"/>
    <p:sldId id="286" r:id="rId37"/>
    <p:sldId id="290" r:id="rId38"/>
    <p:sldId id="285" r:id="rId39"/>
    <p:sldId id="310" r:id="rId40"/>
    <p:sldId id="312" r:id="rId41"/>
    <p:sldId id="311" r:id="rId42"/>
    <p:sldId id="313" r:id="rId43"/>
    <p:sldId id="292" r:id="rId44"/>
    <p:sldId id="334" r:id="rId45"/>
    <p:sldId id="327" r:id="rId46"/>
    <p:sldId id="295" r:id="rId47"/>
    <p:sldId id="297" r:id="rId48"/>
    <p:sldId id="315" r:id="rId49"/>
    <p:sldId id="316" r:id="rId50"/>
    <p:sldId id="317" r:id="rId51"/>
    <p:sldId id="314" r:id="rId52"/>
    <p:sldId id="318" r:id="rId53"/>
    <p:sldId id="319" r:id="rId54"/>
    <p:sldId id="323" r:id="rId55"/>
    <p:sldId id="324" r:id="rId56"/>
    <p:sldId id="322" r:id="rId57"/>
    <p:sldId id="335" r:id="rId58"/>
    <p:sldId id="294" r:id="rId59"/>
    <p:sldId id="328" r:id="rId60"/>
    <p:sldId id="279" r:id="rId61"/>
    <p:sldId id="280" r:id="rId62"/>
    <p:sldId id="281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399"/>
    <a:srgbClr val="0080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5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clipse-Ganymede\eclipse\cape\workspace\Raindrop\resources\JoinDirectionAdaptation\Experiments\Join2\consolidated_line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clipse-Ganymede\eclipse\cape\workspace\Raindrop\resources\JoinDirectionAdaptation\Experiments\Join2\consolidated_line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clipse-Ganymede\eclipse\cape\workspace\Raindrop\resources\JoinDirectionAdaptation\Experiments\Join_semibushy\consolidated_Semibush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2"/>
          <c:order val="0"/>
          <c:tx>
            <c:strRef>
              <c:f>Sheet1!$A$29</c:f>
              <c:strCache>
                <c:ptCount val="1"/>
                <c:pt idx="0">
                  <c:v>EBestHJP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Sheet1!$G$30:$G$40</c:f>
              <c:numCache>
                <c:formatCode>General</c:formatCode>
                <c:ptCount val="11"/>
                <c:pt idx="0">
                  <c:v>0</c:v>
                </c:pt>
                <c:pt idx="1">
                  <c:v>5929</c:v>
                </c:pt>
                <c:pt idx="2">
                  <c:v>8466</c:v>
                </c:pt>
                <c:pt idx="3">
                  <c:v>11408</c:v>
                </c:pt>
                <c:pt idx="4">
                  <c:v>13319</c:v>
                </c:pt>
                <c:pt idx="5">
                  <c:v>15095</c:v>
                </c:pt>
                <c:pt idx="6">
                  <c:v>16852</c:v>
                </c:pt>
                <c:pt idx="7">
                  <c:v>19037</c:v>
                </c:pt>
                <c:pt idx="8">
                  <c:v>20623</c:v>
                </c:pt>
                <c:pt idx="9">
                  <c:v>24190</c:v>
                </c:pt>
                <c:pt idx="10">
                  <c:v>25760</c:v>
                </c:pt>
              </c:numCache>
            </c:numRef>
          </c:val>
        </c:ser>
        <c:ser>
          <c:idx val="3"/>
          <c:order val="1"/>
          <c:tx>
            <c:strRef>
              <c:f>Sheet1!$A$44</c:f>
              <c:strCache>
                <c:ptCount val="1"/>
                <c:pt idx="0">
                  <c:v>SBestHJP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Sheet1!$G$45:$G$55</c:f>
              <c:numCache>
                <c:formatCode>General</c:formatCode>
                <c:ptCount val="11"/>
                <c:pt idx="0">
                  <c:v>0</c:v>
                </c:pt>
                <c:pt idx="1">
                  <c:v>3659</c:v>
                </c:pt>
                <c:pt idx="2">
                  <c:v>4670</c:v>
                </c:pt>
                <c:pt idx="3">
                  <c:v>5690</c:v>
                </c:pt>
                <c:pt idx="4">
                  <c:v>8124</c:v>
                </c:pt>
                <c:pt idx="5">
                  <c:v>9076</c:v>
                </c:pt>
                <c:pt idx="6">
                  <c:v>11108</c:v>
                </c:pt>
                <c:pt idx="7">
                  <c:v>12502</c:v>
                </c:pt>
                <c:pt idx="8">
                  <c:v>14049</c:v>
                </c:pt>
                <c:pt idx="9">
                  <c:v>16229</c:v>
                </c:pt>
                <c:pt idx="10">
                  <c:v>19578</c:v>
                </c:pt>
              </c:numCache>
            </c:numRef>
          </c:val>
        </c:ser>
        <c:ser>
          <c:idx val="1"/>
          <c:order val="2"/>
          <c:tx>
            <c:strRef>
              <c:f>Sheet1!$A$15</c:f>
              <c:strCache>
                <c:ptCount val="1"/>
                <c:pt idx="0">
                  <c:v>GlobalHJPR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Sheet1!$G$16:$G$26</c:f>
              <c:numCache>
                <c:formatCode>General</c:formatCode>
                <c:ptCount val="11"/>
                <c:pt idx="0">
                  <c:v>0</c:v>
                </c:pt>
                <c:pt idx="1">
                  <c:v>5033</c:v>
                </c:pt>
                <c:pt idx="2">
                  <c:v>7256</c:v>
                </c:pt>
                <c:pt idx="3">
                  <c:v>8496</c:v>
                </c:pt>
                <c:pt idx="4">
                  <c:v>10343</c:v>
                </c:pt>
                <c:pt idx="5">
                  <c:v>11671</c:v>
                </c:pt>
                <c:pt idx="6">
                  <c:v>12580</c:v>
                </c:pt>
                <c:pt idx="7">
                  <c:v>13717</c:v>
                </c:pt>
                <c:pt idx="8">
                  <c:v>15140</c:v>
                </c:pt>
                <c:pt idx="9">
                  <c:v>15708</c:v>
                </c:pt>
                <c:pt idx="10">
                  <c:v>17371</c:v>
                </c:pt>
              </c:numCache>
            </c:numRef>
          </c:val>
        </c:ser>
        <c:ser>
          <c:idx val="0"/>
          <c:order val="3"/>
          <c:tx>
            <c:strRef>
              <c:f>Sheet1!$A$1</c:f>
              <c:strCache>
                <c:ptCount val="1"/>
                <c:pt idx="0">
                  <c:v>EqualHJ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0</c:v>
                </c:pt>
                <c:pt idx="1">
                  <c:v>1621</c:v>
                </c:pt>
                <c:pt idx="2">
                  <c:v>3625</c:v>
                </c:pt>
                <c:pt idx="3">
                  <c:v>5700</c:v>
                </c:pt>
                <c:pt idx="4">
                  <c:v>7800</c:v>
                </c:pt>
                <c:pt idx="5">
                  <c:v>9780</c:v>
                </c:pt>
                <c:pt idx="6">
                  <c:v>12917</c:v>
                </c:pt>
                <c:pt idx="7">
                  <c:v>15830</c:v>
                </c:pt>
                <c:pt idx="8">
                  <c:v>18079</c:v>
                </c:pt>
                <c:pt idx="9">
                  <c:v>20855</c:v>
                </c:pt>
                <c:pt idx="10">
                  <c:v>23070</c:v>
                </c:pt>
              </c:numCache>
            </c:numRef>
          </c:val>
        </c:ser>
        <c:ser>
          <c:idx val="4"/>
          <c:order val="4"/>
          <c:tx>
            <c:strRef>
              <c:f>Sheet1!$A$61</c:f>
              <c:strCache>
                <c:ptCount val="1"/>
                <c:pt idx="0">
                  <c:v>AccurateHTPP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Sheet1!$G$62:$G$72</c:f>
              <c:numCache>
                <c:formatCode>General</c:formatCode>
                <c:ptCount val="11"/>
                <c:pt idx="0">
                  <c:v>0</c:v>
                </c:pt>
                <c:pt idx="1">
                  <c:v>17404</c:v>
                </c:pt>
                <c:pt idx="2">
                  <c:v>31022</c:v>
                </c:pt>
                <c:pt idx="3">
                  <c:v>44808</c:v>
                </c:pt>
                <c:pt idx="4">
                  <c:v>52533</c:v>
                </c:pt>
                <c:pt idx="5">
                  <c:v>57795</c:v>
                </c:pt>
                <c:pt idx="6">
                  <c:v>61525</c:v>
                </c:pt>
                <c:pt idx="7">
                  <c:v>72926</c:v>
                </c:pt>
                <c:pt idx="8">
                  <c:v>84623</c:v>
                </c:pt>
                <c:pt idx="9">
                  <c:v>97463</c:v>
                </c:pt>
                <c:pt idx="10">
                  <c:v>108893</c:v>
                </c:pt>
              </c:numCache>
            </c:numRef>
          </c:val>
        </c:ser>
        <c:dropLines/>
        <c:marker val="1"/>
        <c:axId val="37984896"/>
        <c:axId val="38003456"/>
      </c:lineChart>
      <c:catAx>
        <c:axId val="37984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8003456"/>
        <c:crosses val="autoZero"/>
        <c:auto val="1"/>
        <c:lblAlgn val="ctr"/>
        <c:lblOffset val="100"/>
      </c:catAx>
      <c:valAx>
        <c:axId val="380034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size (number of tuples)</a:t>
                </a:r>
              </a:p>
            </c:rich>
          </c:tx>
          <c:layout/>
        </c:title>
        <c:numFmt formatCode="General" sourceLinked="1"/>
        <c:tickLblPos val="nextTo"/>
        <c:crossAx val="37984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2"/>
          <c:order val="0"/>
          <c:tx>
            <c:strRef>
              <c:f>Sheet1!$A$29</c:f>
              <c:strCache>
                <c:ptCount val="1"/>
                <c:pt idx="0">
                  <c:v>EBestHJP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Sheet1!$G$30:$G$40</c:f>
              <c:numCache>
                <c:formatCode>General</c:formatCode>
                <c:ptCount val="11"/>
                <c:pt idx="0">
                  <c:v>0</c:v>
                </c:pt>
                <c:pt idx="1">
                  <c:v>5929</c:v>
                </c:pt>
                <c:pt idx="2">
                  <c:v>8466</c:v>
                </c:pt>
                <c:pt idx="3">
                  <c:v>11408</c:v>
                </c:pt>
                <c:pt idx="4">
                  <c:v>13319</c:v>
                </c:pt>
                <c:pt idx="5">
                  <c:v>15095</c:v>
                </c:pt>
                <c:pt idx="6">
                  <c:v>16852</c:v>
                </c:pt>
                <c:pt idx="7">
                  <c:v>19037</c:v>
                </c:pt>
                <c:pt idx="8">
                  <c:v>20623</c:v>
                </c:pt>
                <c:pt idx="9">
                  <c:v>24190</c:v>
                </c:pt>
                <c:pt idx="10">
                  <c:v>25760</c:v>
                </c:pt>
              </c:numCache>
            </c:numRef>
          </c:val>
        </c:ser>
        <c:ser>
          <c:idx val="3"/>
          <c:order val="1"/>
          <c:tx>
            <c:strRef>
              <c:f>Sheet1!$A$44</c:f>
              <c:strCache>
                <c:ptCount val="1"/>
                <c:pt idx="0">
                  <c:v>SBestHJP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Sheet1!$G$45:$G$55</c:f>
              <c:numCache>
                <c:formatCode>General</c:formatCode>
                <c:ptCount val="11"/>
                <c:pt idx="0">
                  <c:v>0</c:v>
                </c:pt>
                <c:pt idx="1">
                  <c:v>3659</c:v>
                </c:pt>
                <c:pt idx="2">
                  <c:v>4670</c:v>
                </c:pt>
                <c:pt idx="3">
                  <c:v>5690</c:v>
                </c:pt>
                <c:pt idx="4">
                  <c:v>8124</c:v>
                </c:pt>
                <c:pt idx="5">
                  <c:v>9076</c:v>
                </c:pt>
                <c:pt idx="6">
                  <c:v>11108</c:v>
                </c:pt>
                <c:pt idx="7">
                  <c:v>12502</c:v>
                </c:pt>
                <c:pt idx="8">
                  <c:v>14049</c:v>
                </c:pt>
                <c:pt idx="9">
                  <c:v>16229</c:v>
                </c:pt>
                <c:pt idx="10">
                  <c:v>19578</c:v>
                </c:pt>
              </c:numCache>
            </c:numRef>
          </c:val>
        </c:ser>
        <c:ser>
          <c:idx val="1"/>
          <c:order val="2"/>
          <c:tx>
            <c:strRef>
              <c:f>Sheet1!$A$15</c:f>
              <c:strCache>
                <c:ptCount val="1"/>
                <c:pt idx="0">
                  <c:v>GlobalHJPR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Sheet1!$G$16:$G$26</c:f>
              <c:numCache>
                <c:formatCode>General</c:formatCode>
                <c:ptCount val="11"/>
                <c:pt idx="0">
                  <c:v>0</c:v>
                </c:pt>
                <c:pt idx="1">
                  <c:v>5033</c:v>
                </c:pt>
                <c:pt idx="2">
                  <c:v>7256</c:v>
                </c:pt>
                <c:pt idx="3">
                  <c:v>8496</c:v>
                </c:pt>
                <c:pt idx="4">
                  <c:v>10343</c:v>
                </c:pt>
                <c:pt idx="5">
                  <c:v>11671</c:v>
                </c:pt>
                <c:pt idx="6">
                  <c:v>12580</c:v>
                </c:pt>
                <c:pt idx="7">
                  <c:v>13717</c:v>
                </c:pt>
                <c:pt idx="8">
                  <c:v>15140</c:v>
                </c:pt>
                <c:pt idx="9">
                  <c:v>15708</c:v>
                </c:pt>
                <c:pt idx="10">
                  <c:v>17371</c:v>
                </c:pt>
              </c:numCache>
            </c:numRef>
          </c:val>
        </c:ser>
        <c:ser>
          <c:idx val="0"/>
          <c:order val="3"/>
          <c:tx>
            <c:strRef>
              <c:f>Sheet1!$A$1</c:f>
              <c:strCache>
                <c:ptCount val="1"/>
                <c:pt idx="0">
                  <c:v>EqualHJ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0</c:v>
                </c:pt>
                <c:pt idx="1">
                  <c:v>1621</c:v>
                </c:pt>
                <c:pt idx="2">
                  <c:v>3625</c:v>
                </c:pt>
                <c:pt idx="3">
                  <c:v>5700</c:v>
                </c:pt>
                <c:pt idx="4">
                  <c:v>7800</c:v>
                </c:pt>
                <c:pt idx="5">
                  <c:v>9780</c:v>
                </c:pt>
                <c:pt idx="6">
                  <c:v>12917</c:v>
                </c:pt>
                <c:pt idx="7">
                  <c:v>15830</c:v>
                </c:pt>
                <c:pt idx="8">
                  <c:v>18079</c:v>
                </c:pt>
                <c:pt idx="9">
                  <c:v>20855</c:v>
                </c:pt>
                <c:pt idx="10">
                  <c:v>23070</c:v>
                </c:pt>
              </c:numCache>
            </c:numRef>
          </c:val>
        </c:ser>
        <c:dropLines/>
        <c:marker val="1"/>
        <c:axId val="41700352"/>
        <c:axId val="41706624"/>
      </c:lineChart>
      <c:catAx>
        <c:axId val="41700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1706624"/>
        <c:crosses val="autoZero"/>
        <c:auto val="1"/>
        <c:lblAlgn val="ctr"/>
        <c:lblOffset val="100"/>
      </c:catAx>
      <c:valAx>
        <c:axId val="41706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size (number of tuples)</a:t>
                </a:r>
              </a:p>
            </c:rich>
          </c:tx>
          <c:layout/>
        </c:title>
        <c:numFmt formatCode="General" sourceLinked="1"/>
        <c:tickLblPos val="nextTo"/>
        <c:crossAx val="41700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2"/>
          <c:order val="0"/>
          <c:tx>
            <c:strRef>
              <c:f>Sheet1!$A$29</c:f>
              <c:strCache>
                <c:ptCount val="1"/>
                <c:pt idx="0">
                  <c:v>EBestHJP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val>
            <c:numRef>
              <c:f>Sheet1!$G$30:$G$40</c:f>
              <c:numCache>
                <c:formatCode>General</c:formatCode>
                <c:ptCount val="11"/>
                <c:pt idx="0">
                  <c:v>0</c:v>
                </c:pt>
                <c:pt idx="1">
                  <c:v>139</c:v>
                </c:pt>
                <c:pt idx="2">
                  <c:v>176</c:v>
                </c:pt>
                <c:pt idx="3">
                  <c:v>211</c:v>
                </c:pt>
                <c:pt idx="4">
                  <c:v>340</c:v>
                </c:pt>
                <c:pt idx="5">
                  <c:v>765</c:v>
                </c:pt>
                <c:pt idx="6">
                  <c:v>921</c:v>
                </c:pt>
                <c:pt idx="7">
                  <c:v>1152</c:v>
                </c:pt>
                <c:pt idx="8">
                  <c:v>1591</c:v>
                </c:pt>
                <c:pt idx="9">
                  <c:v>1907</c:v>
                </c:pt>
                <c:pt idx="10">
                  <c:v>2405</c:v>
                </c:pt>
              </c:numCache>
            </c:numRef>
          </c:val>
        </c:ser>
        <c:ser>
          <c:idx val="3"/>
          <c:order val="1"/>
          <c:tx>
            <c:strRef>
              <c:f>Sheet1!$A$43</c:f>
              <c:strCache>
                <c:ptCount val="1"/>
                <c:pt idx="0">
                  <c:v>SBestHJP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Sheet1!$G$44:$G$54</c:f>
              <c:numCache>
                <c:formatCode>General</c:formatCode>
                <c:ptCount val="11"/>
                <c:pt idx="0">
                  <c:v>0</c:v>
                </c:pt>
                <c:pt idx="1">
                  <c:v>1027</c:v>
                </c:pt>
                <c:pt idx="2">
                  <c:v>1568</c:v>
                </c:pt>
                <c:pt idx="3">
                  <c:v>1716</c:v>
                </c:pt>
                <c:pt idx="4">
                  <c:v>2663</c:v>
                </c:pt>
                <c:pt idx="5">
                  <c:v>2844</c:v>
                </c:pt>
                <c:pt idx="6">
                  <c:v>3114</c:v>
                </c:pt>
                <c:pt idx="7">
                  <c:v>3523</c:v>
                </c:pt>
                <c:pt idx="8">
                  <c:v>3565</c:v>
                </c:pt>
                <c:pt idx="9">
                  <c:v>3854</c:v>
                </c:pt>
                <c:pt idx="10">
                  <c:v>4296</c:v>
                </c:pt>
              </c:numCache>
            </c:numRef>
          </c:val>
        </c:ser>
        <c:ser>
          <c:idx val="1"/>
          <c:order val="2"/>
          <c:tx>
            <c:strRef>
              <c:f>Sheet1!$A$15</c:f>
              <c:strCache>
                <c:ptCount val="1"/>
                <c:pt idx="0">
                  <c:v>GlobalHJPR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Sheet1!$G$16:$G$26</c:f>
              <c:numCache>
                <c:formatCode>General</c:formatCode>
                <c:ptCount val="11"/>
                <c:pt idx="0">
                  <c:v>0</c:v>
                </c:pt>
                <c:pt idx="1">
                  <c:v>296</c:v>
                </c:pt>
                <c:pt idx="2">
                  <c:v>899</c:v>
                </c:pt>
                <c:pt idx="3">
                  <c:v>1783</c:v>
                </c:pt>
                <c:pt idx="4">
                  <c:v>2707</c:v>
                </c:pt>
                <c:pt idx="5">
                  <c:v>3303</c:v>
                </c:pt>
                <c:pt idx="6">
                  <c:v>3509</c:v>
                </c:pt>
                <c:pt idx="7">
                  <c:v>4170</c:v>
                </c:pt>
                <c:pt idx="8">
                  <c:v>5459</c:v>
                </c:pt>
                <c:pt idx="9">
                  <c:v>5828</c:v>
                </c:pt>
                <c:pt idx="10">
                  <c:v>6448</c:v>
                </c:pt>
              </c:numCache>
            </c:numRef>
          </c:val>
        </c:ser>
        <c:ser>
          <c:idx val="0"/>
          <c:order val="3"/>
          <c:tx>
            <c:strRef>
              <c:f>Sheet1!$A$1</c:f>
              <c:strCache>
                <c:ptCount val="1"/>
                <c:pt idx="0">
                  <c:v>EqualHJ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Sheet1!$Q$2:$Q$12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0</c:v>
                </c:pt>
                <c:pt idx="1">
                  <c:v>765</c:v>
                </c:pt>
                <c:pt idx="2">
                  <c:v>1666</c:v>
                </c:pt>
                <c:pt idx="3">
                  <c:v>2004</c:v>
                </c:pt>
                <c:pt idx="4">
                  <c:v>2457</c:v>
                </c:pt>
                <c:pt idx="5">
                  <c:v>3291</c:v>
                </c:pt>
                <c:pt idx="6">
                  <c:v>3621</c:v>
                </c:pt>
                <c:pt idx="7">
                  <c:v>4921</c:v>
                </c:pt>
                <c:pt idx="8">
                  <c:v>5607</c:v>
                </c:pt>
                <c:pt idx="9">
                  <c:v>6370</c:v>
                </c:pt>
                <c:pt idx="10">
                  <c:v>6600</c:v>
                </c:pt>
              </c:numCache>
            </c:numRef>
          </c:val>
        </c:ser>
        <c:ser>
          <c:idx val="4"/>
          <c:order val="4"/>
          <c:tx>
            <c:strRef>
              <c:f>Sheet1!$A$57</c:f>
              <c:strCache>
                <c:ptCount val="1"/>
                <c:pt idx="0">
                  <c:v>AccurateHTPP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Sheet1!$G$58:$G$68</c:f>
              <c:numCache>
                <c:formatCode>General</c:formatCode>
                <c:ptCount val="11"/>
                <c:pt idx="0">
                  <c:v>0</c:v>
                </c:pt>
                <c:pt idx="1">
                  <c:v>723</c:v>
                </c:pt>
                <c:pt idx="2">
                  <c:v>1453</c:v>
                </c:pt>
                <c:pt idx="3">
                  <c:v>2193</c:v>
                </c:pt>
                <c:pt idx="4">
                  <c:v>3247</c:v>
                </c:pt>
                <c:pt idx="5">
                  <c:v>5743</c:v>
                </c:pt>
                <c:pt idx="6">
                  <c:v>6827</c:v>
                </c:pt>
                <c:pt idx="7">
                  <c:v>7427</c:v>
                </c:pt>
                <c:pt idx="8">
                  <c:v>8776</c:v>
                </c:pt>
                <c:pt idx="9">
                  <c:v>9813</c:v>
                </c:pt>
                <c:pt idx="10">
                  <c:v>11385</c:v>
                </c:pt>
              </c:numCache>
            </c:numRef>
          </c:val>
        </c:ser>
        <c:dropLines/>
        <c:marker val="1"/>
        <c:axId val="41766912"/>
        <c:axId val="41768832"/>
      </c:lineChart>
      <c:catAx>
        <c:axId val="41766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1768832"/>
        <c:crosses val="autoZero"/>
        <c:auto val="1"/>
        <c:lblAlgn val="ctr"/>
        <c:lblOffset val="100"/>
      </c:catAx>
      <c:valAx>
        <c:axId val="41768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size (number of tuples)</a:t>
                </a:r>
              </a:p>
            </c:rich>
          </c:tx>
          <c:layout/>
        </c:title>
        <c:numFmt formatCode="General" sourceLinked="1"/>
        <c:tickLblPos val="nextTo"/>
        <c:crossAx val="41766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86F3B-3CDE-4D40-BEBB-604EFAA304E9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7F4A0-A496-443A-91F3-3A5CEF82B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7F4A0-A496-443A-91F3-3A5CEF82B9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4246-9FB6-41BC-8D04-F13336C0F749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4246-9FB6-41BC-8D04-F13336C0F74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So, giving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=1 will produce only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’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= 0.5, so a minimum of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a’ = 2 is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required to get a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’ =1.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hence X =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+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(2+1)* C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4246-9FB6-41BC-8D04-F13336C0F74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So, giving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=1 will produce only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’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= 0.5, so a minimum of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a’ = 2 is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required to get a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’ =1.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hence X =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+ </a:t>
            </a:r>
            <a:r>
              <a:rPr lang="el-G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(2+1)* C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4246-9FB6-41BC-8D04-F13336C0F749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34246-9FB6-41BC-8D04-F13336C0F749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159-D466-4DD2-9AE4-0F74E634B773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0004-C7F4-4955-A681-9E5DB5622399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1EBB-254F-4CA8-9823-49966202DEB3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09A-14B8-4ACC-99AB-133DBA373291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6016-96C4-42E6-BBFD-0A1521DE60C6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160D-D22B-40F1-895E-ED8FE1385ABA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4714-561D-4858-A249-FC193F54B7A5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B833-4773-4A41-841C-D1646B29B9B5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A98-5B47-4709-A8BE-5E7E81E15FE4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938-42EC-4CF8-B613-785C37585879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DE79-26C8-4C12-A90B-D4F601106CE9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F028-7F2A-4B54-8CC7-D0DA737D0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2.jpeg"/><Relationship Id="rId5" Type="http://schemas.openxmlformats.org/officeDocument/2006/relationships/image" Target="../media/image13.jpeg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19.jpeg"/><Relationship Id="rId5" Type="http://schemas.openxmlformats.org/officeDocument/2006/relationships/image" Target="../media/image21.jpeg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22.jpeg"/><Relationship Id="rId4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hyperlink" Target="http://en.wikipedia.org/wiki/NP-complete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4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4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5" Type="http://schemas.openxmlformats.org/officeDocument/2006/relationships/image" Target="../media/image24.wmf"/><Relationship Id="rId4" Type="http://schemas.openxmlformats.org/officeDocument/2006/relationships/chart" Target="../charts/char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914400"/>
            <a:ext cx="9144000" cy="2133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Evaluating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Multi-</a:t>
            </a:r>
            <a:r>
              <a:rPr lang="en-US" altLang="ko-KR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Join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Continuous Queries </a:t>
            </a:r>
            <a:r>
              <a:rPr lang="en-US" altLang="ko-KR" sz="36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under Limited </a:t>
            </a:r>
            <a:r>
              <a:rPr lang="en-US" altLang="ko-KR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Resources:</a:t>
            </a:r>
            <a:r>
              <a:rPr lang="en-US" altLang="ko-KR" sz="39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lang="en-US" altLang="ko-KR" sz="30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An </a:t>
            </a:r>
            <a:r>
              <a:rPr lang="en-US" altLang="ko-KR" sz="30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Accurate High-Throughput </a:t>
            </a:r>
            <a:r>
              <a:rPr lang="en-US" altLang="ko-KR" sz="3000" i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Path</a:t>
            </a:r>
            <a:r>
              <a:rPr lang="en-US" altLang="ko-KR" sz="30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-based Approach</a:t>
            </a:r>
            <a:endParaRPr kumimoji="0" lang="en-US" altLang="ko-KR" sz="3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3429000"/>
            <a:ext cx="8229600" cy="3200400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Abhishek Mukherji</a:t>
            </a: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altLang="ko-KR" sz="1200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Advisor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: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Professor Elke A. Rundensteiner</a:t>
            </a: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altLang="ko-KR" sz="2400" dirty="0" smtClean="0">
              <a:solidFill>
                <a:srgbClr val="C00000"/>
              </a:solidFill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Co-Advisor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: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Professor Murali Mani</a:t>
            </a: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altLang="ko-KR" sz="900" baseline="0" dirty="0" smtClean="0">
              <a:solidFill>
                <a:srgbClr val="C00000"/>
              </a:solidFill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9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9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altLang="ko-KR" sz="1600" dirty="0" smtClean="0">
                <a:solidFill>
                  <a:srgbClr val="00206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May 4</a:t>
            </a:r>
            <a:r>
              <a:rPr lang="en-US" altLang="ko-KR" sz="1600" baseline="30000" dirty="0" smtClean="0">
                <a:solidFill>
                  <a:srgbClr val="00206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th</a:t>
            </a:r>
            <a:r>
              <a:rPr lang="en-US" altLang="ko-KR" sz="1600" dirty="0" smtClean="0">
                <a:solidFill>
                  <a:srgbClr val="00206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, 2009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52400"/>
            <a:ext cx="51054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altLang="ko-KR" dirty="0" smtClean="0">
                <a:solidFill>
                  <a:srgbClr val="00206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Directed Research Qualification Presentation</a:t>
            </a:r>
          </a:p>
        </p:txBody>
      </p:sp>
      <p:pic>
        <p:nvPicPr>
          <p:cNvPr id="8" name="Picture 3" descr="logobad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28600"/>
            <a:ext cx="838200" cy="457200"/>
          </a:xfrm>
          <a:prstGeom prst="rect">
            <a:avLst/>
          </a:prstGeom>
          <a:noFill/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162800" y="609600"/>
            <a:ext cx="1752600" cy="76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datastrea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1190625" cy="1257300"/>
          </a:xfrm>
          <a:prstGeom prst="rect">
            <a:avLst/>
          </a:prstGeom>
        </p:spPr>
      </p:pic>
    </p:spTree>
  </p:cSld>
  <p:clrMapOvr>
    <a:masterClrMapping/>
  </p:clrMapOvr>
  <p:transition advTm="3336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82688" y="1335087"/>
            <a:ext cx="7772400" cy="50657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Question is: Given the </a:t>
            </a: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limited resources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,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how to maximize the </a:t>
            </a: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accuracy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of the partial results.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Accuracy</a:t>
            </a:r>
          </a:p>
          <a:p>
            <a:pPr marL="365760" marR="0" lvl="0" indent="-283464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ko-KR" sz="2400" dirty="0" smtClean="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Goal: Maximize the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throughput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6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r</a:t>
            </a:r>
            <a:r>
              <a:rPr lang="en-US" altLang="ko-KR" sz="17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o</a:t>
            </a:r>
            <a:r>
              <a:rPr lang="en-US" altLang="ko-KR" sz="17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(</a:t>
            </a:r>
            <a:r>
              <a:rPr lang="en-US" altLang="ko-KR" sz="17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limited_resources</a:t>
            </a:r>
            <a:r>
              <a:rPr lang="en-US" altLang="ko-KR" sz="17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)</a:t>
            </a:r>
            <a:endParaRPr kumimoji="0" lang="en-US" altLang="ko-KR" sz="1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822960" lvl="1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i.e. # of join result tuples per time-unit.</a:t>
            </a:r>
          </a:p>
        </p:txBody>
      </p:sp>
      <p:pic>
        <p:nvPicPr>
          <p:cNvPr id="11268" name="Picture 4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1925"/>
            <a:ext cx="904875" cy="904875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B097-7C4D-4DDF-BA2F-B9D17C528678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rot="10800000" flipH="1" flipV="1">
            <a:off x="1182688" y="3867944"/>
            <a:ext cx="6818312" cy="18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34200" y="3167390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r</a:t>
            </a:r>
            <a:r>
              <a:rPr lang="en-US" altLang="ko-KR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o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(</a:t>
            </a:r>
            <a:r>
              <a:rPr lang="en-US" altLang="ko-KR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no</a:t>
            </a:r>
            <a:r>
              <a:rPr lang="en-US" altLang="ko-KR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_limitation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113726" y="3762470"/>
            <a:ext cx="210343" cy="6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32105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14600" y="3210580"/>
            <a:ext cx="2395207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ko-KR" sz="2800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r</a:t>
            </a:r>
            <a:r>
              <a:rPr lang="en-US" altLang="ko-KR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o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(</a:t>
            </a:r>
            <a:r>
              <a:rPr lang="en-US" altLang="ko-KR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limited_resources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75926" y="3762470"/>
            <a:ext cx="210343" cy="6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895526" y="3762470"/>
            <a:ext cx="210343" cy="6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5105400" y="3352800"/>
            <a:ext cx="1219200" cy="228600"/>
          </a:xfrm>
          <a:prstGeom prst="rightArrow">
            <a:avLst/>
          </a:prstGeom>
          <a:solidFill>
            <a:srgbClr val="002060"/>
          </a:solidFill>
          <a:ln w="31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990600" y="0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Problem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Definition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CPU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Limitation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 advTm="606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1752600" y="3657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1295400" y="4343400"/>
            <a:ext cx="7620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H="1" flipV="1">
            <a:off x="2590800" y="4343400"/>
            <a:ext cx="5334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990600" y="3200400"/>
            <a:ext cx="6858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914400" y="3519488"/>
            <a:ext cx="76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85800" y="26670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0.001 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971800" y="3505200"/>
            <a:ext cx="762000" cy="784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2590800" y="5407223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38200" y="5400675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500 /sec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981200" y="3824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IXI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981201" y="3276599"/>
            <a:ext cx="762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72000" y="3195935"/>
            <a:ext cx="3276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</a:t>
            </a:r>
            <a:r>
              <a:rPr lang="el-G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b*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191000" y="1752600"/>
            <a:ext cx="5029200" cy="449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altLang="ko-KR" sz="2000" dirty="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altLang="ko-KR" sz="20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Throughput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0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division into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independent </a:t>
            </a:r>
            <a:r>
              <a:rPr kumimoji="0" lang="en-US" altLang="ko-K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half-way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 join throughputs</a:t>
            </a:r>
            <a:r>
              <a:rPr lang="en-US" altLang="ko-KR" sz="20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.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2286000" y="26670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0.005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553200" y="3124200"/>
            <a:ext cx="1143000" cy="6096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000" y="1143000"/>
            <a:ext cx="7086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Definition: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Number of joined tuples produced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time-unit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7" y="152401"/>
            <a:ext cx="871423" cy="1143000"/>
          </a:xfrm>
          <a:prstGeom prst="rect">
            <a:avLst/>
          </a:prstGeom>
          <a:noFill/>
        </p:spPr>
      </p:pic>
      <p:sp>
        <p:nvSpPr>
          <p:cNvPr id="40" name="Title 1"/>
          <p:cNvSpPr txBox="1">
            <a:spLocks/>
          </p:cNvSpPr>
          <p:nvPr/>
        </p:nvSpPr>
        <p:spPr>
          <a:xfrm>
            <a:off x="990600" y="0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Throughput of a Join Operator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105400" y="3124200"/>
            <a:ext cx="1143000" cy="609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2F7C-2E33-4A38-A21E-11E9726F6685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04800" y="6172200"/>
            <a:ext cx="86868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[Evaluating Window Joins over Unbounded Streams J Kang, J F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Naughton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, S D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Viglas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. ICDE03]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11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Productivity of </a:t>
            </a:r>
            <a:r>
              <a:rPr lang="en-US" altLang="ko-KR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 </a:t>
            </a:r>
            <a:r>
              <a:rPr lang="en-US" altLang="ko-KR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Half-way</a:t>
            </a:r>
            <a:r>
              <a:rPr lang="en-US" altLang="ko-KR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Join (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altLang="ko-KR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en-US" altLang="ko-KR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876800" cy="48006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 </a:t>
            </a:r>
          </a:p>
          <a:p>
            <a:pP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= 2.5 joined tuples / input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tuple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/ time-unit</a:t>
            </a:r>
          </a:p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b*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A*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= 5 joined tuples / input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tuple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/ time-unit</a:t>
            </a:r>
          </a:p>
          <a:p>
            <a:pPr>
              <a:buNone/>
              <a:defRPr/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67200" y="4191000"/>
            <a:ext cx="4648200" cy="9144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67200" y="2438400"/>
            <a:ext cx="4648200" cy="914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7" y="152401"/>
            <a:ext cx="871423" cy="11430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914400" y="1824038"/>
            <a:ext cx="3505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</a:t>
            </a:r>
            <a:r>
              <a:rPr lang="el-G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b*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A*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95600" y="1752600"/>
            <a:ext cx="1143000" cy="6096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447800" y="1752600"/>
            <a:ext cx="1143000" cy="609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1752600" y="3657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 flipV="1">
            <a:off x="1295400" y="4343400"/>
            <a:ext cx="7620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2590800" y="4343400"/>
            <a:ext cx="5334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990600" y="3200400"/>
            <a:ext cx="6858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914400" y="3519488"/>
            <a:ext cx="76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85800" y="26670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0.001 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971800" y="3505200"/>
            <a:ext cx="762000" cy="784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590800" y="5407223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838200" y="5400675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500 /sec</a:t>
            </a: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1981200" y="3824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IXI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1981201" y="3276599"/>
            <a:ext cx="762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2286000" y="26670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0.005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CA44-09A0-4607-AE78-E36A0C8B791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" y="6172200"/>
            <a:ext cx="86868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[Evaluating Window Joins over Unbounded Streams, J Kang, J F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Naughton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, S D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Viglas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. ICDE03]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114300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Definition: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Contribution of half-way join to throughput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input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tuple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754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614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7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 State-of-the-Art</a:t>
            </a:r>
            <a:r>
              <a:rPr lang="en-US" altLang="ko-KR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US" altLang="ko-KR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altLang="ko-KR" sz="31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Best Half-way Join Productivity Approach*</a:t>
            </a:r>
            <a:br>
              <a:rPr lang="en-US" altLang="ko-KR" sz="31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en-US" sz="31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2325231"/>
            <a:ext cx="4648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300 / sec 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Max (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S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S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Symbol"/>
              <a:buChar char="Þ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Max (2.5, 5)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1752600" y="3657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V="1">
            <a:off x="1295400" y="4343400"/>
            <a:ext cx="7620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H="1" flipV="1">
            <a:off x="2590800" y="4343400"/>
            <a:ext cx="5334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990600" y="3200400"/>
            <a:ext cx="6858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914400" y="3519488"/>
            <a:ext cx="76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685800" y="26786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0.001 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2971800" y="3505200"/>
            <a:ext cx="762000" cy="784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2590800" y="5407223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838200" y="5400675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500 /sec</a:t>
            </a: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1981200" y="3824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IXI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1981199" y="3276599"/>
            <a:ext cx="762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2286000" y="26670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0.005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19600" y="3962400"/>
            <a:ext cx="4572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Note: The Adaptation affects only the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Join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inserts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input tuples in the state and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purges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accordingly.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450344" y="2297668"/>
            <a:ext cx="1673856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1500 / sec</a:t>
            </a: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457200" y="4800600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2667000" y="48006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68" descr="bestHJP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76200"/>
            <a:ext cx="695325" cy="129540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084922" y="924580"/>
            <a:ext cx="2380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altLang="ko-KR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Mii</a:t>
            </a:r>
            <a:r>
              <a:rPr lang="en-US" altLang="ko-KR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BestHJP</a:t>
            </a:r>
            <a:r>
              <a:rPr lang="en-US" altLang="ko-KR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en-US" sz="2800" dirty="0"/>
          </a:p>
        </p:txBody>
      </p:sp>
      <p:sp>
        <p:nvSpPr>
          <p:cNvPr id="71" name="Rectangle 70"/>
          <p:cNvSpPr/>
          <p:nvPr/>
        </p:nvSpPr>
        <p:spPr>
          <a:xfrm>
            <a:off x="4470953" y="1154668"/>
            <a:ext cx="4647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all of µ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2" name="Picture 71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914400"/>
            <a:ext cx="800100" cy="800100"/>
          </a:xfrm>
          <a:prstGeom prst="rect">
            <a:avLst/>
          </a:prstGeom>
        </p:spPr>
      </p:pic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553-BA35-4454-8082-BEB890D043F4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4800" y="6172200"/>
            <a:ext cx="8686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*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[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Evaluating Window Joins over Unbounded Streams, J Kang, J F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Naughton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, S D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Viglas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. ICDE03]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19600" y="5297268"/>
            <a:ext cx="4572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Best Half-way Join Productivity Approach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for a 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single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join operator.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15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1" grpId="0" animBg="1"/>
      <p:bldP spid="63" grpId="0" animBg="1"/>
      <p:bldP spid="66" grpId="0" animBg="1"/>
      <p:bldP spid="67" grpId="0" animBg="1"/>
      <p:bldP spid="70" grpId="0"/>
      <p:bldP spid="71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 flipH="1" flipV="1">
            <a:off x="1828800" y="4724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1000</a:t>
            </a: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1752600" y="3048001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Text Box 24"/>
          <p:cNvSpPr txBox="1">
            <a:spLocks noChangeArrowheads="1"/>
          </p:cNvSpPr>
          <p:nvPr/>
        </p:nvSpPr>
        <p:spPr bwMode="auto">
          <a:xfrm>
            <a:off x="1752600" y="53310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Text Box 25"/>
          <p:cNvSpPr txBox="1">
            <a:spLocks noChangeArrowheads="1"/>
          </p:cNvSpPr>
          <p:nvPr/>
        </p:nvSpPr>
        <p:spPr bwMode="auto">
          <a:xfrm>
            <a:off x="152400" y="52578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9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9906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Problem </a:t>
            </a:r>
            <a:r>
              <a:rPr lang="en-US" sz="3200" kern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Definition</a:t>
            </a:r>
            <a:endParaRPr lang="en-US" sz="3200" kern="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Multi-Join </a:t>
            </a:r>
            <a:r>
              <a:rPr lang="en-US" sz="2800" kern="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Queryplans</a:t>
            </a:r>
            <a:endParaRPr lang="en-US" sz="2800" kern="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05200" y="2703255"/>
            <a:ext cx="449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Two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levels of distribution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Join1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Join2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Join1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among half-way joins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b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Within Join2 among half-way joins</a:t>
            </a:r>
          </a:p>
          <a:p>
            <a:pPr marL="914400" lvl="1" indent="-457200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c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9000" y="1447800"/>
            <a:ext cx="44117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Goal: Maximize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query throughput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r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o2</a:t>
            </a:r>
          </a:p>
          <a:p>
            <a:pPr>
              <a:defRPr/>
            </a:pP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µ = 300 / sec  = 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 +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</a:t>
            </a:r>
          </a:p>
        </p:txBody>
      </p:sp>
      <p:pic>
        <p:nvPicPr>
          <p:cNvPr id="30" name="Picture 29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1925"/>
            <a:ext cx="904875" cy="904875"/>
          </a:xfrm>
          <a:prstGeom prst="rect">
            <a:avLst/>
          </a:prstGeom>
          <a:noFill/>
        </p:spPr>
      </p:pic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73E1-330F-4614-91A6-796DF35F328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5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934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86200" y="21336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2.5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5.0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 of µ to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) =  5 * 300 = 1500 / sec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0 /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6200" y="3962400"/>
            <a:ext cx="2819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24600" y="48768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 bwMode="auto">
          <a:xfrm>
            <a:off x="9906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BestHJP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at Work! Scenario 1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1752600" y="3048001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752600" y="52548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133975"/>
            <a:ext cx="919163" cy="885825"/>
          </a:xfrm>
          <a:prstGeom prst="rect">
            <a:avLst/>
          </a:prstGeom>
          <a:noFill/>
        </p:spPr>
      </p:pic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1500/sec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470953" y="1154668"/>
            <a:ext cx="46185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all of µ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8" name="Picture 67" descr="idea-lightbul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914400"/>
            <a:ext cx="800100" cy="800100"/>
          </a:xfrm>
          <a:prstGeom prst="rect">
            <a:avLst/>
          </a:prstGeom>
        </p:spPr>
      </p:pic>
      <p:pic>
        <p:nvPicPr>
          <p:cNvPr id="69" name="Picture 68" descr="bestHJP-m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76200"/>
            <a:ext cx="695325" cy="1295400"/>
          </a:xfrm>
          <a:prstGeom prst="rect">
            <a:avLst/>
          </a:prstGeom>
        </p:spPr>
      </p:pic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83B2-CF45-4CE5-93A4-39060175E2FD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</a:t>
            </a:r>
            <a:r>
              <a:rPr lang="en-US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1: Maximizing 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operator-level throughput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necessarily contribute to 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query throughput</a:t>
            </a:r>
            <a:r>
              <a:rPr lang="en-US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advTm="117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60" grpId="0" animBg="1"/>
      <p:bldP spid="65" grpId="0" animBg="1"/>
      <p:bldP spid="66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3886200" y="21336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25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5.0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 of µ to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=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25*? = ?/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sec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?/sec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6200" y="2743200"/>
            <a:ext cx="2819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34200" y="54864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048001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52400" y="28956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2: Every intermediate input is dependent on the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 join output contributing to it.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133975"/>
            <a:ext cx="919163" cy="885825"/>
          </a:xfrm>
          <a:prstGeom prst="rect">
            <a:avLst/>
          </a:prstGeom>
          <a:noFill/>
        </p:spPr>
      </p:pic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?/sec 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 bwMode="auto">
          <a:xfrm>
            <a:off x="9906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BestHJP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at Work! Scenario 2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470953" y="1154668"/>
            <a:ext cx="46185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all of µ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3" name="Picture 72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914400"/>
            <a:ext cx="800100" cy="800100"/>
          </a:xfrm>
          <a:prstGeom prst="rect">
            <a:avLst/>
          </a:prstGeom>
        </p:spPr>
      </p:pic>
      <p:pic>
        <p:nvPicPr>
          <p:cNvPr id="74" name="Picture 73" descr="bestHJP-mi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76200"/>
            <a:ext cx="695325" cy="1295400"/>
          </a:xfrm>
          <a:prstGeom prst="rect">
            <a:avLst/>
          </a:prstGeom>
        </p:spPr>
      </p:pic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7C5-38C9-4F12-B2AB-EDD1EA0D169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2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60" grpId="0" animBg="1"/>
      <p:bldP spid="43" grpId="0" animBg="1"/>
      <p:bldP spid="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3886200" y="21336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10.0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2.5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5.0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 of µ to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(c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=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300* 10 = 3000/sec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3000/sec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6200" y="2438400"/>
            <a:ext cx="2971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34200" y="548640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24384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6096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90800" y="5857494"/>
            <a:ext cx="6477000" cy="8679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3: All join states that are dependent on intermediate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input rates tend to become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stale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if the underlying join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produce any output. 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953000"/>
            <a:ext cx="919163" cy="885825"/>
          </a:xfrm>
          <a:prstGeom prst="rect">
            <a:avLst/>
          </a:prstGeom>
          <a:noFill/>
        </p:spPr>
      </p:pic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1676400" y="1063823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3000/sec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 bwMode="auto">
          <a:xfrm>
            <a:off x="9906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BestHJP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at Work! Scenario 3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70953" y="1154668"/>
            <a:ext cx="46185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all of µ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1" name="Picture 70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914400"/>
            <a:ext cx="800100" cy="800100"/>
          </a:xfrm>
          <a:prstGeom prst="rect">
            <a:avLst/>
          </a:prstGeom>
        </p:spPr>
      </p:pic>
      <p:pic>
        <p:nvPicPr>
          <p:cNvPr id="72" name="Picture 71" descr="bestHJP-mi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76200"/>
            <a:ext cx="695325" cy="1295400"/>
          </a:xfrm>
          <a:prstGeom prst="rect">
            <a:avLst/>
          </a:prstGeom>
        </p:spPr>
      </p:pic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675C-7745-4DCE-99E5-CE9FE812AAD6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48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60" grpId="0" animBg="1"/>
      <p:bldP spid="43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549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state-of-the-art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BestHJP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not applicable in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multi-join query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scenario.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Favoring the root operator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through biased assignment need not always produce high throughput.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Refreshing the join states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important for meaningful output.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Following are some heuristics including some improvements upon the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BestHJP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66800" y="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Lessons Learnt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90600" cy="6790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7C7B-4DAF-4611-B63A-2DBF6C87F164}" type="datetime1">
              <a:rPr lang="en-US" smtClean="0"/>
              <a:pPr/>
              <a:t>5/4/2009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3545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Introducing Fellow 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Miis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 descr="mii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124200"/>
            <a:ext cx="742950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4202668"/>
            <a:ext cx="1143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EBestHJP</a:t>
            </a:r>
            <a:endParaRPr lang="en-US" dirty="0"/>
          </a:p>
        </p:txBody>
      </p:sp>
      <p:pic>
        <p:nvPicPr>
          <p:cNvPr id="9" name="Picture 8" descr="mii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048000"/>
            <a:ext cx="752475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4183618"/>
            <a:ext cx="1143000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SBestHJP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4202668"/>
            <a:ext cx="1295400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GlobalHJPR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202668"/>
            <a:ext cx="1143000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EqualHJ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green-mi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135868"/>
            <a:ext cx="762000" cy="1066800"/>
          </a:xfrm>
          <a:prstGeom prst="rect">
            <a:avLst/>
          </a:prstGeom>
        </p:spPr>
      </p:pic>
      <p:pic>
        <p:nvPicPr>
          <p:cNvPr id="14" name="Picture 13" descr="purple-m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6950" y="3135868"/>
            <a:ext cx="781050" cy="1066800"/>
          </a:xfrm>
          <a:prstGeom prst="rect">
            <a:avLst/>
          </a:prstGeom>
        </p:spPr>
      </p:pic>
      <p:pic>
        <p:nvPicPr>
          <p:cNvPr id="15" name="Picture 14" descr="bestHJP-mi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0275" y="914400"/>
            <a:ext cx="695325" cy="1295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81200" y="2209800"/>
            <a:ext cx="1143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BestHJP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038600" y="2819400"/>
            <a:ext cx="32004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14400" y="2819400"/>
            <a:ext cx="32004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brightidea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76200"/>
            <a:ext cx="914400" cy="12001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48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86200" y="22098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J1: J2 = 150:150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Join 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5.0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5.0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 in above ratio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750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34200" y="55626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1752601" y="4724400"/>
            <a:ext cx="7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752600" y="5257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34" name="Title 1"/>
          <p:cNvSpPr txBox="1">
            <a:spLocks/>
          </p:cNvSpPr>
          <p:nvPr/>
        </p:nvSpPr>
        <p:spPr bwMode="auto">
          <a:xfrm>
            <a:off x="990600" y="76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Equal Ratio with Local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BestHJP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Mii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EBestHJP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sz="28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52400" y="5407223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1: J1 produces  600 (/sec)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intermediate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 tuples that J2 cannot probe with.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750/sec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750/sec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886200" y="3429000"/>
            <a:ext cx="2971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886200" y="4648200"/>
            <a:ext cx="2971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66153" y="914400"/>
            <a:ext cx="4881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Divide µ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equally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between the joins.</a:t>
            </a:r>
          </a:p>
          <a:p>
            <a:pPr marL="457200" indent="-457200" algn="just"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Within each join assign all of µ to the </a:t>
            </a:r>
          </a:p>
          <a:p>
            <a:pPr marL="457200" indent="-457200" algn="just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best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4" name="Picture 73" descr="idea-lightbul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914400"/>
            <a:ext cx="800100" cy="800100"/>
          </a:xfrm>
          <a:prstGeom prst="rect">
            <a:avLst/>
          </a:prstGeom>
        </p:spPr>
      </p:pic>
      <p:pic>
        <p:nvPicPr>
          <p:cNvPr id="76" name="Picture 75" descr="mii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76200"/>
            <a:ext cx="742950" cy="1066800"/>
          </a:xfrm>
          <a:prstGeom prst="rect">
            <a:avLst/>
          </a:prstGeom>
        </p:spPr>
      </p:pic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3656-6F1E-4758-8AFF-BF0D5553F046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09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0" grpId="0" animBg="1"/>
      <p:bldP spid="65" grpId="0" animBg="1"/>
      <p:bldP spid="66" grpId="0" animBg="1"/>
      <p:bldP spid="67" grpId="0" animBg="1"/>
      <p:bldP spid="3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 descr="mi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95250"/>
            <a:ext cx="752475" cy="1047750"/>
          </a:xfrm>
          <a:prstGeom prst="rect">
            <a:avLst/>
          </a:prstGeom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10000" y="22098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J1:J2= </a:t>
            </a:r>
            <a:r>
              <a:rPr lang="el-GR" sz="2000" kern="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1200" kern="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2000" kern="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 smtClean="0">
                <a:latin typeface="Arial" pitchFamily="34" charset="0"/>
                <a:cs typeface="Arial" pitchFamily="34" charset="0"/>
              </a:rPr>
              <a:t>= 1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:5= 50 : 250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Join 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5.0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3.0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 in above ratio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750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55626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1752601" y="4724400"/>
            <a:ext cx="7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3000</a:t>
            </a:r>
            <a:endParaRPr lang="en-US" dirty="0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752600" y="5257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52400" y="5407223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2: J1 produces 100 (/sec)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fewer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intermediate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 tuples than what J2 can probe with.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750/sec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150/sec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0" y="3429000"/>
            <a:ext cx="2971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10000" y="4648200"/>
            <a:ext cx="2971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66153" y="914400"/>
            <a:ext cx="4881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ratio division of µ b/w the joins.</a:t>
            </a:r>
          </a:p>
          <a:p>
            <a:pPr marL="457200" indent="-457200" algn="just"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Within each join assign all of µ to the </a:t>
            </a:r>
          </a:p>
          <a:p>
            <a:pPr marL="457200" indent="-457200" algn="just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best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0" name="Picture 49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914400"/>
            <a:ext cx="800100" cy="800100"/>
          </a:xfrm>
          <a:prstGeom prst="rect">
            <a:avLst/>
          </a:prstGeom>
        </p:spPr>
      </p:pic>
      <p:sp>
        <p:nvSpPr>
          <p:cNvPr id="64" name="Title 1"/>
          <p:cNvSpPr txBox="1">
            <a:spLocks/>
          </p:cNvSpPr>
          <p:nvPr/>
        </p:nvSpPr>
        <p:spPr bwMode="auto">
          <a:xfrm>
            <a:off x="990600" y="76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Selectivity Ratio with Local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BestHJP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Mii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SBestHJP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sz="28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AA55-8840-48E9-B7DB-FBE8DE5B485B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53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0" grpId="0" animBg="1"/>
      <p:bldP spid="65" grpId="0" animBg="1"/>
      <p:bldP spid="66" grpId="0" animBg="1"/>
      <p:bldP spid="67" grpId="0" animBg="1"/>
      <p:bldP spid="38" grpId="0" animBg="1"/>
      <p:bldP spid="69" grpId="0" animBg="1"/>
      <p:bldP spid="70" grpId="0" animBg="1"/>
      <p:bldP spid="35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86200" y="22098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2: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5.0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Join 1: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0.5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 XI S</a:t>
            </a:r>
            <a:r>
              <a:rPr lang="en-US" sz="1200" kern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= 5.0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 in above ratio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677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34200" y="49530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752600" y="5257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27/sec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52400" y="54072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3: J1 produces  526.5 (/sec)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</a:t>
            </a: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Intermediate result tuples that J2 cannot probe with.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677/sec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656.5/sec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66152" y="914400"/>
            <a:ext cx="497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µ to ALL the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 joins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global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ratio of their respective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4" name="Picture 63" descr="idea-lightbul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914400"/>
            <a:ext cx="800100" cy="800100"/>
          </a:xfrm>
          <a:prstGeom prst="rect">
            <a:avLst/>
          </a:prstGeom>
        </p:spPr>
      </p:pic>
      <p:sp>
        <p:nvSpPr>
          <p:cNvPr id="68" name="Title 1"/>
          <p:cNvSpPr txBox="1">
            <a:spLocks/>
          </p:cNvSpPr>
          <p:nvPr/>
        </p:nvSpPr>
        <p:spPr bwMode="auto">
          <a:xfrm>
            <a:off x="990600" y="76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Global Half-way Join Productivity Ratio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Mii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GlobalHJPR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sz="28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2" name="Picture 71" descr="green-mi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6200"/>
            <a:ext cx="762000" cy="1066800"/>
          </a:xfrm>
          <a:prstGeom prst="rect">
            <a:avLst/>
          </a:prstGeom>
        </p:spPr>
      </p:pic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4603-4A34-46A9-9720-093D33B999D2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047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0" grpId="0" animBg="1"/>
      <p:bldP spid="65" grpId="0" animBg="1"/>
      <p:bldP spid="66" grpId="0" animBg="1"/>
      <p:bldP spid="67" grpId="0" animBg="1"/>
      <p:bldP spid="38" grpId="0" animBg="1"/>
      <p:bldP spid="69" grpId="0" animBg="1"/>
      <p:bldP spid="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purpl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781050" cy="1066800"/>
          </a:xfrm>
          <a:prstGeom prst="rect">
            <a:avLst/>
          </a:prstGeom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86200" y="2209800"/>
            <a:ext cx="518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300/4 = 75 each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Assigning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 in equal ratio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Global Throughput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450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34200" y="31242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1752600" y="5257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52400" y="54072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60384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4: J1 produces  337.5(/sec)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Intermediate result tuples that J2 cannot probe with.</a:t>
            </a:r>
            <a:endParaRPr lang="en-US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450/sec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412.5/sec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66152" y="914400"/>
            <a:ext cx="497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Divide up µ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equally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ALL the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Half-way</a:t>
            </a:r>
          </a:p>
          <a:p>
            <a:pPr marL="457200" indent="-457200" algn="just">
              <a:defRPr/>
            </a:pP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4" name="Picture 63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914400"/>
            <a:ext cx="800100" cy="800100"/>
          </a:xfrm>
          <a:prstGeom prst="rect">
            <a:avLst/>
          </a:prstGeom>
        </p:spPr>
      </p:pic>
      <p:sp>
        <p:nvSpPr>
          <p:cNvPr id="68" name="Title 1"/>
          <p:cNvSpPr txBox="1">
            <a:spLocks/>
          </p:cNvSpPr>
          <p:nvPr/>
        </p:nvSpPr>
        <p:spPr bwMode="auto">
          <a:xfrm>
            <a:off x="990600" y="76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Equally Among Half-way Join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Mii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EqualHJ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sz="28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BFB-B959-49BA-ADF0-02C5873DCB7F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20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0" grpId="0" animBg="1"/>
      <p:bldP spid="65" grpId="0" animBg="1"/>
      <p:bldP spid="66" grpId="0" animBg="1"/>
      <p:bldP spid="67" grpId="0" animBg="1"/>
      <p:bldP spid="38" grpId="0" animBg="1"/>
      <p:bldP spid="69" grpId="0" animBg="1"/>
      <p:bldP spid="7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0"/>
            <a:ext cx="749808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Summing up the Issues</a:t>
            </a:r>
            <a:endParaRPr lang="en-US" sz="3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1: Maximizing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operator-level throughput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necessarily contribute to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query throughput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800" y="2743200"/>
            <a:ext cx="6477000" cy="8679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3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All join states that are dependent on intermediate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input rates tend to become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stale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if the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join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produce any output. 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19236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2: Every intermediate input is dependent on the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join output contributing to it.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90600" cy="679007"/>
          </a:xfrm>
          <a:prstGeom prst="rect">
            <a:avLst/>
          </a:prstGeom>
          <a:noFill/>
        </p:spPr>
      </p:pic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686800" cy="2895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underlying operator(s)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play equally critical role in supplying data to the root join.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Refreshing the join states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important for meaningful output. Thus it is important to give some resources to each underlying join operator.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30C9-6FCA-4198-9CBC-68615193BDD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" name="Picture 9" descr="bestHJP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1447800"/>
            <a:ext cx="695325" cy="1295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" y="2754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BestHJP</a:t>
            </a:r>
            <a:endParaRPr lang="en-US" b="1" dirty="0"/>
          </a:p>
        </p:txBody>
      </p:sp>
    </p:spTree>
  </p:cSld>
  <p:clrMapOvr>
    <a:masterClrMapping/>
  </p:clrMapOvr>
  <p:transition advTm="26037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0"/>
            <a:ext cx="749808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Summing up the Observations</a:t>
            </a:r>
            <a:endParaRPr lang="en-US" sz="3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3622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3: J1 produces  526.5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(/sec)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intermediate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 tuples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J2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cannot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process.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9906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1: J1 produces 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600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(/sec)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intermediate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 tuples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J2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cannot process.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81200" y="16764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2: J1 produces 100 (/sec)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fewer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intermediate result tuples than what J2 can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957870"/>
            <a:ext cx="8915400" cy="7571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Motivation: Can J1 produce exactly the same number of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intermediate result tuples as J2 can </a:t>
            </a: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probe with </a:t>
            </a: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completely?</a:t>
            </a:r>
            <a:endParaRPr lang="en-US" sz="2400" b="1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990600" cy="679007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981200" y="30480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Observation 4: J1 produces  337.5 (/sec)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extra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intermediate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 tuples that J2 cannot probe with.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610600" cy="25146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Utilizing the resources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inefficiently.</a:t>
            </a: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Optimal throughput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guaranteed?</a:t>
            </a: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We introduce our solution: </a:t>
            </a:r>
            <a:r>
              <a:rPr lang="en-US" sz="18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Accurate High-Throughput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Path Productivity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EBestHJP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SBestHJP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GlobalHJPR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3135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EqualHJ</a:t>
            </a:r>
            <a:endParaRPr lang="en-US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F93-420F-474F-93C8-88A74DFB20CF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4" name="Picture 23" descr="mii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838200"/>
            <a:ext cx="742950" cy="685800"/>
          </a:xfrm>
          <a:prstGeom prst="rect">
            <a:avLst/>
          </a:prstGeom>
        </p:spPr>
      </p:pic>
      <p:pic>
        <p:nvPicPr>
          <p:cNvPr id="25" name="Picture 24" descr="green-mi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362200"/>
            <a:ext cx="609600" cy="762000"/>
          </a:xfrm>
          <a:prstGeom prst="rect">
            <a:avLst/>
          </a:prstGeom>
        </p:spPr>
      </p:pic>
      <p:pic>
        <p:nvPicPr>
          <p:cNvPr id="26" name="Picture 25" descr="purple-m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3200400"/>
            <a:ext cx="609600" cy="685800"/>
          </a:xfrm>
          <a:prstGeom prst="rect">
            <a:avLst/>
          </a:prstGeom>
        </p:spPr>
      </p:pic>
      <p:pic>
        <p:nvPicPr>
          <p:cNvPr id="27" name="Picture 26" descr="mii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5" y="1600200"/>
            <a:ext cx="752475" cy="685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94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1638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Accurate High-Throughput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Path Productivity</a:t>
            </a:r>
            <a:endParaRPr lang="en-US" sz="3600" dirty="0"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blue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420471"/>
            <a:ext cx="838200" cy="11609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52800" y="3581400"/>
            <a:ext cx="152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AccurateHTPP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Tm="1110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j03999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05000"/>
            <a:ext cx="1371600" cy="1295400"/>
          </a:xfrm>
          <a:prstGeom prst="rect">
            <a:avLst/>
          </a:prstGeom>
          <a:noFill/>
        </p:spPr>
      </p:pic>
      <p:sp>
        <p:nvSpPr>
          <p:cNvPr id="9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Motivation</a:t>
            </a: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762000" y="4343400"/>
            <a:ext cx="6019800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733800" y="1843087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none" dirty="0">
                <a:solidFill>
                  <a:srgbClr val="33CC33"/>
                </a:solidFill>
                <a:latin typeface="Times New Roman" pitchFamily="18" charset="0"/>
              </a:rPr>
              <a:t>DSMS</a:t>
            </a:r>
          </a:p>
        </p:txBody>
      </p:sp>
      <p:pic>
        <p:nvPicPr>
          <p:cNvPr id="16" name="Picture 17" descr="MCj025008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352800"/>
            <a:ext cx="1219200" cy="1295400"/>
          </a:xfrm>
          <a:prstGeom prst="rect">
            <a:avLst/>
          </a:prstGeom>
          <a:noFill/>
        </p:spPr>
      </p:pic>
      <p:pic>
        <p:nvPicPr>
          <p:cNvPr id="17" name="Picture 18" descr="MCj025008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295400"/>
            <a:ext cx="1236663" cy="1447800"/>
          </a:xfrm>
          <a:prstGeom prst="rect">
            <a:avLst/>
          </a:prstGeom>
          <a:noFill/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09600" y="28194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>
                <a:solidFill>
                  <a:srgbClr val="339966"/>
                </a:solidFill>
              </a:rPr>
              <a:t>Data Sources</a:t>
            </a:r>
            <a:r>
              <a:rPr lang="en-US" sz="1600" b="1" u="none">
                <a:solidFill>
                  <a:srgbClr val="FF3300"/>
                </a:solidFill>
              </a:rPr>
              <a:t/>
            </a:r>
            <a:br>
              <a:rPr lang="en-US" sz="1600" b="1" u="none">
                <a:solidFill>
                  <a:srgbClr val="FF3300"/>
                </a:solidFill>
              </a:rPr>
            </a:br>
            <a:endParaRPr lang="en-US" sz="1600" b="1" u="none">
              <a:solidFill>
                <a:srgbClr val="FF3300"/>
              </a:solidFill>
            </a:endParaRPr>
          </a:p>
        </p:txBody>
      </p:sp>
      <p:pic>
        <p:nvPicPr>
          <p:cNvPr id="19" name="Picture 48" descr="j019538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819400"/>
            <a:ext cx="1295400" cy="990600"/>
          </a:xfrm>
          <a:prstGeom prst="rect">
            <a:avLst/>
          </a:prstGeom>
          <a:noFill/>
        </p:spPr>
      </p:pic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5943600" y="25146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>
                <a:solidFill>
                  <a:srgbClr val="339966"/>
                </a:solidFill>
              </a:rPr>
              <a:t>Output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7391400" y="38100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>
                <a:solidFill>
                  <a:srgbClr val="339966"/>
                </a:solidFill>
              </a:rPr>
              <a:t>Application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3352800" y="32004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none" dirty="0"/>
              <a:t>Continuously running queries</a:t>
            </a:r>
            <a:br>
              <a:rPr lang="en-US" sz="1400" b="1" u="none" dirty="0"/>
            </a:br>
            <a:r>
              <a:rPr lang="en-US" sz="1400" b="1" u="none" dirty="0">
                <a:solidFill>
                  <a:srgbClr val="FF0000"/>
                </a:solidFill>
              </a:rPr>
              <a:t>Non-blocking </a:t>
            </a:r>
            <a:r>
              <a:rPr lang="en-US" sz="1400" b="1" u="none" dirty="0"/>
              <a:t>operators</a:t>
            </a:r>
          </a:p>
        </p:txBody>
      </p:sp>
      <p:sp>
        <p:nvSpPr>
          <p:cNvPr id="23" name="Text Box 67"/>
          <p:cNvSpPr txBox="1">
            <a:spLocks noChangeArrowheads="1"/>
          </p:cNvSpPr>
          <p:nvPr/>
        </p:nvSpPr>
        <p:spPr bwMode="auto">
          <a:xfrm>
            <a:off x="5105400" y="1265237"/>
            <a:ext cx="40386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>
                <a:solidFill>
                  <a:srgbClr val="00B050"/>
                </a:solidFill>
              </a:rPr>
              <a:t>Challenge:</a:t>
            </a:r>
          </a:p>
          <a:p>
            <a:pPr>
              <a:spcBef>
                <a:spcPct val="50000"/>
              </a:spcBef>
            </a:pPr>
            <a:r>
              <a:rPr lang="en-US" sz="1400" b="1" u="none" dirty="0"/>
              <a:t>To best meet application’s real-time response requirements under conditions of unpredictability and limited system resources</a:t>
            </a:r>
            <a:r>
              <a:rPr lang="en-US" sz="1600" b="1" u="none" dirty="0"/>
              <a:t> </a:t>
            </a:r>
          </a:p>
        </p:txBody>
      </p:sp>
      <p:grpSp>
        <p:nvGrpSpPr>
          <p:cNvPr id="24" name="Group 75"/>
          <p:cNvGrpSpPr>
            <a:grpSpLocks/>
          </p:cNvGrpSpPr>
          <p:nvPr/>
        </p:nvGrpSpPr>
        <p:grpSpPr bwMode="auto">
          <a:xfrm>
            <a:off x="1981200" y="1981200"/>
            <a:ext cx="1828800" cy="2057400"/>
            <a:chOff x="1248" y="1776"/>
            <a:chExt cx="1152" cy="1296"/>
          </a:xfrm>
        </p:grpSpPr>
        <p:sp>
          <p:nvSpPr>
            <p:cNvPr id="25" name="Line 70"/>
            <p:cNvSpPr>
              <a:spLocks noChangeShapeType="1"/>
            </p:cNvSpPr>
            <p:nvPr/>
          </p:nvSpPr>
          <p:spPr bwMode="auto">
            <a:xfrm>
              <a:off x="1392" y="1776"/>
              <a:ext cx="1008" cy="24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71"/>
            <p:cNvSpPr>
              <a:spLocks noChangeShapeType="1"/>
            </p:cNvSpPr>
            <p:nvPr/>
          </p:nvSpPr>
          <p:spPr bwMode="auto">
            <a:xfrm flipV="1">
              <a:off x="1248" y="2208"/>
              <a:ext cx="1152" cy="864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72"/>
            <p:cNvSpPr>
              <a:spLocks noChangeShapeType="1"/>
            </p:cNvSpPr>
            <p:nvPr/>
          </p:nvSpPr>
          <p:spPr bwMode="auto">
            <a:xfrm>
              <a:off x="1296" y="1968"/>
              <a:ext cx="1008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73"/>
            <p:cNvSpPr>
              <a:spLocks noChangeShapeType="1"/>
            </p:cNvSpPr>
            <p:nvPr/>
          </p:nvSpPr>
          <p:spPr bwMode="auto">
            <a:xfrm flipV="1">
              <a:off x="1248" y="2208"/>
              <a:ext cx="960" cy="57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74"/>
          <p:cNvSpPr>
            <a:spLocks noChangeShapeType="1"/>
          </p:cNvSpPr>
          <p:nvPr/>
        </p:nvSpPr>
        <p:spPr bwMode="auto">
          <a:xfrm>
            <a:off x="5181600" y="26670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76"/>
          <p:cNvSpPr txBox="1">
            <a:spLocks noChangeArrowheads="1"/>
          </p:cNvSpPr>
          <p:nvPr/>
        </p:nvSpPr>
        <p:spPr bwMode="auto">
          <a:xfrm>
            <a:off x="304800" y="4648200"/>
            <a:ext cx="434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u="none"/>
              <a:t>Continuous, potentially infinite data streams</a:t>
            </a:r>
          </a:p>
          <a:p>
            <a:r>
              <a:rPr lang="en-US" sz="1400" b="1" u="none"/>
              <a:t>Potentially highly fluctuating data rates</a:t>
            </a:r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6400800" y="4114800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none"/>
              <a:t>Possible requirements for </a:t>
            </a:r>
            <a:br>
              <a:rPr lang="en-US" sz="1400" b="1" u="none"/>
            </a:br>
            <a:r>
              <a:rPr lang="en-US" sz="1400" b="1" u="none"/>
              <a:t>real-time yet accurate results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176F-7C16-4F28-9964-4824761B5F95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4" name="Picture 33" descr="motivation-carro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38100"/>
            <a:ext cx="1085850" cy="1104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2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276600" y="1219200"/>
            <a:ext cx="579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Definition: </a:t>
            </a: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Given </a:t>
            </a:r>
            <a:r>
              <a:rPr lang="en-US" altLang="ko-KR" sz="2000" i="1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n </a:t>
            </a: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input streams in a </a:t>
            </a:r>
            <a:r>
              <a:rPr lang="en-US" altLang="ko-KR" sz="2000" dirty="0" err="1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queryplan</a:t>
            </a: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, 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Throughput divided into </a:t>
            </a:r>
            <a:r>
              <a:rPr lang="en-US" altLang="ko-KR" sz="2000" i="1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n </a:t>
            </a: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independent </a:t>
            </a:r>
            <a:r>
              <a:rPr lang="en-US" altLang="ko-KR" sz="20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path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components</a:t>
            </a:r>
            <a:r>
              <a:rPr lang="en-US" altLang="ko-KR" sz="2000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: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Input Paths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Path2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  <a:endParaRPr lang="en-US" sz="2000" kern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 </a:t>
            </a:r>
            <a:r>
              <a:rPr lang="en-US" sz="3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in a 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Queryplan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sp>
        <p:nvSpPr>
          <p:cNvPr id="63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81000" y="1307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22E-3AA1-4017-A980-E3583308CBD8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43228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429000" y="990600"/>
            <a:ext cx="563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1-hop Paths: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 allocated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 1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2-hop Paths: </a:t>
            </a:r>
            <a:endParaRPr lang="en-US" sz="2000" kern="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 allocated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Path 3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 +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Best distribution </a:t>
            </a:r>
            <a:r>
              <a:rPr lang="en-US" sz="2000" b="1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Join1 (b XI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=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O1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b’ = 5 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b’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Þ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Þ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b’+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b’+5*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 = 6*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Þ"/>
              <a:defRPr/>
            </a:pP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X*(1/6) and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X*(5/6)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sp>
        <p:nvSpPr>
          <p:cNvPr id="63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81000" y="1307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1752600" y="53340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(X/6)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(5*X/6)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762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(5*X/6)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Division </a:t>
            </a:r>
            <a:r>
              <a:rPr lang="en-US" sz="36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of Resources within an </a:t>
            </a:r>
            <a:r>
              <a:rPr lang="en-US" sz="36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Input Path</a:t>
            </a:r>
            <a:endParaRPr lang="en-US" sz="3600" i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1143000" y="1063823"/>
            <a:ext cx="2286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(5*X/6)*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σ </a:t>
            </a:r>
            <a:r>
              <a:rPr lang="el-GR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1000" y="5791200"/>
            <a:ext cx="8610600" cy="7571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J1 produces exactly the same number of intermediate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result tuples as J2 can </a:t>
            </a: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probe with </a:t>
            </a:r>
            <a:r>
              <a:rPr lang="en-US" sz="24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completely!</a:t>
            </a:r>
            <a:endParaRPr lang="en-US" sz="2400" b="1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828800" y="28164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(X)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B479-853A-4828-9F7F-AC1802CDD823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1143000" y="1063823"/>
            <a:ext cx="2286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X*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σ </a:t>
            </a:r>
            <a:r>
              <a:rPr lang="el-GR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AB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n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762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79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81" grpId="0" animBg="1"/>
      <p:bldP spid="82" grpId="0" animBg="1"/>
      <p:bldP spid="84" grpId="0" animBg="1"/>
      <p:bldP spid="85" grpId="0" animBg="1"/>
      <p:bldP spid="92" grpId="0" animBg="1"/>
      <p:bldP spid="93" grpId="0" animBg="1"/>
      <p:bldP spid="95" grpId="0" animBg="1"/>
      <p:bldP spid="41" grpId="0" animBg="1"/>
      <p:bldP spid="42" grpId="0" animBg="1"/>
      <p:bldP spid="43" grpId="0" animBg="1"/>
      <p:bldP spid="43" grpId="1" animBg="1"/>
      <p:bldP spid="39" grpId="0" animBg="1"/>
      <p:bldP spid="39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429000" y="1295400"/>
            <a:ext cx="5638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2-hop Paths: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Path2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Let X be allocated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 smtClean="0">
                <a:solidFill>
                  <a:srgbClr val="CC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 2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+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Best distribution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underlying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Join1 (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XI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=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O1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a’ = 0.5 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Þ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a’+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a’+0.5*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 =1.5*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Þ"/>
              <a:defRPr/>
            </a:pP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X*(1/1.5) and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X*(0.5/1.5)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sp>
        <p:nvSpPr>
          <p:cNvPr id="63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81000" y="1307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228600" y="53340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(2*X/3)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(X/3)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762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(X/3)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Division </a:t>
            </a:r>
            <a:r>
              <a:rPr lang="en-US" sz="36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of Resources within an </a:t>
            </a:r>
            <a:r>
              <a:rPr lang="en-US" sz="36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Input Path</a:t>
            </a:r>
            <a:endParaRPr lang="en-US" sz="3600" i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1600200" y="1063823"/>
            <a:ext cx="2286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(X/3)*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σ </a:t>
            </a:r>
            <a:r>
              <a:rPr lang="el-GR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7952-7757-45AF-8D72-12915D2488D3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69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 animBg="1"/>
      <p:bldP spid="80" grpId="0" animBg="1"/>
      <p:bldP spid="81" grpId="0" animBg="1"/>
      <p:bldP spid="84" grpId="0" animBg="1"/>
      <p:bldP spid="85" grpId="0" animBg="1"/>
      <p:bldP spid="92" grpId="0" animBg="1"/>
      <p:bldP spid="93" grpId="0" animBg="1"/>
      <p:bldP spid="4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sp>
        <p:nvSpPr>
          <p:cNvPr id="63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Productivity of</a:t>
            </a:r>
            <a:r>
              <a:rPr lang="en-US" sz="32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 an </a:t>
            </a:r>
            <a:r>
              <a:rPr lang="en-US" sz="32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Input Path </a:t>
            </a:r>
            <a:r>
              <a:rPr lang="en-US" sz="32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2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429000" y="1905000"/>
            <a:ext cx="556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1-hop Paths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1.0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2-hop Paths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Path2</a:t>
            </a:r>
            <a:endParaRPr lang="en-US" sz="2000" kern="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[1 -   1/(1+ 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)] 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1.66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[1 -   1/(1+ 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)] *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 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4.16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96000" y="3048000"/>
            <a:ext cx="2743200" cy="867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l-GR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λ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a’ + </a:t>
            </a:r>
            <a:r>
              <a:rPr lang="el-GR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=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O1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11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 S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AB-18B4-4AD2-901F-239A31C27AD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05200" y="1140869"/>
            <a:ext cx="4953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Definition: 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Throughput contribution of an input path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per 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processed</a:t>
            </a:r>
            <a:r>
              <a:rPr lang="en-US" altLang="ko-KR" i="1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tuple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in 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the path.</a:t>
            </a:r>
            <a:endParaRPr lang="en-US" altLang="ko-KR" b="1" i="1" dirty="0" smtClean="0">
              <a:solidFill>
                <a:prstClr val="black"/>
              </a:solidFill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051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057400" y="2971800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µ</a:t>
            </a:r>
            <a:r>
              <a:rPr lang="en-US" sz="2000" kern="0" dirty="0">
                <a:solidFill>
                  <a:srgbClr val="FF0000"/>
                </a:solidFill>
              </a:rPr>
              <a:t> = </a:t>
            </a:r>
            <a:r>
              <a:rPr lang="el-GR" sz="2000" kern="0" dirty="0">
                <a:solidFill>
                  <a:srgbClr val="000000"/>
                </a:solidFill>
              </a:rPr>
              <a:t>λ</a:t>
            </a:r>
            <a:r>
              <a:rPr lang="en-US" sz="1200" kern="0" dirty="0">
                <a:solidFill>
                  <a:srgbClr val="000000"/>
                </a:solidFill>
              </a:rPr>
              <a:t>x</a:t>
            </a:r>
            <a:r>
              <a:rPr lang="en-US" sz="2000" kern="0" dirty="0">
                <a:solidFill>
                  <a:srgbClr val="000000"/>
                </a:solidFill>
              </a:rPr>
              <a:t>’ + </a:t>
            </a:r>
            <a:r>
              <a:rPr lang="el-GR" sz="2000" kern="0" dirty="0">
                <a:solidFill>
                  <a:srgbClr val="000000"/>
                </a:solidFill>
              </a:rPr>
              <a:t>λ</a:t>
            </a:r>
            <a:r>
              <a:rPr lang="en-US" sz="1200" kern="0" dirty="0">
                <a:solidFill>
                  <a:srgbClr val="000000"/>
                </a:solidFill>
              </a:rPr>
              <a:t>x-1</a:t>
            </a:r>
            <a:r>
              <a:rPr lang="en-US" sz="2000" kern="0" dirty="0">
                <a:solidFill>
                  <a:srgbClr val="000000"/>
                </a:solidFill>
              </a:rPr>
              <a:t>’ + ….. + </a:t>
            </a:r>
            <a:r>
              <a:rPr lang="el-GR" sz="2000" kern="0" dirty="0">
                <a:solidFill>
                  <a:srgbClr val="000000"/>
                </a:solidFill>
              </a:rPr>
              <a:t>λ</a:t>
            </a:r>
            <a:r>
              <a:rPr lang="en-US" sz="1200" kern="0" dirty="0">
                <a:solidFill>
                  <a:srgbClr val="000000"/>
                </a:solidFill>
              </a:rPr>
              <a:t>1</a:t>
            </a:r>
            <a:r>
              <a:rPr lang="en-US" sz="2000" kern="0" dirty="0">
                <a:solidFill>
                  <a:srgbClr val="000000"/>
                </a:solidFill>
              </a:rPr>
              <a:t>’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cs typeface="Times New Roman"/>
              </a:rPr>
              <a:t>ρ</a:t>
            </a:r>
            <a:r>
              <a:rPr lang="en-US" sz="1200" dirty="0" smtClean="0">
                <a:cs typeface="Times New Roman"/>
              </a:rPr>
              <a:t>p</a:t>
            </a:r>
            <a:r>
              <a:rPr lang="en-US" sz="2000" dirty="0" smtClean="0">
                <a:cs typeface="Times New Roman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, n</a:t>
            </a:r>
            <a:r>
              <a:rPr lang="en-US" sz="2000" kern="0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Linear Query Plan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1066800"/>
            <a:ext cx="1600200" cy="3475038"/>
            <a:chOff x="528" y="288"/>
            <a:chExt cx="912" cy="3789"/>
          </a:xfrm>
        </p:grpSpPr>
        <p:sp>
          <p:nvSpPr>
            <p:cNvPr id="11328" name="Oval 12"/>
            <p:cNvSpPr>
              <a:spLocks noChangeArrowheads="1"/>
            </p:cNvSpPr>
            <p:nvPr/>
          </p:nvSpPr>
          <p:spPr bwMode="auto">
            <a:xfrm>
              <a:off x="576" y="1488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2</a:t>
              </a:r>
            </a:p>
          </p:txBody>
        </p:sp>
        <p:sp>
          <p:nvSpPr>
            <p:cNvPr id="11329" name="Oval 13"/>
            <p:cNvSpPr>
              <a:spLocks noChangeArrowheads="1"/>
            </p:cNvSpPr>
            <p:nvPr/>
          </p:nvSpPr>
          <p:spPr bwMode="auto">
            <a:xfrm>
              <a:off x="576" y="2352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3</a:t>
              </a:r>
            </a:p>
          </p:txBody>
        </p:sp>
        <p:sp>
          <p:nvSpPr>
            <p:cNvPr id="11330" name="Oval 14"/>
            <p:cNvSpPr>
              <a:spLocks noChangeArrowheads="1"/>
            </p:cNvSpPr>
            <p:nvPr/>
          </p:nvSpPr>
          <p:spPr bwMode="auto">
            <a:xfrm>
              <a:off x="576" y="624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1</a:t>
              </a:r>
            </a:p>
          </p:txBody>
        </p:sp>
        <p:sp>
          <p:nvSpPr>
            <p:cNvPr id="11331" name="Oval 15"/>
            <p:cNvSpPr>
              <a:spLocks noChangeArrowheads="1"/>
            </p:cNvSpPr>
            <p:nvPr/>
          </p:nvSpPr>
          <p:spPr bwMode="auto">
            <a:xfrm>
              <a:off x="576" y="3168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4</a:t>
              </a:r>
            </a:p>
          </p:txBody>
        </p:sp>
        <p:sp>
          <p:nvSpPr>
            <p:cNvPr id="11332" name="Line 16"/>
            <p:cNvSpPr>
              <a:spLocks noChangeShapeType="1"/>
            </p:cNvSpPr>
            <p:nvPr/>
          </p:nvSpPr>
          <p:spPr bwMode="auto">
            <a:xfrm flipV="1">
              <a:off x="720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17"/>
            <p:cNvSpPr>
              <a:spLocks noChangeShapeType="1"/>
            </p:cNvSpPr>
            <p:nvPr/>
          </p:nvSpPr>
          <p:spPr bwMode="auto">
            <a:xfrm flipH="1" flipV="1">
              <a:off x="720" y="177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18"/>
            <p:cNvSpPr>
              <a:spLocks noChangeShapeType="1"/>
            </p:cNvSpPr>
            <p:nvPr/>
          </p:nvSpPr>
          <p:spPr bwMode="auto">
            <a:xfrm flipH="1" flipV="1">
              <a:off x="864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19"/>
            <p:cNvSpPr>
              <a:spLocks noChangeShapeType="1"/>
            </p:cNvSpPr>
            <p:nvPr/>
          </p:nvSpPr>
          <p:spPr bwMode="auto">
            <a:xfrm flipH="1" flipV="1">
              <a:off x="864" y="2640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20"/>
            <p:cNvSpPr>
              <a:spLocks noChangeShapeType="1"/>
            </p:cNvSpPr>
            <p:nvPr/>
          </p:nvSpPr>
          <p:spPr bwMode="auto">
            <a:xfrm flipH="1" flipV="1">
              <a:off x="864" y="177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21"/>
            <p:cNvSpPr>
              <a:spLocks noChangeShapeType="1"/>
            </p:cNvSpPr>
            <p:nvPr/>
          </p:nvSpPr>
          <p:spPr bwMode="auto">
            <a:xfrm flipH="1" flipV="1">
              <a:off x="864" y="912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22"/>
            <p:cNvSpPr>
              <a:spLocks noChangeShapeType="1"/>
            </p:cNvSpPr>
            <p:nvPr/>
          </p:nvSpPr>
          <p:spPr bwMode="auto">
            <a:xfrm flipH="1" flipV="1">
              <a:off x="768" y="264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23"/>
            <p:cNvSpPr>
              <a:spLocks noChangeShapeType="1"/>
            </p:cNvSpPr>
            <p:nvPr/>
          </p:nvSpPr>
          <p:spPr bwMode="auto">
            <a:xfrm flipH="1" flipV="1">
              <a:off x="720" y="9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24"/>
            <p:cNvSpPr>
              <a:spLocks noChangeShapeType="1"/>
            </p:cNvSpPr>
            <p:nvPr/>
          </p:nvSpPr>
          <p:spPr bwMode="auto">
            <a:xfrm flipV="1">
              <a:off x="768" y="2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Text Box 25"/>
            <p:cNvSpPr txBox="1">
              <a:spLocks noChangeArrowheads="1"/>
            </p:cNvSpPr>
            <p:nvPr/>
          </p:nvSpPr>
          <p:spPr bwMode="auto">
            <a:xfrm>
              <a:off x="960" y="2928"/>
              <a:ext cx="48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Stream</a:t>
              </a:r>
            </a:p>
          </p:txBody>
        </p:sp>
        <p:sp>
          <p:nvSpPr>
            <p:cNvPr id="11342" name="Text Box 26"/>
            <p:cNvSpPr txBox="1">
              <a:spLocks noChangeArrowheads="1"/>
            </p:cNvSpPr>
            <p:nvPr/>
          </p:nvSpPr>
          <p:spPr bwMode="auto">
            <a:xfrm>
              <a:off x="913" y="2014"/>
              <a:ext cx="479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Stream</a:t>
              </a:r>
            </a:p>
          </p:txBody>
        </p:sp>
        <p:sp>
          <p:nvSpPr>
            <p:cNvPr id="11343" name="Text Box 27"/>
            <p:cNvSpPr txBox="1">
              <a:spLocks noChangeArrowheads="1"/>
            </p:cNvSpPr>
            <p:nvPr/>
          </p:nvSpPr>
          <p:spPr bwMode="auto">
            <a:xfrm>
              <a:off x="864" y="1152"/>
              <a:ext cx="48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Stream</a:t>
              </a:r>
            </a:p>
          </p:txBody>
        </p:sp>
        <p:sp>
          <p:nvSpPr>
            <p:cNvPr id="11344" name="Text Box 28"/>
            <p:cNvSpPr txBox="1">
              <a:spLocks noChangeArrowheads="1"/>
            </p:cNvSpPr>
            <p:nvPr/>
          </p:nvSpPr>
          <p:spPr bwMode="auto">
            <a:xfrm>
              <a:off x="528" y="3745"/>
              <a:ext cx="576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Streams</a:t>
              </a:r>
            </a:p>
          </p:txBody>
        </p:sp>
      </p:grpSp>
      <p:sp>
        <p:nvSpPr>
          <p:cNvPr id="11270" name="Text Box 29"/>
          <p:cNvSpPr txBox="1">
            <a:spLocks noChangeArrowheads="1"/>
          </p:cNvSpPr>
          <p:nvPr/>
        </p:nvSpPr>
        <p:spPr bwMode="auto">
          <a:xfrm>
            <a:off x="2743200" y="25146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Semi-Bushy Query Plan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828800" y="903287"/>
            <a:ext cx="3614737" cy="1916113"/>
            <a:chOff x="2160" y="288"/>
            <a:chExt cx="2496" cy="2302"/>
          </a:xfrm>
        </p:grpSpPr>
        <p:sp>
          <p:nvSpPr>
            <p:cNvPr id="11308" name="Oval 31"/>
            <p:cNvSpPr>
              <a:spLocks noChangeArrowheads="1"/>
            </p:cNvSpPr>
            <p:nvPr/>
          </p:nvSpPr>
          <p:spPr bwMode="auto">
            <a:xfrm>
              <a:off x="3168" y="1536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5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160" y="288"/>
              <a:ext cx="2496" cy="2302"/>
              <a:chOff x="1872" y="288"/>
              <a:chExt cx="2496" cy="2302"/>
            </a:xfrm>
          </p:grpSpPr>
          <p:sp>
            <p:nvSpPr>
              <p:cNvPr id="11310" name="Oval 33"/>
              <p:cNvSpPr>
                <a:spLocks noChangeArrowheads="1"/>
              </p:cNvSpPr>
              <p:nvPr/>
            </p:nvSpPr>
            <p:spPr bwMode="auto">
              <a:xfrm>
                <a:off x="3168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Join 1</a:t>
                </a:r>
              </a:p>
            </p:txBody>
          </p:sp>
          <p:sp>
            <p:nvSpPr>
              <p:cNvPr id="11311" name="Line 34"/>
              <p:cNvSpPr>
                <a:spLocks noChangeShapeType="1"/>
              </p:cNvSpPr>
              <p:nvPr/>
            </p:nvSpPr>
            <p:spPr bwMode="auto">
              <a:xfrm flipH="1" flipV="1">
                <a:off x="4032" y="13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2" name="Line 35"/>
              <p:cNvSpPr>
                <a:spLocks noChangeShapeType="1"/>
              </p:cNvSpPr>
              <p:nvPr/>
            </p:nvSpPr>
            <p:spPr bwMode="auto">
              <a:xfrm flipV="1">
                <a:off x="2256" y="1344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Line 36"/>
              <p:cNvSpPr>
                <a:spLocks noChangeShapeType="1"/>
              </p:cNvSpPr>
              <p:nvPr/>
            </p:nvSpPr>
            <p:spPr bwMode="auto">
              <a:xfrm flipV="1">
                <a:off x="3360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4" name="Oval 37"/>
              <p:cNvSpPr>
                <a:spLocks noChangeArrowheads="1"/>
              </p:cNvSpPr>
              <p:nvPr/>
            </p:nvSpPr>
            <p:spPr bwMode="auto">
              <a:xfrm>
                <a:off x="2448" y="1056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Join 2</a:t>
                </a:r>
              </a:p>
            </p:txBody>
          </p:sp>
          <p:sp>
            <p:nvSpPr>
              <p:cNvPr id="11315" name="Oval 38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Join 4</a:t>
                </a:r>
              </a:p>
            </p:txBody>
          </p:sp>
          <p:sp>
            <p:nvSpPr>
              <p:cNvPr id="11316" name="Oval 39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11317" name="Text Box 40"/>
              <p:cNvSpPr txBox="1">
                <a:spLocks noChangeArrowheads="1"/>
              </p:cNvSpPr>
              <p:nvPr/>
            </p:nvSpPr>
            <p:spPr bwMode="auto">
              <a:xfrm>
                <a:off x="1872" y="1968"/>
                <a:ext cx="576" cy="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Streams</a:t>
                </a:r>
              </a:p>
            </p:txBody>
          </p:sp>
          <p:sp>
            <p:nvSpPr>
              <p:cNvPr id="11318" name="Text Box 41"/>
              <p:cNvSpPr txBox="1">
                <a:spLocks noChangeArrowheads="1"/>
              </p:cNvSpPr>
              <p:nvPr/>
            </p:nvSpPr>
            <p:spPr bwMode="auto">
              <a:xfrm>
                <a:off x="2880" y="1968"/>
                <a:ext cx="576" cy="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dirty="0"/>
                  <a:t>Streams</a:t>
                </a:r>
              </a:p>
            </p:txBody>
          </p:sp>
          <p:sp>
            <p:nvSpPr>
              <p:cNvPr id="11319" name="Text Box 42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576" cy="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Streams</a:t>
                </a:r>
              </a:p>
            </p:txBody>
          </p:sp>
          <p:sp>
            <p:nvSpPr>
              <p:cNvPr id="11320" name="Line 43"/>
              <p:cNvSpPr>
                <a:spLocks noChangeShapeType="1"/>
              </p:cNvSpPr>
              <p:nvPr/>
            </p:nvSpPr>
            <p:spPr bwMode="auto">
              <a:xfrm flipH="1" flipV="1">
                <a:off x="4128" y="13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Line 44"/>
              <p:cNvSpPr>
                <a:spLocks noChangeShapeType="1"/>
              </p:cNvSpPr>
              <p:nvPr/>
            </p:nvSpPr>
            <p:spPr bwMode="auto">
              <a:xfrm flipH="1" flipV="1">
                <a:off x="3072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Line 45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Line 46"/>
              <p:cNvSpPr>
                <a:spLocks noChangeShapeType="1"/>
              </p:cNvSpPr>
              <p:nvPr/>
            </p:nvSpPr>
            <p:spPr bwMode="auto">
              <a:xfrm flipH="1" flipV="1">
                <a:off x="2112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Line 47"/>
              <p:cNvSpPr>
                <a:spLocks noChangeShapeType="1"/>
              </p:cNvSpPr>
              <p:nvPr/>
            </p:nvSpPr>
            <p:spPr bwMode="auto">
              <a:xfrm flipH="1" flipV="1">
                <a:off x="2208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Line 48"/>
              <p:cNvSpPr>
                <a:spLocks noChangeShapeType="1"/>
              </p:cNvSpPr>
              <p:nvPr/>
            </p:nvSpPr>
            <p:spPr bwMode="auto">
              <a:xfrm flipH="1" flipV="1">
                <a:off x="2688" y="134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Line 49"/>
              <p:cNvSpPr>
                <a:spLocks noChangeShapeType="1"/>
              </p:cNvSpPr>
              <p:nvPr/>
            </p:nvSpPr>
            <p:spPr bwMode="auto">
              <a:xfrm flipH="1" flipV="1">
                <a:off x="3360" y="912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Line 50"/>
              <p:cNvSpPr>
                <a:spLocks noChangeShapeType="1"/>
              </p:cNvSpPr>
              <p:nvPr/>
            </p:nvSpPr>
            <p:spPr bwMode="auto">
              <a:xfrm flipV="1">
                <a:off x="2784" y="912"/>
                <a:ext cx="52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2" name="Text Box 51"/>
          <p:cNvSpPr txBox="1">
            <a:spLocks noChangeArrowheads="1"/>
          </p:cNvSpPr>
          <p:nvPr/>
        </p:nvSpPr>
        <p:spPr bwMode="auto">
          <a:xfrm>
            <a:off x="6629400" y="243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Bushy Query Plan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5410200" y="598488"/>
            <a:ext cx="3733800" cy="1706356"/>
            <a:chOff x="2208" y="2112"/>
            <a:chExt cx="3024" cy="2050"/>
          </a:xfrm>
        </p:grpSpPr>
        <p:sp>
          <p:nvSpPr>
            <p:cNvPr id="11282" name="Oval 53"/>
            <p:cNvSpPr>
              <a:spLocks noChangeArrowheads="1"/>
            </p:cNvSpPr>
            <p:nvPr/>
          </p:nvSpPr>
          <p:spPr bwMode="auto">
            <a:xfrm>
              <a:off x="3216" y="336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5</a:t>
              </a:r>
            </a:p>
          </p:txBody>
        </p:sp>
        <p:sp>
          <p:nvSpPr>
            <p:cNvPr id="11283" name="Oval 54"/>
            <p:cNvSpPr>
              <a:spLocks noChangeArrowheads="1"/>
            </p:cNvSpPr>
            <p:nvPr/>
          </p:nvSpPr>
          <p:spPr bwMode="auto">
            <a:xfrm>
              <a:off x="3504" y="2448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1</a:t>
              </a:r>
            </a:p>
          </p:txBody>
        </p:sp>
        <p:sp>
          <p:nvSpPr>
            <p:cNvPr id="11284" name="Line 55"/>
            <p:cNvSpPr>
              <a:spLocks noChangeShapeType="1"/>
            </p:cNvSpPr>
            <p:nvPr/>
          </p:nvSpPr>
          <p:spPr bwMode="auto">
            <a:xfrm flipV="1">
              <a:off x="2592" y="316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56"/>
            <p:cNvSpPr>
              <a:spLocks noChangeShapeType="1"/>
            </p:cNvSpPr>
            <p:nvPr/>
          </p:nvSpPr>
          <p:spPr bwMode="auto">
            <a:xfrm flipV="1">
              <a:off x="3696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Oval 57"/>
            <p:cNvSpPr>
              <a:spLocks noChangeArrowheads="1"/>
            </p:cNvSpPr>
            <p:nvPr/>
          </p:nvSpPr>
          <p:spPr bwMode="auto">
            <a:xfrm>
              <a:off x="2784" y="288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2</a:t>
              </a:r>
            </a:p>
          </p:txBody>
        </p:sp>
        <p:sp>
          <p:nvSpPr>
            <p:cNvPr id="11287" name="Oval 58"/>
            <p:cNvSpPr>
              <a:spLocks noChangeArrowheads="1"/>
            </p:cNvSpPr>
            <p:nvPr/>
          </p:nvSpPr>
          <p:spPr bwMode="auto">
            <a:xfrm>
              <a:off x="2304" y="336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4</a:t>
              </a:r>
            </a:p>
          </p:txBody>
        </p:sp>
        <p:sp>
          <p:nvSpPr>
            <p:cNvPr id="11288" name="Oval 59"/>
            <p:cNvSpPr>
              <a:spLocks noChangeArrowheads="1"/>
            </p:cNvSpPr>
            <p:nvPr/>
          </p:nvSpPr>
          <p:spPr bwMode="auto">
            <a:xfrm>
              <a:off x="4176" y="288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3</a:t>
              </a:r>
            </a:p>
          </p:txBody>
        </p:sp>
        <p:sp>
          <p:nvSpPr>
            <p:cNvPr id="11289" name="Text Box 60"/>
            <p:cNvSpPr txBox="1">
              <a:spLocks noChangeArrowheads="1"/>
            </p:cNvSpPr>
            <p:nvPr/>
          </p:nvSpPr>
          <p:spPr bwMode="auto">
            <a:xfrm>
              <a:off x="2208" y="3792"/>
              <a:ext cx="741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Streams</a:t>
              </a:r>
            </a:p>
          </p:txBody>
        </p:sp>
        <p:sp>
          <p:nvSpPr>
            <p:cNvPr id="11290" name="Text Box 61"/>
            <p:cNvSpPr txBox="1">
              <a:spLocks noChangeArrowheads="1"/>
            </p:cNvSpPr>
            <p:nvPr/>
          </p:nvSpPr>
          <p:spPr bwMode="auto">
            <a:xfrm>
              <a:off x="3216" y="3792"/>
              <a:ext cx="67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Streams</a:t>
              </a:r>
            </a:p>
          </p:txBody>
        </p:sp>
        <p:sp>
          <p:nvSpPr>
            <p:cNvPr id="11291" name="Line 62"/>
            <p:cNvSpPr>
              <a:spLocks noChangeShapeType="1"/>
            </p:cNvSpPr>
            <p:nvPr/>
          </p:nvSpPr>
          <p:spPr bwMode="auto">
            <a:xfrm flipH="1" flipV="1">
              <a:off x="3408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63"/>
            <p:cNvSpPr>
              <a:spLocks noChangeShapeType="1"/>
            </p:cNvSpPr>
            <p:nvPr/>
          </p:nvSpPr>
          <p:spPr bwMode="auto">
            <a:xfrm flipH="1" flipV="1">
              <a:off x="350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64"/>
            <p:cNvSpPr>
              <a:spLocks noChangeShapeType="1"/>
            </p:cNvSpPr>
            <p:nvPr/>
          </p:nvSpPr>
          <p:spPr bwMode="auto">
            <a:xfrm flipH="1" flipV="1">
              <a:off x="2448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65"/>
            <p:cNvSpPr>
              <a:spLocks noChangeShapeType="1"/>
            </p:cNvSpPr>
            <p:nvPr/>
          </p:nvSpPr>
          <p:spPr bwMode="auto">
            <a:xfrm flipH="1" flipV="1">
              <a:off x="254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66"/>
            <p:cNvSpPr>
              <a:spLocks noChangeShapeType="1"/>
            </p:cNvSpPr>
            <p:nvPr/>
          </p:nvSpPr>
          <p:spPr bwMode="auto">
            <a:xfrm flipH="1" flipV="1">
              <a:off x="3024" y="31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67"/>
            <p:cNvSpPr>
              <a:spLocks noChangeShapeType="1"/>
            </p:cNvSpPr>
            <p:nvPr/>
          </p:nvSpPr>
          <p:spPr bwMode="auto">
            <a:xfrm flipH="1" flipV="1">
              <a:off x="3696" y="2736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68"/>
            <p:cNvSpPr>
              <a:spLocks noChangeShapeType="1"/>
            </p:cNvSpPr>
            <p:nvPr/>
          </p:nvSpPr>
          <p:spPr bwMode="auto">
            <a:xfrm flipV="1">
              <a:off x="3120" y="273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Oval 69"/>
            <p:cNvSpPr>
              <a:spLocks noChangeArrowheads="1"/>
            </p:cNvSpPr>
            <p:nvPr/>
          </p:nvSpPr>
          <p:spPr bwMode="auto">
            <a:xfrm>
              <a:off x="4656" y="336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7</a:t>
              </a:r>
            </a:p>
          </p:txBody>
        </p:sp>
        <p:sp>
          <p:nvSpPr>
            <p:cNvPr id="11299" name="Line 70"/>
            <p:cNvSpPr>
              <a:spLocks noChangeShapeType="1"/>
            </p:cNvSpPr>
            <p:nvPr/>
          </p:nvSpPr>
          <p:spPr bwMode="auto">
            <a:xfrm flipV="1">
              <a:off x="4032" y="316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Oval 71"/>
            <p:cNvSpPr>
              <a:spLocks noChangeArrowheads="1"/>
            </p:cNvSpPr>
            <p:nvPr/>
          </p:nvSpPr>
          <p:spPr bwMode="auto">
            <a:xfrm>
              <a:off x="3744" y="3360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Join 6</a:t>
              </a:r>
            </a:p>
          </p:txBody>
        </p:sp>
        <p:sp>
          <p:nvSpPr>
            <p:cNvPr id="11301" name="Line 72"/>
            <p:cNvSpPr>
              <a:spLocks noChangeShapeType="1"/>
            </p:cNvSpPr>
            <p:nvPr/>
          </p:nvSpPr>
          <p:spPr bwMode="auto">
            <a:xfrm flipH="1" flipV="1">
              <a:off x="4464" y="31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Text Box 73"/>
            <p:cNvSpPr txBox="1">
              <a:spLocks noChangeArrowheads="1"/>
            </p:cNvSpPr>
            <p:nvPr/>
          </p:nvSpPr>
          <p:spPr bwMode="auto">
            <a:xfrm>
              <a:off x="3696" y="3792"/>
              <a:ext cx="67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Streams</a:t>
              </a:r>
            </a:p>
          </p:txBody>
        </p:sp>
        <p:sp>
          <p:nvSpPr>
            <p:cNvPr id="11303" name="Line 74"/>
            <p:cNvSpPr>
              <a:spLocks noChangeShapeType="1"/>
            </p:cNvSpPr>
            <p:nvPr/>
          </p:nvSpPr>
          <p:spPr bwMode="auto">
            <a:xfrm flipH="1" flipV="1">
              <a:off x="3888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75"/>
            <p:cNvSpPr>
              <a:spLocks noChangeShapeType="1"/>
            </p:cNvSpPr>
            <p:nvPr/>
          </p:nvSpPr>
          <p:spPr bwMode="auto">
            <a:xfrm flipH="1" flipV="1">
              <a:off x="398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76"/>
            <p:cNvSpPr txBox="1">
              <a:spLocks noChangeArrowheads="1"/>
            </p:cNvSpPr>
            <p:nvPr/>
          </p:nvSpPr>
          <p:spPr bwMode="auto">
            <a:xfrm>
              <a:off x="4553" y="3792"/>
              <a:ext cx="679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Streams</a:t>
              </a:r>
            </a:p>
          </p:txBody>
        </p:sp>
        <p:sp>
          <p:nvSpPr>
            <p:cNvPr id="11306" name="Line 77"/>
            <p:cNvSpPr>
              <a:spLocks noChangeShapeType="1"/>
            </p:cNvSpPr>
            <p:nvPr/>
          </p:nvSpPr>
          <p:spPr bwMode="auto">
            <a:xfrm flipH="1" flipV="1">
              <a:off x="4848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78"/>
            <p:cNvSpPr>
              <a:spLocks noChangeShapeType="1"/>
            </p:cNvSpPr>
            <p:nvPr/>
          </p:nvSpPr>
          <p:spPr bwMode="auto">
            <a:xfrm flipH="1" flipV="1">
              <a:off x="494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2057400" y="3886200"/>
            <a:ext cx="2362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</a:t>
            </a:r>
            <a:r>
              <a:rPr lang="en-US" sz="2000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  1 -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Left Brace 244"/>
          <p:cNvSpPr/>
          <p:nvPr/>
        </p:nvSpPr>
        <p:spPr>
          <a:xfrm>
            <a:off x="3276600" y="3810000"/>
            <a:ext cx="533400" cy="121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3886200" y="3943350"/>
            <a:ext cx="5029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+( </a:t>
            </a:r>
            <a:r>
              <a:rPr lang="el-G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..+(</a:t>
            </a:r>
            <a:r>
              <a:rPr lang="el-G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*..*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Left Brace 247"/>
          <p:cNvSpPr/>
          <p:nvPr/>
        </p:nvSpPr>
        <p:spPr>
          <a:xfrm rot="10800000">
            <a:off x="8458200" y="3886200"/>
            <a:ext cx="457200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3" name="Straight Connector 252"/>
          <p:cNvCxnSpPr/>
          <p:nvPr/>
        </p:nvCxnSpPr>
        <p:spPr>
          <a:xfrm>
            <a:off x="3962400" y="43434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114800" y="4397375"/>
            <a:ext cx="449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+ (</a:t>
            </a:r>
            <a:r>
              <a:rPr lang="el-G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)+... +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……*</a:t>
            </a:r>
            <a:r>
              <a:rPr lang="el-GR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 S</a:t>
            </a:r>
            <a:r>
              <a:rPr lang="en-US" sz="9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Left Brace 256"/>
          <p:cNvSpPr/>
          <p:nvPr/>
        </p:nvSpPr>
        <p:spPr>
          <a:xfrm rot="10800000">
            <a:off x="8610600" y="3810000"/>
            <a:ext cx="533400" cy="121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2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grpSp>
        <p:nvGrpSpPr>
          <p:cNvPr id="101" name="Group 100"/>
          <p:cNvGrpSpPr/>
          <p:nvPr/>
        </p:nvGrpSpPr>
        <p:grpSpPr>
          <a:xfrm>
            <a:off x="1981200" y="5102422"/>
            <a:ext cx="5562600" cy="1222178"/>
            <a:chOff x="1981200" y="5257799"/>
            <a:chExt cx="5562600" cy="1222178"/>
          </a:xfrm>
        </p:grpSpPr>
        <p:sp>
          <p:nvSpPr>
            <p:cNvPr id="83" name="TextBox 82"/>
            <p:cNvSpPr txBox="1"/>
            <p:nvPr/>
          </p:nvSpPr>
          <p:spPr>
            <a:xfrm>
              <a:off x="1981200" y="5410200"/>
              <a:ext cx="2362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el-GR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σ</a:t>
              </a: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400" kern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* </a:t>
              </a:r>
              <a:r>
                <a:rPr lang="en-US" sz="2400" kern="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600" kern="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400" kern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*   1 -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38600" y="5334000"/>
              <a:ext cx="27432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         1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4305300" y="5715000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/>
            <p:cNvGrpSpPr/>
            <p:nvPr/>
          </p:nvGrpSpPr>
          <p:grpSpPr>
            <a:xfrm>
              <a:off x="4419600" y="5715000"/>
              <a:ext cx="3124200" cy="764977"/>
              <a:chOff x="5105400" y="5715000"/>
              <a:chExt cx="3124200" cy="764977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5105400" y="5867400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1 + </a:t>
                </a:r>
                <a:r>
                  <a:rPr lang="el-GR" sz="2400" kern="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Π</a:t>
                </a:r>
                <a:r>
                  <a:rPr lang="en-US" sz="2400" kern="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l-GR" sz="2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σ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2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* </a:t>
                </a:r>
                <a:r>
                  <a:rPr lang="en-US" sz="2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16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2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562600" y="61722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400" kern="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-&gt; 1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638800" y="57150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400" kern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n-1 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3" name="Left Brace 92"/>
            <p:cNvSpPr/>
            <p:nvPr/>
          </p:nvSpPr>
          <p:spPr>
            <a:xfrm rot="10800000">
              <a:off x="6705600" y="5257799"/>
              <a:ext cx="457200" cy="11430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Left Brace 94"/>
            <p:cNvSpPr/>
            <p:nvPr/>
          </p:nvSpPr>
          <p:spPr>
            <a:xfrm rot="10800000" flipV="1">
              <a:off x="6477000" y="5334000"/>
              <a:ext cx="381000" cy="10668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Left Brace 95"/>
            <p:cNvSpPr/>
            <p:nvPr/>
          </p:nvSpPr>
          <p:spPr>
            <a:xfrm flipV="1">
              <a:off x="4114800" y="5334000"/>
              <a:ext cx="381000" cy="10668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Left Brace 99"/>
            <p:cNvSpPr/>
            <p:nvPr/>
          </p:nvSpPr>
          <p:spPr>
            <a:xfrm>
              <a:off x="3352800" y="5257800"/>
              <a:ext cx="457200" cy="11430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03" name="Straight Connector 102"/>
          <p:cNvCxnSpPr/>
          <p:nvPr/>
        </p:nvCxnSpPr>
        <p:spPr>
          <a:xfrm rot="5400000">
            <a:off x="1181100" y="1866900"/>
            <a:ext cx="1294606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763294" y="1866106"/>
            <a:ext cx="1294606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6" name="Left Brace 105"/>
          <p:cNvSpPr/>
          <p:nvPr/>
        </p:nvSpPr>
        <p:spPr>
          <a:xfrm>
            <a:off x="3733800" y="3886200"/>
            <a:ext cx="457200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962400" y="3962400"/>
            <a:ext cx="457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4876800" y="6246812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Line Callout 1 106"/>
          <p:cNvSpPr/>
          <p:nvPr/>
        </p:nvSpPr>
        <p:spPr>
          <a:xfrm>
            <a:off x="6629400" y="3200400"/>
            <a:ext cx="609600" cy="609600"/>
          </a:xfrm>
          <a:prstGeom prst="borderCallout1">
            <a:avLst>
              <a:gd name="adj1" fmla="val 18750"/>
              <a:gd name="adj2" fmla="val -8333"/>
              <a:gd name="adj3" fmla="val 131000"/>
              <a:gd name="adj4" fmla="val -6233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1534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Productivity of</a:t>
            </a:r>
            <a:r>
              <a:rPr lang="en-US" sz="32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 an </a:t>
            </a:r>
            <a:r>
              <a:rPr lang="en-US" sz="3200" i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-hop </a:t>
            </a:r>
            <a:r>
              <a:rPr lang="en-US" sz="32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Input Path</a:t>
            </a:r>
            <a:endParaRPr lang="en-US" sz="32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76800" y="6324600"/>
            <a:ext cx="3124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el-GR" sz="24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Π</a:t>
            </a:r>
            <a:r>
              <a:rPr lang="en-US" sz="24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6626423"/>
            <a:ext cx="53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-&gt;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34000" y="6169223"/>
            <a:ext cx="53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n-2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Date Placeholder 1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2324-8F4A-4A64-888C-56482420AEC4}" type="datetime1">
              <a:rPr lang="en-US" smtClean="0"/>
              <a:pPr/>
              <a:t>5/4/2009</a:t>
            </a:fld>
            <a:endParaRPr lang="en-US" dirty="0"/>
          </a:p>
        </p:txBody>
      </p:sp>
      <p:sp>
        <p:nvSpPr>
          <p:cNvPr id="114" name="Slide Number Placeholder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28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2" grpId="0"/>
      <p:bldP spid="244" grpId="0"/>
      <p:bldP spid="245" grpId="0" animBg="1"/>
      <p:bldP spid="247" grpId="0"/>
      <p:bldP spid="248" grpId="0" animBg="1"/>
      <p:bldP spid="255" grpId="0"/>
      <p:bldP spid="257" grpId="0" animBg="1"/>
      <p:bldP spid="106" grpId="0" animBg="1"/>
      <p:bldP spid="97" grpId="0" animBg="1"/>
      <p:bldP spid="107" grpId="0" animBg="1"/>
      <p:bldP spid="110" grpId="0"/>
      <p:bldP spid="111" grpId="0"/>
      <p:bldP spid="1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429000" y="25908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=  0.005 * 200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µ</a:t>
            </a:r>
            <a:r>
              <a:rPr lang="en-US" sz="200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  = 300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Path2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1.66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µ</a:t>
            </a:r>
            <a:r>
              <a:rPr lang="en-US" sz="200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‘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 200 + 100.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XI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4.16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µ</a:t>
            </a:r>
            <a:r>
              <a:rPr lang="en-US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b’ + </a:t>
            </a:r>
            <a:r>
              <a:rPr lang="el-GR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1200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250</a:t>
            </a:r>
            <a:endParaRPr lang="en-US" sz="12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>Accurate High-Throughput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Path Productivity</a:t>
            </a:r>
            <a:b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Mii</a:t>
            </a: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AccurateHTPP</a:t>
            </a: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dirty="0"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74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1752600" y="53340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 Box 24"/>
          <p:cNvSpPr txBox="1">
            <a:spLocks noChangeArrowheads="1"/>
          </p:cNvSpPr>
          <p:nvPr/>
        </p:nvSpPr>
        <p:spPr bwMode="auto">
          <a:xfrm>
            <a:off x="152400" y="54072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100/sec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762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250/sec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152400" y="29718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089952" y="1143000"/>
            <a:ext cx="497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 µ to input paths starting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productive path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until µ is consumed. </a:t>
            </a:r>
          </a:p>
        </p:txBody>
      </p:sp>
      <p:pic>
        <p:nvPicPr>
          <p:cNvPr id="97" name="Picture 96" descr="idea-light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143000"/>
            <a:ext cx="800100" cy="800100"/>
          </a:xfrm>
          <a:prstGeom prst="rect">
            <a:avLst/>
          </a:prstGeom>
        </p:spPr>
      </p:pic>
      <p:sp>
        <p:nvSpPr>
          <p:cNvPr id="91" name="Text Box 18"/>
          <p:cNvSpPr txBox="1">
            <a:spLocks noChangeArrowheads="1"/>
          </p:cNvSpPr>
          <p:nvPr/>
        </p:nvSpPr>
        <p:spPr bwMode="auto">
          <a:xfrm>
            <a:off x="1752600" y="1063823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300/sec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1250/sec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500/sec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 descr="blue-mi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7F01-E402-482E-9718-CEAB442B7755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870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1" grpId="0" animBg="1"/>
      <p:bldP spid="91" grpId="1" animBg="1"/>
      <p:bldP spid="94" grpId="0" animBg="1"/>
      <p:bldP spid="94" grpId="1" animBg="1"/>
      <p:bldP spid="89" grpId="0" animBg="1"/>
      <p:bldP spid="8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72000" y="8382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300 / sec 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810000" y="1386840"/>
          <a:ext cx="5029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1072896"/>
                <a:gridCol w="1511809"/>
                <a:gridCol w="1371599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b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</a:p>
                    <a:p>
                      <a:pPr algn="ctr"/>
                      <a:r>
                        <a:rPr lang="el-GR" sz="1400" dirty="0" smtClean="0">
                          <a:latin typeface="Arial" pitchFamily="34" charset="0"/>
                          <a:cs typeface="Arial" pitchFamily="34" charset="0"/>
                        </a:rPr>
                        <a:t>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ρ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1.66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4.16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>
          <a:xfrm>
            <a:off x="3657600" y="3733800"/>
            <a:ext cx="5334000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Greedy-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AccurateHTPP_Knapsack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µ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Use a heap-based priority queue to store the items, then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</a:t>
            </a:r>
            <a:r>
              <a:rPr lang="en-US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complexity 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O(n log n)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 flipV="1">
            <a:off x="1676400" y="4724400"/>
            <a:ext cx="106681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0.005 </a:t>
            </a:r>
          </a:p>
        </p:txBody>
      </p: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600200" y="57882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1430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9906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Path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Productivity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-based Greedy Algorithm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92846" y="3244334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Knapsack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54" descr="blu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6DD-8119-4AAB-85A6-793E0D93D68B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00200" y="6248400"/>
            <a:ext cx="731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[Knapsack Problems. H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Kellerer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Pferschy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Pisinger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Springer-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Verlag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2005. ]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9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7" grpId="0"/>
      <p:bldP spid="6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229600" cy="19050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A greedy algorithm requires two preconditions:</a:t>
            </a:r>
          </a:p>
          <a:p>
            <a:pPr lvl="1" algn="just"/>
            <a:r>
              <a:rPr lang="en-US" sz="1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Greedy choice property: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making a greedy choice never precludes an optimal solution.</a:t>
            </a:r>
          </a:p>
          <a:p>
            <a:pPr lvl="1" algn="just"/>
            <a:r>
              <a:rPr lang="en-US" sz="1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Optimal substructure property: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 optimal solution to the problem contains optimal solutions 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subproblems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198674"/>
            <a:ext cx="80772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Theorem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fractional path selection problem has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greedy-choice property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Proof   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>
                <a:latin typeface="Arial" pitchFamily="34" charset="0"/>
                <a:cs typeface="Arial" pitchFamily="34" charset="0"/>
              </a:rPr>
              <a:t>Let the ratio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v`/w` </a:t>
            </a:r>
            <a:r>
              <a:rPr lang="en-US" dirty="0">
                <a:latin typeface="Arial" pitchFamily="34" charset="0"/>
                <a:cs typeface="Arial" pitchFamily="34" charset="0"/>
              </a:rPr>
              <a:t>is maximal. This supposition implies that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v`/w`</a:t>
            </a:r>
          </a:p>
          <a:p>
            <a:pPr algn="just">
              <a:buNone/>
            </a:pPr>
            <a:r>
              <a:rPr lang="en-US" i="1" dirty="0">
                <a:latin typeface="Arial" pitchFamily="34" charset="0"/>
                <a:cs typeface="Arial" pitchFamily="34" charset="0"/>
              </a:rPr>
              <a:t>≥  v/w</a:t>
            </a:r>
            <a:r>
              <a:rPr lang="en-US" dirty="0">
                <a:latin typeface="Arial" pitchFamily="34" charset="0"/>
                <a:cs typeface="Arial" pitchFamily="34" charset="0"/>
              </a:rPr>
              <a:t>  for any pair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v, w</a:t>
            </a:r>
            <a:r>
              <a:rPr lang="en-US" dirty="0">
                <a:latin typeface="Arial" pitchFamily="34" charset="0"/>
                <a:cs typeface="Arial" pitchFamily="34" charset="0"/>
              </a:rPr>
              <a:t>), so 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v`v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/ w</a:t>
            </a:r>
            <a:r>
              <a:rPr lang="en-US" dirty="0">
                <a:latin typeface="Arial" pitchFamily="34" charset="0"/>
                <a:cs typeface="Arial" pitchFamily="34" charset="0"/>
              </a:rPr>
              <a:t> &gt;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>
                <a:latin typeface="Arial" pitchFamily="34" charset="0"/>
                <a:cs typeface="Arial" pitchFamily="34" charset="0"/>
              </a:rPr>
              <a:t> for any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v, w</a:t>
            </a:r>
            <a:r>
              <a:rPr lang="en-US" dirty="0">
                <a:latin typeface="Arial" pitchFamily="34" charset="0"/>
                <a:cs typeface="Arial" pitchFamily="34" charset="0"/>
              </a:rPr>
              <a:t>). Now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suppose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solution does </a:t>
            </a:r>
            <a:r>
              <a:rPr lang="en-US" dirty="0">
                <a:latin typeface="Arial" pitchFamily="34" charset="0"/>
                <a:cs typeface="Arial" pitchFamily="34" charset="0"/>
              </a:rPr>
              <a:t>not contain the full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w`</a:t>
            </a:r>
            <a:r>
              <a:rPr lang="en-US" dirty="0">
                <a:latin typeface="Arial" pitchFamily="34" charset="0"/>
                <a:cs typeface="Arial" pitchFamily="34" charset="0"/>
              </a:rPr>
              <a:t> weight of the best ratio. Then by replacing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dirty="0">
                <a:latin typeface="Arial" pitchFamily="34" charset="0"/>
                <a:cs typeface="Arial" pitchFamily="34" charset="0"/>
              </a:rPr>
              <a:t>of any other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w </a:t>
            </a:r>
            <a:r>
              <a:rPr lang="en-US" dirty="0">
                <a:latin typeface="Arial" pitchFamily="34" charset="0"/>
                <a:cs typeface="Arial" pitchFamily="34" charset="0"/>
              </a:rPr>
              <a:t>with more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w`</a:t>
            </a:r>
            <a:r>
              <a:rPr lang="en-US" dirty="0">
                <a:latin typeface="Arial" pitchFamily="34" charset="0"/>
                <a:cs typeface="Arial" pitchFamily="34" charset="0"/>
              </a:rPr>
              <a:t> will improve the value.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Greed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is Optimal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7" descr="blue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A1B8-DE2A-476C-B65E-89D530574926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7847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828800"/>
            <a:ext cx="40386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Interpretation 1: fractional </a:t>
            </a:r>
            <a:r>
              <a:rPr lang="el-G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domain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 the # of tuples processed per time-unit may be 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fractional.</a:t>
            </a:r>
          </a:p>
          <a:p>
            <a:pPr>
              <a:buFont typeface="Arial" pitchFamily="34" charset="0"/>
              <a:buChar char="•"/>
              <a:defRPr/>
            </a:pPr>
            <a:endParaRPr lang="en-US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E.g.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µ =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300 tuples /time-unit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Where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>
                <a:latin typeface="Arial" pitchFamily="34" charset="0"/>
                <a:cs typeface="Arial" pitchFamily="34" charset="0"/>
              </a:rPr>
              <a:t>a’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235.5 and</a:t>
            </a:r>
            <a:r>
              <a:rPr lang="el-G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= 64.5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1828800"/>
            <a:ext cx="40386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Interpretation 2: whole number </a:t>
            </a:r>
            <a:r>
              <a:rPr lang="el-G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Each </a:t>
            </a:r>
            <a:r>
              <a:rPr lang="en-US" dirty="0">
                <a:latin typeface="Arial" pitchFamily="34" charset="0"/>
                <a:cs typeface="Arial" pitchFamily="34" charset="0"/>
              </a:rPr>
              <a:t>execution cycle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being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independent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discrete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#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tuples processed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 time-unit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may 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only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wholenums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E.g.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300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tuples /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time-unit may not be split into fractional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9906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300 / sec  =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λ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’ +</a:t>
            </a:r>
            <a:r>
              <a:rPr lang="el-G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1925"/>
            <a:ext cx="904875" cy="90487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 rot="5400000">
            <a:off x="3048794" y="3505200"/>
            <a:ext cx="3809206" cy="7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0668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Revisiting the Problem Definition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78CE-B96C-4834-B224-2D0E1701FC1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62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72000" y="8382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 sec 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2954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0.004545 </a:t>
            </a:r>
            <a:endParaRPr lang="en-US" sz="1400" dirty="0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12192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Example Scenario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5" name="Picture 54" descr="blue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810000" y="1371600"/>
          <a:ext cx="5029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1072896"/>
                <a:gridCol w="1511809"/>
                <a:gridCol w="1371599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b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Used resources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ρ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0.266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0.3125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1600200" y="2743200"/>
            <a:ext cx="457200" cy="46196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400">
              <a:solidFill>
                <a:srgbClr val="00B050"/>
              </a:solidFill>
            </a:endParaRP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2438400" y="2657475"/>
            <a:ext cx="609600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381000" y="5248275"/>
            <a:ext cx="685800" cy="461962"/>
          </a:xfrm>
          <a:prstGeom prst="rect">
            <a:avLst/>
          </a:prstGeom>
          <a:noFill/>
          <a:ln w="9525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400">
              <a:solidFill>
                <a:srgbClr val="7030A0"/>
              </a:solidFill>
            </a:endParaRP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609600" y="2733675"/>
            <a:ext cx="685800" cy="461962"/>
          </a:xfrm>
          <a:prstGeom prst="rect">
            <a:avLst/>
          </a:prstGeom>
          <a:noFill/>
          <a:ln w="9525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>
              <a:solidFill>
                <a:srgbClr val="7030A0"/>
              </a:solidFill>
            </a:endParaRP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2057400" y="1447800"/>
            <a:ext cx="457200" cy="46196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400">
              <a:solidFill>
                <a:srgbClr val="00B050"/>
              </a:solidFill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1219200" y="1519238"/>
            <a:ext cx="685800" cy="461962"/>
          </a:xfrm>
          <a:prstGeom prst="rect">
            <a:avLst/>
          </a:prstGeom>
          <a:noFill/>
          <a:ln w="9525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>
              <a:solidFill>
                <a:srgbClr val="7030A0"/>
              </a:solidFill>
            </a:endParaRPr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1676400" y="985837"/>
            <a:ext cx="609600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68" name="Text Box 18"/>
          <p:cNvSpPr txBox="1">
            <a:spLocks noChangeArrowheads="1"/>
          </p:cNvSpPr>
          <p:nvPr/>
        </p:nvSpPr>
        <p:spPr bwMode="auto">
          <a:xfrm>
            <a:off x="1828800" y="5253037"/>
            <a:ext cx="609600" cy="4619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610E-A9BD-4F44-B381-089A856B3742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advTm="5104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2225675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895600" y="2301875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AutoShape 5"/>
          <p:cNvCxnSpPr>
            <a:cxnSpLocks noChangeShapeType="1"/>
            <a:stCxn id="5" idx="6"/>
            <a:endCxn id="15" idx="2"/>
          </p:cNvCxnSpPr>
          <p:nvPr/>
        </p:nvCxnSpPr>
        <p:spPr bwMode="auto">
          <a:xfrm>
            <a:off x="3276600" y="2454275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7" name="AutoShape 6"/>
          <p:cNvCxnSpPr>
            <a:cxnSpLocks noChangeShapeType="1"/>
            <a:stCxn id="13" idx="6"/>
            <a:endCxn id="15" idx="2"/>
          </p:cNvCxnSpPr>
          <p:nvPr/>
        </p:nvCxnSpPr>
        <p:spPr bwMode="auto">
          <a:xfrm>
            <a:off x="3276600" y="2911475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" name="AutoShape 7"/>
          <p:cNvCxnSpPr>
            <a:cxnSpLocks noChangeShapeType="1"/>
            <a:stCxn id="14" idx="6"/>
            <a:endCxn id="15" idx="2"/>
          </p:cNvCxnSpPr>
          <p:nvPr/>
        </p:nvCxnSpPr>
        <p:spPr bwMode="auto">
          <a:xfrm flipV="1">
            <a:off x="3276600" y="2987675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9" name="AutoShape 8"/>
          <p:cNvCxnSpPr>
            <a:cxnSpLocks noChangeShapeType="1"/>
            <a:stCxn id="15" idx="6"/>
            <a:endCxn id="16" idx="2"/>
          </p:cNvCxnSpPr>
          <p:nvPr/>
        </p:nvCxnSpPr>
        <p:spPr bwMode="auto">
          <a:xfrm>
            <a:off x="3962400" y="2987675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19400" y="1692275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</a:rPr>
              <a:t>DSMS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flipH="1">
            <a:off x="2895600" y="29114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...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895600" y="2759075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895600" y="3368675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581400" y="2835275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191000" y="2835275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17562" y="2301875"/>
            <a:ext cx="10874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</a:rPr>
              <a:t>Stock Price, </a:t>
            </a:r>
          </a:p>
          <a:p>
            <a:r>
              <a:rPr lang="en-US" sz="1400" dirty="0">
                <a:latin typeface="Times New Roman" pitchFamily="18" charset="0"/>
              </a:rPr>
              <a:t>Volumes,...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00075" y="3978275"/>
            <a:ext cx="1533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</a:rPr>
              <a:t>Reviews, External </a:t>
            </a:r>
          </a:p>
          <a:p>
            <a:r>
              <a:rPr lang="en-US" sz="1400" dirty="0">
                <a:latin typeface="Times New Roman" pitchFamily="18" charset="0"/>
              </a:rPr>
              <a:t>Reports, News, ...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828800" y="2301875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1905000" y="30638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286000" y="306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2286000" y="298767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14600" y="1692275"/>
            <a:ext cx="2438400" cy="22098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981200" y="3063875"/>
            <a:ext cx="76200" cy="76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905000" y="35210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981200" y="3368675"/>
            <a:ext cx="76200" cy="76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905000" y="2149475"/>
            <a:ext cx="76200" cy="76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800" y="4572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dirty="0" smtClean="0">
                <a:solidFill>
                  <a:srgbClr val="002060"/>
                </a:solidFill>
              </a:rPr>
              <a:t>Continuously produce results </a:t>
            </a:r>
            <a:r>
              <a:rPr lang="en-US" dirty="0" smtClean="0">
                <a:solidFill>
                  <a:srgbClr val="002060"/>
                </a:solidFill>
              </a:rPr>
              <a:t>in real-time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800600" y="1968500"/>
            <a:ext cx="3419475" cy="2133600"/>
            <a:chOff x="3216" y="1440"/>
            <a:chExt cx="2154" cy="1344"/>
          </a:xfrm>
        </p:grpSpPr>
        <p:sp>
          <p:nvSpPr>
            <p:cNvPr id="37" name="AutoShape 32"/>
            <p:cNvSpPr>
              <a:spLocks noChangeArrowheads="1"/>
            </p:cNvSpPr>
            <p:nvPr/>
          </p:nvSpPr>
          <p:spPr bwMode="auto">
            <a:xfrm>
              <a:off x="3216" y="2400"/>
              <a:ext cx="672" cy="288"/>
            </a:xfrm>
            <a:prstGeom prst="rightArrow">
              <a:avLst>
                <a:gd name="adj1" fmla="val 50000"/>
                <a:gd name="adj2" fmla="val 58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3"/>
            <p:cNvSpPr>
              <a:spLocks noChangeArrowheads="1"/>
            </p:cNvSpPr>
            <p:nvPr/>
          </p:nvSpPr>
          <p:spPr bwMode="auto">
            <a:xfrm>
              <a:off x="3936" y="2256"/>
              <a:ext cx="816" cy="528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Times New Roman" pitchFamily="18" charset="0"/>
                </a:rPr>
                <a:t>Decision </a:t>
              </a:r>
            </a:p>
            <a:p>
              <a:pPr algn="ctr"/>
              <a:r>
                <a:rPr lang="en-US" sz="1600" dirty="0">
                  <a:latin typeface="Times New Roman" pitchFamily="18" charset="0"/>
                </a:rPr>
                <a:t>Support System</a:t>
              </a:r>
            </a:p>
          </p:txBody>
        </p:sp>
        <p:sp>
          <p:nvSpPr>
            <p:cNvPr id="39" name="computr3"/>
            <p:cNvSpPr>
              <a:spLocks noEditPoints="1" noChangeArrowheads="1"/>
            </p:cNvSpPr>
            <p:nvPr/>
          </p:nvSpPr>
          <p:spPr bwMode="auto">
            <a:xfrm>
              <a:off x="3744" y="1728"/>
              <a:ext cx="480" cy="336"/>
            </a:xfrm>
            <a:custGeom>
              <a:avLst/>
              <a:gdLst>
                <a:gd name="T0" fmla="*/ 0 w 21600"/>
                <a:gd name="T1" fmla="*/ 168 h 21600"/>
                <a:gd name="T2" fmla="*/ 240 w 21600"/>
                <a:gd name="T3" fmla="*/ 0 h 21600"/>
                <a:gd name="T4" fmla="*/ 240 w 21600"/>
                <a:gd name="T5" fmla="*/ 336 h 21600"/>
                <a:gd name="T6" fmla="*/ 403 w 21600"/>
                <a:gd name="T7" fmla="*/ 16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30 w 21600"/>
                <a:gd name="T13" fmla="*/ 2571 h 21600"/>
                <a:gd name="T14" fmla="*/ 16380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computr3"/>
            <p:cNvSpPr>
              <a:spLocks noEditPoints="1" noChangeArrowheads="1"/>
            </p:cNvSpPr>
            <p:nvPr/>
          </p:nvSpPr>
          <p:spPr bwMode="auto">
            <a:xfrm>
              <a:off x="4512" y="1728"/>
              <a:ext cx="480" cy="336"/>
            </a:xfrm>
            <a:custGeom>
              <a:avLst/>
              <a:gdLst>
                <a:gd name="T0" fmla="*/ 0 w 21600"/>
                <a:gd name="T1" fmla="*/ 168 h 21600"/>
                <a:gd name="T2" fmla="*/ 240 w 21600"/>
                <a:gd name="T3" fmla="*/ 0 h 21600"/>
                <a:gd name="T4" fmla="*/ 240 w 21600"/>
                <a:gd name="T5" fmla="*/ 336 h 21600"/>
                <a:gd name="T6" fmla="*/ 403 w 21600"/>
                <a:gd name="T7" fmla="*/ 16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30 w 21600"/>
                <a:gd name="T13" fmla="*/ 2571 h 21600"/>
                <a:gd name="T14" fmla="*/ 16380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4224" y="1680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...</a:t>
              </a:r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4032" y="206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 flipH="1">
              <a:off x="4368" y="2064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9"/>
            <p:cNvSpPr txBox="1">
              <a:spLocks noChangeArrowheads="1"/>
            </p:cNvSpPr>
            <p:nvPr/>
          </p:nvSpPr>
          <p:spPr bwMode="auto">
            <a:xfrm>
              <a:off x="3456" y="1440"/>
              <a:ext cx="19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</a:rPr>
                <a:t>Decision-Support </a:t>
              </a:r>
              <a:r>
                <a:rPr lang="en-US" dirty="0">
                  <a:latin typeface="Times New Roman" pitchFamily="18" charset="0"/>
                </a:rPr>
                <a:t>Applications</a:t>
              </a:r>
            </a:p>
          </p:txBody>
        </p:sp>
      </p:grp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4800600" y="3416300"/>
            <a:ext cx="76200" cy="152400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7315200" y="3173412"/>
            <a:ext cx="1828800" cy="73866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Analyze relationship among stock 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price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reports, and news?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1304925" y="5105400"/>
            <a:ext cx="7458075" cy="990600"/>
            <a:chOff x="822" y="3216"/>
            <a:chExt cx="4698" cy="624"/>
          </a:xfrm>
        </p:grpSpPr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822" y="3620"/>
              <a:ext cx="3306" cy="220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cs typeface="Arial" pitchFamily="34" charset="0"/>
                </a:rPr>
                <a:t>Complex queries such as multi-joins are common!</a:t>
              </a:r>
            </a:p>
          </p:txBody>
        </p: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3696" y="3216"/>
              <a:ext cx="1824" cy="336"/>
              <a:chOff x="3648" y="3216"/>
              <a:chExt cx="1824" cy="336"/>
            </a:xfrm>
          </p:grpSpPr>
          <p:sp>
            <p:nvSpPr>
              <p:cNvPr id="48" name="Text Box 47"/>
              <p:cNvSpPr txBox="1">
                <a:spLocks noChangeArrowheads="1"/>
              </p:cNvSpPr>
              <p:nvPr/>
            </p:nvSpPr>
            <p:spPr bwMode="auto">
              <a:xfrm>
                <a:off x="3648" y="3226"/>
                <a:ext cx="1824" cy="3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>
                    <a:cs typeface="Arial" pitchFamily="34" charset="0"/>
                  </a:rPr>
                  <a:t>Equi-Join of stock price, reports, and news on stock symbols</a:t>
                </a:r>
              </a:p>
            </p:txBody>
          </p:sp>
          <p:sp>
            <p:nvSpPr>
              <p:cNvPr id="49" name="AutoShape 48"/>
              <p:cNvSpPr>
                <a:spLocks noChangeArrowheads="1"/>
              </p:cNvSpPr>
              <p:nvPr/>
            </p:nvSpPr>
            <p:spPr bwMode="auto">
              <a:xfrm>
                <a:off x="3648" y="3216"/>
                <a:ext cx="1824" cy="336"/>
              </a:xfrm>
              <a:prstGeom prst="wedgeRoundRectCallout">
                <a:avLst>
                  <a:gd name="adj1" fmla="val -41282"/>
                  <a:gd name="adj2" fmla="val 69940"/>
                  <a:gd name="adj3" fmla="val 16667"/>
                </a:avLst>
              </a:prstGeom>
              <a:noFill/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cs typeface="Arial" pitchFamily="34" charset="0"/>
                </a:endParaRPr>
              </a:p>
            </p:txBody>
          </p:sp>
        </p:grpSp>
      </p:grpSp>
      <p:sp>
        <p:nvSpPr>
          <p:cNvPr id="50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Motivating Example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52" name="Picture 17" descr="MCj025008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001961"/>
            <a:ext cx="990600" cy="1052513"/>
          </a:xfrm>
          <a:prstGeom prst="rect">
            <a:avLst/>
          </a:prstGeom>
          <a:noFill/>
        </p:spPr>
      </p:pic>
      <p:pic>
        <p:nvPicPr>
          <p:cNvPr id="53" name="Picture 18" descr="MCj025008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521" y="1616075"/>
            <a:ext cx="951279" cy="762000"/>
          </a:xfrm>
          <a:prstGeom prst="rect">
            <a:avLst/>
          </a:prstGeom>
          <a:noFill/>
        </p:spPr>
      </p:pic>
      <p:pic>
        <p:nvPicPr>
          <p:cNvPr id="54" name="Picture 53" descr="stockbroker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76200"/>
            <a:ext cx="2551922" cy="1828800"/>
          </a:xfrm>
          <a:prstGeom prst="rect">
            <a:avLst/>
          </a:prstGeom>
        </p:spPr>
      </p:pic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D63-DAAC-4F76-8269-1DD14458327E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6" name="Picture 55" descr="motivation-carro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38100"/>
            <a:ext cx="1085850" cy="1104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9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9584 0.0277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1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C 0.00468 -0.00926 0.00139 -0.0044 0.01111 -0.01297 C 0.0125 -0.01413 0.01389 -0.01551 0.01527 -0.01667 C 0.01666 -0.01783 0.01944 -0.02038 0.01944 -0.02038 L 0.03889 -0.03704 L 0.04027 -5.55556E-6 L 0.08194 -0.03889 " pathEditMode="relative" ptsTypes="fffAAAA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L 0.09167 5.55556E-6 " pathEditMode="relative" ptsTypes="AA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63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416 0.00185 L 0.07916 0.00185 " pathEditMode="relative" rAng="0" ptsTypes="AA">
                                      <p:cBhvr>
                                        <p:cTn id="12" dur="2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/>
      <p:bldP spid="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72000" y="8382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 sec 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2954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0.004545 </a:t>
            </a:r>
            <a:endParaRPr lang="en-US" sz="1400" dirty="0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12192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Path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Productivity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with Fractional </a:t>
            </a:r>
            <a:r>
              <a:rPr lang="el-GR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5" name="Picture 54" descr="blu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810000" y="1371600"/>
          <a:ext cx="5029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1072896"/>
                <a:gridCol w="1511809"/>
                <a:gridCol w="1371599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b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Used resources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ρ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0.266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0.3125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4343400" y="4451628"/>
            <a:ext cx="4419600" cy="14157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Greedy assignment: </a:t>
            </a:r>
          </a:p>
          <a:p>
            <a:pPr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µ = 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b’ +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= </a:t>
            </a:r>
            <a:r>
              <a:rPr lang="en-US" sz="20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20.62 + 9.38</a:t>
            </a:r>
          </a:p>
          <a:p>
            <a:pPr>
              <a:spcBef>
                <a:spcPct val="50000"/>
              </a:spcBef>
            </a:pP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o2 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9.38 / sec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1752600" y="53340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20.62/sec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762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9.38/sec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228600" y="28194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9.38/sec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524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9.38/sec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Date Placeholder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A3F-4942-4767-9F48-F548A55B180B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4" name="Rectangle 3"/>
          <p:cNvSpPr txBox="1">
            <a:spLocks noChangeArrowheads="1"/>
          </p:cNvSpPr>
          <p:nvPr/>
        </p:nvSpPr>
        <p:spPr bwMode="auto">
          <a:xfrm>
            <a:off x="4267200" y="3276600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&lt;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CC3399"/>
                </a:solidFill>
                <a:latin typeface="Arial" pitchFamily="34" charset="0"/>
                <a:cs typeface="Arial" pitchFamily="34" charset="0"/>
              </a:rPr>
              <a:t>Path2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&lt;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924800" y="1752600"/>
            <a:ext cx="457200" cy="381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5029200" y="838200"/>
            <a:ext cx="990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921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9" grpId="0" animBg="1"/>
      <p:bldP spid="51" grpId="0" animBg="1"/>
      <p:bldP spid="52" grpId="0" animBg="1"/>
      <p:bldP spid="53" grpId="0" animBg="1"/>
      <p:bldP spid="60" grpId="0" animBg="1"/>
      <p:bldP spid="56" grpId="0" animBg="1"/>
      <p:bldP spid="69" grpId="0" animBg="1"/>
      <p:bldP spid="70" grpId="0" animBg="1"/>
      <p:bldP spid="71" grpId="0" animBg="1"/>
      <p:bldP spid="7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72000" y="8382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 sec 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295400" y="1752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240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914400" y="4724400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V="1">
            <a:off x="1783081" y="4724400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V="1">
            <a:off x="1905000" y="13716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609600" y="1676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2438400" y="16002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24000" y="1995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3622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533400" y="1919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81000" y="12144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990600" y="4038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04800" y="38862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133600" y="3962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219200" y="42814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057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28600" y="4205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600200" y="62454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295400" y="35930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0.004545 </a:t>
            </a:r>
            <a:endParaRPr lang="en-US" sz="1400" dirty="0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H="1" flipV="1">
            <a:off x="2057400" y="2514600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752600" y="3276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1371600" y="2438400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1219200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Path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Productivity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with </a:t>
            </a:r>
            <a:r>
              <a:rPr lang="en-US" sz="3200" dirty="0" err="1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Wholenumber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l-GR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US" sz="320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5" name="Picture 54" descr="blu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838200" cy="1160929"/>
          </a:xfrm>
          <a:prstGeom prst="rect">
            <a:avLst/>
          </a:prstGeom>
        </p:spPr>
      </p:pic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810000" y="1371600"/>
          <a:ext cx="5029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1072896"/>
                <a:gridCol w="1511809"/>
                <a:gridCol w="1371599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en-US" sz="1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b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kern="0" dirty="0" smtClean="0">
                          <a:latin typeface="Arial" pitchFamily="34" charset="0"/>
                          <a:cs typeface="Arial" pitchFamily="34" charset="0"/>
                        </a:rPr>
                        <a:t> XI S</a:t>
                      </a:r>
                      <a:r>
                        <a:rPr lang="en-US" sz="1100" kern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Used resources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ρ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0.266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0.3125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4191000" y="3657600"/>
            <a:ext cx="4419600" cy="1415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Greedy assignment: </a:t>
            </a:r>
          </a:p>
          <a:p>
            <a:pPr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µ = 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b’ +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+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= </a:t>
            </a:r>
            <a:r>
              <a:rPr lang="en-US" sz="20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 + 5 + 10</a:t>
            </a:r>
          </a:p>
          <a:p>
            <a:pPr>
              <a:spcBef>
                <a:spcPct val="50000"/>
              </a:spcBef>
            </a:pP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o2 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5 + 1 = 6 / sec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4191000" y="5334000"/>
            <a:ext cx="4419600" cy="1415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Dynamic Programming assignment: </a:t>
            </a:r>
          </a:p>
          <a:p>
            <a:pPr>
              <a:spcBef>
                <a:spcPct val="50000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µ = 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+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= </a:t>
            </a:r>
            <a:r>
              <a:rPr lang="en-US" sz="20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 + 8</a:t>
            </a:r>
          </a:p>
          <a:p>
            <a:pPr>
              <a:spcBef>
                <a:spcPct val="50000"/>
              </a:spcBef>
            </a:pP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o2 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8 / sec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4267200" y="3276600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Path1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&lt;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CC3399"/>
                </a:solidFill>
                <a:latin typeface="Arial" pitchFamily="34" charset="0"/>
                <a:cs typeface="Arial" pitchFamily="34" charset="0"/>
              </a:rPr>
              <a:t>Path2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&lt;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Path3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1752600" y="53340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11/sec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18"/>
          <p:cNvSpPr txBox="1">
            <a:spLocks noChangeArrowheads="1"/>
          </p:cNvSpPr>
          <p:nvPr/>
        </p:nvSpPr>
        <p:spPr bwMode="auto">
          <a:xfrm>
            <a:off x="152400" y="34290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5/sec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228600" y="28194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1676400" y="1066800"/>
            <a:ext cx="1524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6/sec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2057400" y="28194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=10/sec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76200" y="54864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22/sec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8"/>
          <p:cNvSpPr txBox="1">
            <a:spLocks noChangeArrowheads="1"/>
          </p:cNvSpPr>
          <p:nvPr/>
        </p:nvSpPr>
        <p:spPr bwMode="auto">
          <a:xfrm>
            <a:off x="152400" y="3276600"/>
            <a:ext cx="13716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8/sec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28600" y="26670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8/sec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18"/>
          <p:cNvSpPr txBox="1">
            <a:spLocks noChangeArrowheads="1"/>
          </p:cNvSpPr>
          <p:nvPr/>
        </p:nvSpPr>
        <p:spPr bwMode="auto">
          <a:xfrm>
            <a:off x="1676400" y="1216223"/>
            <a:ext cx="1524000" cy="307777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  8/sec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B95-2C31-4765-86AA-841A93957D86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4038600" y="3626584"/>
            <a:ext cx="4953000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 smtClean="0"/>
              <a:t>The knapsack problem is considered one of the easiest </a:t>
            </a:r>
            <a:r>
              <a:rPr lang="en-US" sz="2000" dirty="0" smtClean="0">
                <a:hlinkClick r:id="rId4" action="ppaction://hlinkfile" tooltip="NP-complete"/>
              </a:rPr>
              <a:t>NP-complete</a:t>
            </a:r>
            <a:r>
              <a:rPr lang="en-US" sz="2000" dirty="0" smtClean="0"/>
              <a:t> problems. Indeed empirical complexity is of the order of </a:t>
            </a:r>
            <a:r>
              <a:rPr lang="en-US" sz="2000" b="1" dirty="0" smtClean="0"/>
              <a:t>O((log 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dirty="0" smtClean="0"/>
              <a:t> and very large problems can be solved very quickly 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24800" y="1752600"/>
            <a:ext cx="457200" cy="381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181600" y="1752600"/>
            <a:ext cx="457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1752600"/>
            <a:ext cx="457200" cy="3810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46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3" grpId="1" animBg="1"/>
      <p:bldP spid="34" grpId="0" animBg="1"/>
      <p:bldP spid="48" grpId="0" animBg="1"/>
      <p:bldP spid="49" grpId="0" animBg="1"/>
      <p:bldP spid="49" grpId="1" animBg="1"/>
      <p:bldP spid="51" grpId="0" animBg="1"/>
      <p:bldP spid="52" grpId="0" animBg="1"/>
      <p:bldP spid="53" grpId="0" animBg="1"/>
      <p:bldP spid="53" grpId="1" animBg="1"/>
      <p:bldP spid="56" grpId="0" animBg="1"/>
      <p:bldP spid="57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8" grpId="0" animBg="1"/>
      <p:bldP spid="81" grpId="0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0"/>
            <a:ext cx="749808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Reviewing the Issues</a:t>
            </a:r>
            <a:endParaRPr lang="en-US" sz="3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990600" cy="679007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0AEE-DD6C-46B8-B556-ADC6C66A3980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1066800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1: Maximizing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operator-level throughput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necessarily contribute to 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query throughput</a:t>
            </a: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800" y="2743200"/>
            <a:ext cx="6477000" cy="8679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3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All join states that are dependent on intermediate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input rates tend to become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stale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if the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join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produce any output. 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1923669"/>
            <a:ext cx="6477000" cy="5909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2: Every intermediate input is dependent on the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join output contributing to it.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686800" cy="2895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underlying operator(s)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play equally critical role in supplying data to the root join.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Refreshing the join states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important for meaningful output. Thus it is important to give some resources to each underlying join operator.</a:t>
            </a:r>
          </a:p>
        </p:txBody>
      </p:sp>
    </p:spTree>
    <p:custDataLst>
      <p:tags r:id="rId1"/>
    </p:custDataLst>
  </p:cSld>
  <p:clrMapOvr>
    <a:masterClrMapping/>
  </p:clrMapOvr>
  <p:transition advTm="159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520" y="2209800"/>
            <a:ext cx="4831080" cy="388620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Identify the join states not part of the best path or direct input stream.</a:t>
            </a: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Determine the required refresh rate Rs for each such join state.</a:t>
            </a: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Identify the best throughput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input path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reaching the join state.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(often 2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best)</a:t>
            </a: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Paths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providing service to both states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are preferable.</a:t>
            </a: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Take the smallest possible delta (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from µ and distribute in the input path to achieve the refresh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rate Rs.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Use (µ -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AccurateHTPP_Knapsack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AutoNum type="arabicPeriod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0"/>
            <a:ext cx="749808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Staleness Issue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84670"/>
            <a:ext cx="6477000" cy="8679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 3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All join states that are dependent on intermediate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input rates tend to become </a:t>
            </a:r>
            <a:r>
              <a:rPr lang="en-US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stale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if the </a:t>
            </a:r>
            <a:r>
              <a:rPr lang="en-US" b="1" i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join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does not produce any output. </a:t>
            </a:r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EDA-7F57-42A3-86D4-9EA0DF4BB3B4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57200" y="2209800"/>
            <a:ext cx="3352936" cy="4267200"/>
            <a:chOff x="2528" y="288"/>
            <a:chExt cx="1978" cy="2851"/>
          </a:xfrm>
        </p:grpSpPr>
        <p:sp>
          <p:nvSpPr>
            <p:cNvPr id="10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2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16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17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" name="Rounded Rectangle 25"/>
          <p:cNvSpPr/>
          <p:nvPr/>
        </p:nvSpPr>
        <p:spPr>
          <a:xfrm>
            <a:off x="2057400" y="2362200"/>
            <a:ext cx="1828800" cy="426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 flipV="1">
            <a:off x="2242167" y="5381281"/>
            <a:ext cx="445815" cy="10956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Line 48"/>
          <p:cNvSpPr>
            <a:spLocks noChangeShapeType="1"/>
          </p:cNvSpPr>
          <p:nvPr/>
        </p:nvSpPr>
        <p:spPr bwMode="auto">
          <a:xfrm flipV="1">
            <a:off x="2894786" y="4267708"/>
            <a:ext cx="76280" cy="68550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 flipH="1" flipV="1">
            <a:off x="2057400" y="3124200"/>
            <a:ext cx="913667" cy="76184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30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116" y="76200"/>
            <a:ext cx="1110916" cy="114300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2362200" y="2743200"/>
            <a:ext cx="152400" cy="381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3886200"/>
            <a:ext cx="152400" cy="381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81"/>
          <p:cNvGrpSpPr>
            <a:grpSpLocks/>
          </p:cNvGrpSpPr>
          <p:nvPr/>
        </p:nvGrpSpPr>
        <p:grpSpPr bwMode="auto">
          <a:xfrm>
            <a:off x="3124200" y="2727325"/>
            <a:ext cx="2667000" cy="2301875"/>
            <a:chOff x="1728" y="1776"/>
            <a:chExt cx="1680" cy="1450"/>
          </a:xfrm>
        </p:grpSpPr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2160" y="2208"/>
              <a:ext cx="912" cy="432"/>
            </a:xfrm>
            <a:prstGeom prst="ellipse">
              <a:avLst/>
            </a:prstGeom>
            <a:solidFill>
              <a:srgbClr val="FFFF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Join </a:t>
              </a:r>
              <a:r>
                <a:rPr lang="en-US" sz="1600" b="1" u="none" dirty="0" err="1" smtClean="0">
                  <a:latin typeface="Arial" pitchFamily="34" charset="0"/>
                  <a:cs typeface="Arial" pitchFamily="34" charset="0"/>
                </a:rPr>
                <a:t>Opr</a:t>
              </a:r>
              <a:endParaRPr lang="en-US" sz="1600" b="1" u="none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A1</a:t>
              </a:r>
              <a:r>
                <a:rPr lang="en-US" sz="1600" b="1" u="none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B1</a:t>
              </a:r>
              <a:endParaRPr lang="en-US" sz="1600" b="1" u="none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flipV="1">
              <a:off x="2256" y="2640"/>
              <a:ext cx="192" cy="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 flipH="1" flipV="1">
              <a:off x="2736" y="2640"/>
              <a:ext cx="96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728" y="303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 dirty="0"/>
                <a:t>Stream A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2784" y="303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 dirty="0"/>
                <a:t>Stream B</a:t>
              </a:r>
            </a:p>
          </p:txBody>
        </p:sp>
        <p:sp>
          <p:nvSpPr>
            <p:cNvPr id="39" name="Line 59"/>
            <p:cNvSpPr>
              <a:spLocks noChangeShapeType="1"/>
            </p:cNvSpPr>
            <p:nvPr/>
          </p:nvSpPr>
          <p:spPr bwMode="auto">
            <a:xfrm flipV="1">
              <a:off x="2592" y="17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180"/>
          <p:cNvGrpSpPr>
            <a:grpSpLocks/>
          </p:cNvGrpSpPr>
          <p:nvPr/>
        </p:nvGrpSpPr>
        <p:grpSpPr bwMode="auto">
          <a:xfrm>
            <a:off x="2743200" y="3276600"/>
            <a:ext cx="990600" cy="1143000"/>
            <a:chOff x="1728" y="2016"/>
            <a:chExt cx="624" cy="720"/>
          </a:xfrm>
        </p:grpSpPr>
        <p:grpSp>
          <p:nvGrpSpPr>
            <p:cNvPr id="41" name="Group 41"/>
            <p:cNvGrpSpPr>
              <a:grpSpLocks/>
            </p:cNvGrpSpPr>
            <p:nvPr/>
          </p:nvGrpSpPr>
          <p:grpSpPr bwMode="auto">
            <a:xfrm>
              <a:off x="1728" y="2160"/>
              <a:ext cx="624" cy="576"/>
              <a:chOff x="1440" y="2400"/>
              <a:chExt cx="624" cy="576"/>
            </a:xfrm>
          </p:grpSpPr>
          <p:grpSp>
            <p:nvGrpSpPr>
              <p:cNvPr id="46" name="Group 25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59" name="Rectangle 2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z  am 12:09</a:t>
                  </a:r>
                </a:p>
              </p:txBody>
            </p:sp>
            <p:sp>
              <p:nvSpPr>
                <p:cNvPr id="60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Line 2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29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56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c  az  12:08</a:t>
                  </a:r>
                </a:p>
              </p:txBody>
            </p:sp>
            <p:sp>
              <p:nvSpPr>
                <p:cNvPr id="57" name="Line 3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33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53" name="Rectangle 3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46001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12:07</a:t>
                  </a:r>
                </a:p>
              </p:txBody>
            </p:sp>
            <p:sp>
              <p:nvSpPr>
                <p:cNvPr id="54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3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37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50" name="Rectangle 38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 dirty="0">
                      <a:latin typeface="Times New Roman" pitchFamily="18" charset="0"/>
                    </a:rPr>
                    <a:t> b </a:t>
                  </a:r>
                  <a:r>
                    <a:rPr lang="en-US" sz="1400" b="1" u="none" dirty="0" err="1">
                      <a:latin typeface="Times New Roman" pitchFamily="18" charset="0"/>
                    </a:rPr>
                    <a:t>ab</a:t>
                  </a:r>
                  <a:r>
                    <a:rPr lang="en-US" sz="1400" b="1" u="none" dirty="0">
                      <a:latin typeface="Times New Roman" pitchFamily="18" charset="0"/>
                    </a:rPr>
                    <a:t>  </a:t>
                  </a:r>
                  <a:r>
                    <a:rPr lang="en-US" sz="1400" b="1" u="none" dirty="0" smtClean="0">
                      <a:latin typeface="Times New Roman" pitchFamily="18" charset="0"/>
                    </a:rPr>
                    <a:t>12:05</a:t>
                  </a:r>
                  <a:endParaRPr lang="en-US" sz="1400" b="1" u="none" dirty="0">
                    <a:latin typeface="Times New Roman" pitchFamily="18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" name="Group 164"/>
            <p:cNvGrpSpPr>
              <a:grpSpLocks/>
            </p:cNvGrpSpPr>
            <p:nvPr/>
          </p:nvGrpSpPr>
          <p:grpSpPr bwMode="auto">
            <a:xfrm>
              <a:off x="1728" y="2016"/>
              <a:ext cx="624" cy="144"/>
              <a:chOff x="1728" y="3744"/>
              <a:chExt cx="624" cy="144"/>
            </a:xfrm>
          </p:grpSpPr>
          <p:sp>
            <p:nvSpPr>
              <p:cNvPr id="43" name="Rectangle 165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>
                    <a:latin typeface="Times New Roman" pitchFamily="18" charset="0"/>
                  </a:rPr>
                  <a:t>A1  A2</a:t>
                </a:r>
                <a:r>
                  <a:rPr lang="en-US" sz="1400" b="1" u="none">
                    <a:latin typeface="Times New Roman" pitchFamily="18" charset="0"/>
                  </a:rPr>
                  <a:t>      ts</a:t>
                </a:r>
              </a:p>
            </p:txBody>
          </p:sp>
          <p:sp>
            <p:nvSpPr>
              <p:cNvPr id="44" name="Line 166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67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" name="Group 181"/>
          <p:cNvGrpSpPr>
            <a:grpSpLocks/>
          </p:cNvGrpSpPr>
          <p:nvPr/>
        </p:nvGrpSpPr>
        <p:grpSpPr bwMode="auto">
          <a:xfrm>
            <a:off x="5638800" y="3413125"/>
            <a:ext cx="990600" cy="1143000"/>
            <a:chOff x="3552" y="2112"/>
            <a:chExt cx="624" cy="720"/>
          </a:xfrm>
        </p:grpSpPr>
        <p:grpSp>
          <p:nvGrpSpPr>
            <p:cNvPr id="63" name="Group 60"/>
            <p:cNvGrpSpPr>
              <a:grpSpLocks/>
            </p:cNvGrpSpPr>
            <p:nvPr/>
          </p:nvGrpSpPr>
          <p:grpSpPr bwMode="auto">
            <a:xfrm>
              <a:off x="3552" y="2256"/>
              <a:ext cx="624" cy="576"/>
              <a:chOff x="1440" y="2400"/>
              <a:chExt cx="624" cy="576"/>
            </a:xfrm>
          </p:grpSpPr>
          <p:grpSp>
            <p:nvGrpSpPr>
              <p:cNvPr id="68" name="Group 61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81" name="Rectangle 62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z ap  12:10</a:t>
                  </a:r>
                </a:p>
              </p:txBody>
            </p:sp>
            <p:sp>
              <p:nvSpPr>
                <p:cNvPr id="82" name="Line 63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64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65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a  ax  12:09</a:t>
                  </a:r>
                </a:p>
              </p:txBody>
            </p:sp>
            <p:sp>
              <p:nvSpPr>
                <p:cNvPr id="79" name="Line 6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6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75" name="Rectangle 7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12:08</a:t>
                  </a:r>
                </a:p>
              </p:txBody>
            </p:sp>
            <p:sp>
              <p:nvSpPr>
                <p:cNvPr id="76" name="Line 7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Line 7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73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72" name="Rectangle 7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a  ab  12:07</a:t>
                  </a:r>
                </a:p>
              </p:txBody>
            </p:sp>
            <p:sp>
              <p:nvSpPr>
                <p:cNvPr id="73" name="Line 7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Line 7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4" name="Group 168"/>
            <p:cNvGrpSpPr>
              <a:grpSpLocks/>
            </p:cNvGrpSpPr>
            <p:nvPr/>
          </p:nvGrpSpPr>
          <p:grpSpPr bwMode="auto">
            <a:xfrm>
              <a:off x="3552" y="2112"/>
              <a:ext cx="624" cy="144"/>
              <a:chOff x="1728" y="3744"/>
              <a:chExt cx="624" cy="144"/>
            </a:xfrm>
          </p:grpSpPr>
          <p:sp>
            <p:nvSpPr>
              <p:cNvPr id="65" name="Rectangle 169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>
                    <a:latin typeface="Times New Roman" pitchFamily="18" charset="0"/>
                  </a:rPr>
                  <a:t>B1  B2</a:t>
                </a:r>
                <a:r>
                  <a:rPr lang="en-US" sz="1400" b="1" u="none">
                    <a:latin typeface="Times New Roman" pitchFamily="18" charset="0"/>
                  </a:rPr>
                  <a:t>      ts</a:t>
                </a:r>
              </a:p>
            </p:txBody>
          </p:sp>
          <p:sp>
            <p:nvSpPr>
              <p:cNvPr id="66" name="Line 170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71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4" name="Group 110"/>
          <p:cNvGrpSpPr>
            <a:grpSpLocks/>
          </p:cNvGrpSpPr>
          <p:nvPr/>
        </p:nvGrpSpPr>
        <p:grpSpPr bwMode="auto">
          <a:xfrm>
            <a:off x="3581400" y="2041525"/>
            <a:ext cx="1981200" cy="228600"/>
            <a:chOff x="2208" y="1584"/>
            <a:chExt cx="1248" cy="144"/>
          </a:xfrm>
        </p:grpSpPr>
        <p:grpSp>
          <p:nvGrpSpPr>
            <p:cNvPr id="85" name="Group 111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90" name="Rectangle 11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91" name="Line 11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11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11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87" name="Rectangle 11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>
                    <a:latin typeface="Times New Roman" pitchFamily="18" charset="0"/>
                  </a:rPr>
                  <a:t>a  ab  12:07</a:t>
                </a:r>
              </a:p>
            </p:txBody>
          </p:sp>
          <p:sp>
            <p:nvSpPr>
              <p:cNvPr id="88" name="Line 11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1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3" name="Group 109"/>
          <p:cNvGrpSpPr>
            <a:grpSpLocks/>
          </p:cNvGrpSpPr>
          <p:nvPr/>
        </p:nvGrpSpPr>
        <p:grpSpPr bwMode="auto">
          <a:xfrm>
            <a:off x="3581400" y="2270125"/>
            <a:ext cx="1981200" cy="228600"/>
            <a:chOff x="2208" y="1584"/>
            <a:chExt cx="1248" cy="144"/>
          </a:xfrm>
        </p:grpSpPr>
        <p:grpSp>
          <p:nvGrpSpPr>
            <p:cNvPr id="94" name="Group 103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99" name="Rectangle 10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100" name="Line 10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0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" name="Group 10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96" name="Rectangle 10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ax  12:09</a:t>
                </a:r>
              </a:p>
            </p:txBody>
          </p:sp>
          <p:sp>
            <p:nvSpPr>
              <p:cNvPr id="97" name="Line 10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0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" name="Group 172"/>
          <p:cNvGrpSpPr>
            <a:grpSpLocks/>
          </p:cNvGrpSpPr>
          <p:nvPr/>
        </p:nvGrpSpPr>
        <p:grpSpPr bwMode="auto">
          <a:xfrm>
            <a:off x="3581400" y="2498725"/>
            <a:ext cx="990600" cy="228600"/>
            <a:chOff x="1728" y="3744"/>
            <a:chExt cx="624" cy="144"/>
          </a:xfrm>
        </p:grpSpPr>
        <p:sp>
          <p:nvSpPr>
            <p:cNvPr id="103" name="Rectangle 173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A1  A2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04" name="Line 174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75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" name="Group 176"/>
          <p:cNvGrpSpPr>
            <a:grpSpLocks/>
          </p:cNvGrpSpPr>
          <p:nvPr/>
        </p:nvGrpSpPr>
        <p:grpSpPr bwMode="auto">
          <a:xfrm>
            <a:off x="4572000" y="2498725"/>
            <a:ext cx="990600" cy="228600"/>
            <a:chOff x="1728" y="3744"/>
            <a:chExt cx="624" cy="144"/>
          </a:xfrm>
        </p:grpSpPr>
        <p:sp>
          <p:nvSpPr>
            <p:cNvPr id="107" name="Rectangle 177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B1  B2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08" name="Line 178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79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3505200" y="5318125"/>
            <a:ext cx="990600" cy="228600"/>
            <a:chOff x="1728" y="3744"/>
            <a:chExt cx="624" cy="144"/>
          </a:xfrm>
        </p:grpSpPr>
        <p:sp>
          <p:nvSpPr>
            <p:cNvPr id="111" name="Rectangle 17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 dirty="0">
                  <a:latin typeface="Times New Roman" pitchFamily="18" charset="0"/>
                </a:rPr>
                <a:t>a  </a:t>
              </a:r>
              <a:r>
                <a:rPr lang="en-US" sz="1400" b="1" u="none" dirty="0" err="1">
                  <a:latin typeface="Times New Roman" pitchFamily="18" charset="0"/>
                </a:rPr>
                <a:t>az</a:t>
              </a:r>
              <a:r>
                <a:rPr lang="en-US" sz="1400" b="1" u="none" dirty="0">
                  <a:latin typeface="Times New Roman" pitchFamily="18" charset="0"/>
                </a:rPr>
                <a:t>  12:10</a:t>
              </a:r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1469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500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repeatCount="500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112E-17 -3.87283E-6 L 0.00417 -0.1475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6037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Preliminary Experiments: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Run-time Output Size (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Cumulative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Throughput)</a:t>
            </a:r>
            <a:endParaRPr lang="en-US" sz="28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 descr="mi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76400"/>
            <a:ext cx="742950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2831068"/>
            <a:ext cx="1143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EBestHJP</a:t>
            </a:r>
            <a:endParaRPr lang="en-US" dirty="0"/>
          </a:p>
        </p:txBody>
      </p:sp>
      <p:pic>
        <p:nvPicPr>
          <p:cNvPr id="9" name="Picture 8" descr="mi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600200"/>
            <a:ext cx="752475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4600" y="2812018"/>
            <a:ext cx="1143000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SBestHJP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2819400"/>
            <a:ext cx="1295400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GlobalHJPR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2819400"/>
            <a:ext cx="1143000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EqualHJ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green-mi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676400"/>
            <a:ext cx="762000" cy="1066800"/>
          </a:xfrm>
          <a:prstGeom prst="rect">
            <a:avLst/>
          </a:prstGeom>
        </p:spPr>
      </p:pic>
      <p:pic>
        <p:nvPicPr>
          <p:cNvPr id="14" name="Picture 13" descr="purple-mi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8350" y="1676400"/>
            <a:ext cx="781050" cy="1066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934200" y="2831068"/>
            <a:ext cx="1524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AccurateHTPP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9" name="Picture 18" descr="blue-m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1658471"/>
            <a:ext cx="838200" cy="1160929"/>
          </a:xfrm>
          <a:prstGeom prst="rect">
            <a:avLst/>
          </a:prstGeom>
        </p:spPr>
      </p:pic>
      <p:pic>
        <p:nvPicPr>
          <p:cNvPr id="21" name="Picture 20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066800" y="4095690"/>
            <a:ext cx="449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Queryplans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used:</a:t>
            </a:r>
          </a:p>
          <a:p>
            <a:pPr>
              <a:defRPr/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Linear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Semi-bushy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9859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90600" y="0"/>
            <a:ext cx="8229600" cy="1295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Experimental WPI Stream Engine: CAPE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Object 491"/>
          <p:cNvGraphicFramePr>
            <a:graphicFrameLocks noChangeAspect="1"/>
          </p:cNvGraphicFramePr>
          <p:nvPr/>
        </p:nvGraphicFramePr>
        <p:xfrm>
          <a:off x="1143000" y="1290638"/>
          <a:ext cx="6934200" cy="4579937"/>
        </p:xfrm>
        <a:graphic>
          <a:graphicData uri="http://schemas.openxmlformats.org/presentationml/2006/ole">
            <p:oleObj spid="_x0000_s13314" name="Visio" r:id="rId3" imgW="7168896" imgH="4735779" progId="">
              <p:embed/>
            </p:oleObj>
          </a:graphicData>
        </a:graphic>
      </p:graphicFrame>
      <p:pic>
        <p:nvPicPr>
          <p:cNvPr id="13315" name="Picture 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FD5-20B5-49E3-837F-C8EAFFD91FEC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advTm="12356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0"/>
            <a:ext cx="792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Experimental Study 1: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Linear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Queryplan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438400" y="16764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2667000" y="23622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20574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2971800" y="4648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3200400" y="2438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3048000" y="12954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52600" y="16002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581400" y="1524000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67000" y="19192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505200" y="1828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676400" y="1843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2895600" y="2971801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895600" y="5254823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1295400" y="51816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500/sec</a:t>
            </a:r>
            <a:endParaRPr lang="en-US" sz="1400" dirty="0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524000" y="11382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133600" y="39624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276600" y="3810000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1447800" y="38862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362200" y="4205288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3200400" y="4114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1371600" y="4129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219200" y="34242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4572000" y="310509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300 / sec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c’ +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D9D1-4241-487E-A68C-F7A93C4340A8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advTm="13292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1828800" y="1833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6"/>
          <p:cNvSpPr>
            <a:spLocks noChangeShapeType="1"/>
          </p:cNvSpPr>
          <p:nvPr/>
        </p:nvSpPr>
        <p:spPr bwMode="auto">
          <a:xfrm flipV="1">
            <a:off x="20574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V="1">
            <a:off x="1447800" y="4805362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 flipV="1">
            <a:off x="2316481" y="4805362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 flipV="1">
            <a:off x="2438400" y="1452562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1143000" y="1757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2971800" y="1681162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2057400" y="2076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2895600" y="198596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66800" y="2000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914400" y="12954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1524000" y="4119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2667000" y="3967162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838200" y="4043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1752600" y="4362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2590800" y="427196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762000" y="4286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133600" y="6326385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85800" y="6176962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1828800" y="367403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 flipH="1" flipV="1">
            <a:off x="2590800" y="2595562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2286000" y="3357562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ine 6"/>
          <p:cNvSpPr>
            <a:spLocks noChangeShapeType="1"/>
          </p:cNvSpPr>
          <p:nvPr/>
        </p:nvSpPr>
        <p:spPr bwMode="auto">
          <a:xfrm flipV="1">
            <a:off x="19050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2209800" y="5414962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24"/>
          <p:cNvSpPr txBox="1">
            <a:spLocks noChangeArrowheads="1"/>
          </p:cNvSpPr>
          <p:nvPr/>
        </p:nvSpPr>
        <p:spPr bwMode="auto">
          <a:xfrm>
            <a:off x="762000" y="29003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6553200" y="17573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6781800" y="24431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Line 7"/>
          <p:cNvSpPr>
            <a:spLocks noChangeShapeType="1"/>
          </p:cNvSpPr>
          <p:nvPr/>
        </p:nvSpPr>
        <p:spPr bwMode="auto">
          <a:xfrm flipV="1">
            <a:off x="6172200" y="4729162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9" name="Line 8"/>
          <p:cNvSpPr>
            <a:spLocks noChangeShapeType="1"/>
          </p:cNvSpPr>
          <p:nvPr/>
        </p:nvSpPr>
        <p:spPr bwMode="auto">
          <a:xfrm flipV="1">
            <a:off x="7040881" y="4729162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0" name="Line 10"/>
          <p:cNvSpPr>
            <a:spLocks noChangeShapeType="1"/>
          </p:cNvSpPr>
          <p:nvPr/>
        </p:nvSpPr>
        <p:spPr bwMode="auto">
          <a:xfrm flipV="1">
            <a:off x="7162800" y="1376362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11"/>
          <p:cNvSpPr>
            <a:spLocks noChangeArrowheads="1"/>
          </p:cNvSpPr>
          <p:nvPr/>
        </p:nvSpPr>
        <p:spPr bwMode="auto">
          <a:xfrm>
            <a:off x="5867400" y="16811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7696200" y="1604962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6781800" y="20002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94" name="Text Box 20"/>
          <p:cNvSpPr txBox="1">
            <a:spLocks noChangeArrowheads="1"/>
          </p:cNvSpPr>
          <p:nvPr/>
        </p:nvSpPr>
        <p:spPr bwMode="auto">
          <a:xfrm>
            <a:off x="7620000" y="190976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95" name="Text Box 21"/>
          <p:cNvSpPr txBox="1">
            <a:spLocks noChangeArrowheads="1"/>
          </p:cNvSpPr>
          <p:nvPr/>
        </p:nvSpPr>
        <p:spPr bwMode="auto">
          <a:xfrm>
            <a:off x="5791200" y="19240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5638800" y="1219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97" name="Oval 5"/>
          <p:cNvSpPr>
            <a:spLocks noChangeArrowheads="1"/>
          </p:cNvSpPr>
          <p:nvPr/>
        </p:nvSpPr>
        <p:spPr bwMode="auto">
          <a:xfrm>
            <a:off x="6248400" y="40433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7391400" y="3890962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5562600" y="39671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6477000" y="42862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7315200" y="419576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6858000" y="6250185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5410200" y="6100762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6553200" y="359783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 flipH="1" flipV="1">
            <a:off x="7315200" y="2519362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7010400" y="3281362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Line 6"/>
          <p:cNvSpPr>
            <a:spLocks noChangeShapeType="1"/>
          </p:cNvSpPr>
          <p:nvPr/>
        </p:nvSpPr>
        <p:spPr bwMode="auto">
          <a:xfrm flipV="1">
            <a:off x="6629400" y="24431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111" name="Picture 110" descr="mi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76200"/>
            <a:ext cx="742950" cy="1066800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2209800" y="773668"/>
            <a:ext cx="1143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EBestHJP</a:t>
            </a:r>
            <a:endParaRPr lang="en-US" dirty="0"/>
          </a:p>
        </p:txBody>
      </p:sp>
      <p:pic>
        <p:nvPicPr>
          <p:cNvPr id="113" name="Picture 112" descr="mi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5" y="95250"/>
            <a:ext cx="752475" cy="1047750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7010400" y="762000"/>
            <a:ext cx="1143000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SBestHJP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Text Box 24"/>
          <p:cNvSpPr txBox="1">
            <a:spLocks noChangeArrowheads="1"/>
          </p:cNvSpPr>
          <p:nvPr/>
        </p:nvSpPr>
        <p:spPr bwMode="auto">
          <a:xfrm>
            <a:off x="228600" y="54102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2743200" y="2895600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’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 Box 21"/>
          <p:cNvSpPr txBox="1">
            <a:spLocks noChangeArrowheads="1"/>
          </p:cNvSpPr>
          <p:nvPr/>
        </p:nvSpPr>
        <p:spPr bwMode="auto">
          <a:xfrm>
            <a:off x="5486400" y="426720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18" name="Text Box 24"/>
          <p:cNvSpPr txBox="1">
            <a:spLocks noChangeArrowheads="1"/>
          </p:cNvSpPr>
          <p:nvPr/>
        </p:nvSpPr>
        <p:spPr bwMode="auto">
          <a:xfrm>
            <a:off x="6781800" y="5414962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 Box 24"/>
          <p:cNvSpPr txBox="1">
            <a:spLocks noChangeArrowheads="1"/>
          </p:cNvSpPr>
          <p:nvPr/>
        </p:nvSpPr>
        <p:spPr bwMode="auto">
          <a:xfrm>
            <a:off x="5334000" y="29003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 Box 24"/>
          <p:cNvSpPr txBox="1">
            <a:spLocks noChangeArrowheads="1"/>
          </p:cNvSpPr>
          <p:nvPr/>
        </p:nvSpPr>
        <p:spPr bwMode="auto">
          <a:xfrm>
            <a:off x="4800600" y="54102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 Box 24"/>
          <p:cNvSpPr txBox="1">
            <a:spLocks noChangeArrowheads="1"/>
          </p:cNvSpPr>
          <p:nvPr/>
        </p:nvSpPr>
        <p:spPr bwMode="auto">
          <a:xfrm>
            <a:off x="7315200" y="2895600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Date Placeholder 1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8B36-67D9-4921-B33D-8B0E1FE93CA0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23" name="Slide Number Placehold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24" name="Picture 12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5351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1828800" y="1833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6"/>
          <p:cNvSpPr>
            <a:spLocks noChangeShapeType="1"/>
          </p:cNvSpPr>
          <p:nvPr/>
        </p:nvSpPr>
        <p:spPr bwMode="auto">
          <a:xfrm flipV="1">
            <a:off x="20574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V="1">
            <a:off x="1447800" y="4805362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 flipV="1">
            <a:off x="2316481" y="4805362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 flipV="1">
            <a:off x="2438400" y="1452562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1143000" y="1757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2971800" y="1681162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2057400" y="2076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2895600" y="198596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66800" y="2000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914400" y="12954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1524000" y="4119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2667000" y="3967162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838200" y="4043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1752600" y="4362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2590800" y="427196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762000" y="4286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133600" y="6326385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85800" y="6176962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1828800" y="367403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 flipH="1" flipV="1">
            <a:off x="2590800" y="2595562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2286000" y="3357562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ine 6"/>
          <p:cNvSpPr>
            <a:spLocks noChangeShapeType="1"/>
          </p:cNvSpPr>
          <p:nvPr/>
        </p:nvSpPr>
        <p:spPr bwMode="auto">
          <a:xfrm flipV="1">
            <a:off x="19050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2209800" y="54149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24"/>
          <p:cNvSpPr txBox="1">
            <a:spLocks noChangeArrowheads="1"/>
          </p:cNvSpPr>
          <p:nvPr/>
        </p:nvSpPr>
        <p:spPr bwMode="auto">
          <a:xfrm>
            <a:off x="762000" y="29003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6553200" y="17573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6781800" y="24431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Line 7"/>
          <p:cNvSpPr>
            <a:spLocks noChangeShapeType="1"/>
          </p:cNvSpPr>
          <p:nvPr/>
        </p:nvSpPr>
        <p:spPr bwMode="auto">
          <a:xfrm flipV="1">
            <a:off x="6172200" y="4729162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9" name="Line 8"/>
          <p:cNvSpPr>
            <a:spLocks noChangeShapeType="1"/>
          </p:cNvSpPr>
          <p:nvPr/>
        </p:nvSpPr>
        <p:spPr bwMode="auto">
          <a:xfrm flipV="1">
            <a:off x="7040881" y="4729162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0" name="Line 10"/>
          <p:cNvSpPr>
            <a:spLocks noChangeShapeType="1"/>
          </p:cNvSpPr>
          <p:nvPr/>
        </p:nvSpPr>
        <p:spPr bwMode="auto">
          <a:xfrm flipV="1">
            <a:off x="7162800" y="1376362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11"/>
          <p:cNvSpPr>
            <a:spLocks noChangeArrowheads="1"/>
          </p:cNvSpPr>
          <p:nvPr/>
        </p:nvSpPr>
        <p:spPr bwMode="auto">
          <a:xfrm>
            <a:off x="5867400" y="16811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7696200" y="1604962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6781800" y="20002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94" name="Text Box 20"/>
          <p:cNvSpPr txBox="1">
            <a:spLocks noChangeArrowheads="1"/>
          </p:cNvSpPr>
          <p:nvPr/>
        </p:nvSpPr>
        <p:spPr bwMode="auto">
          <a:xfrm>
            <a:off x="7620000" y="190976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95" name="Text Box 21"/>
          <p:cNvSpPr txBox="1">
            <a:spLocks noChangeArrowheads="1"/>
          </p:cNvSpPr>
          <p:nvPr/>
        </p:nvSpPr>
        <p:spPr bwMode="auto">
          <a:xfrm>
            <a:off x="5791200" y="19240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5638800" y="1219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97" name="Oval 5"/>
          <p:cNvSpPr>
            <a:spLocks noChangeArrowheads="1"/>
          </p:cNvSpPr>
          <p:nvPr/>
        </p:nvSpPr>
        <p:spPr bwMode="auto">
          <a:xfrm>
            <a:off x="6248400" y="40433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7391400" y="3890962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5562600" y="39671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6477000" y="42862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7315200" y="419576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6858000" y="6250185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5410200" y="6100762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6553200" y="359783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 flipH="1" flipV="1">
            <a:off x="7315200" y="2519362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7010400" y="3281362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Line 6"/>
          <p:cNvSpPr>
            <a:spLocks noChangeShapeType="1"/>
          </p:cNvSpPr>
          <p:nvPr/>
        </p:nvSpPr>
        <p:spPr bwMode="auto">
          <a:xfrm flipV="1">
            <a:off x="6629400" y="24431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09800" y="773668"/>
            <a:ext cx="1295400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GlobalHJPR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10400" y="762000"/>
            <a:ext cx="1143000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EqualHJ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Text Box 24"/>
          <p:cNvSpPr txBox="1">
            <a:spLocks noChangeArrowheads="1"/>
          </p:cNvSpPr>
          <p:nvPr/>
        </p:nvSpPr>
        <p:spPr bwMode="auto">
          <a:xfrm>
            <a:off x="228600" y="54102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130/sec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2743200" y="28956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27/sec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 Box 21"/>
          <p:cNvSpPr txBox="1">
            <a:spLocks noChangeArrowheads="1"/>
          </p:cNvSpPr>
          <p:nvPr/>
        </p:nvSpPr>
        <p:spPr bwMode="auto">
          <a:xfrm>
            <a:off x="5486400" y="426720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18" name="Text Box 24"/>
          <p:cNvSpPr txBox="1">
            <a:spLocks noChangeArrowheads="1"/>
          </p:cNvSpPr>
          <p:nvPr/>
        </p:nvSpPr>
        <p:spPr bwMode="auto">
          <a:xfrm>
            <a:off x="6781800" y="54149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 Box 24"/>
          <p:cNvSpPr txBox="1">
            <a:spLocks noChangeArrowheads="1"/>
          </p:cNvSpPr>
          <p:nvPr/>
        </p:nvSpPr>
        <p:spPr bwMode="auto">
          <a:xfrm>
            <a:off x="5334000" y="29003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 Box 24"/>
          <p:cNvSpPr txBox="1">
            <a:spLocks noChangeArrowheads="1"/>
          </p:cNvSpPr>
          <p:nvPr/>
        </p:nvSpPr>
        <p:spPr bwMode="auto">
          <a:xfrm>
            <a:off x="4800600" y="54102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 Box 24"/>
          <p:cNvSpPr txBox="1">
            <a:spLocks noChangeArrowheads="1"/>
          </p:cNvSpPr>
          <p:nvPr/>
        </p:nvSpPr>
        <p:spPr bwMode="auto">
          <a:xfrm>
            <a:off x="7315200" y="28956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83" descr="green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76200"/>
            <a:ext cx="762000" cy="1066800"/>
          </a:xfrm>
          <a:prstGeom prst="rect">
            <a:avLst/>
          </a:prstGeom>
        </p:spPr>
      </p:pic>
      <p:pic>
        <p:nvPicPr>
          <p:cNvPr id="108" name="Picture 107" descr="purpl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350" y="76200"/>
            <a:ext cx="781050" cy="1066800"/>
          </a:xfrm>
          <a:prstGeom prst="rect">
            <a:avLst/>
          </a:prstGeom>
        </p:spPr>
      </p:pic>
      <p:sp>
        <p:nvSpPr>
          <p:cNvPr id="109" name="Date Placeholder 10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0716-9043-42C2-84E9-F19256DACD75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122" name="Picture 121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99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990600" y="0"/>
            <a:ext cx="7467600" cy="9144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A 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Stateful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 Join Operator for DSMS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743200" y="5318125"/>
            <a:ext cx="990600" cy="228600"/>
            <a:chOff x="1728" y="3744"/>
            <a:chExt cx="624" cy="144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>
                  <a:latin typeface="Times New Roman" pitchFamily="18" charset="0"/>
                </a:rPr>
                <a:t>a  az  12:10</a:t>
              </a: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2971800" y="2041525"/>
            <a:ext cx="3048000" cy="3140075"/>
            <a:chOff x="1632" y="1776"/>
            <a:chExt cx="1920" cy="1978"/>
          </a:xfrm>
        </p:grpSpPr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2160" y="2208"/>
              <a:ext cx="912" cy="432"/>
            </a:xfrm>
            <a:prstGeom prst="ellipse">
              <a:avLst/>
            </a:prstGeom>
            <a:solidFill>
              <a:srgbClr val="FFFF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Join Op1</a:t>
              </a:r>
            </a:p>
            <a:p>
              <a:pPr algn="ctr"/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A1</a:t>
              </a:r>
              <a:r>
                <a:rPr lang="en-US" sz="1600" b="1" u="none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B1</a:t>
              </a:r>
              <a:endParaRPr lang="en-US" sz="1600" b="1" u="none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064" y="2640"/>
              <a:ext cx="384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 flipV="1">
              <a:off x="2736" y="2640"/>
              <a:ext cx="288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1632" y="3168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/>
                <a:t>Stream A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928" y="3168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/>
                <a:t>Stream B</a:t>
              </a:r>
            </a:p>
          </p:txBody>
        </p: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 flipV="1">
              <a:off x="2592" y="17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Line 78"/>
          <p:cNvSpPr>
            <a:spLocks noChangeShapeType="1"/>
          </p:cNvSpPr>
          <p:nvPr/>
        </p:nvSpPr>
        <p:spPr bwMode="auto">
          <a:xfrm flipV="1">
            <a:off x="1143000" y="1584325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09600" y="1736725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 smtClean="0"/>
              <a:t>t</a:t>
            </a:r>
            <a:r>
              <a:rPr lang="en-US" sz="1600" b="1" u="none" baseline="-25000" dirty="0" smtClean="0"/>
              <a:t>0</a:t>
            </a:r>
            <a:endParaRPr lang="en-US" sz="1600" b="1" u="none" baseline="-25000" dirty="0"/>
          </a:p>
        </p:txBody>
      </p:sp>
      <p:sp>
        <p:nvSpPr>
          <p:cNvPr id="20" name="Text Box 80"/>
          <p:cNvSpPr txBox="1">
            <a:spLocks noChangeArrowheads="1"/>
          </p:cNvSpPr>
          <p:nvPr/>
        </p:nvSpPr>
        <p:spPr bwMode="auto">
          <a:xfrm>
            <a:off x="609600" y="5013325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 err="1" smtClean="0"/>
              <a:t>t</a:t>
            </a:r>
            <a:r>
              <a:rPr lang="en-US" sz="1600" b="1" u="none" baseline="-25000" dirty="0" err="1" smtClean="0"/>
              <a:t>n</a:t>
            </a:r>
            <a:endParaRPr lang="en-US" sz="1600" b="1" u="none" baseline="-25000" dirty="0"/>
          </a:p>
        </p:txBody>
      </p:sp>
      <p:sp>
        <p:nvSpPr>
          <p:cNvPr id="23" name="Line 86"/>
          <p:cNvSpPr>
            <a:spLocks noChangeShapeType="1"/>
          </p:cNvSpPr>
          <p:nvPr/>
        </p:nvSpPr>
        <p:spPr bwMode="auto">
          <a:xfrm flipH="1">
            <a:off x="762000" y="2803525"/>
            <a:ext cx="0" cy="1066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381000" y="2193925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Beg. W.</a:t>
            </a:r>
          </a:p>
        </p:txBody>
      </p:sp>
      <p:sp>
        <p:nvSpPr>
          <p:cNvPr id="25" name="Rectangle 90"/>
          <p:cNvSpPr>
            <a:spLocks noChangeArrowheads="1"/>
          </p:cNvSpPr>
          <p:nvPr/>
        </p:nvSpPr>
        <p:spPr bwMode="auto">
          <a:xfrm>
            <a:off x="381000" y="4098925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 dirty="0">
                <a:latin typeface="Times New Roman" pitchFamily="18" charset="0"/>
              </a:rPr>
              <a:t>End. W.</a:t>
            </a:r>
          </a:p>
        </p:txBody>
      </p:sp>
      <p:sp>
        <p:nvSpPr>
          <p:cNvPr id="26" name="Line 92"/>
          <p:cNvSpPr>
            <a:spLocks noChangeShapeType="1"/>
          </p:cNvSpPr>
          <p:nvPr/>
        </p:nvSpPr>
        <p:spPr bwMode="auto">
          <a:xfrm>
            <a:off x="1143000" y="2574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93"/>
          <p:cNvSpPr>
            <a:spLocks noChangeShapeType="1"/>
          </p:cNvSpPr>
          <p:nvPr/>
        </p:nvSpPr>
        <p:spPr bwMode="auto">
          <a:xfrm>
            <a:off x="1143000" y="39465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94"/>
          <p:cNvSpPr txBox="1">
            <a:spLocks noChangeArrowheads="1"/>
          </p:cNvSpPr>
          <p:nvPr/>
        </p:nvSpPr>
        <p:spPr bwMode="auto">
          <a:xfrm>
            <a:off x="1219200" y="227012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/>
              <a:t>12:05</a:t>
            </a:r>
            <a:endParaRPr lang="en-US" sz="1600" b="1" u="none" baseline="-25000" dirty="0"/>
          </a:p>
        </p:txBody>
      </p:sp>
      <p:sp>
        <p:nvSpPr>
          <p:cNvPr id="29" name="Text Box 95"/>
          <p:cNvSpPr txBox="1">
            <a:spLocks noChangeArrowheads="1"/>
          </p:cNvSpPr>
          <p:nvPr/>
        </p:nvSpPr>
        <p:spPr bwMode="auto">
          <a:xfrm>
            <a:off x="1143000" y="394652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/>
              <a:t>12:10</a:t>
            </a:r>
            <a:endParaRPr lang="en-US" sz="1600" b="1" u="none" baseline="-25000" dirty="0"/>
          </a:p>
        </p:txBody>
      </p:sp>
      <p:sp>
        <p:nvSpPr>
          <p:cNvPr id="30" name="Line 96"/>
          <p:cNvSpPr>
            <a:spLocks noChangeShapeType="1"/>
          </p:cNvSpPr>
          <p:nvPr/>
        </p:nvSpPr>
        <p:spPr bwMode="auto">
          <a:xfrm flipV="1">
            <a:off x="990600" y="39465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990600" y="2346325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" name="Group 119"/>
          <p:cNvGrpSpPr>
            <a:grpSpLocks/>
          </p:cNvGrpSpPr>
          <p:nvPr/>
        </p:nvGrpSpPr>
        <p:grpSpPr bwMode="auto">
          <a:xfrm>
            <a:off x="4724400" y="5257800"/>
            <a:ext cx="990600" cy="228600"/>
            <a:chOff x="1728" y="3744"/>
            <a:chExt cx="624" cy="144"/>
          </a:xfrm>
        </p:grpSpPr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 dirty="0">
                  <a:latin typeface="Times New Roman" pitchFamily="18" charset="0"/>
                </a:rPr>
                <a:t>a  </a:t>
              </a:r>
              <a:r>
                <a:rPr lang="en-US" sz="1400" b="1" u="none" dirty="0" err="1" smtClean="0">
                  <a:latin typeface="Times New Roman" pitchFamily="18" charset="0"/>
                </a:rPr>
                <a:t>zf</a:t>
              </a:r>
              <a:r>
                <a:rPr lang="en-US" sz="1400" b="1" u="none" dirty="0" smtClean="0">
                  <a:latin typeface="Times New Roman" pitchFamily="18" charset="0"/>
                </a:rPr>
                <a:t>  12:11</a:t>
              </a:r>
              <a:endParaRPr lang="en-US" sz="1400" b="1" u="none" dirty="0">
                <a:latin typeface="Times New Roman" pitchFamily="18" charset="0"/>
              </a:endParaRPr>
            </a:p>
          </p:txBody>
        </p:sp>
        <p:sp>
          <p:nvSpPr>
            <p:cNvPr id="34" name="Line 121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22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131"/>
          <p:cNvGrpSpPr>
            <a:grpSpLocks/>
          </p:cNvGrpSpPr>
          <p:nvPr/>
        </p:nvGrpSpPr>
        <p:grpSpPr bwMode="auto">
          <a:xfrm>
            <a:off x="3733800" y="2955925"/>
            <a:ext cx="1752600" cy="2209800"/>
            <a:chOff x="2352" y="2304"/>
            <a:chExt cx="1104" cy="1392"/>
          </a:xfrm>
        </p:grpSpPr>
        <p:sp>
          <p:nvSpPr>
            <p:cNvPr id="37" name="Line 125"/>
            <p:cNvSpPr>
              <a:spLocks noChangeShapeType="1"/>
            </p:cNvSpPr>
            <p:nvPr/>
          </p:nvSpPr>
          <p:spPr bwMode="auto">
            <a:xfrm flipV="1">
              <a:off x="2352" y="2640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27"/>
            <p:cNvSpPr>
              <a:spLocks noChangeShapeType="1"/>
            </p:cNvSpPr>
            <p:nvPr/>
          </p:nvSpPr>
          <p:spPr bwMode="auto">
            <a:xfrm>
              <a:off x="3408" y="230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28"/>
            <p:cNvSpPr>
              <a:spLocks noChangeShapeType="1"/>
            </p:cNvSpPr>
            <p:nvPr/>
          </p:nvSpPr>
          <p:spPr bwMode="auto">
            <a:xfrm>
              <a:off x="3408" y="230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3408" y="273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30"/>
            <p:cNvSpPr>
              <a:spLocks noChangeArrowheads="1"/>
            </p:cNvSpPr>
            <p:nvPr/>
          </p:nvSpPr>
          <p:spPr bwMode="auto">
            <a:xfrm>
              <a:off x="2496" y="3408"/>
              <a:ext cx="528" cy="240"/>
            </a:xfrm>
            <a:prstGeom prst="rect">
              <a:avLst/>
            </a:prstGeom>
            <a:solidFill>
              <a:srgbClr val="CC99FF">
                <a:alpha val="2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/>
                <a:t>1. Probe</a:t>
              </a: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4876800" y="2117725"/>
            <a:ext cx="1066800" cy="533400"/>
            <a:chOff x="3072" y="1824"/>
            <a:chExt cx="672" cy="336"/>
          </a:xfrm>
        </p:grpSpPr>
        <p:sp>
          <p:nvSpPr>
            <p:cNvPr id="43" name="Line 132"/>
            <p:cNvSpPr>
              <a:spLocks noChangeShapeType="1"/>
            </p:cNvSpPr>
            <p:nvPr/>
          </p:nvSpPr>
          <p:spPr bwMode="auto">
            <a:xfrm flipH="1" flipV="1">
              <a:off x="3072" y="1824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39"/>
            <p:cNvSpPr>
              <a:spLocks noChangeArrowheads="1"/>
            </p:cNvSpPr>
            <p:nvPr/>
          </p:nvSpPr>
          <p:spPr bwMode="auto">
            <a:xfrm>
              <a:off x="3216" y="1872"/>
              <a:ext cx="528" cy="192"/>
            </a:xfrm>
            <a:prstGeom prst="rect">
              <a:avLst/>
            </a:prstGeom>
            <a:solidFill>
              <a:srgbClr val="FFFF99">
                <a:alpha val="2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/>
                <a:t>2. Output</a:t>
              </a:r>
            </a:p>
          </p:txBody>
        </p:sp>
      </p:grpSp>
      <p:grpSp>
        <p:nvGrpSpPr>
          <p:cNvPr id="45" name="Group 143"/>
          <p:cNvGrpSpPr>
            <a:grpSpLocks/>
          </p:cNvGrpSpPr>
          <p:nvPr/>
        </p:nvGrpSpPr>
        <p:grpSpPr bwMode="auto">
          <a:xfrm>
            <a:off x="2057400" y="3946525"/>
            <a:ext cx="1143000" cy="1219200"/>
            <a:chOff x="1296" y="2880"/>
            <a:chExt cx="720" cy="768"/>
          </a:xfrm>
        </p:grpSpPr>
        <p:sp>
          <p:nvSpPr>
            <p:cNvPr id="46" name="Line 141"/>
            <p:cNvSpPr>
              <a:spLocks noChangeShapeType="1"/>
            </p:cNvSpPr>
            <p:nvPr/>
          </p:nvSpPr>
          <p:spPr bwMode="auto">
            <a:xfrm flipV="1">
              <a:off x="1872" y="28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42"/>
            <p:cNvSpPr>
              <a:spLocks noChangeArrowheads="1"/>
            </p:cNvSpPr>
            <p:nvPr/>
          </p:nvSpPr>
          <p:spPr bwMode="auto">
            <a:xfrm>
              <a:off x="1296" y="3312"/>
              <a:ext cx="720" cy="192"/>
            </a:xfrm>
            <a:prstGeom prst="rect">
              <a:avLst/>
            </a:prstGeom>
            <a:solidFill>
              <a:srgbClr val="FFFF99">
                <a:alpha val="78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u="none" dirty="0"/>
                <a:t>3. Insert </a:t>
              </a:r>
              <a:r>
                <a:rPr lang="en-US" sz="1400" u="none" dirty="0" err="1"/>
                <a:t>tuple</a:t>
              </a:r>
              <a:endParaRPr lang="en-US" sz="1400" u="none" dirty="0"/>
            </a:p>
          </p:txBody>
        </p:sp>
      </p:grpSp>
      <p:sp>
        <p:nvSpPr>
          <p:cNvPr id="48" name="Text Box 144"/>
          <p:cNvSpPr txBox="1">
            <a:spLocks noChangeArrowheads="1"/>
          </p:cNvSpPr>
          <p:nvPr/>
        </p:nvSpPr>
        <p:spPr bwMode="auto">
          <a:xfrm>
            <a:off x="914400" y="2590800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u="none" dirty="0">
                <a:solidFill>
                  <a:srgbClr val="00B050"/>
                </a:solidFill>
              </a:rPr>
              <a:t>     </a:t>
            </a:r>
            <a:r>
              <a:rPr lang="en-US" sz="1200" u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time-based window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u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w. size: </a:t>
            </a: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1200" u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</a:t>
            </a:r>
            <a:br>
              <a:rPr lang="en-US" sz="1200" u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w</a:t>
            </a:r>
            <a:r>
              <a:rPr lang="en-US" sz="1200" u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slide step: </a:t>
            </a:r>
            <a:r>
              <a:rPr lang="en-US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u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OR</a:t>
            </a:r>
            <a:endParaRPr lang="en-US" sz="1200" u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180"/>
          <p:cNvGrpSpPr>
            <a:grpSpLocks/>
          </p:cNvGrpSpPr>
          <p:nvPr/>
        </p:nvGrpSpPr>
        <p:grpSpPr bwMode="auto">
          <a:xfrm>
            <a:off x="2743200" y="2590800"/>
            <a:ext cx="990600" cy="1143000"/>
            <a:chOff x="1728" y="2016"/>
            <a:chExt cx="624" cy="720"/>
          </a:xfrm>
        </p:grpSpPr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1728" y="2160"/>
              <a:ext cx="624" cy="576"/>
              <a:chOff x="1440" y="2400"/>
              <a:chExt cx="624" cy="576"/>
            </a:xfrm>
          </p:grpSpPr>
          <p:grpSp>
            <p:nvGrpSpPr>
              <p:cNvPr id="56" name="Group 25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69" name="Rectangle 2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z  am 12:09</a:t>
                  </a:r>
                </a:p>
              </p:txBody>
            </p:sp>
            <p:sp>
              <p:nvSpPr>
                <p:cNvPr id="70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2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29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66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c  az  12:08</a:t>
                  </a:r>
                </a:p>
              </p:txBody>
            </p:sp>
            <p:sp>
              <p:nvSpPr>
                <p:cNvPr id="67" name="Line 3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33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63" name="Rectangle 3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46001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12:07</a:t>
                  </a:r>
                </a:p>
              </p:txBody>
            </p:sp>
            <p:sp>
              <p:nvSpPr>
                <p:cNvPr id="64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3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37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60" name="Rectangle 38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 dirty="0">
                      <a:latin typeface="Times New Roman" pitchFamily="18" charset="0"/>
                    </a:rPr>
                    <a:t> b </a:t>
                  </a:r>
                  <a:r>
                    <a:rPr lang="en-US" sz="1400" b="1" u="none" dirty="0" err="1">
                      <a:latin typeface="Times New Roman" pitchFamily="18" charset="0"/>
                    </a:rPr>
                    <a:t>ab</a:t>
                  </a:r>
                  <a:r>
                    <a:rPr lang="en-US" sz="1400" b="1" u="none" dirty="0">
                      <a:latin typeface="Times New Roman" pitchFamily="18" charset="0"/>
                    </a:rPr>
                    <a:t>  </a:t>
                  </a:r>
                  <a:r>
                    <a:rPr lang="en-US" sz="1400" b="1" u="none" dirty="0" smtClean="0">
                      <a:latin typeface="Times New Roman" pitchFamily="18" charset="0"/>
                    </a:rPr>
                    <a:t>12:05</a:t>
                  </a:r>
                  <a:endParaRPr lang="en-US" sz="1400" b="1" u="none" dirty="0">
                    <a:latin typeface="Times New Roman" pitchFamily="18" charset="0"/>
                  </a:endParaRPr>
                </a:p>
              </p:txBody>
            </p:sp>
            <p:sp>
              <p:nvSpPr>
                <p:cNvPr id="61" name="Line 39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40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" name="Group 164"/>
            <p:cNvGrpSpPr>
              <a:grpSpLocks/>
            </p:cNvGrpSpPr>
            <p:nvPr/>
          </p:nvGrpSpPr>
          <p:grpSpPr bwMode="auto">
            <a:xfrm>
              <a:off x="1728" y="2016"/>
              <a:ext cx="624" cy="144"/>
              <a:chOff x="1728" y="3744"/>
              <a:chExt cx="624" cy="144"/>
            </a:xfrm>
          </p:grpSpPr>
          <p:sp>
            <p:nvSpPr>
              <p:cNvPr id="53" name="Rectangle 165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>
                    <a:latin typeface="Times New Roman" pitchFamily="18" charset="0"/>
                  </a:rPr>
                  <a:t>A1  A2</a:t>
                </a:r>
                <a:r>
                  <a:rPr lang="en-US" sz="1400" b="1" u="none">
                    <a:latin typeface="Times New Roman" pitchFamily="18" charset="0"/>
                  </a:rPr>
                  <a:t>      ts</a:t>
                </a:r>
              </a:p>
            </p:txBody>
          </p:sp>
          <p:sp>
            <p:nvSpPr>
              <p:cNvPr id="54" name="Line 166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67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" name="Group 181"/>
          <p:cNvGrpSpPr>
            <a:grpSpLocks/>
          </p:cNvGrpSpPr>
          <p:nvPr/>
        </p:nvGrpSpPr>
        <p:grpSpPr bwMode="auto">
          <a:xfrm>
            <a:off x="5638800" y="2590800"/>
            <a:ext cx="990600" cy="1143000"/>
            <a:chOff x="3552" y="2112"/>
            <a:chExt cx="624" cy="720"/>
          </a:xfrm>
        </p:grpSpPr>
        <p:grpSp>
          <p:nvGrpSpPr>
            <p:cNvPr id="73" name="Group 60"/>
            <p:cNvGrpSpPr>
              <a:grpSpLocks/>
            </p:cNvGrpSpPr>
            <p:nvPr/>
          </p:nvGrpSpPr>
          <p:grpSpPr bwMode="auto">
            <a:xfrm>
              <a:off x="3552" y="2256"/>
              <a:ext cx="624" cy="576"/>
              <a:chOff x="1440" y="2400"/>
              <a:chExt cx="624" cy="576"/>
            </a:xfrm>
          </p:grpSpPr>
          <p:grpSp>
            <p:nvGrpSpPr>
              <p:cNvPr id="78" name="Group 61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91" name="Rectangle 62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z ap  12:10</a:t>
                  </a:r>
                </a:p>
              </p:txBody>
            </p:sp>
            <p:sp>
              <p:nvSpPr>
                <p:cNvPr id="92" name="Line 63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Line 64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65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88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a  ax  12:09</a:t>
                  </a:r>
                </a:p>
              </p:txBody>
            </p:sp>
            <p:sp>
              <p:nvSpPr>
                <p:cNvPr id="89" name="Line 6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6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" name="Group 69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85" name="Rectangle 7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12:08</a:t>
                  </a:r>
                </a:p>
              </p:txBody>
            </p:sp>
            <p:sp>
              <p:nvSpPr>
                <p:cNvPr id="86" name="Line 7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7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1" name="Group 73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82" name="Rectangle 7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a  ab  12:07</a:t>
                  </a:r>
                </a:p>
              </p:txBody>
            </p:sp>
            <p:sp>
              <p:nvSpPr>
                <p:cNvPr id="83" name="Line 7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7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4" name="Group 168"/>
            <p:cNvGrpSpPr>
              <a:grpSpLocks/>
            </p:cNvGrpSpPr>
            <p:nvPr/>
          </p:nvGrpSpPr>
          <p:grpSpPr bwMode="auto">
            <a:xfrm>
              <a:off x="3552" y="2112"/>
              <a:ext cx="624" cy="144"/>
              <a:chOff x="1728" y="3744"/>
              <a:chExt cx="624" cy="144"/>
            </a:xfrm>
          </p:grpSpPr>
          <p:sp>
            <p:nvSpPr>
              <p:cNvPr id="75" name="Rectangle 169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 dirty="0">
                    <a:latin typeface="Times New Roman" pitchFamily="18" charset="0"/>
                  </a:rPr>
                  <a:t>B1  B2</a:t>
                </a:r>
                <a:r>
                  <a:rPr lang="en-US" sz="1400" b="1" u="none" dirty="0">
                    <a:latin typeface="Times New Roman" pitchFamily="18" charset="0"/>
                  </a:rPr>
                  <a:t>      </a:t>
                </a:r>
                <a:r>
                  <a:rPr lang="en-US" sz="1400" b="1" u="none" dirty="0" err="1">
                    <a:latin typeface="Times New Roman" pitchFamily="18" charset="0"/>
                  </a:rPr>
                  <a:t>ts</a:t>
                </a:r>
                <a:endParaRPr lang="en-US" sz="1400" b="1" u="none" dirty="0">
                  <a:latin typeface="Times New Roman" pitchFamily="18" charset="0"/>
                </a:endParaRPr>
              </a:p>
            </p:txBody>
          </p:sp>
          <p:sp>
            <p:nvSpPr>
              <p:cNvPr id="76" name="Line 170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71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4" name="Group 110"/>
          <p:cNvGrpSpPr>
            <a:grpSpLocks/>
          </p:cNvGrpSpPr>
          <p:nvPr/>
        </p:nvGrpSpPr>
        <p:grpSpPr bwMode="auto">
          <a:xfrm>
            <a:off x="3581400" y="1355725"/>
            <a:ext cx="1981200" cy="228600"/>
            <a:chOff x="2208" y="1584"/>
            <a:chExt cx="1248" cy="144"/>
          </a:xfrm>
        </p:grpSpPr>
        <p:grpSp>
          <p:nvGrpSpPr>
            <p:cNvPr id="95" name="Group 111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100" name="Rectangle 11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101" name="Line 11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1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" name="Group 11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97" name="Rectangle 11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>
                    <a:latin typeface="Times New Roman" pitchFamily="18" charset="0"/>
                  </a:rPr>
                  <a:t>a  ab  12:07</a:t>
                </a:r>
              </a:p>
            </p:txBody>
          </p:sp>
          <p:sp>
            <p:nvSpPr>
              <p:cNvPr id="98" name="Line 11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1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3" name="Group 109"/>
          <p:cNvGrpSpPr>
            <a:grpSpLocks/>
          </p:cNvGrpSpPr>
          <p:nvPr/>
        </p:nvGrpSpPr>
        <p:grpSpPr bwMode="auto">
          <a:xfrm>
            <a:off x="3581400" y="1600200"/>
            <a:ext cx="1981200" cy="228600"/>
            <a:chOff x="2208" y="1584"/>
            <a:chExt cx="1248" cy="144"/>
          </a:xfrm>
        </p:grpSpPr>
        <p:grpSp>
          <p:nvGrpSpPr>
            <p:cNvPr id="104" name="Group 103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109" name="Rectangle 10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110" name="Line 10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10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" name="Group 10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106" name="Rectangle 10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ax  12:09</a:t>
                </a:r>
              </a:p>
            </p:txBody>
          </p:sp>
          <p:sp>
            <p:nvSpPr>
              <p:cNvPr id="107" name="Line 10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0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2" name="Group 172"/>
          <p:cNvGrpSpPr>
            <a:grpSpLocks/>
          </p:cNvGrpSpPr>
          <p:nvPr/>
        </p:nvGrpSpPr>
        <p:grpSpPr bwMode="auto">
          <a:xfrm>
            <a:off x="3581400" y="1812925"/>
            <a:ext cx="990600" cy="228600"/>
            <a:chOff x="1728" y="3744"/>
            <a:chExt cx="624" cy="144"/>
          </a:xfrm>
        </p:grpSpPr>
        <p:sp>
          <p:nvSpPr>
            <p:cNvPr id="113" name="Rectangle 173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A1  A2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14" name="Line 174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75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" name="Group 176"/>
          <p:cNvGrpSpPr>
            <a:grpSpLocks/>
          </p:cNvGrpSpPr>
          <p:nvPr/>
        </p:nvGrpSpPr>
        <p:grpSpPr bwMode="auto">
          <a:xfrm>
            <a:off x="4572000" y="1812925"/>
            <a:ext cx="990600" cy="228600"/>
            <a:chOff x="1728" y="3744"/>
            <a:chExt cx="624" cy="144"/>
          </a:xfrm>
        </p:grpSpPr>
        <p:sp>
          <p:nvSpPr>
            <p:cNvPr id="117" name="Rectangle 177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B1  B2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18" name="Line 178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79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" name="Group 119"/>
          <p:cNvGrpSpPr>
            <a:grpSpLocks/>
          </p:cNvGrpSpPr>
          <p:nvPr/>
        </p:nvGrpSpPr>
        <p:grpSpPr bwMode="auto">
          <a:xfrm>
            <a:off x="2743200" y="5334000"/>
            <a:ext cx="990600" cy="228600"/>
            <a:chOff x="1728" y="3744"/>
            <a:chExt cx="624" cy="144"/>
          </a:xfrm>
        </p:grpSpPr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u="none" dirty="0">
                  <a:latin typeface="Times New Roman" pitchFamily="18" charset="0"/>
                </a:rPr>
                <a:t>a  </a:t>
              </a:r>
              <a:r>
                <a:rPr lang="en-US" sz="1400" b="1" dirty="0" err="1" smtClean="0">
                  <a:latin typeface="Times New Roman" pitchFamily="18" charset="0"/>
                </a:rPr>
                <a:t>mk</a:t>
              </a:r>
              <a:r>
                <a:rPr lang="en-US" sz="1400" b="1" u="none" dirty="0" smtClean="0">
                  <a:latin typeface="Times New Roman" pitchFamily="18" charset="0"/>
                </a:rPr>
                <a:t>  12:11</a:t>
              </a:r>
              <a:endParaRPr lang="en-US" sz="1400" b="1" u="none" dirty="0">
                <a:latin typeface="Times New Roman" pitchFamily="18" charset="0"/>
              </a:endParaRPr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" name="Text Box 144"/>
          <p:cNvSpPr txBox="1">
            <a:spLocks noChangeArrowheads="1"/>
          </p:cNvSpPr>
          <p:nvPr/>
        </p:nvSpPr>
        <p:spPr bwMode="auto">
          <a:xfrm>
            <a:off x="990600" y="3429000"/>
            <a:ext cx="175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u="non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200" u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count-based window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200" u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u="non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w. size: </a:t>
            </a:r>
            <a:r>
              <a:rPr lang="en-US" sz="1200" u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tuples</a:t>
            </a:r>
            <a:endParaRPr lang="en-US" sz="1200" u="none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142"/>
          <p:cNvSpPr>
            <a:spLocks noChangeArrowheads="1"/>
          </p:cNvSpPr>
          <p:nvPr/>
        </p:nvSpPr>
        <p:spPr bwMode="auto">
          <a:xfrm>
            <a:off x="2133600" y="2133600"/>
            <a:ext cx="1143000" cy="304800"/>
          </a:xfrm>
          <a:prstGeom prst="rect">
            <a:avLst/>
          </a:prstGeom>
          <a:solidFill>
            <a:srgbClr val="FFFF99">
              <a:alpha val="7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4</a:t>
            </a:r>
            <a:r>
              <a:rPr lang="en-US" sz="1400" u="none" dirty="0" smtClean="0"/>
              <a:t>. Purge </a:t>
            </a:r>
            <a:r>
              <a:rPr lang="en-US" sz="1400" u="none" dirty="0" err="1" smtClean="0"/>
              <a:t>tuple</a:t>
            </a:r>
            <a:endParaRPr lang="en-US" sz="1400" u="none" dirty="0"/>
          </a:p>
        </p:txBody>
      </p:sp>
      <p:cxnSp>
        <p:nvCxnSpPr>
          <p:cNvPr id="137" name="Straight Connector 136"/>
          <p:cNvCxnSpPr>
            <a:stCxn id="60" idx="1"/>
            <a:endCxn id="60" idx="3"/>
          </p:cNvCxnSpPr>
          <p:nvPr/>
        </p:nvCxnSpPr>
        <p:spPr>
          <a:xfrm rot="10800000" flipH="1">
            <a:off x="2743200" y="2933700"/>
            <a:ext cx="990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 Box 94"/>
          <p:cNvSpPr txBox="1">
            <a:spLocks noChangeArrowheads="1"/>
          </p:cNvSpPr>
          <p:nvPr/>
        </p:nvSpPr>
        <p:spPr bwMode="auto">
          <a:xfrm>
            <a:off x="1219200" y="22542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 smtClean="0"/>
              <a:t>12:06</a:t>
            </a:r>
            <a:endParaRPr lang="en-US" sz="1600" b="1" u="none" baseline="-25000" dirty="0"/>
          </a:p>
        </p:txBody>
      </p:sp>
      <p:sp>
        <p:nvSpPr>
          <p:cNvPr id="139" name="Text Box 95"/>
          <p:cNvSpPr txBox="1">
            <a:spLocks noChangeArrowheads="1"/>
          </p:cNvSpPr>
          <p:nvPr/>
        </p:nvSpPr>
        <p:spPr bwMode="auto">
          <a:xfrm>
            <a:off x="1143000" y="3962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none" dirty="0" smtClean="0"/>
              <a:t>12:11</a:t>
            </a:r>
            <a:endParaRPr lang="en-US" sz="1600" b="1" u="none" baseline="-25000" dirty="0"/>
          </a:p>
        </p:txBody>
      </p:sp>
      <p:pic>
        <p:nvPicPr>
          <p:cNvPr id="145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7" y="152401"/>
            <a:ext cx="871423" cy="1143000"/>
          </a:xfrm>
          <a:prstGeom prst="rect">
            <a:avLst/>
          </a:prstGeom>
          <a:noFill/>
        </p:spPr>
      </p:pic>
      <p:sp>
        <p:nvSpPr>
          <p:cNvPr id="125" name="Date Placeholder 1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6359-F180-4C8B-8095-06FF04D4545B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7" name="Text Box 45"/>
          <p:cNvSpPr txBox="1">
            <a:spLocks noChangeArrowheads="1"/>
          </p:cNvSpPr>
          <p:nvPr/>
        </p:nvSpPr>
        <p:spPr bwMode="auto">
          <a:xfrm>
            <a:off x="1304925" y="5822950"/>
            <a:ext cx="5044714" cy="341632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cs typeface="Arial" pitchFamily="34" charset="0"/>
              </a:rPr>
              <a:t>Costly Join Operator. COST = PROBE+INSERT+PURGE</a:t>
            </a:r>
            <a:endParaRPr lang="en-US" dirty="0"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3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7283E-6 L -3.33333E-6 -0.2275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2777 L -0.00417 -0.1944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8" grpId="1"/>
      <p:bldP spid="29" grpId="0"/>
      <p:bldP spid="29" grpId="1"/>
      <p:bldP spid="30" grpId="0" animBg="1"/>
      <p:bldP spid="31" grpId="0" animBg="1"/>
      <p:bldP spid="48" grpId="0"/>
      <p:bldP spid="133" grpId="1"/>
      <p:bldP spid="135" grpId="0" animBg="1"/>
      <p:bldP spid="135" grpId="1" animBg="1"/>
      <p:bldP spid="138" grpId="0"/>
      <p:bldP spid="139" grpId="0"/>
      <p:bldP spid="12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4038600" y="1833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6"/>
          <p:cNvSpPr>
            <a:spLocks noChangeShapeType="1"/>
          </p:cNvSpPr>
          <p:nvPr/>
        </p:nvSpPr>
        <p:spPr bwMode="auto">
          <a:xfrm flipV="1">
            <a:off x="42672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V="1">
            <a:off x="3657600" y="4805362"/>
            <a:ext cx="3810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 flipV="1">
            <a:off x="4526281" y="4805362"/>
            <a:ext cx="45719" cy="152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 flipV="1">
            <a:off x="4648200" y="1452562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3352800" y="1757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5181600" y="1681162"/>
            <a:ext cx="685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4267200" y="2076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5105400" y="198596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3276600" y="2000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3124200" y="12954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 = </a:t>
            </a:r>
            <a:r>
              <a:rPr lang="en-US" sz="1400" dirty="0" smtClean="0"/>
              <a:t>0.005 </a:t>
            </a:r>
            <a:endParaRPr lang="en-US" sz="1400" dirty="0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3733800" y="4119562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4876800" y="3967162"/>
            <a:ext cx="685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3048000" y="4043362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3962400" y="4362450"/>
            <a:ext cx="762000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4800600" y="427196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2971800" y="428625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4343400" y="6326385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2895600" y="6176962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4038600" y="367403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0.001 </a:t>
            </a:r>
            <a:endParaRPr lang="en-US" sz="1400" dirty="0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 flipH="1" flipV="1">
            <a:off x="4800600" y="2595562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4495800" y="3357562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600/sec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ine 6"/>
          <p:cNvSpPr>
            <a:spLocks noChangeShapeType="1"/>
          </p:cNvSpPr>
          <p:nvPr/>
        </p:nvSpPr>
        <p:spPr bwMode="auto">
          <a:xfrm flipV="1">
            <a:off x="4114800" y="2519362"/>
            <a:ext cx="76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4419600" y="5414962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24"/>
          <p:cNvSpPr txBox="1">
            <a:spLocks noChangeArrowheads="1"/>
          </p:cNvSpPr>
          <p:nvPr/>
        </p:nvSpPr>
        <p:spPr bwMode="auto">
          <a:xfrm>
            <a:off x="2971800" y="2900362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419600" y="773668"/>
            <a:ext cx="1524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AccurateHTPP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Text Box 24"/>
          <p:cNvSpPr txBox="1">
            <a:spLocks noChangeArrowheads="1"/>
          </p:cNvSpPr>
          <p:nvPr/>
        </p:nvSpPr>
        <p:spPr bwMode="auto">
          <a:xfrm>
            <a:off x="2438400" y="5410200"/>
            <a:ext cx="1676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4953000" y="2895600"/>
            <a:ext cx="1676400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’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" name="Picture 108" descr="blue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76200"/>
            <a:ext cx="838200" cy="1160929"/>
          </a:xfrm>
          <a:prstGeom prst="rect">
            <a:avLst/>
          </a:prstGeom>
        </p:spPr>
      </p:pic>
      <p:sp>
        <p:nvSpPr>
          <p:cNvPr id="110" name="Date Placeholder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4645-4B8B-4285-8600-005C87F4C4FC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113" name="Picture 11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4431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1676400" y="1524000"/>
          <a:ext cx="5943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676400" y="1524000"/>
          <a:ext cx="6172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4600" y="1066800"/>
            <a:ext cx="4800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C823-7731-4CF5-82A6-C18E8586F47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90600" y="0"/>
            <a:ext cx="792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Experimental Study 1: </a:t>
            </a: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Cumulative Throughput in Linear </a:t>
            </a:r>
            <a:r>
              <a:rPr lang="en-US" sz="28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Queryplan</a:t>
            </a:r>
            <a:endParaRPr lang="en-US" sz="2800" dirty="0" smtClean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10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2"/>
          <p:cNvSpPr>
            <a:spLocks noChangeArrowheads="1"/>
          </p:cNvSpPr>
          <p:nvPr/>
        </p:nvSpPr>
        <p:spPr bwMode="auto">
          <a:xfrm>
            <a:off x="3886200" y="2819400"/>
            <a:ext cx="6096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4"/>
          <p:cNvSpPr>
            <a:spLocks noChangeArrowheads="1"/>
          </p:cNvSpPr>
          <p:nvPr/>
        </p:nvSpPr>
        <p:spPr bwMode="auto">
          <a:xfrm>
            <a:off x="838200" y="3505200"/>
            <a:ext cx="914400" cy="7840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0"/>
            <a:ext cx="792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Experimental Study 2: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Semi-bushy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Queryplan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1981200" y="1600200"/>
            <a:ext cx="914400" cy="7840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V="1">
            <a:off x="1295400" y="23622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V="1">
            <a:off x="990600" y="42672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 flipV="1">
            <a:off x="1371600" y="42672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2590800" y="2362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V="1">
            <a:off x="2514600" y="12192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1295400" y="16002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895600" y="1524000"/>
            <a:ext cx="6096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752600" y="3298686"/>
            <a:ext cx="5334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304800" y="3603486"/>
            <a:ext cx="5334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2057400" y="1788974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/>
              <a:t>1</a:t>
            </a:r>
            <a:endParaRPr lang="en-US" dirty="0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-76200" y="3124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/>
              <a:t> </a:t>
            </a:r>
            <a:r>
              <a:rPr lang="en-US" sz="1400" dirty="0"/>
              <a:t>= 0.001 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28600" y="3679686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500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819400" y="1752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1219200" y="1843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200</a:t>
            </a: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2209800" y="1143000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/>
              <a:t> </a:t>
            </a:r>
            <a:r>
              <a:rPr lang="en-US" sz="1400" dirty="0"/>
              <a:t>= 0.005 </a:t>
            </a: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3505200" y="2433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 smtClean="0"/>
              <a:t> </a:t>
            </a:r>
            <a:r>
              <a:rPr lang="en-US" sz="1400" dirty="0"/>
              <a:t>= 0.005 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990600" y="3770174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IXI</a:t>
            </a:r>
            <a:r>
              <a:rPr lang="en-US" sz="1200" dirty="0"/>
              <a:t>2</a:t>
            </a:r>
            <a:endParaRPr lang="en-US" dirty="0"/>
          </a:p>
        </p:txBody>
      </p:sp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1676400" y="3755886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5000</a:t>
            </a:r>
          </a:p>
        </p:txBody>
      </p: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762000" y="57150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/>
              <a:t> =1700/sec</a:t>
            </a:r>
            <a:endParaRPr lang="en-US" sz="1400" dirty="0"/>
          </a:p>
        </p:txBody>
      </p:sp>
      <p:sp>
        <p:nvSpPr>
          <p:cNvPr id="72" name="Text Box 25"/>
          <p:cNvSpPr txBox="1">
            <a:spLocks noChangeArrowheads="1"/>
          </p:cNvSpPr>
          <p:nvPr/>
        </p:nvSpPr>
        <p:spPr bwMode="auto">
          <a:xfrm>
            <a:off x="76200" y="53340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1500 </a:t>
            </a:r>
            <a:r>
              <a:rPr lang="en-US" sz="1400" dirty="0"/>
              <a:t>/sec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733800" y="13716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800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 sec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b’ 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’+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de’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cde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2514600" y="4953000"/>
            <a:ext cx="914400" cy="7840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4"/>
          <p:cNvSpPr>
            <a:spLocks noChangeArrowheads="1"/>
          </p:cNvSpPr>
          <p:nvPr/>
        </p:nvSpPr>
        <p:spPr bwMode="auto">
          <a:xfrm>
            <a:off x="2971800" y="3124200"/>
            <a:ext cx="914400" cy="7840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6"/>
          <p:cNvSpPr>
            <a:spLocks noChangeShapeType="1"/>
          </p:cNvSpPr>
          <p:nvPr/>
        </p:nvSpPr>
        <p:spPr bwMode="auto">
          <a:xfrm flipV="1">
            <a:off x="3048000" y="3886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7"/>
          <p:cNvSpPr>
            <a:spLocks noChangeShapeType="1"/>
          </p:cNvSpPr>
          <p:nvPr/>
        </p:nvSpPr>
        <p:spPr bwMode="auto">
          <a:xfrm flipV="1">
            <a:off x="2590800" y="5715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 flipH="1" flipV="1">
            <a:off x="3048000" y="5715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 flipH="1" flipV="1">
            <a:off x="3733800" y="3886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" name="Rectangle 11"/>
          <p:cNvSpPr>
            <a:spLocks noChangeArrowheads="1"/>
          </p:cNvSpPr>
          <p:nvPr/>
        </p:nvSpPr>
        <p:spPr bwMode="auto">
          <a:xfrm>
            <a:off x="2590800" y="3124200"/>
            <a:ext cx="4572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3429000" y="4746486"/>
            <a:ext cx="533400" cy="10447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14"/>
          <p:cNvSpPr>
            <a:spLocks noChangeArrowheads="1"/>
          </p:cNvSpPr>
          <p:nvPr/>
        </p:nvSpPr>
        <p:spPr bwMode="auto">
          <a:xfrm>
            <a:off x="1981200" y="4953000"/>
            <a:ext cx="5334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3124200" y="3312974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3</a:t>
            </a:r>
            <a:endParaRPr lang="en-US" dirty="0"/>
          </a:p>
        </p:txBody>
      </p:sp>
      <p:sp>
        <p:nvSpPr>
          <p:cNvPr id="89" name="Text Box 18"/>
          <p:cNvSpPr txBox="1">
            <a:spLocks noChangeArrowheads="1"/>
          </p:cNvSpPr>
          <p:nvPr/>
        </p:nvSpPr>
        <p:spPr bwMode="auto">
          <a:xfrm>
            <a:off x="1600200" y="4572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dirty="0" smtClean="0"/>
              <a:t> </a:t>
            </a:r>
            <a:r>
              <a:rPr lang="en-US" sz="1400" dirty="0"/>
              <a:t>= 0.001 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1905000" y="5119687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500</a:t>
            </a: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3810000" y="3138487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1000</a:t>
            </a:r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2438400" y="3367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200</a:t>
            </a:r>
          </a:p>
        </p:txBody>
      </p:sp>
      <p:sp>
        <p:nvSpPr>
          <p:cNvPr id="95" name="Text Box 15"/>
          <p:cNvSpPr txBox="1">
            <a:spLocks noChangeArrowheads="1"/>
          </p:cNvSpPr>
          <p:nvPr/>
        </p:nvSpPr>
        <p:spPr bwMode="auto">
          <a:xfrm>
            <a:off x="2667000" y="5217974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IXI</a:t>
            </a:r>
            <a:r>
              <a:rPr lang="en-US" sz="1200" dirty="0" smtClean="0"/>
              <a:t>4</a:t>
            </a:r>
            <a:endParaRPr lang="en-US" dirty="0"/>
          </a:p>
        </p:txBody>
      </p:sp>
      <p:sp>
        <p:nvSpPr>
          <p:cNvPr id="96" name="Text Box 17"/>
          <p:cNvSpPr txBox="1">
            <a:spLocks noChangeArrowheads="1"/>
          </p:cNvSpPr>
          <p:nvPr/>
        </p:nvSpPr>
        <p:spPr bwMode="auto">
          <a:xfrm>
            <a:off x="3352800" y="5203686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5000</a:t>
            </a:r>
          </a:p>
        </p:txBody>
      </p:sp>
      <p:sp>
        <p:nvSpPr>
          <p:cNvPr id="97" name="Text Box 24"/>
          <p:cNvSpPr txBox="1">
            <a:spLocks noChangeArrowheads="1"/>
          </p:cNvSpPr>
          <p:nvPr/>
        </p:nvSpPr>
        <p:spPr bwMode="auto">
          <a:xfrm>
            <a:off x="2743200" y="6477000"/>
            <a:ext cx="1295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/>
              <a:t> =1700/sec</a:t>
            </a:r>
            <a:endParaRPr lang="en-US" sz="1400" dirty="0"/>
          </a:p>
        </p:txBody>
      </p:sp>
      <p:sp>
        <p:nvSpPr>
          <p:cNvPr id="98" name="Text Box 25"/>
          <p:cNvSpPr txBox="1">
            <a:spLocks noChangeArrowheads="1"/>
          </p:cNvSpPr>
          <p:nvPr/>
        </p:nvSpPr>
        <p:spPr bwMode="auto">
          <a:xfrm>
            <a:off x="1676400" y="62484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1500 </a:t>
            </a:r>
            <a:r>
              <a:rPr lang="en-US" sz="1400" dirty="0"/>
              <a:t>/sec</a:t>
            </a:r>
          </a:p>
        </p:txBody>
      </p:sp>
      <p:sp>
        <p:nvSpPr>
          <p:cNvPr id="99" name="Text Box 25"/>
          <p:cNvSpPr txBox="1">
            <a:spLocks noChangeArrowheads="1"/>
          </p:cNvSpPr>
          <p:nvPr/>
        </p:nvSpPr>
        <p:spPr bwMode="auto">
          <a:xfrm>
            <a:off x="4038600" y="44958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1500 </a:t>
            </a:r>
            <a:r>
              <a:rPr lang="en-US" sz="1400" dirty="0"/>
              <a:t>/sec</a:t>
            </a:r>
          </a:p>
        </p:txBody>
      </p:sp>
      <p:sp>
        <p:nvSpPr>
          <p:cNvPr id="100" name="Date Placeholder 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8E7D-45DC-46C3-89B4-E93EA761DBCC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advTm="22214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10" descr="mi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76200"/>
            <a:ext cx="742950" cy="1066800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2209800" y="773668"/>
            <a:ext cx="1143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EBestHJP</a:t>
            </a:r>
            <a:endParaRPr lang="en-US" dirty="0"/>
          </a:p>
        </p:txBody>
      </p:sp>
      <p:pic>
        <p:nvPicPr>
          <p:cNvPr id="113" name="Picture 112" descr="mi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5" y="95250"/>
            <a:ext cx="752475" cy="1047750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7010400" y="762000"/>
            <a:ext cx="1143000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SBestHJP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152400" y="26640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166/sec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76200" y="4038600"/>
            <a:ext cx="1143000" cy="523220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381000" y="1371600"/>
            <a:ext cx="3352936" cy="4267200"/>
            <a:chOff x="2528" y="288"/>
            <a:chExt cx="1978" cy="2851"/>
          </a:xfrm>
        </p:grpSpPr>
        <p:sp>
          <p:nvSpPr>
            <p:cNvPr id="150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151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52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53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156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157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3276600" y="3959423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1752600" y="3654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1447800" y="52548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914400" y="4645223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2819400" y="4800601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2286000" y="2511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 Box 24"/>
          <p:cNvSpPr txBox="1">
            <a:spLocks noChangeArrowheads="1"/>
          </p:cNvSpPr>
          <p:nvPr/>
        </p:nvSpPr>
        <p:spPr bwMode="auto">
          <a:xfrm>
            <a:off x="4572000" y="33498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278/sec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 Box 24"/>
          <p:cNvSpPr txBox="1">
            <a:spLocks noChangeArrowheads="1"/>
          </p:cNvSpPr>
          <p:nvPr/>
        </p:nvSpPr>
        <p:spPr bwMode="auto">
          <a:xfrm>
            <a:off x="4495800" y="4724400"/>
            <a:ext cx="11430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66/sec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Group 30"/>
          <p:cNvGrpSpPr>
            <a:grpSpLocks/>
          </p:cNvGrpSpPr>
          <p:nvPr/>
        </p:nvGrpSpPr>
        <p:grpSpPr bwMode="auto">
          <a:xfrm>
            <a:off x="4800600" y="2057400"/>
            <a:ext cx="3352936" cy="4267200"/>
            <a:chOff x="2528" y="288"/>
            <a:chExt cx="1978" cy="2851"/>
          </a:xfrm>
        </p:grpSpPr>
        <p:sp>
          <p:nvSpPr>
            <p:cNvPr id="196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197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98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99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202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203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0" name="Text Box 24"/>
          <p:cNvSpPr txBox="1">
            <a:spLocks noChangeArrowheads="1"/>
          </p:cNvSpPr>
          <p:nvPr/>
        </p:nvSpPr>
        <p:spPr bwMode="auto">
          <a:xfrm>
            <a:off x="7696200" y="4645223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 Box 24"/>
          <p:cNvSpPr txBox="1">
            <a:spLocks noChangeArrowheads="1"/>
          </p:cNvSpPr>
          <p:nvPr/>
        </p:nvSpPr>
        <p:spPr bwMode="auto">
          <a:xfrm>
            <a:off x="6172200" y="43404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334/sec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 Box 24"/>
          <p:cNvSpPr txBox="1">
            <a:spLocks noChangeArrowheads="1"/>
          </p:cNvSpPr>
          <p:nvPr/>
        </p:nvSpPr>
        <p:spPr bwMode="auto">
          <a:xfrm>
            <a:off x="5867400" y="59406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66/sec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 Box 24"/>
          <p:cNvSpPr txBox="1">
            <a:spLocks noChangeArrowheads="1"/>
          </p:cNvSpPr>
          <p:nvPr/>
        </p:nvSpPr>
        <p:spPr bwMode="auto">
          <a:xfrm>
            <a:off x="5486400" y="5105401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 Box 24"/>
          <p:cNvSpPr txBox="1">
            <a:spLocks noChangeArrowheads="1"/>
          </p:cNvSpPr>
          <p:nvPr/>
        </p:nvSpPr>
        <p:spPr bwMode="auto">
          <a:xfrm>
            <a:off x="7239000" y="5486401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 Box 24"/>
          <p:cNvSpPr txBox="1">
            <a:spLocks noChangeArrowheads="1"/>
          </p:cNvSpPr>
          <p:nvPr/>
        </p:nvSpPr>
        <p:spPr bwMode="auto">
          <a:xfrm>
            <a:off x="6705600" y="31974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56/sec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Date Placeholder 2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CB37-FA91-4DD6-9B92-D9BB66199F37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217" name="Slide Number Placeholder 2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218" name="Picture 217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1045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152400" y="26640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76200" y="4038600"/>
            <a:ext cx="1295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81000" y="1371600"/>
            <a:ext cx="3352936" cy="4267200"/>
            <a:chOff x="2528" y="288"/>
            <a:chExt cx="1978" cy="2851"/>
          </a:xfrm>
        </p:grpSpPr>
        <p:sp>
          <p:nvSpPr>
            <p:cNvPr id="150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52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53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156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157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3276600" y="39594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 = 34/sec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1752600" y="3654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1447800" y="52548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175/sec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1066800" y="4645223"/>
            <a:ext cx="1295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2819400" y="4800601"/>
            <a:ext cx="1295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17/sec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2286000" y="2511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34/sec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 Box 24"/>
          <p:cNvSpPr txBox="1">
            <a:spLocks noChangeArrowheads="1"/>
          </p:cNvSpPr>
          <p:nvPr/>
        </p:nvSpPr>
        <p:spPr bwMode="auto">
          <a:xfrm>
            <a:off x="5029200" y="34260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 Box 24"/>
          <p:cNvSpPr txBox="1">
            <a:spLocks noChangeArrowheads="1"/>
          </p:cNvSpPr>
          <p:nvPr/>
        </p:nvSpPr>
        <p:spPr bwMode="auto">
          <a:xfrm>
            <a:off x="4495800" y="45720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800600" y="2057400"/>
            <a:ext cx="3352936" cy="4267200"/>
            <a:chOff x="2528" y="288"/>
            <a:chExt cx="1978" cy="2851"/>
          </a:xfrm>
        </p:grpSpPr>
        <p:sp>
          <p:nvSpPr>
            <p:cNvPr id="196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98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99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202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203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0" name="Text Box 24"/>
          <p:cNvSpPr txBox="1">
            <a:spLocks noChangeArrowheads="1"/>
          </p:cNvSpPr>
          <p:nvPr/>
        </p:nvSpPr>
        <p:spPr bwMode="auto">
          <a:xfrm>
            <a:off x="7696200" y="46452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 Box 24"/>
          <p:cNvSpPr txBox="1">
            <a:spLocks noChangeArrowheads="1"/>
          </p:cNvSpPr>
          <p:nvPr/>
        </p:nvSpPr>
        <p:spPr bwMode="auto">
          <a:xfrm>
            <a:off x="6172200" y="43404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 Box 24"/>
          <p:cNvSpPr txBox="1">
            <a:spLocks noChangeArrowheads="1"/>
          </p:cNvSpPr>
          <p:nvPr/>
        </p:nvSpPr>
        <p:spPr bwMode="auto">
          <a:xfrm>
            <a:off x="5867400" y="59406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 Box 24"/>
          <p:cNvSpPr txBox="1">
            <a:spLocks noChangeArrowheads="1"/>
          </p:cNvSpPr>
          <p:nvPr/>
        </p:nvSpPr>
        <p:spPr bwMode="auto">
          <a:xfrm>
            <a:off x="5486400" y="5105401"/>
            <a:ext cx="1295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 Box 24"/>
          <p:cNvSpPr txBox="1">
            <a:spLocks noChangeArrowheads="1"/>
          </p:cNvSpPr>
          <p:nvPr/>
        </p:nvSpPr>
        <p:spPr bwMode="auto">
          <a:xfrm>
            <a:off x="7239000" y="5486401"/>
            <a:ext cx="12954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 Box 24"/>
          <p:cNvSpPr txBox="1">
            <a:spLocks noChangeArrowheads="1"/>
          </p:cNvSpPr>
          <p:nvPr/>
        </p:nvSpPr>
        <p:spPr bwMode="auto">
          <a:xfrm>
            <a:off x="6705600" y="31974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09800" y="773668"/>
            <a:ext cx="1295400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GlobalHJPR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0400" y="762000"/>
            <a:ext cx="1143000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EqualHJ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4" name="Picture 53" descr="green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76200"/>
            <a:ext cx="762000" cy="1066800"/>
          </a:xfrm>
          <a:prstGeom prst="rect">
            <a:avLst/>
          </a:prstGeom>
        </p:spPr>
      </p:pic>
      <p:pic>
        <p:nvPicPr>
          <p:cNvPr id="55" name="Picture 54" descr="purple-m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350" y="76200"/>
            <a:ext cx="781050" cy="1066800"/>
          </a:xfrm>
          <a:prstGeom prst="rect">
            <a:avLst/>
          </a:prstGeom>
        </p:spPr>
      </p:pic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4A9-A6CE-4A2D-A510-A1CE281396C5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58" name="Picture 57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951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2743200" y="26640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500/sec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2438400" y="4038600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971800" y="1371600"/>
            <a:ext cx="3352936" cy="4267200"/>
            <a:chOff x="2528" y="288"/>
            <a:chExt cx="1978" cy="2851"/>
          </a:xfrm>
        </p:grpSpPr>
        <p:sp>
          <p:nvSpPr>
            <p:cNvPr id="150" name="Oval 31"/>
            <p:cNvSpPr>
              <a:spLocks noChangeArrowheads="1"/>
            </p:cNvSpPr>
            <p:nvPr/>
          </p:nvSpPr>
          <p:spPr bwMode="auto">
            <a:xfrm>
              <a:off x="3727" y="2119"/>
              <a:ext cx="432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/>
                <a:t>Join </a:t>
              </a:r>
              <a:r>
                <a:rPr lang="en-US" sz="1400" b="1" dirty="0" smtClean="0"/>
                <a:t>4</a:t>
              </a:r>
              <a:endParaRPr lang="en-US" sz="1400" b="1" dirty="0"/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2528" y="288"/>
              <a:ext cx="1978" cy="2851"/>
              <a:chOff x="2240" y="288"/>
              <a:chExt cx="1978" cy="2851"/>
            </a:xfrm>
          </p:grpSpPr>
          <p:sp>
            <p:nvSpPr>
              <p:cNvPr id="152" name="Oval 33"/>
              <p:cNvSpPr>
                <a:spLocks noChangeArrowheads="1"/>
              </p:cNvSpPr>
              <p:nvPr/>
            </p:nvSpPr>
            <p:spPr bwMode="auto">
              <a:xfrm>
                <a:off x="2914" y="62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1</a:t>
                </a:r>
              </a:p>
            </p:txBody>
          </p:sp>
          <p:sp>
            <p:nvSpPr>
              <p:cNvPr id="153" name="Line 35"/>
              <p:cNvSpPr>
                <a:spLocks noChangeShapeType="1"/>
              </p:cNvSpPr>
              <p:nvPr/>
            </p:nvSpPr>
            <p:spPr bwMode="auto">
              <a:xfrm flipV="1">
                <a:off x="2240" y="1766"/>
                <a:ext cx="347" cy="9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36"/>
              <p:cNvSpPr>
                <a:spLocks noChangeShapeType="1"/>
              </p:cNvSpPr>
              <p:nvPr/>
            </p:nvSpPr>
            <p:spPr bwMode="auto">
              <a:xfrm flipV="1">
                <a:off x="3094" y="28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Oval 37"/>
              <p:cNvSpPr>
                <a:spLocks noChangeArrowheads="1"/>
              </p:cNvSpPr>
              <p:nvPr/>
            </p:nvSpPr>
            <p:spPr bwMode="auto">
              <a:xfrm>
                <a:off x="2492" y="1514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2</a:t>
                </a:r>
              </a:p>
            </p:txBody>
          </p:sp>
          <p:sp>
            <p:nvSpPr>
              <p:cNvPr id="156" name="Oval 39"/>
              <p:cNvSpPr>
                <a:spLocks noChangeArrowheads="1"/>
              </p:cNvSpPr>
              <p:nvPr/>
            </p:nvSpPr>
            <p:spPr bwMode="auto">
              <a:xfrm>
                <a:off x="3544" y="1375"/>
                <a:ext cx="432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 dirty="0"/>
                  <a:t>Join 3</a:t>
                </a:r>
              </a:p>
            </p:txBody>
          </p:sp>
          <p:sp>
            <p:nvSpPr>
              <p:cNvPr id="157" name="Line 43"/>
              <p:cNvSpPr>
                <a:spLocks noChangeShapeType="1"/>
              </p:cNvSpPr>
              <p:nvPr/>
            </p:nvSpPr>
            <p:spPr bwMode="auto">
              <a:xfrm flipH="1" flipV="1">
                <a:off x="3948" y="1612"/>
                <a:ext cx="27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44"/>
              <p:cNvSpPr>
                <a:spLocks noChangeShapeType="1"/>
              </p:cNvSpPr>
              <p:nvPr/>
            </p:nvSpPr>
            <p:spPr bwMode="auto">
              <a:xfrm flipV="1">
                <a:off x="3293" y="2407"/>
                <a:ext cx="263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45"/>
              <p:cNvSpPr>
                <a:spLocks noChangeShapeType="1"/>
              </p:cNvSpPr>
              <p:nvPr/>
            </p:nvSpPr>
            <p:spPr bwMode="auto">
              <a:xfrm flipH="1" flipV="1">
                <a:off x="3714" y="2407"/>
                <a:ext cx="158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47"/>
              <p:cNvSpPr>
                <a:spLocks noChangeShapeType="1"/>
              </p:cNvSpPr>
              <p:nvPr/>
            </p:nvSpPr>
            <p:spPr bwMode="auto">
              <a:xfrm flipH="1" flipV="1">
                <a:off x="2827" y="1766"/>
                <a:ext cx="44" cy="10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48"/>
              <p:cNvSpPr>
                <a:spLocks noChangeShapeType="1"/>
              </p:cNvSpPr>
              <p:nvPr/>
            </p:nvSpPr>
            <p:spPr bwMode="auto">
              <a:xfrm flipV="1">
                <a:off x="3678" y="1663"/>
                <a:ext cx="45" cy="4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49"/>
              <p:cNvSpPr>
                <a:spLocks noChangeShapeType="1"/>
              </p:cNvSpPr>
              <p:nvPr/>
            </p:nvSpPr>
            <p:spPr bwMode="auto">
              <a:xfrm flipH="1" flipV="1">
                <a:off x="3184" y="899"/>
                <a:ext cx="539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50"/>
              <p:cNvSpPr>
                <a:spLocks noChangeShapeType="1"/>
              </p:cNvSpPr>
              <p:nvPr/>
            </p:nvSpPr>
            <p:spPr bwMode="auto">
              <a:xfrm flipV="1">
                <a:off x="2819" y="899"/>
                <a:ext cx="230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5943600" y="3959423"/>
            <a:ext cx="13716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4343400" y="3654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32/sec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4038600" y="5254823"/>
            <a:ext cx="13716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6/sec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3429000" y="4645223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5410200" y="4800601"/>
            <a:ext cx="12954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4876800" y="2511623"/>
            <a:ext cx="1447800" cy="307777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λcde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' = 162/sec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773668"/>
            <a:ext cx="1524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AccurateHTPP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3" name="Picture 52" descr="blue-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76200"/>
            <a:ext cx="838200" cy="1160929"/>
          </a:xfrm>
          <a:prstGeom prst="rect">
            <a:avLst/>
          </a:prstGeom>
        </p:spPr>
      </p:pic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B6C9-436B-48E5-BCC6-371060197D22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56" name="Picture 55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</p:spTree>
  </p:cSld>
  <p:clrMapOvr>
    <a:masterClrMapping/>
  </p:clrMapOvr>
  <p:transition advTm="1685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0"/>
            <a:ext cx="81534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Experimental Study 2: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Cumulative Throughput 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Semi-bushy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Queryplan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60326"/>
            <a:ext cx="1057275" cy="1463674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990600" y="2057400"/>
          <a:ext cx="5943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1C0E-3F89-48F9-B998-E74F33FA474C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advTm="49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2995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0960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EC0-B0B0-4C9A-836A-2D66813BAEDB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90600" y="990600"/>
            <a:ext cx="769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Input Path Productivity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for a </a:t>
            </a:r>
            <a:r>
              <a:rPr lang="en-US" sz="2000" dirty="0" err="1" smtClean="0">
                <a:latin typeface="Arial" charset="0"/>
              </a:rPr>
              <a:t>Q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ueryplan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-Level Adaptation</a:t>
            </a:r>
            <a:endParaRPr lang="en-US" sz="2000" i="1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i="1" dirty="0" smtClean="0">
                <a:solidFill>
                  <a:schemeClr val="tx1"/>
                </a:solidFill>
                <a:latin typeface="Arial" charset="0"/>
              </a:rPr>
              <a:t>Accurate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High-throughput Path Productivity</a:t>
            </a:r>
            <a:r>
              <a:rPr lang="en-US" sz="2000" dirty="0" smtClean="0">
                <a:latin typeface="Arial" charset="0"/>
              </a:rPr>
              <a:t> Algorithms</a:t>
            </a:r>
            <a:endParaRPr 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Implemented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CAPE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Preliminary Performance </a:t>
            </a:r>
            <a:r>
              <a:rPr lang="en-US" sz="2000" dirty="0" smtClean="0">
                <a:latin typeface="Arial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valuation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90600" y="43434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latin typeface="Arial" charset="0"/>
              </a:rPr>
              <a:t>Non-trivial Extension to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Time-based </a:t>
            </a:r>
            <a:r>
              <a:rPr lang="en-US" sz="2000" b="1" dirty="0" smtClean="0">
                <a:latin typeface="Arial" charset="0"/>
              </a:rPr>
              <a:t>Window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b="1" dirty="0" smtClean="0">
                <a:latin typeface="Arial" charset="0"/>
              </a:rPr>
              <a:t>Hash Partition Selectivity</a:t>
            </a:r>
            <a:r>
              <a:rPr lang="en-US" sz="2000" dirty="0" smtClean="0">
                <a:latin typeface="Arial" charset="0"/>
              </a:rPr>
              <a:t>, choice of better data resources.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latin typeface="Arial" charset="0"/>
              </a:rPr>
              <a:t>Combination with </a:t>
            </a:r>
            <a:r>
              <a:rPr lang="en-US" sz="2000" b="1" dirty="0" smtClean="0">
                <a:latin typeface="Arial" charset="0"/>
              </a:rPr>
              <a:t>Load Shedding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b="1" dirty="0" smtClean="0">
                <a:latin typeface="Arial" charset="0"/>
              </a:rPr>
              <a:t>State Spilling</a:t>
            </a:r>
            <a:r>
              <a:rPr lang="en-US" sz="2000" dirty="0" smtClean="0">
                <a:latin typeface="Arial" charset="0"/>
              </a:rPr>
              <a:t> Approaches.</a:t>
            </a:r>
            <a:endParaRPr 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32004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Future Work</a:t>
            </a:r>
          </a:p>
        </p:txBody>
      </p:sp>
      <p:pic>
        <p:nvPicPr>
          <p:cNvPr id="10" name="Picture 9" descr="targ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85725"/>
            <a:ext cx="1038225" cy="1133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8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Acknowledgements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600" y="1199614"/>
            <a:ext cx="7848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my advisor Prof. Rundensteiner for her incredible patience,  guidance and support.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my co-advisor Prof. Murali Mani for his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excellent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feedback.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Prof.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Gennert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Prof. Wills for continued TA support.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u="none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2400" u="none" dirty="0" err="1" smtClean="0">
                <a:latin typeface="Arial" pitchFamily="34" charset="0"/>
                <a:cs typeface="Arial" pitchFamily="34" charset="0"/>
              </a:rPr>
              <a:t>Mingzhu</a:t>
            </a:r>
            <a:r>
              <a:rPr lang="en-US" sz="24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referring me the “Knapsack Problems” book by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Pisinger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u="none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u="none" dirty="0" smtClean="0">
                <a:latin typeface="Arial" pitchFamily="34" charset="0"/>
                <a:cs typeface="Arial" pitchFamily="34" charset="0"/>
              </a:rPr>
              <a:t>The entire WPI 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SRG </a:t>
            </a:r>
            <a:r>
              <a:rPr lang="en-US" sz="2400" u="none" dirty="0" smtClean="0">
                <a:latin typeface="Arial" pitchFamily="34" charset="0"/>
                <a:cs typeface="Arial" pitchFamily="34" charset="0"/>
              </a:rPr>
              <a:t>group for providing a great mix of friendly as well as high quality research environment.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thank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1038225" cy="1123950"/>
          </a:xfrm>
          <a:prstGeom prst="rect">
            <a:avLst/>
          </a:prstGeom>
        </p:spPr>
      </p:pic>
    </p:spTree>
  </p:cSld>
  <p:clrMapOvr>
    <a:masterClrMapping/>
  </p:clrMapOvr>
  <p:transition advTm="118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990600" y="0"/>
            <a:ext cx="7467600" cy="9144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CPU and Memory Limitation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3124200" y="2041525"/>
            <a:ext cx="2667000" cy="2301875"/>
            <a:chOff x="1728" y="1776"/>
            <a:chExt cx="1680" cy="1450"/>
          </a:xfrm>
        </p:grpSpPr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2160" y="2208"/>
              <a:ext cx="912" cy="432"/>
            </a:xfrm>
            <a:prstGeom prst="ellipse">
              <a:avLst/>
            </a:prstGeom>
            <a:solidFill>
              <a:srgbClr val="FFFF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Join </a:t>
              </a:r>
              <a:r>
                <a:rPr lang="en-US" sz="1600" b="1" u="none" dirty="0" err="1" smtClean="0">
                  <a:latin typeface="Arial" pitchFamily="34" charset="0"/>
                  <a:cs typeface="Arial" pitchFamily="34" charset="0"/>
                </a:rPr>
                <a:t>Opr</a:t>
              </a:r>
              <a:endParaRPr lang="en-US" sz="1600" b="1" u="none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A1</a:t>
              </a:r>
              <a:r>
                <a:rPr lang="en-US" sz="1600" b="1" u="none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b="1" u="none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1600" b="1" u="none" dirty="0" smtClean="0">
                  <a:latin typeface="Arial" pitchFamily="34" charset="0"/>
                  <a:cs typeface="Arial" pitchFamily="34" charset="0"/>
                </a:rPr>
                <a:t>B1</a:t>
              </a:r>
              <a:endParaRPr lang="en-US" sz="1600" b="1" u="none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256" y="2640"/>
              <a:ext cx="192" cy="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 flipV="1">
              <a:off x="2736" y="2640"/>
              <a:ext cx="96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1728" y="303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 dirty="0"/>
                <a:t>Stream A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784" y="303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 dirty="0"/>
                <a:t>Stream B</a:t>
              </a:r>
            </a:p>
          </p:txBody>
        </p: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 flipV="1">
              <a:off x="2592" y="17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80"/>
          <p:cNvGrpSpPr>
            <a:grpSpLocks/>
          </p:cNvGrpSpPr>
          <p:nvPr/>
        </p:nvGrpSpPr>
        <p:grpSpPr bwMode="auto">
          <a:xfrm>
            <a:off x="2743200" y="2590800"/>
            <a:ext cx="990600" cy="1143000"/>
            <a:chOff x="1728" y="2016"/>
            <a:chExt cx="624" cy="720"/>
          </a:xfrm>
        </p:grpSpPr>
        <p:grpSp>
          <p:nvGrpSpPr>
            <p:cNvPr id="32" name="Group 41"/>
            <p:cNvGrpSpPr>
              <a:grpSpLocks/>
            </p:cNvGrpSpPr>
            <p:nvPr/>
          </p:nvGrpSpPr>
          <p:grpSpPr bwMode="auto">
            <a:xfrm>
              <a:off x="1728" y="2160"/>
              <a:ext cx="624" cy="576"/>
              <a:chOff x="1440" y="2400"/>
              <a:chExt cx="624" cy="576"/>
            </a:xfrm>
          </p:grpSpPr>
          <p:grpSp>
            <p:nvGrpSpPr>
              <p:cNvPr id="36" name="Group 25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69" name="Rectangle 2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z  am 12:09</a:t>
                  </a:r>
                </a:p>
              </p:txBody>
            </p:sp>
            <p:sp>
              <p:nvSpPr>
                <p:cNvPr id="70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2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29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66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c  az  12:08</a:t>
                  </a:r>
                </a:p>
              </p:txBody>
            </p:sp>
            <p:sp>
              <p:nvSpPr>
                <p:cNvPr id="67" name="Line 3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33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63" name="Rectangle 3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46001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12:07</a:t>
                  </a:r>
                </a:p>
              </p:txBody>
            </p:sp>
            <p:sp>
              <p:nvSpPr>
                <p:cNvPr id="64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3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0" name="Group 37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60" name="Rectangle 38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 dirty="0">
                      <a:latin typeface="Times New Roman" pitchFamily="18" charset="0"/>
                    </a:rPr>
                    <a:t> b </a:t>
                  </a:r>
                  <a:r>
                    <a:rPr lang="en-US" sz="1400" b="1" u="none" dirty="0" err="1">
                      <a:latin typeface="Times New Roman" pitchFamily="18" charset="0"/>
                    </a:rPr>
                    <a:t>ab</a:t>
                  </a:r>
                  <a:r>
                    <a:rPr lang="en-US" sz="1400" b="1" u="none" dirty="0">
                      <a:latin typeface="Times New Roman" pitchFamily="18" charset="0"/>
                    </a:rPr>
                    <a:t>  </a:t>
                  </a:r>
                  <a:r>
                    <a:rPr lang="en-US" sz="1400" b="1" u="none" dirty="0" smtClean="0">
                      <a:latin typeface="Times New Roman" pitchFamily="18" charset="0"/>
                    </a:rPr>
                    <a:t>12:05</a:t>
                  </a:r>
                  <a:endParaRPr lang="en-US" sz="1400" b="1" u="none" dirty="0">
                    <a:latin typeface="Times New Roman" pitchFamily="18" charset="0"/>
                  </a:endParaRPr>
                </a:p>
              </p:txBody>
            </p:sp>
            <p:sp>
              <p:nvSpPr>
                <p:cNvPr id="61" name="Line 39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40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164"/>
            <p:cNvGrpSpPr>
              <a:grpSpLocks/>
            </p:cNvGrpSpPr>
            <p:nvPr/>
          </p:nvGrpSpPr>
          <p:grpSpPr bwMode="auto">
            <a:xfrm>
              <a:off x="1728" y="2016"/>
              <a:ext cx="624" cy="144"/>
              <a:chOff x="1728" y="3744"/>
              <a:chExt cx="624" cy="144"/>
            </a:xfrm>
          </p:grpSpPr>
          <p:sp>
            <p:nvSpPr>
              <p:cNvPr id="53" name="Rectangle 165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>
                    <a:latin typeface="Times New Roman" pitchFamily="18" charset="0"/>
                  </a:rPr>
                  <a:t>A1  A2</a:t>
                </a:r>
                <a:r>
                  <a:rPr lang="en-US" sz="1400" b="1" u="none">
                    <a:latin typeface="Times New Roman" pitchFamily="18" charset="0"/>
                  </a:rPr>
                  <a:t>      ts</a:t>
                </a:r>
              </a:p>
            </p:txBody>
          </p:sp>
          <p:sp>
            <p:nvSpPr>
              <p:cNvPr id="54" name="Line 166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67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" name="Group 181"/>
          <p:cNvGrpSpPr>
            <a:grpSpLocks/>
          </p:cNvGrpSpPr>
          <p:nvPr/>
        </p:nvGrpSpPr>
        <p:grpSpPr bwMode="auto">
          <a:xfrm>
            <a:off x="5638800" y="2590800"/>
            <a:ext cx="990600" cy="1143000"/>
            <a:chOff x="3552" y="2112"/>
            <a:chExt cx="624" cy="720"/>
          </a:xfrm>
        </p:grpSpPr>
        <p:grpSp>
          <p:nvGrpSpPr>
            <p:cNvPr id="56" name="Group 60"/>
            <p:cNvGrpSpPr>
              <a:grpSpLocks/>
            </p:cNvGrpSpPr>
            <p:nvPr/>
          </p:nvGrpSpPr>
          <p:grpSpPr bwMode="auto">
            <a:xfrm>
              <a:off x="3552" y="2256"/>
              <a:ext cx="624" cy="576"/>
              <a:chOff x="1440" y="2400"/>
              <a:chExt cx="624" cy="576"/>
            </a:xfrm>
          </p:grpSpPr>
          <p:grpSp>
            <p:nvGrpSpPr>
              <p:cNvPr id="57" name="Group 61"/>
              <p:cNvGrpSpPr>
                <a:grpSpLocks/>
              </p:cNvGrpSpPr>
              <p:nvPr/>
            </p:nvGrpSpPr>
            <p:grpSpPr bwMode="auto">
              <a:xfrm>
                <a:off x="1440" y="2832"/>
                <a:ext cx="624" cy="144"/>
                <a:chOff x="1728" y="3744"/>
                <a:chExt cx="624" cy="144"/>
              </a:xfrm>
            </p:grpSpPr>
            <p:sp>
              <p:nvSpPr>
                <p:cNvPr id="91" name="Rectangle 62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z ap  12:10</a:t>
                  </a:r>
                </a:p>
              </p:txBody>
            </p:sp>
            <p:sp>
              <p:nvSpPr>
                <p:cNvPr id="92" name="Line 63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Line 64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65"/>
              <p:cNvGrpSpPr>
                <a:grpSpLocks/>
              </p:cNvGrpSpPr>
              <p:nvPr/>
            </p:nvGrpSpPr>
            <p:grpSpPr bwMode="auto">
              <a:xfrm>
                <a:off x="1440" y="2688"/>
                <a:ext cx="624" cy="144"/>
                <a:chOff x="1728" y="3744"/>
                <a:chExt cx="624" cy="144"/>
              </a:xfrm>
            </p:grpSpPr>
            <p:sp>
              <p:nvSpPr>
                <p:cNvPr id="88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a  ax  12:09</a:t>
                  </a:r>
                </a:p>
              </p:txBody>
            </p:sp>
            <p:sp>
              <p:nvSpPr>
                <p:cNvPr id="89" name="Line 67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68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69"/>
              <p:cNvGrpSpPr>
                <a:grpSpLocks/>
              </p:cNvGrpSpPr>
              <p:nvPr/>
            </p:nvGrpSpPr>
            <p:grpSpPr bwMode="auto">
              <a:xfrm>
                <a:off x="1440" y="2544"/>
                <a:ext cx="624" cy="144"/>
                <a:chOff x="1728" y="3744"/>
                <a:chExt cx="624" cy="144"/>
              </a:xfrm>
            </p:grpSpPr>
            <p:sp>
              <p:nvSpPr>
                <p:cNvPr id="85" name="Rectangle 70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k  as  12:08</a:t>
                  </a:r>
                </a:p>
              </p:txBody>
            </p:sp>
            <p:sp>
              <p:nvSpPr>
                <p:cNvPr id="86" name="Line 71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72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73"/>
              <p:cNvGrpSpPr>
                <a:grpSpLocks/>
              </p:cNvGrpSpPr>
              <p:nvPr/>
            </p:nvGrpSpPr>
            <p:grpSpPr bwMode="auto">
              <a:xfrm>
                <a:off x="1440" y="2400"/>
                <a:ext cx="624" cy="144"/>
                <a:chOff x="1728" y="3744"/>
                <a:chExt cx="624" cy="144"/>
              </a:xfrm>
            </p:grpSpPr>
            <p:sp>
              <p:nvSpPr>
                <p:cNvPr id="82" name="Rectangle 74"/>
                <p:cNvSpPr>
                  <a:spLocks noChangeArrowheads="1"/>
                </p:cNvSpPr>
                <p:nvPr/>
              </p:nvSpPr>
              <p:spPr bwMode="auto">
                <a:xfrm>
                  <a:off x="1728" y="3744"/>
                  <a:ext cx="624" cy="144"/>
                </a:xfrm>
                <a:prstGeom prst="rect">
                  <a:avLst/>
                </a:prstGeom>
                <a:solidFill>
                  <a:srgbClr val="CCFFFF">
                    <a:alpha val="39999"/>
                  </a:srgbClr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400" b="1" u="none">
                      <a:latin typeface="Times New Roman" pitchFamily="18" charset="0"/>
                    </a:rPr>
                    <a:t> a  ab  12:07</a:t>
                  </a:r>
                </a:p>
              </p:txBody>
            </p:sp>
            <p:sp>
              <p:nvSpPr>
                <p:cNvPr id="83" name="Line 75"/>
                <p:cNvSpPr>
                  <a:spLocks noChangeShapeType="1"/>
                </p:cNvSpPr>
                <p:nvPr/>
              </p:nvSpPr>
              <p:spPr bwMode="auto">
                <a:xfrm>
                  <a:off x="1872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76"/>
                <p:cNvSpPr>
                  <a:spLocks noChangeShapeType="1"/>
                </p:cNvSpPr>
                <p:nvPr/>
              </p:nvSpPr>
              <p:spPr bwMode="auto">
                <a:xfrm>
                  <a:off x="2016" y="37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3" name="Group 168"/>
            <p:cNvGrpSpPr>
              <a:grpSpLocks/>
            </p:cNvGrpSpPr>
            <p:nvPr/>
          </p:nvGrpSpPr>
          <p:grpSpPr bwMode="auto">
            <a:xfrm>
              <a:off x="3552" y="2112"/>
              <a:ext cx="624" cy="144"/>
              <a:chOff x="1728" y="3744"/>
              <a:chExt cx="624" cy="144"/>
            </a:xfrm>
          </p:grpSpPr>
          <p:sp>
            <p:nvSpPr>
              <p:cNvPr id="75" name="Rectangle 169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anchor="ctr"/>
              <a:lstStyle/>
              <a:p>
                <a:r>
                  <a:rPr lang="en-US" sz="1200" b="1" u="none" dirty="0">
                    <a:latin typeface="Times New Roman" pitchFamily="18" charset="0"/>
                  </a:rPr>
                  <a:t>B1  B2</a:t>
                </a:r>
                <a:r>
                  <a:rPr lang="en-US" sz="1400" b="1" u="none" dirty="0">
                    <a:latin typeface="Times New Roman" pitchFamily="18" charset="0"/>
                  </a:rPr>
                  <a:t>      </a:t>
                </a:r>
                <a:r>
                  <a:rPr lang="en-US" sz="1400" b="1" u="none" dirty="0" err="1">
                    <a:latin typeface="Times New Roman" pitchFamily="18" charset="0"/>
                  </a:rPr>
                  <a:t>ts</a:t>
                </a:r>
                <a:endParaRPr lang="en-US" sz="1400" b="1" u="none" dirty="0">
                  <a:latin typeface="Times New Roman" pitchFamily="18" charset="0"/>
                </a:endParaRPr>
              </a:p>
            </p:txBody>
          </p:sp>
          <p:sp>
            <p:nvSpPr>
              <p:cNvPr id="76" name="Line 170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71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" name="Group 110"/>
          <p:cNvGrpSpPr>
            <a:grpSpLocks/>
          </p:cNvGrpSpPr>
          <p:nvPr/>
        </p:nvGrpSpPr>
        <p:grpSpPr bwMode="auto">
          <a:xfrm>
            <a:off x="3581400" y="1355725"/>
            <a:ext cx="1981200" cy="228600"/>
            <a:chOff x="2208" y="1584"/>
            <a:chExt cx="1248" cy="144"/>
          </a:xfrm>
        </p:grpSpPr>
        <p:grpSp>
          <p:nvGrpSpPr>
            <p:cNvPr id="78" name="Group 111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100" name="Rectangle 11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101" name="Line 11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1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" name="Group 11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97" name="Rectangle 11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>
                    <a:latin typeface="Times New Roman" pitchFamily="18" charset="0"/>
                  </a:rPr>
                  <a:t>a  ab  12:07</a:t>
                </a:r>
              </a:p>
            </p:txBody>
          </p:sp>
          <p:sp>
            <p:nvSpPr>
              <p:cNvPr id="98" name="Line 11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1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0" name="Group 109"/>
          <p:cNvGrpSpPr>
            <a:grpSpLocks/>
          </p:cNvGrpSpPr>
          <p:nvPr/>
        </p:nvGrpSpPr>
        <p:grpSpPr bwMode="auto">
          <a:xfrm>
            <a:off x="3581400" y="1584325"/>
            <a:ext cx="1981200" cy="228600"/>
            <a:chOff x="2208" y="1584"/>
            <a:chExt cx="1248" cy="144"/>
          </a:xfrm>
        </p:grpSpPr>
        <p:grpSp>
          <p:nvGrpSpPr>
            <p:cNvPr id="81" name="Group 103"/>
            <p:cNvGrpSpPr>
              <a:grpSpLocks/>
            </p:cNvGrpSpPr>
            <p:nvPr/>
          </p:nvGrpSpPr>
          <p:grpSpPr bwMode="auto">
            <a:xfrm>
              <a:off x="2208" y="1584"/>
              <a:ext cx="624" cy="144"/>
              <a:chOff x="1728" y="3744"/>
              <a:chExt cx="624" cy="144"/>
            </a:xfrm>
          </p:grpSpPr>
          <p:sp>
            <p:nvSpPr>
              <p:cNvPr id="109" name="Rectangle 102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</a:t>
                </a:r>
                <a:r>
                  <a:rPr lang="en-US" sz="1400" b="1" u="none" dirty="0" err="1">
                    <a:latin typeface="Times New Roman" pitchFamily="18" charset="0"/>
                  </a:rPr>
                  <a:t>az</a:t>
                </a:r>
                <a:r>
                  <a:rPr lang="en-US" sz="1400" b="1" u="none" dirty="0">
                    <a:latin typeface="Times New Roman" pitchFamily="18" charset="0"/>
                  </a:rPr>
                  <a:t>  12:10</a:t>
                </a:r>
              </a:p>
            </p:txBody>
          </p:sp>
          <p:sp>
            <p:nvSpPr>
              <p:cNvPr id="110" name="Line 103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104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4" name="Group 105"/>
            <p:cNvGrpSpPr>
              <a:grpSpLocks/>
            </p:cNvGrpSpPr>
            <p:nvPr/>
          </p:nvGrpSpPr>
          <p:grpSpPr bwMode="auto">
            <a:xfrm>
              <a:off x="2832" y="1584"/>
              <a:ext cx="624" cy="144"/>
              <a:chOff x="1728" y="3744"/>
              <a:chExt cx="624" cy="144"/>
            </a:xfrm>
          </p:grpSpPr>
          <p:sp>
            <p:nvSpPr>
              <p:cNvPr id="106" name="Rectangle 106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624" cy="144"/>
              </a:xfrm>
              <a:prstGeom prst="rect">
                <a:avLst/>
              </a:prstGeom>
              <a:solidFill>
                <a:srgbClr val="CCFF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 u="none" dirty="0">
                    <a:latin typeface="Times New Roman" pitchFamily="18" charset="0"/>
                  </a:rPr>
                  <a:t>a  ax  12:09</a:t>
                </a:r>
              </a:p>
            </p:txBody>
          </p:sp>
          <p:sp>
            <p:nvSpPr>
              <p:cNvPr id="107" name="Line 107"/>
              <p:cNvSpPr>
                <a:spLocks noChangeShapeType="1"/>
              </p:cNvSpPr>
              <p:nvPr/>
            </p:nvSpPr>
            <p:spPr bwMode="auto">
              <a:xfrm>
                <a:off x="1872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0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5" name="Group 172"/>
          <p:cNvGrpSpPr>
            <a:grpSpLocks/>
          </p:cNvGrpSpPr>
          <p:nvPr/>
        </p:nvGrpSpPr>
        <p:grpSpPr bwMode="auto">
          <a:xfrm>
            <a:off x="3581400" y="1812925"/>
            <a:ext cx="990600" cy="228600"/>
            <a:chOff x="1728" y="3744"/>
            <a:chExt cx="624" cy="144"/>
          </a:xfrm>
        </p:grpSpPr>
        <p:sp>
          <p:nvSpPr>
            <p:cNvPr id="113" name="Rectangle 173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A1  A2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14" name="Line 174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75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176"/>
          <p:cNvGrpSpPr>
            <a:grpSpLocks/>
          </p:cNvGrpSpPr>
          <p:nvPr/>
        </p:nvGrpSpPr>
        <p:grpSpPr bwMode="auto">
          <a:xfrm>
            <a:off x="4572000" y="1812925"/>
            <a:ext cx="990600" cy="228600"/>
            <a:chOff x="1728" y="3744"/>
            <a:chExt cx="624" cy="144"/>
          </a:xfrm>
        </p:grpSpPr>
        <p:sp>
          <p:nvSpPr>
            <p:cNvPr id="117" name="Rectangle 177"/>
            <p:cNvSpPr>
              <a:spLocks noChangeArrowheads="1"/>
            </p:cNvSpPr>
            <p:nvPr/>
          </p:nvSpPr>
          <p:spPr bwMode="auto">
            <a:xfrm>
              <a:off x="1728" y="3744"/>
              <a:ext cx="624" cy="144"/>
            </a:xfrm>
            <a:prstGeom prst="rect">
              <a:avLst/>
            </a:prstGeom>
            <a:solidFill>
              <a:srgbClr val="CCFFFF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anchor="ctr"/>
            <a:lstStyle/>
            <a:p>
              <a:r>
                <a:rPr lang="en-US" sz="1200" b="1" u="none">
                  <a:latin typeface="Times New Roman" pitchFamily="18" charset="0"/>
                </a:rPr>
                <a:t>B1  B2</a:t>
              </a:r>
              <a:r>
                <a:rPr lang="en-US" sz="1400" b="1" u="none">
                  <a:latin typeface="Times New Roman" pitchFamily="18" charset="0"/>
                </a:rPr>
                <a:t>      ts</a:t>
              </a:r>
            </a:p>
          </p:txBody>
        </p:sp>
        <p:sp>
          <p:nvSpPr>
            <p:cNvPr id="118" name="Line 178"/>
            <p:cNvSpPr>
              <a:spLocks noChangeShapeType="1"/>
            </p:cNvSpPr>
            <p:nvPr/>
          </p:nvSpPr>
          <p:spPr bwMode="auto">
            <a:xfrm>
              <a:off x="187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79"/>
            <p:cNvSpPr>
              <a:spLocks noChangeShapeType="1"/>
            </p:cNvSpPr>
            <p:nvPr/>
          </p:nvSpPr>
          <p:spPr bwMode="auto">
            <a:xfrm>
              <a:off x="20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1295400" y="4419600"/>
            <a:ext cx="655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CPU and Memory run out potentially </a:t>
            </a:r>
            <a:r>
              <a:rPr lang="en-US" sz="2000" u="none" dirty="0">
                <a:latin typeface="Arial" pitchFamily="34" charset="0"/>
                <a:cs typeface="Arial" pitchFamily="34" charset="0"/>
              </a:rPr>
              <a:t>due to:</a:t>
            </a:r>
            <a:br>
              <a:rPr lang="en-US" sz="2000" u="none" dirty="0">
                <a:latin typeface="Arial" pitchFamily="34" charset="0"/>
                <a:cs typeface="Arial" pitchFamily="34" charset="0"/>
              </a:rPr>
            </a:br>
            <a:endParaRPr lang="en-US" sz="2000" u="none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AutoNum type="alphaLcParenR"/>
            </a:pP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2000" u="none" dirty="0">
                <a:latin typeface="Arial" pitchFamily="34" charset="0"/>
                <a:cs typeface="Arial" pitchFamily="34" charset="0"/>
              </a:rPr>
              <a:t>data 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arrival rates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arge window sizes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AutoNum type="alphaLcParenR"/>
            </a:pP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2000" u="none" dirty="0">
                <a:latin typeface="Arial" pitchFamily="34" charset="0"/>
                <a:cs typeface="Arial" pitchFamily="34" charset="0"/>
              </a:rPr>
              <a:t>operator 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selectivity: data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haracteristics</a:t>
            </a:r>
            <a:endParaRPr lang="en-US" sz="2000" u="non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5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7" y="152401"/>
            <a:ext cx="871423" cy="1143000"/>
          </a:xfrm>
          <a:prstGeom prst="rect">
            <a:avLst/>
          </a:prstGeom>
          <a:noFill/>
        </p:spPr>
      </p:pic>
      <p:sp>
        <p:nvSpPr>
          <p:cNvPr id="103" name="Date Placeholder 10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8EA2-D9B8-4EB7-9A9D-0E31569CD9B2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104" name="Slide Number Placehold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40201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35608" y="1524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굴림" pitchFamily="34" charset="-127"/>
                <a:cs typeface="+mj-cs"/>
              </a:rPr>
              <a:t>A Simple Sliding Window Query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굴림" pitchFamily="34" charset="-127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0" y="1981200"/>
            <a:ext cx="3886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On arrival of a new </a:t>
            </a:r>
            <a:r>
              <a:rPr kumimoji="0" lang="en-US" altLang="ko-K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tuple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 to window A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Scan window </a:t>
            </a: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B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 and propagate matching tuples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Insert new </a:t>
            </a:r>
            <a:r>
              <a:rPr kumimoji="0" lang="en-US" altLang="ko-K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tuple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 into window </a:t>
            </a: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A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Invalidate all expired tuples in window </a:t>
            </a:r>
            <a:r>
              <a:rPr kumimoji="0" lang="en-US" altLang="ko-K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A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667000"/>
            <a:ext cx="4800600" cy="2652713"/>
            <a:chOff x="0" y="1488"/>
            <a:chExt cx="3024" cy="167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76" y="1920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80" y="1728"/>
              <a:ext cx="67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912" y="25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211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768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 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016" y="25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872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 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>
              <a:off x="1368" y="2088"/>
              <a:ext cx="192" cy="240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96" y="2064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57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248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1680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2352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576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124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680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35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AutoShape 22"/>
            <p:cNvSpPr>
              <a:spLocks/>
            </p:cNvSpPr>
            <p:nvPr/>
          </p:nvSpPr>
          <p:spPr bwMode="auto">
            <a:xfrm>
              <a:off x="432" y="1920"/>
              <a:ext cx="144" cy="672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3"/>
            <p:cNvSpPr>
              <a:spLocks/>
            </p:cNvSpPr>
            <p:nvPr/>
          </p:nvSpPr>
          <p:spPr bwMode="auto">
            <a:xfrm>
              <a:off x="2352" y="1728"/>
              <a:ext cx="144" cy="864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768" y="206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0">
                  <a:ea typeface="굴림" pitchFamily="34" charset="-127"/>
                </a:rPr>
                <a:t>A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920" y="206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0">
                  <a:ea typeface="굴림" pitchFamily="34" charset="-127"/>
                </a:rPr>
                <a:t>B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668A-5B60-4DAE-94E4-0E09D956A78E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34" charset="-127"/>
              </a:rPr>
              <a:t>Cost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2057400"/>
            <a:ext cx="3849688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34" charset="-127"/>
              </a:rPr>
              <a:t>Unit-time basis cost model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34" charset="-127"/>
              </a:rPr>
              <a:t>Aggregate cost of processing tuples arriving in each window in a time unit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286000"/>
            <a:ext cx="4800600" cy="2652713"/>
            <a:chOff x="0" y="1488"/>
            <a:chExt cx="3024" cy="167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76" y="1920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80" y="1728"/>
              <a:ext cx="67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912" y="25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211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768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 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016" y="25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872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 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>
              <a:off x="1368" y="2088"/>
              <a:ext cx="192" cy="240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96" y="2064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57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248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1680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2352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576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124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680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35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AutoShape 22"/>
            <p:cNvSpPr>
              <a:spLocks/>
            </p:cNvSpPr>
            <p:nvPr/>
          </p:nvSpPr>
          <p:spPr bwMode="auto">
            <a:xfrm>
              <a:off x="432" y="1920"/>
              <a:ext cx="144" cy="672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3"/>
            <p:cNvSpPr>
              <a:spLocks/>
            </p:cNvSpPr>
            <p:nvPr/>
          </p:nvSpPr>
          <p:spPr bwMode="auto">
            <a:xfrm>
              <a:off x="2352" y="1728"/>
              <a:ext cx="144" cy="864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768" y="206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0">
                  <a:ea typeface="굴림" pitchFamily="34" charset="-127"/>
                </a:rPr>
                <a:t>A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920" y="206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0">
                  <a:ea typeface="굴림" pitchFamily="34" charset="-127"/>
                </a:rPr>
                <a:t>B</a:t>
              </a:r>
            </a:p>
          </p:txBody>
        </p:sp>
      </p:grpSp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838200" y="5257800"/>
          <a:ext cx="7642225" cy="1166813"/>
        </p:xfrm>
        <a:graphic>
          <a:graphicData uri="http://schemas.openxmlformats.org/presentationml/2006/ole">
            <p:oleObj spid="_x0000_s6146" name="Equation" r:id="rId3" imgW="2412720" imgH="368280" progId="">
              <p:embed/>
            </p:oleObj>
          </a:graphicData>
        </a:graphic>
      </p:graphicFrame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EC9-E8BB-4F5C-9E2A-DF40C5CC2292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286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굴림" pitchFamily="34" charset="-127"/>
                <a:cs typeface="+mj-cs"/>
              </a:rPr>
              <a:t>Cost Model (Cont’d)</a:t>
            </a: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굴림" pitchFamily="34" charset="-127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2478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Cost formula can be divided into two independent groups, one for each input stream 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34" charset="-127"/>
                <a:cs typeface="+mn-cs"/>
              </a:rPr>
              <a:t>Thus, can evaluate join algorithms for each join direction independently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93763" y="4724400"/>
          <a:ext cx="7796212" cy="1655763"/>
        </p:xfrm>
        <a:graphic>
          <a:graphicData uri="http://schemas.openxmlformats.org/presentationml/2006/ole">
            <p:oleObj spid="_x0000_s7170" name="Equation" r:id="rId3" imgW="2628720" imgH="558720" progId="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894388" y="112713"/>
            <a:ext cx="3249612" cy="1798637"/>
            <a:chOff x="3713" y="71"/>
            <a:chExt cx="2047" cy="113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204" y="342"/>
              <a:ext cx="406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742950" indent="-285750" algn="ctr"/>
              <a:endParaRPr lang="en-US" altLang="ko-KR" sz="1400">
                <a:ea typeface="굴림" pitchFamily="34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870" y="221"/>
              <a:ext cx="406" cy="5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4407" y="763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713" y="46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20" y="973"/>
              <a:ext cx="3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l-GR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a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 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5073" y="763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986" y="973"/>
              <a:ext cx="4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 </a:t>
              </a: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5400000">
              <a:off x="4680" y="450"/>
              <a:ext cx="120" cy="144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328" y="4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l-GR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λ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  <a:r>
                <a:rPr kumimoji="1" lang="en-US" altLang="ko-KR" sz="1800" b="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T</a:t>
              </a:r>
              <a:r>
                <a:rPr kumimoji="1" lang="en-US" altLang="ko-KR" sz="1800" b="0" baseline="-2000">
                  <a:solidFill>
                    <a:schemeClr val="tx2"/>
                  </a:solidFill>
                  <a:latin typeface="Arial" pitchFamily="34" charset="0"/>
                  <a:ea typeface="굴림" pitchFamily="34" charset="-127"/>
                </a:rPr>
                <a:t>b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4204" y="19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4610" y="19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4870" y="71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5276" y="71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204" y="76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4610" y="76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4870" y="76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5276" y="76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AutoShape 23"/>
            <p:cNvSpPr>
              <a:spLocks/>
            </p:cNvSpPr>
            <p:nvPr/>
          </p:nvSpPr>
          <p:spPr bwMode="auto">
            <a:xfrm>
              <a:off x="4118" y="342"/>
              <a:ext cx="86" cy="421"/>
            </a:xfrm>
            <a:prstGeom prst="leftBrace">
              <a:avLst>
                <a:gd name="adj1" fmla="val 4079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5276" y="221"/>
              <a:ext cx="87" cy="542"/>
            </a:xfrm>
            <a:prstGeom prst="rightBrace">
              <a:avLst>
                <a:gd name="adj1" fmla="val 5191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320" y="432"/>
              <a:ext cx="1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b="0">
                  <a:ea typeface="굴림" pitchFamily="34" charset="-127"/>
                </a:rPr>
                <a:t>A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5015" y="432"/>
              <a:ext cx="1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b="0">
                  <a:ea typeface="굴림" pitchFamily="34" charset="-127"/>
                </a:rPr>
                <a:t>B</a:t>
              </a:r>
            </a:p>
          </p:txBody>
        </p:sp>
      </p:grp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A99F-1BF0-4E9C-8A37-E1C565BCB97D}" type="datetime1">
              <a:rPr lang="en-US" smtClean="0"/>
              <a:pPr/>
              <a:t>5/3/2009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Problem Definition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The State-of-the-Art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Analysis and Heuristics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Proposed Approach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Experimental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Conclusion and Future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13CB-23DC-48DF-BE86-04DCB668B3C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AutoShape 6"/>
          <p:cNvSpPr txBox="1">
            <a:spLocks noChangeArrowheads="1"/>
          </p:cNvSpPr>
          <p:nvPr/>
        </p:nvSpPr>
        <p:spPr>
          <a:xfrm>
            <a:off x="990600" y="0"/>
            <a:ext cx="7315200" cy="1143000"/>
          </a:xfrm>
          <a:prstGeom prst="roundRect">
            <a:avLst>
              <a:gd name="adj" fmla="val 50000"/>
            </a:avLst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Wingdings" pitchFamily="2" charset="2"/>
              </a:rPr>
              <a:t>Outline</a:t>
            </a:r>
            <a:endParaRPr lang="en-US" sz="3200" dirty="0">
              <a:solidFill>
                <a:schemeClr val="tx2">
                  <a:satMod val="130000"/>
                </a:schemeClr>
              </a:solidFill>
              <a:latin typeface="Arial" pitchFamily="34" charset="0"/>
              <a:ea typeface="+mj-ea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6802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913486" cy="769925"/>
          </a:xfrm>
          <a:prstGeom prst="rect">
            <a:avLst/>
          </a:prstGeom>
          <a:noFill/>
        </p:spPr>
      </p:pic>
    </p:spTree>
  </p:cSld>
  <p:clrMapOvr>
    <a:masterClrMapping/>
  </p:clrMapOvr>
  <p:transition advTm="535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Problem Definition</a:t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Assumptions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001000" cy="5638800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simplify the problem at hand we make the following assumptions: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symmetric hash join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algorithm. NLJ will work equally fine.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count-based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windows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state sizes are fixed beforehand.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constant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times using BULK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nserts and purges.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Probe dominates the Join cost.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Selectivities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operator-level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at least operator-state-level, not hash partition level.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Resource usage is limited to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randomly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chosen subset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data (tuples or window size),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Larger sizes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contribute more to throughput.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D64C-ADE5-4855-8F15-009418C8E6A8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4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" y="161925"/>
            <a:ext cx="904875" cy="904875"/>
          </a:xfrm>
          <a:prstGeom prst="rect">
            <a:avLst/>
          </a:prstGeom>
          <a:noFill/>
        </p:spPr>
      </p:pic>
    </p:spTree>
  </p:cSld>
  <p:clrMapOvr>
    <a:masterClrMapping/>
  </p:clrMapOvr>
  <p:transition advTm="7506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1600200"/>
            <a:ext cx="28956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Given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CPU Limitation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µ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300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tuples / sec 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+</a:t>
            </a:r>
            <a:r>
              <a:rPr lang="el-G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 &lt;= 300 / sec,</a:t>
            </a:r>
          </a:p>
          <a:p>
            <a:pPr>
              <a:defRPr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a’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&lt;= 500 / sec, and</a:t>
            </a: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’ &lt;= 700 / sec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05000" y="3657600"/>
            <a:ext cx="1143000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447800" y="4419600"/>
            <a:ext cx="7620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2743200" y="4419600"/>
            <a:ext cx="533400" cy="1066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143000" y="3200400"/>
            <a:ext cx="6858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066800" y="3519488"/>
            <a:ext cx="76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3820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0.001 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124200" y="3505200"/>
            <a:ext cx="762000" cy="784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500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743200" y="5483423"/>
            <a:ext cx="13716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700/sec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990600" y="5476875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λa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500 /sec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133600" y="381000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IXI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5" idx="0"/>
          </p:cNvCxnSpPr>
          <p:nvPr/>
        </p:nvCxnSpPr>
        <p:spPr>
          <a:xfrm rot="16200000" flipV="1">
            <a:off x="1809750" y="299085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59080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0.005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1925"/>
            <a:ext cx="904875" cy="904875"/>
          </a:xfrm>
          <a:prstGeom prst="rect">
            <a:avLst/>
          </a:prstGeom>
          <a:noFill/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Problem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Definition 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US" sz="36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CPU 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Limitation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1600200"/>
            <a:ext cx="914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76600" y="1600200"/>
            <a:ext cx="9144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Purge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0" y="1600200"/>
            <a:ext cx="9144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FBA3-0E47-44A7-8BBA-A81039D85DB1}" type="datetime1">
              <a:rPr lang="en-US" smtClean="0"/>
              <a:pPr/>
              <a:t>5/4/2009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F028-7F2A-4B54-8CC7-D0DA737D0E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" y="6172200"/>
            <a:ext cx="86868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[Evaluating Window Joins over Unbounded Streams J Kang, J F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Naughton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, S D </a:t>
            </a:r>
            <a:r>
              <a:rPr lang="en-US" altLang="ko-KR" sz="1400" dirty="0" err="1" smtClean="0">
                <a:latin typeface="Arial" pitchFamily="34" charset="0"/>
                <a:ea typeface="굴림" pitchFamily="34" charset="-127"/>
                <a:cs typeface="Arial" pitchFamily="34" charset="0"/>
              </a:rPr>
              <a:t>Viglas</a:t>
            </a:r>
            <a:r>
              <a:rPr lang="en-US" altLang="ko-KR" sz="1400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. ICDE03]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1992868"/>
            <a:ext cx="14478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Probe Allowance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59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7.5|6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11.1|4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2.4|38.9|34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5.2|13.2|33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4|15.6|4.2|45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6.8|58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4.7|75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8.3|15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46.9|1|54.3|6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18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6|10.7|28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|3.3|2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9.6|0.9|28.6|0.6|2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|55.3|1.4|42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33.4|1|15.2|22.9|7.6|15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4.2|3.5|3|4.3|7.6|39.2|0.7|9.3|15.2|0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|8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3.3|17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1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35.6|30.8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9293</TotalTime>
  <Words>5252</Words>
  <Application>Microsoft Office PowerPoint</Application>
  <PresentationFormat>On-screen Show (4:3)</PresentationFormat>
  <Paragraphs>1391</Paragraphs>
  <Slides>62</Slides>
  <Notes>6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Office Theme</vt:lpstr>
      <vt:lpstr>Visio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Problem Definition Assumptions</vt:lpstr>
      <vt:lpstr>Problem Definition  CPU Limitation</vt:lpstr>
      <vt:lpstr>Slide 10</vt:lpstr>
      <vt:lpstr>Slide 11</vt:lpstr>
      <vt:lpstr>Productivity of a Half-way Join (ρh)</vt:lpstr>
      <vt:lpstr>Slide 13</vt:lpstr>
      <vt:lpstr>The State-of-the-Art Best Half-way Join Productivity Approach*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Summing up the Issues</vt:lpstr>
      <vt:lpstr>Summing up the Observations</vt:lpstr>
      <vt:lpstr>Slide 28</vt:lpstr>
      <vt:lpstr>Accurate High-Throughput Path Productivity</vt:lpstr>
      <vt:lpstr>Input Path in a Queryplan</vt:lpstr>
      <vt:lpstr>Division of Resources within an Input Path</vt:lpstr>
      <vt:lpstr>Division of Resources within an Input Path</vt:lpstr>
      <vt:lpstr>Productivity of an Input Path (ρp)</vt:lpstr>
      <vt:lpstr>Productivity of an n-hop Input Path</vt:lpstr>
      <vt:lpstr>Accurate High-Throughput Path Productivity (Mii AccurateHTPP)</vt:lpstr>
      <vt:lpstr>Slide 36</vt:lpstr>
      <vt:lpstr>Slide 37</vt:lpstr>
      <vt:lpstr>Slide 38</vt:lpstr>
      <vt:lpstr>Slide 39</vt:lpstr>
      <vt:lpstr>Slide 40</vt:lpstr>
      <vt:lpstr>Slide 41</vt:lpstr>
      <vt:lpstr>Reviewing the Issues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Conclusion</vt:lpstr>
      <vt:lpstr>Slide 59</vt:lpstr>
      <vt:lpstr>Slide 60</vt:lpstr>
      <vt:lpstr>Cost Model</vt:lpstr>
      <vt:lpstr>Slide 62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amukherji</dc:creator>
  <cp:lastModifiedBy>amukherji</cp:lastModifiedBy>
  <cp:revision>1231</cp:revision>
  <dcterms:created xsi:type="dcterms:W3CDTF">2009-04-26T13:31:12Z</dcterms:created>
  <dcterms:modified xsi:type="dcterms:W3CDTF">2009-05-04T15:06:29Z</dcterms:modified>
</cp:coreProperties>
</file>