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416" r:id="rId3"/>
    <p:sldId id="418" r:id="rId4"/>
    <p:sldId id="419" r:id="rId5"/>
    <p:sldId id="412" r:id="rId6"/>
    <p:sldId id="257" r:id="rId7"/>
    <p:sldId id="281" r:id="rId8"/>
    <p:sldId id="350" r:id="rId9"/>
    <p:sldId id="415" r:id="rId10"/>
    <p:sldId id="445" r:id="rId11"/>
    <p:sldId id="322" r:id="rId12"/>
    <p:sldId id="425" r:id="rId13"/>
    <p:sldId id="426" r:id="rId14"/>
    <p:sldId id="447" r:id="rId15"/>
    <p:sldId id="428" r:id="rId16"/>
    <p:sldId id="429" r:id="rId17"/>
    <p:sldId id="427" r:id="rId18"/>
    <p:sldId id="443" r:id="rId19"/>
    <p:sldId id="440" r:id="rId20"/>
    <p:sldId id="439" r:id="rId21"/>
    <p:sldId id="441" r:id="rId22"/>
    <p:sldId id="442" r:id="rId23"/>
    <p:sldId id="438" r:id="rId24"/>
    <p:sldId id="444" r:id="rId25"/>
    <p:sldId id="289" r:id="rId26"/>
    <p:sldId id="293" r:id="rId27"/>
    <p:sldId id="432" r:id="rId28"/>
    <p:sldId id="433" r:id="rId29"/>
    <p:sldId id="434" r:id="rId30"/>
    <p:sldId id="435" r:id="rId31"/>
    <p:sldId id="430" r:id="rId32"/>
    <p:sldId id="301" r:id="rId33"/>
    <p:sldId id="304" r:id="rId34"/>
    <p:sldId id="446" r:id="rId35"/>
    <p:sldId id="424" r:id="rId36"/>
    <p:sldId id="453" r:id="rId37"/>
    <p:sldId id="448" r:id="rId38"/>
    <p:sldId id="450" r:id="rId39"/>
    <p:sldId id="451" r:id="rId40"/>
    <p:sldId id="452" r:id="rId41"/>
    <p:sldId id="470" r:id="rId42"/>
    <p:sldId id="454" r:id="rId43"/>
    <p:sldId id="471" r:id="rId44"/>
    <p:sldId id="345" r:id="rId45"/>
    <p:sldId id="456" r:id="rId46"/>
    <p:sldId id="349" r:id="rId47"/>
    <p:sldId id="457" r:id="rId48"/>
    <p:sldId id="466" r:id="rId49"/>
    <p:sldId id="473" r:id="rId50"/>
    <p:sldId id="472" r:id="rId51"/>
    <p:sldId id="474" r:id="rId52"/>
    <p:sldId id="458" r:id="rId53"/>
    <p:sldId id="461" r:id="rId54"/>
    <p:sldId id="462" r:id="rId55"/>
    <p:sldId id="475" r:id="rId56"/>
    <p:sldId id="467" r:id="rId57"/>
    <p:sldId id="476" r:id="rId58"/>
    <p:sldId id="468" r:id="rId59"/>
    <p:sldId id="259" r:id="rId60"/>
    <p:sldId id="437" r:id="rId61"/>
    <p:sldId id="469" r:id="rId62"/>
    <p:sldId id="478" r:id="rId63"/>
    <p:sldId id="477" r:id="rId6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2" autoAdjust="0"/>
    <p:restoredTop sz="94660"/>
  </p:normalViewPr>
  <p:slideViewPr>
    <p:cSldViewPr>
      <p:cViewPr varScale="1">
        <p:scale>
          <a:sx n="61" d="100"/>
          <a:sy n="61" d="100"/>
        </p:scale>
        <p:origin x="1077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4F2A3F4-45D7-430F-BCCA-488C80A0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F027880-5EFB-4012-B49D-13DF48EC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65F33B0-93D7-46A1-8BB6-C4B014ED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064F76A8-5E1A-4B4B-A3DE-64A8EE03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0B8C4C82-6900-4BC5-8196-190DAA723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5923B9F-2325-460D-9092-F16D9FA8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9AC1D18-0053-4A66-83CE-1C7C7838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1AD7F3D-E336-47EE-977A-0936EF92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F0E0E97C-C7C3-4282-978C-DD4757F6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840C9A8F-3B8A-4370-A1BA-84DAD249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2BDD0ECB-9E63-4338-AB89-F966164A8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B87D7720-D950-4B6A-87C0-0CCD746CD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BCE6532-92B6-4AB9-893E-E88CEBB6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78DF026-1C92-474E-A8FA-A00D55F2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52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441476EE-48AB-43AE-99B1-448A7650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0B01D311-57C5-4FF1-ADCC-F6791318C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86F5F8C3-498B-4CA3-BC3C-B67C99356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B788EB43-616C-4B96-BD88-704E9BF86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A91FB-DF9D-454F-9DA8-7F5177024BB7}" type="slidenum">
              <a:rPr lang="en-US"/>
              <a:pPr/>
              <a:t>11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E693638-A044-460C-B552-7E3C3A76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9853B12-1E16-4156-A1C3-A6885963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234A0AD-A080-445B-A53C-B74B4D1F2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D5B9B3D9-634E-4061-B093-9668181C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BFEA21E-645A-45F9-9693-1420090DD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EAD8F6F4-8819-4185-BEB9-52CB9C96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66822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1353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3612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8717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012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72969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3483ECF-37CB-4764-8547-0FB49A4C9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9FD0C82-6EA0-4F39-B485-0AAD94F15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4326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zvrc4lg3cr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scombe%27s_quartet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Simple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6883" y="3070225"/>
            <a:ext cx="1790234" cy="2839383"/>
            <a:chOff x="3999643" y="3276600"/>
            <a:chExt cx="1790234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999643" y="3276600"/>
              <a:ext cx="17902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Chapter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D8C-9ED8-4BF9-A45A-8F3A0FD5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340-4E5D-454E-82C3-BACB45C2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001000" cy="31067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Goal – find a </a:t>
            </a:r>
            <a:r>
              <a:rPr lang="en-US" dirty="0">
                <a:solidFill>
                  <a:srgbClr val="008000"/>
                </a:solidFill>
              </a:rPr>
              <a:t>linear</a:t>
            </a:r>
            <a:r>
              <a:rPr lang="en-US" dirty="0"/>
              <a:t> relationship between to values</a:t>
            </a:r>
          </a:p>
          <a:p>
            <a:pPr lvl="1"/>
            <a:r>
              <a:rPr lang="en-US" dirty="0"/>
              <a:t>E.g., kills and skill, time and car speed</a:t>
            </a:r>
          </a:p>
          <a:p>
            <a:r>
              <a:rPr lang="en-US" dirty="0"/>
              <a:t>First, make sure relationship is linear! How?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Scatterplot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(c) no clear relationship</a:t>
            </a:r>
          </a:p>
          <a:p>
            <a:pPr marL="457200" lvl="1" indent="0">
              <a:buNone/>
            </a:pPr>
            <a:r>
              <a:rPr lang="en-US" dirty="0"/>
              <a:t>(b) not a linear relationship</a:t>
            </a:r>
          </a:p>
          <a:p>
            <a:pPr marL="457200" lvl="1" indent="0">
              <a:buNone/>
            </a:pPr>
            <a:r>
              <a:rPr lang="en-US" dirty="0"/>
              <a:t>(a) linear relationship – proceed with linear regression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1A7B59-5B46-4B32-82C7-AFFF15F0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706937"/>
            <a:ext cx="7172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59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85"/>
            <a:ext cx="8229600" cy="1143000"/>
          </a:xfrm>
        </p:spPr>
        <p:txBody>
          <a:bodyPr/>
          <a:lstStyle/>
          <a:p>
            <a:r>
              <a:rPr lang="en-US" dirty="0"/>
              <a:t>Linear Relationship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algebra: line in form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r>
              <a:rPr lang="en-US" dirty="0"/>
              <a:t>Slope (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) is amount </a:t>
            </a:r>
            <a:r>
              <a:rPr lang="en-US" i="1" dirty="0"/>
              <a:t>Y</a:t>
            </a:r>
            <a:r>
              <a:rPr lang="en-US" dirty="0"/>
              <a:t> increases when </a:t>
            </a:r>
            <a:r>
              <a:rPr lang="en-US" i="1" dirty="0"/>
              <a:t>X</a:t>
            </a:r>
            <a:r>
              <a:rPr lang="en-US" dirty="0"/>
              <a:t> increases by 1 unit</a:t>
            </a:r>
          </a:p>
          <a:p>
            <a:r>
              <a:rPr lang="en-US" dirty="0"/>
              <a:t>Intercept (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 is where line crosses y-axis, or where y-value when </a:t>
            </a:r>
            <a:r>
              <a:rPr lang="en-US" i="1" dirty="0"/>
              <a:t>x</a:t>
            </a:r>
            <a:r>
              <a:rPr lang="en-US" dirty="0"/>
              <a:t> = 0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BFA85-534D-4743-864D-754689D9CD34}"/>
              </a:ext>
            </a:extLst>
          </p:cNvPr>
          <p:cNvGrpSpPr/>
          <p:nvPr/>
        </p:nvGrpSpPr>
        <p:grpSpPr>
          <a:xfrm>
            <a:off x="1905000" y="3733800"/>
            <a:ext cx="5067300" cy="3004066"/>
            <a:chOff x="1905000" y="3733800"/>
            <a:chExt cx="5067300" cy="3004066"/>
          </a:xfrm>
        </p:grpSpPr>
        <p:graphicFrame>
          <p:nvGraphicFramePr>
            <p:cNvPr id="5" name="Object 4">
              <a:hlinkClick r:id="" action="ppaction://ole?verb=0"/>
              <a:extLst>
                <a:ext uri="{FF2B5EF4-FFF2-40B4-BE49-F238E27FC236}">
                  <a16:creationId xmlns:a16="http://schemas.microsoft.com/office/drawing/2014/main" id="{DD04EDB6-DEDD-415D-B761-802DEB1713B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9947477"/>
                </p:ext>
              </p:extLst>
            </p:nvPr>
          </p:nvGraphicFramePr>
          <p:xfrm>
            <a:off x="1905000" y="3733800"/>
            <a:ext cx="5067300" cy="281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0" name="VISIO" r:id="rId4" imgW="3991025" imgH="2070055" progId="Visio.Drawing.4">
                    <p:embed/>
                  </p:oleObj>
                </mc:Choice>
                <mc:Fallback>
                  <p:oleObj name="VISIO" r:id="rId4" imgW="3991025" imgH="2070055" progId="Visio.Drawing.4">
                    <p:embed/>
                    <p:pic>
                      <p:nvPicPr>
                        <p:cNvPr id="4" name="Object 3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A72EAB11-5C20-47F1-8CEA-FAF91B6E5A66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733800"/>
                          <a:ext cx="5067300" cy="2819400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51CF88-1905-490A-97B1-2151B897C6A3}"/>
                </a:ext>
              </a:extLst>
            </p:cNvPr>
            <p:cNvSpPr/>
            <p:nvPr/>
          </p:nvSpPr>
          <p:spPr>
            <a:xfrm>
              <a:off x="2990850" y="655320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https://www.scribd.com/presentation/230686725/Fu-Ch11-Linear-Regression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CD6EBF9-A10A-40A3-BAAC-BCEF5E3332F5}"/>
              </a:ext>
            </a:extLst>
          </p:cNvPr>
          <p:cNvSpPr/>
          <p:nvPr/>
        </p:nvSpPr>
        <p:spPr>
          <a:xfrm>
            <a:off x="5486400" y="10668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575723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D6DA-C568-41A8-A5EC-2B0675E5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68" y="36515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64B3-3CDB-454F-83B4-F4901232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68" y="1676400"/>
            <a:ext cx="4029332" cy="4525963"/>
          </a:xfrm>
        </p:spPr>
        <p:txBody>
          <a:bodyPr>
            <a:normAutofit/>
          </a:bodyPr>
          <a:lstStyle/>
          <a:p>
            <a:r>
              <a:rPr lang="en-US" dirty="0"/>
              <a:t>Size of house related to its market value.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i="1" dirty="0"/>
              <a:t>X</a:t>
            </a:r>
            <a:r>
              <a:rPr lang="en-US" dirty="0"/>
              <a:t> = square footage</a:t>
            </a:r>
          </a:p>
          <a:p>
            <a:pPr marL="457200" lvl="1" indent="0">
              <a:buNone/>
            </a:pPr>
            <a:r>
              <a:rPr lang="en-US" i="1" dirty="0"/>
              <a:t>Y</a:t>
            </a:r>
            <a:r>
              <a:rPr lang="en-US" dirty="0"/>
              <a:t> = market value ($)</a:t>
            </a:r>
          </a:p>
          <a:p>
            <a:pPr>
              <a:spcBef>
                <a:spcPts val="1200"/>
              </a:spcBef>
            </a:pPr>
            <a:r>
              <a:rPr lang="en-US" dirty="0"/>
              <a:t>Scatter plot (42 homes) indicates linear trend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6B45B5-F283-4600-BDC7-6033955D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43808"/>
            <a:ext cx="3605038" cy="21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BC6CADC-A838-4D26-B5FA-490FE86C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6698" y="3498442"/>
            <a:ext cx="5124243" cy="311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1018CA01-B2E0-46BA-A422-8CF8623D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5" y="565904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6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D5A-6C27-4BF7-A64E-75B1399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77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Two possible lines shown below (A and B)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A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DA200-2FB3-41D2-927B-3BF7019C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890" y="3526325"/>
            <a:ext cx="5091858" cy="30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1256779-2FE0-4EA9-BCC1-42AA21C9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5" y="565904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B614A5-EDA7-4E20-809B-0F0CF4AE3B1B}"/>
              </a:ext>
            </a:extLst>
          </p:cNvPr>
          <p:cNvSpPr/>
          <p:nvPr/>
        </p:nvSpPr>
        <p:spPr>
          <a:xfrm>
            <a:off x="6781800" y="2711745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331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D5A-6C27-4BF7-A64E-75B1399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77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Two possible lines shown below (A and B)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A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DA200-2FB3-41D2-927B-3BF7019C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890" y="3526325"/>
            <a:ext cx="5091858" cy="30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1256779-2FE0-4EA9-BCC1-42AA21C9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5" y="565904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49A8B5-771D-4008-A71B-03324F74B100}"/>
              </a:ext>
            </a:extLst>
          </p:cNvPr>
          <p:cNvSpPr txBox="1"/>
          <p:nvPr/>
        </p:nvSpPr>
        <p:spPr>
          <a:xfrm>
            <a:off x="152400" y="3730586"/>
            <a:ext cx="363809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Line that gives best fit to data is one that minimizes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prediction error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0070C0"/>
                </a:solidFill>
                <a:sym typeface="Symbol" pitchFamily="18" charset="2"/>
              </a:rPr>
              <a:t>Least squares line </a:t>
            </a:r>
          </a:p>
          <a:p>
            <a:pPr algn="ctr"/>
            <a:r>
              <a:rPr lang="en-US" sz="2400" dirty="0">
                <a:sym typeface="Symbol" pitchFamily="18" charset="2"/>
              </a:rPr>
              <a:t>(more later)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614A5-EDA7-4E20-809B-0F0CF4AE3B1B}"/>
              </a:ext>
            </a:extLst>
          </p:cNvPr>
          <p:cNvSpPr/>
          <p:nvPr/>
        </p:nvSpPr>
        <p:spPr>
          <a:xfrm>
            <a:off x="6781800" y="2711745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94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996B-D345-4750-A371-177F1E50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0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Chart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EF852-14E6-4C9A-B679-E29B93A0E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15" y="1231193"/>
            <a:ext cx="8229600" cy="3505200"/>
          </a:xfrm>
        </p:spPr>
        <p:txBody>
          <a:bodyPr/>
          <a:lstStyle/>
          <a:p>
            <a:r>
              <a:rPr lang="en-US" dirty="0"/>
              <a:t>Scatterplot</a:t>
            </a:r>
          </a:p>
          <a:p>
            <a:r>
              <a:rPr lang="en-US" dirty="0"/>
              <a:t>Right click </a:t>
            </a:r>
            <a:r>
              <a:rPr lang="en-US" dirty="0">
                <a:sym typeface="Wingdings" panose="05000000000000000000" pitchFamily="2" charset="2"/>
              </a:rPr>
              <a:t> Add Trendline</a:t>
            </a:r>
            <a:endParaRPr lang="en-US" dirty="0"/>
          </a:p>
        </p:txBody>
      </p:sp>
      <p:pic>
        <p:nvPicPr>
          <p:cNvPr id="23554" name="Picture 2" descr="Add a trendline to the scatter chart.">
            <a:extLst>
              <a:ext uri="{FF2B5EF4-FFF2-40B4-BE49-F238E27FC236}">
                <a16:creationId xmlns:a16="http://schemas.microsoft.com/office/drawing/2014/main" id="{DC213200-4A55-481C-9098-701686F8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" y="2810451"/>
            <a:ext cx="5058670" cy="37776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03DFB-95AD-4E5F-8AE0-190E5124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05" y="1311240"/>
            <a:ext cx="2471880" cy="5276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58" name="Picture 6" descr="Image result for excel logo">
            <a:extLst>
              <a:ext uri="{FF2B5EF4-FFF2-40B4-BE49-F238E27FC236}">
                <a16:creationId xmlns:a16="http://schemas.microsoft.com/office/drawing/2014/main" id="{A36C9DD7-9BFF-4E34-9757-27586642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0893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9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5FD8-3684-4CA2-88A3-A164AE44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15DC-A99F-4FAC-B0DC-D82B2BE0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47055"/>
            <a:ext cx="8229600" cy="4525963"/>
          </a:xfrm>
        </p:spPr>
        <p:txBody>
          <a:bodyPr/>
          <a:lstStyle/>
          <a:p>
            <a:pPr marL="109728" indent="0">
              <a:buNone/>
              <a:defRPr/>
            </a:pPr>
            <a:r>
              <a:rPr lang="en-US" dirty="0"/>
              <a:t>   </a:t>
            </a:r>
            <a:r>
              <a:rPr lang="en-US" sz="2400" dirty="0">
                <a:latin typeface="Consolas" panose="020B0609020204030204" pitchFamily="49" charset="0"/>
              </a:rPr>
              <a:t>=SLOPE(C4:C45,B4:B45)</a:t>
            </a:r>
          </a:p>
          <a:p>
            <a:pPr marL="566928" indent="-457200">
              <a:spcBef>
                <a:spcPts val="1800"/>
              </a:spcBef>
              <a:defRPr/>
            </a:pPr>
            <a:r>
              <a:rPr lang="en-US" dirty="0"/>
              <a:t>Slope = 35.036</a:t>
            </a:r>
          </a:p>
          <a:p>
            <a:pPr marL="109728" indent="0">
              <a:buNone/>
              <a:defRPr/>
            </a:pPr>
            <a:r>
              <a:rPr lang="en-US" dirty="0"/>
              <a:t>   </a:t>
            </a:r>
            <a:r>
              <a:rPr lang="en-US" sz="2400" dirty="0">
                <a:latin typeface="Consolas" panose="020B0609020204030204" pitchFamily="49" charset="0"/>
              </a:rPr>
              <a:t>=INTERCEPT(C4:C45,B4:B45)</a:t>
            </a:r>
          </a:p>
          <a:p>
            <a:pPr marL="566928" indent="-457200">
              <a:spcBef>
                <a:spcPts val="1300"/>
              </a:spcBef>
              <a:defRPr/>
            </a:pPr>
            <a:r>
              <a:rPr lang="en-US" dirty="0"/>
              <a:t>Intercept = 32,673</a:t>
            </a:r>
          </a:p>
          <a:p>
            <a:pPr marL="566928" indent="-457200">
              <a:spcBef>
                <a:spcPts val="1600"/>
              </a:spcBef>
              <a:defRPr/>
            </a:pPr>
            <a:r>
              <a:rPr lang="en-US" dirty="0"/>
              <a:t>Estimate </a:t>
            </a:r>
            <a:r>
              <a:rPr lang="en-US" i="1" dirty="0"/>
              <a:t>Y</a:t>
            </a:r>
            <a:r>
              <a:rPr lang="en-US" dirty="0"/>
              <a:t> when </a:t>
            </a:r>
            <a:r>
              <a:rPr lang="en-US" i="1" dirty="0"/>
              <a:t>X </a:t>
            </a:r>
            <a:r>
              <a:rPr lang="en-US" dirty="0"/>
              <a:t>= 1800 square feet</a:t>
            </a:r>
          </a:p>
          <a:p>
            <a:pPr marL="109728" indent="0">
              <a:spcBef>
                <a:spcPts val="600"/>
              </a:spcBef>
              <a:buNone/>
              <a:defRPr/>
            </a:pPr>
            <a:r>
              <a:rPr lang="en-US" dirty="0">
                <a:sym typeface="Wingdings" pitchFamily="2" charset="2"/>
              </a:rPr>
              <a:t>  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32,673 + 35.036 x (1800) = $95,737.80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97EB46-41DC-415A-BC05-8C839ECC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0307" y="1833378"/>
            <a:ext cx="426369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BE2DE702-0238-4189-B682-1B01D79B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494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excel logo">
            <a:extLst>
              <a:ext uri="{FF2B5EF4-FFF2-40B4-BE49-F238E27FC236}">
                <a16:creationId xmlns:a16="http://schemas.microsoft.com/office/drawing/2014/main" id="{755B5C22-6061-4E46-9F1E-FB437D68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91369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1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7EBB-2779-4D51-B2DD-E33D869F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EB1D-2DB2-49B2-843A-BE91D9BF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1371600"/>
            <a:ext cx="8229600" cy="4525963"/>
          </a:xfrm>
        </p:spPr>
        <p:txBody>
          <a:bodyPr/>
          <a:lstStyle/>
          <a:p>
            <a:r>
              <a:rPr lang="en-US" dirty="0"/>
              <a:t>Market value = 32673 + 35.036 </a:t>
            </a:r>
            <a:r>
              <a:rPr lang="en-US" i="1" dirty="0"/>
              <a:t>x</a:t>
            </a:r>
            <a:r>
              <a:rPr lang="en-US" dirty="0"/>
              <a:t> (square feet)</a:t>
            </a:r>
          </a:p>
          <a:p>
            <a:r>
              <a:rPr lang="en-US" dirty="0"/>
              <a:t>Predicts market value better than just average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FED2B-E8C2-4F9D-B464-BD4ED0FC3E59}"/>
              </a:ext>
            </a:extLst>
          </p:cNvPr>
          <p:cNvGrpSpPr/>
          <p:nvPr/>
        </p:nvGrpSpPr>
        <p:grpSpPr>
          <a:xfrm>
            <a:off x="1968683" y="2590800"/>
            <a:ext cx="5183188" cy="3171825"/>
            <a:chOff x="1905000" y="3048000"/>
            <a:chExt cx="5183188" cy="317182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CAFE200-AB93-45C1-BDC5-63F8E49AC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3048000"/>
              <a:ext cx="5183188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A4E50A-F2F2-49CA-B1F5-47EA29FCCCB6}"/>
                </a:ext>
              </a:extLst>
            </p:cNvPr>
            <p:cNvSpPr/>
            <p:nvPr/>
          </p:nvSpPr>
          <p:spPr>
            <a:xfrm>
              <a:off x="5257800" y="43434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2F6E93-F5EC-4D73-8C8C-6332EEA91DE0}"/>
              </a:ext>
            </a:extLst>
          </p:cNvPr>
          <p:cNvSpPr txBox="1"/>
          <p:nvPr/>
        </p:nvSpPr>
        <p:spPr>
          <a:xfrm>
            <a:off x="2364932" y="6005722"/>
            <a:ext cx="4390689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But before use, examine </a:t>
            </a:r>
            <a:r>
              <a:rPr lang="en-US" sz="2400" dirty="0">
                <a:solidFill>
                  <a:srgbClr val="C00000"/>
                </a:solidFill>
              </a:rPr>
              <a:t>residuals</a:t>
            </a:r>
          </a:p>
        </p:txBody>
      </p:sp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29D7985B-EA0D-45A4-A15B-D3DA23CD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494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9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</a:t>
            </a:r>
          </a:p>
          <a:p>
            <a:pPr lvl="1"/>
            <a:r>
              <a:rPr lang="en-US" dirty="0"/>
              <a:t>Linear relationship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8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117-91E3-4513-9E91-7244D544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450"/>
            <a:ext cx="8229600" cy="1143000"/>
          </a:xfrm>
        </p:spPr>
        <p:txBody>
          <a:bodyPr/>
          <a:lstStyle/>
          <a:p>
            <a:r>
              <a:rPr lang="en-US" dirty="0"/>
              <a:t>Residual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38DB-F619-4386-B067-783AA772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5239"/>
            <a:ext cx="8229600" cy="25545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Before predicting, confirm that linear regression assumptions hold</a:t>
            </a:r>
          </a:p>
          <a:p>
            <a:pPr lvl="1"/>
            <a:r>
              <a:rPr lang="en-US" dirty="0"/>
              <a:t>Variation around line is normally distributed </a:t>
            </a:r>
          </a:p>
          <a:p>
            <a:pPr lvl="1"/>
            <a:r>
              <a:rPr lang="en-US" dirty="0"/>
              <a:t>Variation equal for all </a:t>
            </a:r>
            <a:r>
              <a:rPr lang="en-US" i="1" dirty="0"/>
              <a:t>X</a:t>
            </a:r>
          </a:p>
          <a:p>
            <a:pPr lvl="1"/>
            <a:r>
              <a:rPr lang="en-US" dirty="0"/>
              <a:t>Variation independent for all </a:t>
            </a:r>
            <a:r>
              <a:rPr lang="en-US" i="1" dirty="0"/>
              <a:t>X</a:t>
            </a:r>
          </a:p>
          <a:p>
            <a:r>
              <a:rPr lang="en-US" dirty="0"/>
              <a:t>How? Compute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 (error in prediction) </a:t>
            </a:r>
            <a:r>
              <a:rPr lang="en-US" dirty="0">
                <a:sym typeface="Wingdings" panose="05000000000000000000" pitchFamily="2" charset="2"/>
              </a:rPr>
              <a:t> Chart</a:t>
            </a:r>
            <a:endParaRPr lang="en-US" dirty="0"/>
          </a:p>
        </p:txBody>
      </p:sp>
      <p:pic>
        <p:nvPicPr>
          <p:cNvPr id="30722" name="Picture 2" descr="Image result for residuals">
            <a:extLst>
              <a:ext uri="{FF2B5EF4-FFF2-40B4-BE49-F238E27FC236}">
                <a16:creationId xmlns:a16="http://schemas.microsoft.com/office/drawing/2014/main" id="{CF4E2E35-EA0F-4B06-BA21-6F4B54FA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2169"/>
            <a:ext cx="3586163" cy="25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Regression with Residuals">
            <a:extLst>
              <a:ext uri="{FF2B5EF4-FFF2-40B4-BE49-F238E27FC236}">
                <a16:creationId xmlns:a16="http://schemas.microsoft.com/office/drawing/2014/main" id="{0DE3AB40-2544-4A6A-A2F4-840EFAB9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9770"/>
            <a:ext cx="3429000" cy="29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0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A6BE2-E325-47A4-A4C3-67FF443B668B}"/>
              </a:ext>
            </a:extLst>
          </p:cNvPr>
          <p:cNvSpPr/>
          <p:nvPr/>
        </p:nvSpPr>
        <p:spPr>
          <a:xfrm>
            <a:off x="304800" y="5105400"/>
            <a:ext cx="37061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6BE72-14C9-4C86-97AE-1D217A60B5AF}"/>
              </a:ext>
            </a:extLst>
          </p:cNvPr>
          <p:cNvGrpSpPr/>
          <p:nvPr/>
        </p:nvGrpSpPr>
        <p:grpSpPr>
          <a:xfrm>
            <a:off x="4212606" y="1981200"/>
            <a:ext cx="4254597" cy="3843010"/>
            <a:chOff x="4212606" y="1981200"/>
            <a:chExt cx="4254597" cy="38430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A63321-C434-412E-8181-7982FC5D7FFF}"/>
                </a:ext>
              </a:extLst>
            </p:cNvPr>
            <p:cNvGrpSpPr/>
            <p:nvPr/>
          </p:nvGrpSpPr>
          <p:grpSpPr>
            <a:xfrm>
              <a:off x="4495800" y="1981200"/>
              <a:ext cx="3971403" cy="3489325"/>
              <a:chOff x="4275473" y="2057400"/>
              <a:chExt cx="3971403" cy="3489325"/>
            </a:xfrm>
          </p:grpSpPr>
          <p:pic>
            <p:nvPicPr>
              <p:cNvPr id="18434" name="Picture 2" descr="Related image">
                <a:extLst>
                  <a:ext uri="{FF2B5EF4-FFF2-40B4-BE49-F238E27FC236}">
                    <a16:creationId xmlns:a16="http://schemas.microsoft.com/office/drawing/2014/main" id="{6AE3CEAE-A6C2-4566-888D-1E7D93143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473" y="2057400"/>
                <a:ext cx="3971403" cy="348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F4C63-2C89-4888-8D01-E6C0E2F16E4A}"/>
                  </a:ext>
                </a:extLst>
              </p:cNvPr>
              <p:cNvSpPr txBox="1"/>
              <p:nvPr/>
            </p:nvSpPr>
            <p:spPr>
              <a:xfrm>
                <a:off x="5715000" y="3840375"/>
                <a:ext cx="340158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631299-6648-4B56-8F58-1E81A3748E87}"/>
                  </a:ext>
                </a:extLst>
              </p:cNvPr>
              <p:cNvSpPr txBox="1"/>
              <p:nvPr/>
            </p:nvSpPr>
            <p:spPr>
              <a:xfrm>
                <a:off x="7467600" y="2209800"/>
                <a:ext cx="370614" cy="40011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8000"/>
                    </a:solidFill>
                  </a:rPr>
                  <a:t>B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176F707-478D-4368-9E77-40C9D110AA85}"/>
              </a:ext>
            </a:extLst>
          </p:cNvPr>
          <p:cNvSpPr/>
          <p:nvPr/>
        </p:nvSpPr>
        <p:spPr>
          <a:xfrm>
            <a:off x="381000" y="3429000"/>
            <a:ext cx="3553738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16C75-4F0E-4F8F-BB65-3EA3AB73F27E}"/>
              </a:ext>
            </a:extLst>
          </p:cNvPr>
          <p:cNvSpPr/>
          <p:nvPr/>
        </p:nvSpPr>
        <p:spPr>
          <a:xfrm>
            <a:off x="1295400" y="3140742"/>
            <a:ext cx="2448209" cy="79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B1FAC-B85F-451F-910C-2E030D16CD19}"/>
              </a:ext>
            </a:extLst>
          </p:cNvPr>
          <p:cNvSpPr/>
          <p:nvPr/>
        </p:nvSpPr>
        <p:spPr>
          <a:xfrm>
            <a:off x="7558739" y="2092630"/>
            <a:ext cx="747061" cy="48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24C7-5481-4287-9B3A-3A1F78B9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061"/>
            <a:ext cx="8229600" cy="1143000"/>
          </a:xfrm>
        </p:spPr>
        <p:txBody>
          <a:bodyPr/>
          <a:lstStyle/>
          <a:p>
            <a:r>
              <a:rPr lang="en-US" dirty="0"/>
              <a:t>Residual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53E8FA-5A0E-4AE3-9FBF-D8FB4207D062}"/>
              </a:ext>
            </a:extLst>
          </p:cNvPr>
          <p:cNvGrpSpPr/>
          <p:nvPr/>
        </p:nvGrpSpPr>
        <p:grpSpPr>
          <a:xfrm>
            <a:off x="152400" y="1219200"/>
            <a:ext cx="8663753" cy="5090884"/>
            <a:chOff x="87724" y="1157516"/>
            <a:chExt cx="8663753" cy="5090884"/>
          </a:xfrm>
        </p:grpSpPr>
        <p:pic>
          <p:nvPicPr>
            <p:cNvPr id="29698" name="Picture 2" descr="Graph of Predicted versus Actual values and Graph of Standardized Residuals">
              <a:extLst>
                <a:ext uri="{FF2B5EF4-FFF2-40B4-BE49-F238E27FC236}">
                  <a16:creationId xmlns:a16="http://schemas.microsoft.com/office/drawing/2014/main" id="{C6596863-DBC9-457B-ADC0-1F3C73071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" y="1265238"/>
              <a:ext cx="8663753" cy="498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6CB110-6859-41BA-9867-47A399A4CE9D}"/>
                </a:ext>
              </a:extLst>
            </p:cNvPr>
            <p:cNvSpPr/>
            <p:nvPr/>
          </p:nvSpPr>
          <p:spPr>
            <a:xfrm>
              <a:off x="1524000" y="1157516"/>
              <a:ext cx="5791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https://www.qualtrics.com/support/stats-iq/analyses/regression-guides/interpreting-residual-plots-improve-regression/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800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0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008000"/>
                </a:solidFill>
              </a:rPr>
              <a:t>Good</a:t>
            </a:r>
          </a:p>
        </p:txBody>
      </p:sp>
      <p:pic>
        <p:nvPicPr>
          <p:cNvPr id="31746" name="Picture 2" descr="Examples of ideal Standardized Residual Plots">
            <a:extLst>
              <a:ext uri="{FF2B5EF4-FFF2-40B4-BE49-F238E27FC236}">
                <a16:creationId xmlns:a16="http://schemas.microsoft.com/office/drawing/2014/main" id="{56D3BCFE-5F38-4CD9-9FA3-7DEE2C18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39" y="1232072"/>
            <a:ext cx="5527675" cy="53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5400000">
            <a:off x="7198273" y="3439880"/>
            <a:ext cx="221951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 clear 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-506516" y="3439880"/>
            <a:ext cx="3377463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Symmetrically distributed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16200000">
            <a:off x="-1233168" y="3439880"/>
            <a:ext cx="3380734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Clustered towards middle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D4368-E2C9-4879-98B0-0AE59E3BBD71}"/>
              </a:ext>
            </a:extLst>
          </p:cNvPr>
          <p:cNvSpPr/>
          <p:nvPr/>
        </p:nvSpPr>
        <p:spPr>
          <a:xfrm>
            <a:off x="1676399" y="1016628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</p:spTree>
    <p:extLst>
      <p:ext uri="{BB962C8B-B14F-4D97-AF65-F5344CB8AC3E}">
        <p14:creationId xmlns:p14="http://schemas.microsoft.com/office/powerpoint/2010/main" val="260107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0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C00000"/>
                </a:solidFill>
              </a:rPr>
              <a:t>Bad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5400000">
            <a:off x="7696905" y="3429793"/>
            <a:ext cx="122225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Patterns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597184" y="3429793"/>
            <a:ext cx="1170064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Outliers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16200000">
            <a:off x="-363698" y="3429793"/>
            <a:ext cx="1641796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Clear shape</a:t>
            </a:r>
          </a:p>
        </p:txBody>
      </p:sp>
      <p:pic>
        <p:nvPicPr>
          <p:cNvPr id="32770" name="Picture 2" descr="Examples of undesirable Standardized Residual Plots">
            <a:extLst>
              <a:ext uri="{FF2B5EF4-FFF2-40B4-BE49-F238E27FC236}">
                <a16:creationId xmlns:a16="http://schemas.microsoft.com/office/drawing/2014/main" id="{D5906414-35D7-494C-B04B-72E33738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07243"/>
            <a:ext cx="5599583" cy="56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D826F3-0BC4-43EA-830E-A094BC3F05C8}"/>
              </a:ext>
            </a:extLst>
          </p:cNvPr>
          <p:cNvSpPr txBox="1"/>
          <p:nvPr/>
        </p:nvSpPr>
        <p:spPr>
          <a:xfrm>
            <a:off x="7620001" y="5410200"/>
            <a:ext cx="1524000" cy="92333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could do normality test (QQ plot)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90731-5B3F-4B98-8D6F-C8049F3E0DD9}"/>
              </a:ext>
            </a:extLst>
          </p:cNvPr>
          <p:cNvSpPr/>
          <p:nvPr/>
        </p:nvSpPr>
        <p:spPr>
          <a:xfrm>
            <a:off x="1752600" y="999521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</p:spTree>
    <p:extLst>
      <p:ext uri="{BB962C8B-B14F-4D97-AF65-F5344CB8AC3E}">
        <p14:creationId xmlns:p14="http://schemas.microsoft.com/office/powerpoint/2010/main" val="217114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9A16-68E2-48EC-87C5-EED2F29C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Analysis –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DC6C-BB92-49B3-924E-AB8ED91E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Regression assumptions:</a:t>
            </a:r>
          </a:p>
          <a:p>
            <a:pPr lvl="1"/>
            <a:r>
              <a:rPr lang="en-US" dirty="0"/>
              <a:t>Normality of variation around regression</a:t>
            </a:r>
          </a:p>
          <a:p>
            <a:pPr lvl="1"/>
            <a:r>
              <a:rPr lang="en-US" dirty="0"/>
              <a:t>Equal variation for all y values</a:t>
            </a:r>
          </a:p>
          <a:p>
            <a:pPr lvl="1"/>
            <a:r>
              <a:rPr lang="en-US" dirty="0"/>
              <a:t>Independence of variation</a:t>
            </a:r>
          </a:p>
          <a:p>
            <a:pPr marL="457200" lvl="1" indent="0">
              <a:buNone/>
            </a:pPr>
            <a:r>
              <a:rPr lang="en-US" dirty="0"/>
              <a:t>___________________</a:t>
            </a:r>
          </a:p>
          <a:p>
            <a:pPr marL="0" indent="0">
              <a:buNone/>
            </a:pPr>
            <a:r>
              <a:rPr lang="en-US" dirty="0"/>
              <a:t>	(a) ok</a:t>
            </a:r>
          </a:p>
          <a:p>
            <a:pPr marL="0" indent="0">
              <a:buNone/>
            </a:pPr>
            <a:r>
              <a:rPr lang="en-US" dirty="0"/>
              <a:t>	(b) funnel</a:t>
            </a:r>
          </a:p>
          <a:p>
            <a:pPr marL="0" indent="0">
              <a:buNone/>
            </a:pPr>
            <a:r>
              <a:rPr lang="en-US" dirty="0"/>
              <a:t>	(c) double bow</a:t>
            </a:r>
          </a:p>
          <a:p>
            <a:pPr marL="0" indent="0">
              <a:buNone/>
            </a:pPr>
            <a:r>
              <a:rPr lang="en-US" dirty="0"/>
              <a:t>	(d) nonlinear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09975-8930-4C90-AEAD-C1911521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112" y="1711570"/>
            <a:ext cx="4755488" cy="44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01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</a:t>
            </a:r>
          </a:p>
          <a:p>
            <a:pPr lvl="1"/>
            <a:r>
              <a:rPr lang="en-US" dirty="0"/>
              <a:t>Linear relationship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36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DE220BE-8077-49C6-B98D-2EF034542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602585"/>
              </p:ext>
            </p:extLst>
          </p:nvPr>
        </p:nvGraphicFramePr>
        <p:xfrm>
          <a:off x="530225" y="1447800"/>
          <a:ext cx="8083550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VISIO" r:id="rId4" imgW="3991025" imgH="2127205" progId="Visio.Drawing.4">
                  <p:embed/>
                </p:oleObj>
              </mc:Choice>
              <mc:Fallback>
                <p:oleObj name="VISIO" r:id="rId4" imgW="3991025" imgH="2127205" progId="Visio.Drawing.4">
                  <p:embed/>
                  <p:pic>
                    <p:nvPicPr>
                      <p:cNvPr id="74756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DE220BE-8077-49C6-B98D-2EF0345427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447800"/>
                        <a:ext cx="8083550" cy="43084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Arc 3">
            <a:extLst>
              <a:ext uri="{FF2B5EF4-FFF2-40B4-BE49-F238E27FC236}">
                <a16:creationId xmlns:a16="http://schemas.microsoft.com/office/drawing/2014/main" id="{1725AB59-D830-4361-9833-7B3E26595AD7}"/>
              </a:ext>
            </a:extLst>
          </p:cNvPr>
          <p:cNvSpPr>
            <a:spLocks/>
          </p:cNvSpPr>
          <p:nvPr/>
        </p:nvSpPr>
        <p:spPr bwMode="auto">
          <a:xfrm>
            <a:off x="3249613" y="1971675"/>
            <a:ext cx="596900" cy="139700"/>
          </a:xfrm>
          <a:custGeom>
            <a:avLst/>
            <a:gdLst>
              <a:gd name="T0" fmla="*/ 0 w 21600"/>
              <a:gd name="T1" fmla="*/ 139700 h 21600"/>
              <a:gd name="T2" fmla="*/ 595325 w 21600"/>
              <a:gd name="T3" fmla="*/ 0 h 21600"/>
              <a:gd name="T4" fmla="*/ 596900 w 21600"/>
              <a:gd name="T5" fmla="*/ 1397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F78D453E-B08E-4363-BC7D-E05D8AF4F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8750"/>
            <a:ext cx="8774113" cy="11366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Linear Regression Model</a:t>
            </a:r>
          </a:p>
        </p:txBody>
      </p:sp>
      <p:sp>
        <p:nvSpPr>
          <p:cNvPr id="74761" name="Arc 7">
            <a:extLst>
              <a:ext uri="{FF2B5EF4-FFF2-40B4-BE49-F238E27FC236}">
                <a16:creationId xmlns:a16="http://schemas.microsoft.com/office/drawing/2014/main" id="{6A3282B4-D212-4815-AD39-3EDF55282A5B}"/>
              </a:ext>
            </a:extLst>
          </p:cNvPr>
          <p:cNvSpPr>
            <a:spLocks/>
          </p:cNvSpPr>
          <p:nvPr/>
        </p:nvSpPr>
        <p:spPr bwMode="auto">
          <a:xfrm>
            <a:off x="4087813" y="3709987"/>
            <a:ext cx="596900" cy="673100"/>
          </a:xfrm>
          <a:custGeom>
            <a:avLst/>
            <a:gdLst>
              <a:gd name="T0" fmla="*/ 596900 w 21600"/>
              <a:gd name="T1" fmla="*/ 673100 h 21600"/>
              <a:gd name="T2" fmla="*/ 0 w 21600"/>
              <a:gd name="T3" fmla="*/ 0 h 21600"/>
              <a:gd name="T4" fmla="*/ 5969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EE12DB09-B297-440F-B4BB-FF450972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4640106"/>
            <a:ext cx="282575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Observed value</a:t>
            </a:r>
          </a:p>
        </p:txBody>
      </p:sp>
      <p:sp>
        <p:nvSpPr>
          <p:cNvPr id="74765" name="Arc 11">
            <a:extLst>
              <a:ext uri="{FF2B5EF4-FFF2-40B4-BE49-F238E27FC236}">
                <a16:creationId xmlns:a16="http://schemas.microsoft.com/office/drawing/2014/main" id="{EC7BE74E-9516-4211-9009-AC5429AA9FBF}"/>
              </a:ext>
            </a:extLst>
          </p:cNvPr>
          <p:cNvSpPr>
            <a:spLocks/>
          </p:cNvSpPr>
          <p:nvPr/>
        </p:nvSpPr>
        <p:spPr bwMode="auto">
          <a:xfrm rot="16200000">
            <a:off x="2359025" y="4081306"/>
            <a:ext cx="368300" cy="749300"/>
          </a:xfrm>
          <a:custGeom>
            <a:avLst/>
            <a:gdLst>
              <a:gd name="T0" fmla="*/ 368300 w 21600"/>
              <a:gd name="T1" fmla="*/ 0 h 21600"/>
              <a:gd name="T2" fmla="*/ 0 w 21600"/>
              <a:gd name="T3" fmla="*/ 7493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6FCCE8DC-1BF1-42C0-A6AA-6D87DD6C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771775"/>
            <a:ext cx="3363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i="1" dirty="0">
                <a:solidFill>
                  <a:schemeClr val="bg1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600" i="1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= </a:t>
            </a:r>
            <a:r>
              <a:rPr lang="en-US" altLang="en-US" sz="2400" b="1" dirty="0">
                <a:solidFill>
                  <a:schemeClr val="bg1"/>
                </a:solidFill>
              </a:rPr>
              <a:t>r</a:t>
            </a:r>
            <a:r>
              <a:rPr lang="en-US" altLang="en-US" sz="2400" dirty="0">
                <a:solidFill>
                  <a:schemeClr val="bg1"/>
                </a:solidFill>
              </a:rPr>
              <a:t>andom error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8BE4B7-5E29-489F-96C2-FCF29B197002}"/>
              </a:ext>
            </a:extLst>
          </p:cNvPr>
          <p:cNvGrpSpPr/>
          <p:nvPr/>
        </p:nvGrpSpPr>
        <p:grpSpPr>
          <a:xfrm>
            <a:off x="4827978" y="4123203"/>
            <a:ext cx="3211758" cy="665505"/>
            <a:chOff x="2901950" y="4198292"/>
            <a:chExt cx="3211758" cy="665505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6620081F-0C05-420A-94A8-9167A2CC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71FFC41B-2DA9-4B92-B530-BB4E67BC2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084" y="4250580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8A96B948-A918-4027-B75E-0BFF3FCB7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189FD290-D5D6-496B-8478-B0C1D9AA8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A5D6F9C0-8ADB-434A-B9FA-8A492159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6D0FFDED-C2F5-4D79-A1C3-A974B68B8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108" y="4205258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204ABB34-76D8-4349-B280-4D3089A2D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519" y="4198292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F30FEEA4-D8E8-4561-8FBF-B0261FB4D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182808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32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08569632-BAF0-4DB0-B77E-DB57A4F1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B588C358-D214-478C-80F5-D71B0D965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351" y="4226767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272FF3A4-C662-4EC7-B876-3F4FAD362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182808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32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11158C01-92CB-46AC-AB09-FC5579DF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465E7C-7B1C-43C0-8FE6-9CD217AD9E9D}"/>
              </a:ext>
            </a:extLst>
          </p:cNvPr>
          <p:cNvGrpSpPr/>
          <p:nvPr/>
        </p:nvGrpSpPr>
        <p:grpSpPr>
          <a:xfrm>
            <a:off x="4030816" y="1686851"/>
            <a:ext cx="3280623" cy="644222"/>
            <a:chOff x="2901950" y="4219575"/>
            <a:chExt cx="3280623" cy="644222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C8CBE0C-E3B3-4A14-87DA-DCD2F012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1AFB269B-CAA4-449B-B554-AB94E7C8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67FC9DB5-9977-4DB9-BED6-EDEC14826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B091B23C-2A01-48C8-93BE-38E463DE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26716421-F432-4E0F-9421-02E14AD6C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 dirty="0" err="1">
                  <a:solidFill>
                    <a:schemeClr val="bg1"/>
                  </a:solidFill>
                </a:rPr>
                <a:t>i</a:t>
              </a: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2C66C673-159A-432B-ABE8-8F8E6EE4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3C0AE163-2151-4215-90D4-ABEF3922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AA2D0EDF-A1CD-4C96-A278-79DF2E3E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052897D1-596A-41AD-9445-82C419DB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28899D19-477F-4EAB-8DF8-EA1CA3644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9419DF6F-75CA-4BE4-A82C-E1A8D251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6388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41" name="Rectangle 13">
              <a:extLst>
                <a:ext uri="{FF2B5EF4-FFF2-40B4-BE49-F238E27FC236}">
                  <a16:creationId xmlns:a16="http://schemas.microsoft.com/office/drawing/2014/main" id="{1DDFB0E7-8CD6-4CDF-AA47-B2F9F71C8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25411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AC3F36-2854-4972-8270-336EB369731E}"/>
              </a:ext>
            </a:extLst>
          </p:cNvPr>
          <p:cNvSpPr txBox="1"/>
          <p:nvPr/>
        </p:nvSpPr>
        <p:spPr>
          <a:xfrm>
            <a:off x="1689774" y="5950735"/>
            <a:ext cx="61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Random error associated with each observation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E473FE-F97D-4C33-BD96-AF653FE6EFA1}"/>
              </a:ext>
            </a:extLst>
          </p:cNvPr>
          <p:cNvSpPr/>
          <p:nvPr/>
        </p:nvSpPr>
        <p:spPr>
          <a:xfrm>
            <a:off x="3124200" y="5756275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80342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334132D-59B2-4B9E-BA23-A899A8BA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3235325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01" name="Line 3">
            <a:extLst>
              <a:ext uri="{FF2B5EF4-FFF2-40B4-BE49-F238E27FC236}">
                <a16:creationId xmlns:a16="http://schemas.microsoft.com/office/drawing/2014/main" id="{F38CB5F7-E715-41EE-8A74-DDB877F2C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4">
            <a:extLst>
              <a:ext uri="{FF2B5EF4-FFF2-40B4-BE49-F238E27FC236}">
                <a16:creationId xmlns:a16="http://schemas.microsoft.com/office/drawing/2014/main" id="{D73211E7-A74E-486E-ACE0-297B433CF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5">
            <a:extLst>
              <a:ext uri="{FF2B5EF4-FFF2-40B4-BE49-F238E27FC236}">
                <a16:creationId xmlns:a16="http://schemas.microsoft.com/office/drawing/2014/main" id="{2147E4F7-CDBA-41E4-B7EC-5BA7CABFC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6">
            <a:extLst>
              <a:ext uri="{FF2B5EF4-FFF2-40B4-BE49-F238E27FC236}">
                <a16:creationId xmlns:a16="http://schemas.microsoft.com/office/drawing/2014/main" id="{364518A8-E817-41BF-A947-3EA75BFA1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7">
            <a:extLst>
              <a:ext uri="{FF2B5EF4-FFF2-40B4-BE49-F238E27FC236}">
                <a16:creationId xmlns:a16="http://schemas.microsoft.com/office/drawing/2014/main" id="{158FF52D-0B95-40F3-8F0B-92A3A3E8B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8">
            <a:extLst>
              <a:ext uri="{FF2B5EF4-FFF2-40B4-BE49-F238E27FC236}">
                <a16:creationId xmlns:a16="http://schemas.microsoft.com/office/drawing/2014/main" id="{3E45658F-D0DA-4291-95C5-D7ABCB760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9">
            <a:extLst>
              <a:ext uri="{FF2B5EF4-FFF2-40B4-BE49-F238E27FC236}">
                <a16:creationId xmlns:a16="http://schemas.microsoft.com/office/drawing/2014/main" id="{17BCF91C-B6D8-4E28-997F-325B473F12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0">
            <a:extLst>
              <a:ext uri="{FF2B5EF4-FFF2-40B4-BE49-F238E27FC236}">
                <a16:creationId xmlns:a16="http://schemas.microsoft.com/office/drawing/2014/main" id="{E164ED9C-F54A-4010-A68E-4022FEA234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1">
            <a:extLst>
              <a:ext uri="{FF2B5EF4-FFF2-40B4-BE49-F238E27FC236}">
                <a16:creationId xmlns:a16="http://schemas.microsoft.com/office/drawing/2014/main" id="{EC5AC040-7785-4261-BDBA-371BC05CB2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2">
            <a:extLst>
              <a:ext uri="{FF2B5EF4-FFF2-40B4-BE49-F238E27FC236}">
                <a16:creationId xmlns:a16="http://schemas.microsoft.com/office/drawing/2014/main" id="{66E4EA9A-D3A1-4AF9-9410-B84B06369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Line 13">
            <a:extLst>
              <a:ext uri="{FF2B5EF4-FFF2-40B4-BE49-F238E27FC236}">
                <a16:creationId xmlns:a16="http://schemas.microsoft.com/office/drawing/2014/main" id="{D101BC52-5070-4DC5-A1FD-DB6E72C101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4">
            <a:extLst>
              <a:ext uri="{FF2B5EF4-FFF2-40B4-BE49-F238E27FC236}">
                <a16:creationId xmlns:a16="http://schemas.microsoft.com/office/drawing/2014/main" id="{4B24CFAA-79E5-40B1-A4EB-F8895A0E85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5">
            <a:extLst>
              <a:ext uri="{FF2B5EF4-FFF2-40B4-BE49-F238E27FC236}">
                <a16:creationId xmlns:a16="http://schemas.microsoft.com/office/drawing/2014/main" id="{42F7B24D-EDDE-44DF-B955-DBC5F6CC6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16">
            <a:extLst>
              <a:ext uri="{FF2B5EF4-FFF2-40B4-BE49-F238E27FC236}">
                <a16:creationId xmlns:a16="http://schemas.microsoft.com/office/drawing/2014/main" id="{DFCE77B0-8AC2-4D0F-B2B0-EDB5654A01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17">
            <a:extLst>
              <a:ext uri="{FF2B5EF4-FFF2-40B4-BE49-F238E27FC236}">
                <a16:creationId xmlns:a16="http://schemas.microsoft.com/office/drawing/2014/main" id="{EC567729-9930-4FAB-B5E8-E7A71D4063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18">
            <a:extLst>
              <a:ext uri="{FF2B5EF4-FFF2-40B4-BE49-F238E27FC236}">
                <a16:creationId xmlns:a16="http://schemas.microsoft.com/office/drawing/2014/main" id="{7C429237-BBE1-491F-837F-AE3EEC37C1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19">
            <a:extLst>
              <a:ext uri="{FF2B5EF4-FFF2-40B4-BE49-F238E27FC236}">
                <a16:creationId xmlns:a16="http://schemas.microsoft.com/office/drawing/2014/main" id="{63241923-203C-4821-926F-156F43FDBC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Oval 20">
            <a:extLst>
              <a:ext uri="{FF2B5EF4-FFF2-40B4-BE49-F238E27FC236}">
                <a16:creationId xmlns:a16="http://schemas.microsoft.com/office/drawing/2014/main" id="{F84F1936-756F-4A12-BB4B-5CF42C25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19" name="Oval 21">
            <a:extLst>
              <a:ext uri="{FF2B5EF4-FFF2-40B4-BE49-F238E27FC236}">
                <a16:creationId xmlns:a16="http://schemas.microsoft.com/office/drawing/2014/main" id="{16C7A578-92AD-4472-A96F-56049E4D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0" name="Oval 22">
            <a:extLst>
              <a:ext uri="{FF2B5EF4-FFF2-40B4-BE49-F238E27FC236}">
                <a16:creationId xmlns:a16="http://schemas.microsoft.com/office/drawing/2014/main" id="{B9496816-CEF3-4A8E-BD4C-D4B017A88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1" name="Oval 23">
            <a:extLst>
              <a:ext uri="{FF2B5EF4-FFF2-40B4-BE49-F238E27FC236}">
                <a16:creationId xmlns:a16="http://schemas.microsoft.com/office/drawing/2014/main" id="{83DB4EED-B0EE-483F-B57B-E1815D34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2" name="Oval 24">
            <a:extLst>
              <a:ext uri="{FF2B5EF4-FFF2-40B4-BE49-F238E27FC236}">
                <a16:creationId xmlns:a16="http://schemas.microsoft.com/office/drawing/2014/main" id="{E826D8F8-49CB-4057-934A-189746C6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3" name="Oval 25">
            <a:extLst>
              <a:ext uri="{FF2B5EF4-FFF2-40B4-BE49-F238E27FC236}">
                <a16:creationId xmlns:a16="http://schemas.microsoft.com/office/drawing/2014/main" id="{40A06928-2CEB-47A7-9CF8-985923D1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4" name="Rectangle 26">
            <a:extLst>
              <a:ext uri="{FF2B5EF4-FFF2-40B4-BE49-F238E27FC236}">
                <a16:creationId xmlns:a16="http://schemas.microsoft.com/office/drawing/2014/main" id="{E075430F-631A-4DCB-9B09-1D626211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0925" name="Rectangle 27">
            <a:extLst>
              <a:ext uri="{FF2B5EF4-FFF2-40B4-BE49-F238E27FC236}">
                <a16:creationId xmlns:a16="http://schemas.microsoft.com/office/drawing/2014/main" id="{D485981F-4151-4090-BA8B-208006D1B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0926" name="Rectangle 28">
            <a:extLst>
              <a:ext uri="{FF2B5EF4-FFF2-40B4-BE49-F238E27FC236}">
                <a16:creationId xmlns:a16="http://schemas.microsoft.com/office/drawing/2014/main" id="{A1D4FF8E-3DC4-4A39-94E7-5EF03CA7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0927" name="Rectangle 29">
            <a:extLst>
              <a:ext uri="{FF2B5EF4-FFF2-40B4-BE49-F238E27FC236}">
                <a16:creationId xmlns:a16="http://schemas.microsoft.com/office/drawing/2014/main" id="{841CE25C-B573-4CFC-A7A9-43F0BE74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0928" name="Rectangle 30">
            <a:extLst>
              <a:ext uri="{FF2B5EF4-FFF2-40B4-BE49-F238E27FC236}">
                <a16:creationId xmlns:a16="http://schemas.microsoft.com/office/drawing/2014/main" id="{8DE8E7CD-E3B7-4B75-AAA8-95469005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0929" name="Rectangle 31">
            <a:extLst>
              <a:ext uri="{FF2B5EF4-FFF2-40B4-BE49-F238E27FC236}">
                <a16:creationId xmlns:a16="http://schemas.microsoft.com/office/drawing/2014/main" id="{B2B45550-57AD-4DA9-AD43-29FD1CF39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0930" name="Rectangle 32">
            <a:extLst>
              <a:ext uri="{FF2B5EF4-FFF2-40B4-BE49-F238E27FC236}">
                <a16:creationId xmlns:a16="http://schemas.microsoft.com/office/drawing/2014/main" id="{C4E4F699-8E06-45FE-996C-0CDFC8E7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0931" name="Rectangle 33">
            <a:extLst>
              <a:ext uri="{FF2B5EF4-FFF2-40B4-BE49-F238E27FC236}">
                <a16:creationId xmlns:a16="http://schemas.microsoft.com/office/drawing/2014/main" id="{7B849F83-AA76-4F61-A490-C857DF28C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0932" name="Rectangle 34">
            <a:extLst>
              <a:ext uri="{FF2B5EF4-FFF2-40B4-BE49-F238E27FC236}">
                <a16:creationId xmlns:a16="http://schemas.microsoft.com/office/drawing/2014/main" id="{5AF7B693-44EC-41C1-AF69-8E8F009C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0933" name="Rectangle 35">
            <a:extLst>
              <a:ext uri="{FF2B5EF4-FFF2-40B4-BE49-F238E27FC236}">
                <a16:creationId xmlns:a16="http://schemas.microsoft.com/office/drawing/2014/main" id="{A75BB6FE-AD1B-4B4A-9B23-2249FD756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0936" name="Oval 38">
            <a:extLst>
              <a:ext uri="{FF2B5EF4-FFF2-40B4-BE49-F238E27FC236}">
                <a16:creationId xmlns:a16="http://schemas.microsoft.com/office/drawing/2014/main" id="{D192E436-6BEC-4E48-A740-E0CBBE98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7" name="Oval 39">
            <a:extLst>
              <a:ext uri="{FF2B5EF4-FFF2-40B4-BE49-F238E27FC236}">
                <a16:creationId xmlns:a16="http://schemas.microsoft.com/office/drawing/2014/main" id="{B4FB27F5-87C5-4FDD-A0F3-45BD8DFA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8" name="Oval 40">
            <a:extLst>
              <a:ext uri="{FF2B5EF4-FFF2-40B4-BE49-F238E27FC236}">
                <a16:creationId xmlns:a16="http://schemas.microsoft.com/office/drawing/2014/main" id="{66D92083-C7B7-42E4-87E3-664CB66A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9" name="Oval 41">
            <a:extLst>
              <a:ext uri="{FF2B5EF4-FFF2-40B4-BE49-F238E27FC236}">
                <a16:creationId xmlns:a16="http://schemas.microsoft.com/office/drawing/2014/main" id="{41C02513-4531-4997-BCB7-92F06C69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40" name="Oval 42">
            <a:extLst>
              <a:ext uri="{FF2B5EF4-FFF2-40B4-BE49-F238E27FC236}">
                <a16:creationId xmlns:a16="http://schemas.microsoft.com/office/drawing/2014/main" id="{DC7CBE4D-4F4C-492F-88CD-E1B1457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41" name="Oval 43">
            <a:extLst>
              <a:ext uri="{FF2B5EF4-FFF2-40B4-BE49-F238E27FC236}">
                <a16:creationId xmlns:a16="http://schemas.microsoft.com/office/drawing/2014/main" id="{C58FED86-DC7D-4334-9C97-79FEC3E4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4A8BE5-1B5C-41C9-B597-3F3A4DF36768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09008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21CFDC-B5A5-47AA-AA5E-79B57C6C2D2E}"/>
              </a:ext>
            </a:extLst>
          </p:cNvPr>
          <p:cNvGrpSpPr/>
          <p:nvPr/>
        </p:nvGrpSpPr>
        <p:grpSpPr>
          <a:xfrm>
            <a:off x="1787525" y="3235325"/>
            <a:ext cx="5678488" cy="2911475"/>
            <a:chOff x="1787525" y="3235325"/>
            <a:chExt cx="5678488" cy="2911475"/>
          </a:xfrm>
        </p:grpSpPr>
        <p:sp>
          <p:nvSpPr>
            <p:cNvPr id="88" name="Rectangle 15">
              <a:extLst>
                <a:ext uri="{FF2B5EF4-FFF2-40B4-BE49-F238E27FC236}">
                  <a16:creationId xmlns:a16="http://schemas.microsoft.com/office/drawing/2014/main" id="{B3049900-3EC5-49C5-9AAF-370785424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525" y="3235325"/>
              <a:ext cx="5657850" cy="291147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D4DE47A0-6F78-483C-A2A9-4452AACB2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389413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7">
              <a:extLst>
                <a:ext uri="{FF2B5EF4-FFF2-40B4-BE49-F238E27FC236}">
                  <a16:creationId xmlns:a16="http://schemas.microsoft.com/office/drawing/2014/main" id="{24393375-ADCD-43DE-8FFF-446A7987F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528478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8">
              <a:extLst>
                <a:ext uri="{FF2B5EF4-FFF2-40B4-BE49-F238E27FC236}">
                  <a16:creationId xmlns:a16="http://schemas.microsoft.com/office/drawing/2014/main" id="{02E01653-DD22-418E-B2B4-F3C42484F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8180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">
              <a:extLst>
                <a:ext uri="{FF2B5EF4-FFF2-40B4-BE49-F238E27FC236}">
                  <a16:creationId xmlns:a16="http://schemas.microsoft.com/office/drawing/2014/main" id="{52521658-ED3D-4B69-9E21-3BE828B09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3481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0">
              <a:extLst>
                <a:ext uri="{FF2B5EF4-FFF2-40B4-BE49-F238E27FC236}">
                  <a16:creationId xmlns:a16="http://schemas.microsoft.com/office/drawing/2014/main" id="{9C839C8D-FFDF-4162-A8BA-D88518060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88143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7D0A64AF-AC30-4019-8C41-56548EC85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450" y="528478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2">
              <a:extLst>
                <a:ext uri="{FF2B5EF4-FFF2-40B4-BE49-F238E27FC236}">
                  <a16:creationId xmlns:a16="http://schemas.microsoft.com/office/drawing/2014/main" id="{427D6F25-4768-40D0-8254-F08870746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3">
              <a:extLst>
                <a:ext uri="{FF2B5EF4-FFF2-40B4-BE49-F238E27FC236}">
                  <a16:creationId xmlns:a16="http://schemas.microsoft.com/office/drawing/2014/main" id="{CB2A35D9-5804-4F48-A66C-22A0684DF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4">
              <a:extLst>
                <a:ext uri="{FF2B5EF4-FFF2-40B4-BE49-F238E27FC236}">
                  <a16:creationId xmlns:a16="http://schemas.microsoft.com/office/drawing/2014/main" id="{DE1ADDDC-8D7C-42DE-B098-F8CCAD8C7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5">
              <a:extLst>
                <a:ext uri="{FF2B5EF4-FFF2-40B4-BE49-F238E27FC236}">
                  <a16:creationId xmlns:a16="http://schemas.microsoft.com/office/drawing/2014/main" id="{BF02A226-FE98-4DDB-9EF5-6BCBF7398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6">
              <a:extLst>
                <a:ext uri="{FF2B5EF4-FFF2-40B4-BE49-F238E27FC236}">
                  <a16:creationId xmlns:a16="http://schemas.microsoft.com/office/drawing/2014/main" id="{5FC568E6-FB06-49F6-8DDB-B3FCF116E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7">
              <a:extLst>
                <a:ext uri="{FF2B5EF4-FFF2-40B4-BE49-F238E27FC236}">
                  <a16:creationId xmlns:a16="http://schemas.microsoft.com/office/drawing/2014/main" id="{1584088A-8CF1-4491-BFB9-E26B078C5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80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8">
              <a:extLst>
                <a:ext uri="{FF2B5EF4-FFF2-40B4-BE49-F238E27FC236}">
                  <a16:creationId xmlns:a16="http://schemas.microsoft.com/office/drawing/2014/main" id="{941221DA-7210-45C9-996D-3B5111BA9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9">
              <a:extLst>
                <a:ext uri="{FF2B5EF4-FFF2-40B4-BE49-F238E27FC236}">
                  <a16:creationId xmlns:a16="http://schemas.microsoft.com/office/drawing/2014/main" id="{97895585-4CC2-4224-8584-4DF95017D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0">
              <a:extLst>
                <a:ext uri="{FF2B5EF4-FFF2-40B4-BE49-F238E27FC236}">
                  <a16:creationId xmlns:a16="http://schemas.microsoft.com/office/drawing/2014/main" id="{1BD99BF7-3870-40EF-B1C9-345184000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1">
              <a:extLst>
                <a:ext uri="{FF2B5EF4-FFF2-40B4-BE49-F238E27FC236}">
                  <a16:creationId xmlns:a16="http://schemas.microsoft.com/office/drawing/2014/main" id="{D7164F0D-BF1E-405C-8080-5DFFBD471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6A5B2285-3511-4580-883E-D9AD8882B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33">
              <a:extLst>
                <a:ext uri="{FF2B5EF4-FFF2-40B4-BE49-F238E27FC236}">
                  <a16:creationId xmlns:a16="http://schemas.microsoft.com/office/drawing/2014/main" id="{7BA660B4-344C-4235-AFB5-2466269D5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477520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" name="Oval 34">
              <a:extLst>
                <a:ext uri="{FF2B5EF4-FFF2-40B4-BE49-F238E27FC236}">
                  <a16:creationId xmlns:a16="http://schemas.microsoft.com/office/drawing/2014/main" id="{1687AE25-11EB-42DD-9C75-35D8BA5B6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500856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Oval 35">
              <a:extLst>
                <a:ext uri="{FF2B5EF4-FFF2-40B4-BE49-F238E27FC236}">
                  <a16:creationId xmlns:a16="http://schemas.microsoft.com/office/drawing/2014/main" id="{0219A4D8-9D32-43CB-9F31-B641EA662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472598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Oval 36">
              <a:extLst>
                <a:ext uri="{FF2B5EF4-FFF2-40B4-BE49-F238E27FC236}">
                  <a16:creationId xmlns:a16="http://schemas.microsoft.com/office/drawing/2014/main" id="{1C483136-AFE2-4DE6-A172-48673B87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88461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Oval 37">
              <a:extLst>
                <a:ext uri="{FF2B5EF4-FFF2-40B4-BE49-F238E27FC236}">
                  <a16:creationId xmlns:a16="http://schemas.microsoft.com/office/drawing/2014/main" id="{7B881333-48D0-400F-83BD-86E466F2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5" y="383857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" name="Oval 38">
              <a:extLst>
                <a:ext uri="{FF2B5EF4-FFF2-40B4-BE49-F238E27FC236}">
                  <a16:creationId xmlns:a16="http://schemas.microsoft.com/office/drawing/2014/main" id="{3A298652-B02D-41C0-9B04-EAD586C1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4305300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39">
              <a:extLst>
                <a:ext uri="{FF2B5EF4-FFF2-40B4-BE49-F238E27FC236}">
                  <a16:creationId xmlns:a16="http://schemas.microsoft.com/office/drawing/2014/main" id="{1B78E09B-3320-4AAD-A970-3FA98BF1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5045075"/>
              <a:ext cx="371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13" name="Rectangle 40">
              <a:extLst>
                <a:ext uri="{FF2B5EF4-FFF2-40B4-BE49-F238E27FC236}">
                  <a16:creationId xmlns:a16="http://schemas.microsoft.com/office/drawing/2014/main" id="{0DFE46E9-D115-482E-B27D-0789230F5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9938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id="{18263C99-2AA7-4BED-83C6-DE87531EC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08450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15" name="Rectangle 42">
              <a:extLst>
                <a:ext uri="{FF2B5EF4-FFF2-40B4-BE49-F238E27FC236}">
                  <a16:creationId xmlns:a16="http://schemas.microsoft.com/office/drawing/2014/main" id="{061FF7AA-3199-458E-A5FE-523DAD2E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41725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116" name="Rectangle 43">
              <a:extLst>
                <a:ext uri="{FF2B5EF4-FFF2-40B4-BE49-F238E27FC236}">
                  <a16:creationId xmlns:a16="http://schemas.microsoft.com/office/drawing/2014/main" id="{BDB5C1E0-AAAA-43DE-A8F1-8C27E7210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5561013"/>
              <a:ext cx="3714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17" name="Rectangle 44">
              <a:extLst>
                <a:ext uri="{FF2B5EF4-FFF2-40B4-BE49-F238E27FC236}">
                  <a16:creationId xmlns:a16="http://schemas.microsoft.com/office/drawing/2014/main" id="{AF48997A-FCC1-46DA-B2C1-661385181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7D012F9A-B995-4983-B501-0342E61E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19" name="Rectangle 46">
              <a:extLst>
                <a:ext uri="{FF2B5EF4-FFF2-40B4-BE49-F238E27FC236}">
                  <a16:creationId xmlns:a16="http://schemas.microsoft.com/office/drawing/2014/main" id="{7E3C2185-9BD7-4253-AA75-A2FCB391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120" name="Rectangle 47">
              <a:extLst>
                <a:ext uri="{FF2B5EF4-FFF2-40B4-BE49-F238E27FC236}">
                  <a16:creationId xmlns:a16="http://schemas.microsoft.com/office/drawing/2014/main" id="{5F554C9D-A592-4E00-8654-EA3465A1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38" y="5054600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121" name="Rectangle 48">
              <a:extLst>
                <a:ext uri="{FF2B5EF4-FFF2-40B4-BE49-F238E27FC236}">
                  <a16:creationId xmlns:a16="http://schemas.microsoft.com/office/drawing/2014/main" id="{D13A1ED5-C341-4EC6-A2AC-5777AC92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3349625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122" name="Oval 49">
              <a:extLst>
                <a:ext uri="{FF2B5EF4-FFF2-40B4-BE49-F238E27FC236}">
                  <a16:creationId xmlns:a16="http://schemas.microsoft.com/office/drawing/2014/main" id="{34BFEDE4-BF85-426D-8855-CC69BA40A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956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Oval 50">
              <a:extLst>
                <a:ext uri="{FF2B5EF4-FFF2-40B4-BE49-F238E27FC236}">
                  <a16:creationId xmlns:a16="http://schemas.microsoft.com/office/drawing/2014/main" id="{CCDD705C-FA6D-49CA-A933-A8A434C1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7369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Oval 51">
              <a:extLst>
                <a:ext uri="{FF2B5EF4-FFF2-40B4-BE49-F238E27FC236}">
                  <a16:creationId xmlns:a16="http://schemas.microsoft.com/office/drawing/2014/main" id="{647214C7-B8EE-4045-B487-C24004499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4270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Oval 52">
              <a:extLst>
                <a:ext uri="{FF2B5EF4-FFF2-40B4-BE49-F238E27FC236}">
                  <a16:creationId xmlns:a16="http://schemas.microsoft.com/office/drawing/2014/main" id="{83A0AA1D-5779-433E-8792-493A3BE7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3813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" name="Oval 53">
              <a:extLst>
                <a:ext uri="{FF2B5EF4-FFF2-40B4-BE49-F238E27FC236}">
                  <a16:creationId xmlns:a16="http://schemas.microsoft.com/office/drawing/2014/main" id="{76725780-E800-48FB-A93F-924B34EA0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47275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" name="Oval 54">
              <a:extLst>
                <a:ext uri="{FF2B5EF4-FFF2-40B4-BE49-F238E27FC236}">
                  <a16:creationId xmlns:a16="http://schemas.microsoft.com/office/drawing/2014/main" id="{ABA6A308-94A3-42E0-B5BC-6219C9ED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150" y="4651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" name="Line 55">
              <a:extLst>
                <a:ext uri="{FF2B5EF4-FFF2-40B4-BE49-F238E27FC236}">
                  <a16:creationId xmlns:a16="http://schemas.microsoft.com/office/drawing/2014/main" id="{47256989-88B0-41C0-B350-36EE91C34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4343400" cy="144780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7FC4197-7643-414E-BE3C-13057DC3DB6A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99294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1454CAA3-7C27-416B-9026-0886D84F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48" name="Line 15">
            <a:extLst>
              <a:ext uri="{FF2B5EF4-FFF2-40B4-BE49-F238E27FC236}">
                <a16:creationId xmlns:a16="http://schemas.microsoft.com/office/drawing/2014/main" id="{5CE5298B-71F3-45CC-982A-69245F494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>
            <a:extLst>
              <a:ext uri="{FF2B5EF4-FFF2-40B4-BE49-F238E27FC236}">
                <a16:creationId xmlns:a16="http://schemas.microsoft.com/office/drawing/2014/main" id="{EF2E5167-95A8-4FED-9844-43C75DC04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7">
            <a:extLst>
              <a:ext uri="{FF2B5EF4-FFF2-40B4-BE49-F238E27FC236}">
                <a16:creationId xmlns:a16="http://schemas.microsoft.com/office/drawing/2014/main" id="{E4EE69D9-A6BF-4718-804A-EC649F667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8">
            <a:extLst>
              <a:ext uri="{FF2B5EF4-FFF2-40B4-BE49-F238E27FC236}">
                <a16:creationId xmlns:a16="http://schemas.microsoft.com/office/drawing/2014/main" id="{1C6E12CA-AD72-4EFA-91A9-5A069CBC5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9">
            <a:extLst>
              <a:ext uri="{FF2B5EF4-FFF2-40B4-BE49-F238E27FC236}">
                <a16:creationId xmlns:a16="http://schemas.microsoft.com/office/drawing/2014/main" id="{5115E4F4-D3CE-472D-9A00-DC6D8E7F7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86BF2A84-1FE1-498B-B356-29A82E296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1">
            <a:extLst>
              <a:ext uri="{FF2B5EF4-FFF2-40B4-BE49-F238E27FC236}">
                <a16:creationId xmlns:a16="http://schemas.microsoft.com/office/drawing/2014/main" id="{E32A623D-E81D-452B-A4BC-572669839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2">
            <a:extLst>
              <a:ext uri="{FF2B5EF4-FFF2-40B4-BE49-F238E27FC236}">
                <a16:creationId xmlns:a16="http://schemas.microsoft.com/office/drawing/2014/main" id="{78F9A995-CE06-4373-AAC9-B9F935F59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3">
            <a:extLst>
              <a:ext uri="{FF2B5EF4-FFF2-40B4-BE49-F238E27FC236}">
                <a16:creationId xmlns:a16="http://schemas.microsoft.com/office/drawing/2014/main" id="{B1FFEABB-C58D-45B5-8620-E25C772E8A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4">
            <a:extLst>
              <a:ext uri="{FF2B5EF4-FFF2-40B4-BE49-F238E27FC236}">
                <a16:creationId xmlns:a16="http://schemas.microsoft.com/office/drawing/2014/main" id="{FCEA8119-9F45-4C68-8079-B6972F5642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5">
            <a:extLst>
              <a:ext uri="{FF2B5EF4-FFF2-40B4-BE49-F238E27FC236}">
                <a16:creationId xmlns:a16="http://schemas.microsoft.com/office/drawing/2014/main" id="{47EAEBB0-6FCB-4175-8FDD-180A6E3CA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6">
            <a:extLst>
              <a:ext uri="{FF2B5EF4-FFF2-40B4-BE49-F238E27FC236}">
                <a16:creationId xmlns:a16="http://schemas.microsoft.com/office/drawing/2014/main" id="{90BB5E54-2B1E-4FCF-9186-DC905FB5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7">
            <a:extLst>
              <a:ext uri="{FF2B5EF4-FFF2-40B4-BE49-F238E27FC236}">
                <a16:creationId xmlns:a16="http://schemas.microsoft.com/office/drawing/2014/main" id="{B4B2825D-8EE4-471D-A207-F8C3B1D696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8">
            <a:extLst>
              <a:ext uri="{FF2B5EF4-FFF2-40B4-BE49-F238E27FC236}">
                <a16:creationId xmlns:a16="http://schemas.microsoft.com/office/drawing/2014/main" id="{595E8331-CAA8-41DD-8781-18B72B0FD0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9">
            <a:extLst>
              <a:ext uri="{FF2B5EF4-FFF2-40B4-BE49-F238E27FC236}">
                <a16:creationId xmlns:a16="http://schemas.microsoft.com/office/drawing/2014/main" id="{249264B5-18BA-4D4C-A3A2-10F4920627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30">
            <a:extLst>
              <a:ext uri="{FF2B5EF4-FFF2-40B4-BE49-F238E27FC236}">
                <a16:creationId xmlns:a16="http://schemas.microsoft.com/office/drawing/2014/main" id="{FCA6382E-4158-494B-AD69-4F008041B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31">
            <a:extLst>
              <a:ext uri="{FF2B5EF4-FFF2-40B4-BE49-F238E27FC236}">
                <a16:creationId xmlns:a16="http://schemas.microsoft.com/office/drawing/2014/main" id="{316E937A-05B9-43CD-9CBC-FECB87C453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2">
            <a:extLst>
              <a:ext uri="{FF2B5EF4-FFF2-40B4-BE49-F238E27FC236}">
                <a16:creationId xmlns:a16="http://schemas.microsoft.com/office/drawing/2014/main" id="{7EB22CDB-EFD7-4FC0-96CF-6B31684F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" name="Oval 33">
            <a:extLst>
              <a:ext uri="{FF2B5EF4-FFF2-40B4-BE49-F238E27FC236}">
                <a16:creationId xmlns:a16="http://schemas.microsoft.com/office/drawing/2014/main" id="{3415F526-6BCC-4F48-8A9C-83BE0BBB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" name="Oval 34">
            <a:extLst>
              <a:ext uri="{FF2B5EF4-FFF2-40B4-BE49-F238E27FC236}">
                <a16:creationId xmlns:a16="http://schemas.microsoft.com/office/drawing/2014/main" id="{EF7889E7-1ABA-4484-8F9B-423DA1E2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22DBD663-5F88-44F8-8A54-DDC819E6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" name="Oval 36">
            <a:extLst>
              <a:ext uri="{FF2B5EF4-FFF2-40B4-BE49-F238E27FC236}">
                <a16:creationId xmlns:a16="http://schemas.microsoft.com/office/drawing/2014/main" id="{DF630C05-6EE9-4A87-926A-0563C6B6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" name="Oval 37">
            <a:extLst>
              <a:ext uri="{FF2B5EF4-FFF2-40B4-BE49-F238E27FC236}">
                <a16:creationId xmlns:a16="http://schemas.microsoft.com/office/drawing/2014/main" id="{9A713B43-165E-4582-8A3A-50F4FE1E5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" name="Rectangle 38">
            <a:extLst>
              <a:ext uri="{FF2B5EF4-FFF2-40B4-BE49-F238E27FC236}">
                <a16:creationId xmlns:a16="http://schemas.microsoft.com/office/drawing/2014/main" id="{48CEF646-70A1-482D-B533-FDF09BA3E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2" name="Rectangle 39">
            <a:extLst>
              <a:ext uri="{FF2B5EF4-FFF2-40B4-BE49-F238E27FC236}">
                <a16:creationId xmlns:a16="http://schemas.microsoft.com/office/drawing/2014/main" id="{E7F82329-C028-4D00-AEC1-F1B89010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3" name="Rectangle 40">
            <a:extLst>
              <a:ext uri="{FF2B5EF4-FFF2-40B4-BE49-F238E27FC236}">
                <a16:creationId xmlns:a16="http://schemas.microsoft.com/office/drawing/2014/main" id="{313672C0-1276-4723-9773-65531DF84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4" name="Rectangle 41">
            <a:extLst>
              <a:ext uri="{FF2B5EF4-FFF2-40B4-BE49-F238E27FC236}">
                <a16:creationId xmlns:a16="http://schemas.microsoft.com/office/drawing/2014/main" id="{394F1C15-3920-45BF-A427-7ED5000E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5" name="Rectangle 42">
            <a:extLst>
              <a:ext uri="{FF2B5EF4-FFF2-40B4-BE49-F238E27FC236}">
                <a16:creationId xmlns:a16="http://schemas.microsoft.com/office/drawing/2014/main" id="{B5189084-DCB7-48C2-9367-45523E65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6" name="Rectangle 43">
            <a:extLst>
              <a:ext uri="{FF2B5EF4-FFF2-40B4-BE49-F238E27FC236}">
                <a16:creationId xmlns:a16="http://schemas.microsoft.com/office/drawing/2014/main" id="{F5426ECE-20A4-428B-B273-C096A043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7" name="Rectangle 44">
            <a:extLst>
              <a:ext uri="{FF2B5EF4-FFF2-40B4-BE49-F238E27FC236}">
                <a16:creationId xmlns:a16="http://schemas.microsoft.com/office/drawing/2014/main" id="{A050AE95-EE85-4F77-BEBB-8AE6A74B7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8" name="Rectangle 45">
            <a:extLst>
              <a:ext uri="{FF2B5EF4-FFF2-40B4-BE49-F238E27FC236}">
                <a16:creationId xmlns:a16="http://schemas.microsoft.com/office/drawing/2014/main" id="{4EE89634-B6CF-4769-932B-51832CB2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9" name="Rectangle 46">
            <a:extLst>
              <a:ext uri="{FF2B5EF4-FFF2-40B4-BE49-F238E27FC236}">
                <a16:creationId xmlns:a16="http://schemas.microsoft.com/office/drawing/2014/main" id="{E2F8BFB9-6E4B-42C7-8EB7-F111B72BC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C8779216-3F52-4CF0-8B14-7C5C7159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81" name="Oval 48">
            <a:extLst>
              <a:ext uri="{FF2B5EF4-FFF2-40B4-BE49-F238E27FC236}">
                <a16:creationId xmlns:a16="http://schemas.microsoft.com/office/drawing/2014/main" id="{A62FA272-31C1-4002-AA31-65D11B9A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" name="Oval 49">
            <a:extLst>
              <a:ext uri="{FF2B5EF4-FFF2-40B4-BE49-F238E27FC236}">
                <a16:creationId xmlns:a16="http://schemas.microsoft.com/office/drawing/2014/main" id="{09A3B81E-A43F-4461-B3BB-8E295CB2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Oval 50">
            <a:extLst>
              <a:ext uri="{FF2B5EF4-FFF2-40B4-BE49-F238E27FC236}">
                <a16:creationId xmlns:a16="http://schemas.microsoft.com/office/drawing/2014/main" id="{A1050C38-57E1-4E4F-99C9-14BB286DA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" name="Oval 51">
            <a:extLst>
              <a:ext uri="{FF2B5EF4-FFF2-40B4-BE49-F238E27FC236}">
                <a16:creationId xmlns:a16="http://schemas.microsoft.com/office/drawing/2014/main" id="{3A867FB9-B64E-4E76-A673-FCA284A0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" name="Oval 52">
            <a:extLst>
              <a:ext uri="{FF2B5EF4-FFF2-40B4-BE49-F238E27FC236}">
                <a16:creationId xmlns:a16="http://schemas.microsoft.com/office/drawing/2014/main" id="{E358A244-9C5E-4EC8-B064-39C0C41E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" name="Oval 53">
            <a:extLst>
              <a:ext uri="{FF2B5EF4-FFF2-40B4-BE49-F238E27FC236}">
                <a16:creationId xmlns:a16="http://schemas.microsoft.com/office/drawing/2014/main" id="{CB318C56-1F6B-4B9E-9406-11F5EEDFC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9" name="Line 55">
            <a:extLst>
              <a:ext uri="{FF2B5EF4-FFF2-40B4-BE49-F238E27FC236}">
                <a16:creationId xmlns:a16="http://schemas.microsoft.com/office/drawing/2014/main" id="{1FB6BEFD-740A-426C-AAD5-E9254DF120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4191000"/>
            <a:ext cx="4419600" cy="9906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56">
            <a:extLst>
              <a:ext uri="{FF2B5EF4-FFF2-40B4-BE49-F238E27FC236}">
                <a16:creationId xmlns:a16="http://schemas.microsoft.com/office/drawing/2014/main" id="{77A27647-2A2A-462D-A282-C39C37F1B2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0107" y="3914775"/>
            <a:ext cx="409576" cy="2270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Text Box 58">
            <a:extLst>
              <a:ext uri="{FF2B5EF4-FFF2-40B4-BE49-F238E27FC236}">
                <a16:creationId xmlns:a16="http://schemas.microsoft.com/office/drawing/2014/main" id="{AFAAE87C-1CCB-4550-A1CB-8CB9C6528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7" y="3553509"/>
            <a:ext cx="112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Slope changed</a:t>
            </a:r>
          </a:p>
        </p:txBody>
      </p:sp>
      <p:sp>
        <p:nvSpPr>
          <p:cNvPr id="132" name="Text Box 59">
            <a:extLst>
              <a:ext uri="{FF2B5EF4-FFF2-40B4-BE49-F238E27FC236}">
                <a16:creationId xmlns:a16="http://schemas.microsoft.com/office/drawing/2014/main" id="{6B237A00-5D00-4C3E-8723-7F037FF0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2" y="5543550"/>
            <a:ext cx="1465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Intercept unchanged</a:t>
            </a:r>
          </a:p>
        </p:txBody>
      </p:sp>
      <p:sp>
        <p:nvSpPr>
          <p:cNvPr id="133" name="Line 60">
            <a:extLst>
              <a:ext uri="{FF2B5EF4-FFF2-40B4-BE49-F238E27FC236}">
                <a16:creationId xmlns:a16="http://schemas.microsoft.com/office/drawing/2014/main" id="{52F7258A-9C4A-43D5-8B9B-BFC49E527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62">
            <a:extLst>
              <a:ext uri="{FF2B5EF4-FFF2-40B4-BE49-F238E27FC236}">
                <a16:creationId xmlns:a16="http://schemas.microsoft.com/office/drawing/2014/main" id="{3C10FEAC-8424-4336-B845-877D418B7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7405" y="5257800"/>
            <a:ext cx="907195" cy="595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3">
            <a:extLst>
              <a:ext uri="{FF2B5EF4-FFF2-40B4-BE49-F238E27FC236}">
                <a16:creationId xmlns:a16="http://schemas.microsoft.com/office/drawing/2014/main" id="{DBB42820-5EC3-4C13-A0A0-78F98D9CA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D07429-472B-4C8A-BEEF-EB1261F9B834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609144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43" name="Rectangle 55">
            <a:extLst>
              <a:ext uri="{FF2B5EF4-FFF2-40B4-BE49-F238E27FC236}">
                <a16:creationId xmlns:a16="http://schemas.microsoft.com/office/drawing/2014/main" id="{7EF97CA1-B04F-405D-A14F-3BB749FB5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144" name="Line 56">
            <a:extLst>
              <a:ext uri="{FF2B5EF4-FFF2-40B4-BE49-F238E27FC236}">
                <a16:creationId xmlns:a16="http://schemas.microsoft.com/office/drawing/2014/main" id="{B1EBEE1A-A912-4E2E-95C0-AE8DF62B7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Line 57">
            <a:extLst>
              <a:ext uri="{FF2B5EF4-FFF2-40B4-BE49-F238E27FC236}">
                <a16:creationId xmlns:a16="http://schemas.microsoft.com/office/drawing/2014/main" id="{01841D95-642F-46CB-80B8-D3AA7BC4C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Line 58">
            <a:extLst>
              <a:ext uri="{FF2B5EF4-FFF2-40B4-BE49-F238E27FC236}">
                <a16:creationId xmlns:a16="http://schemas.microsoft.com/office/drawing/2014/main" id="{9D8E83DB-8308-41C0-A4A8-57CC69856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Line 59">
            <a:extLst>
              <a:ext uri="{FF2B5EF4-FFF2-40B4-BE49-F238E27FC236}">
                <a16:creationId xmlns:a16="http://schemas.microsoft.com/office/drawing/2014/main" id="{DBAC9A00-3DA9-42DF-864A-C4CD2705E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Line 60">
            <a:extLst>
              <a:ext uri="{FF2B5EF4-FFF2-40B4-BE49-F238E27FC236}">
                <a16:creationId xmlns:a16="http://schemas.microsoft.com/office/drawing/2014/main" id="{DCDF5F6C-FB33-423A-81D3-17B777930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61">
            <a:extLst>
              <a:ext uri="{FF2B5EF4-FFF2-40B4-BE49-F238E27FC236}">
                <a16:creationId xmlns:a16="http://schemas.microsoft.com/office/drawing/2014/main" id="{D8ACBDFF-2F60-42C2-B59B-CF270B684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62">
            <a:extLst>
              <a:ext uri="{FF2B5EF4-FFF2-40B4-BE49-F238E27FC236}">
                <a16:creationId xmlns:a16="http://schemas.microsoft.com/office/drawing/2014/main" id="{1BBFA5E1-D90D-4C9F-A27D-060FCA6922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63">
            <a:extLst>
              <a:ext uri="{FF2B5EF4-FFF2-40B4-BE49-F238E27FC236}">
                <a16:creationId xmlns:a16="http://schemas.microsoft.com/office/drawing/2014/main" id="{3E5E7448-390F-42E7-A821-34D91A91B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64">
            <a:extLst>
              <a:ext uri="{FF2B5EF4-FFF2-40B4-BE49-F238E27FC236}">
                <a16:creationId xmlns:a16="http://schemas.microsoft.com/office/drawing/2014/main" id="{474793A6-0932-43AA-9A10-893541FB46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65">
            <a:extLst>
              <a:ext uri="{FF2B5EF4-FFF2-40B4-BE49-F238E27FC236}">
                <a16:creationId xmlns:a16="http://schemas.microsoft.com/office/drawing/2014/main" id="{A2C10BC9-71CB-49D5-8DCB-A5F6F8B0E0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66">
            <a:extLst>
              <a:ext uri="{FF2B5EF4-FFF2-40B4-BE49-F238E27FC236}">
                <a16:creationId xmlns:a16="http://schemas.microsoft.com/office/drawing/2014/main" id="{3E9DDFEC-760E-4449-B116-9AA890A96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67">
            <a:extLst>
              <a:ext uri="{FF2B5EF4-FFF2-40B4-BE49-F238E27FC236}">
                <a16:creationId xmlns:a16="http://schemas.microsoft.com/office/drawing/2014/main" id="{06CA54D5-5E53-47D2-90CF-8064E038A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68">
            <a:extLst>
              <a:ext uri="{FF2B5EF4-FFF2-40B4-BE49-F238E27FC236}">
                <a16:creationId xmlns:a16="http://schemas.microsoft.com/office/drawing/2014/main" id="{2D62FC92-42B0-48C5-B2C2-F2B847CA23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69">
            <a:extLst>
              <a:ext uri="{FF2B5EF4-FFF2-40B4-BE49-F238E27FC236}">
                <a16:creationId xmlns:a16="http://schemas.microsoft.com/office/drawing/2014/main" id="{C7AE5FC3-8E04-40FB-9EBF-302462A2E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70">
            <a:extLst>
              <a:ext uri="{FF2B5EF4-FFF2-40B4-BE49-F238E27FC236}">
                <a16:creationId xmlns:a16="http://schemas.microsoft.com/office/drawing/2014/main" id="{D5F58925-8427-4525-B1A2-16518CD14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71">
            <a:extLst>
              <a:ext uri="{FF2B5EF4-FFF2-40B4-BE49-F238E27FC236}">
                <a16:creationId xmlns:a16="http://schemas.microsoft.com/office/drawing/2014/main" id="{31DE3703-573F-4444-AE5B-03CF25636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72">
            <a:extLst>
              <a:ext uri="{FF2B5EF4-FFF2-40B4-BE49-F238E27FC236}">
                <a16:creationId xmlns:a16="http://schemas.microsoft.com/office/drawing/2014/main" id="{C2456213-B4B2-4CE9-B379-25E639721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Oval 73">
            <a:extLst>
              <a:ext uri="{FF2B5EF4-FFF2-40B4-BE49-F238E27FC236}">
                <a16:creationId xmlns:a16="http://schemas.microsoft.com/office/drawing/2014/main" id="{41440D15-E2AE-4402-85D7-3BC83DA4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2" name="Oval 74">
            <a:extLst>
              <a:ext uri="{FF2B5EF4-FFF2-40B4-BE49-F238E27FC236}">
                <a16:creationId xmlns:a16="http://schemas.microsoft.com/office/drawing/2014/main" id="{63742319-892A-489B-B7F6-2C444459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" name="Oval 75">
            <a:extLst>
              <a:ext uri="{FF2B5EF4-FFF2-40B4-BE49-F238E27FC236}">
                <a16:creationId xmlns:a16="http://schemas.microsoft.com/office/drawing/2014/main" id="{3175D756-215D-44A1-A1D4-AE522AF3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" name="Oval 76">
            <a:extLst>
              <a:ext uri="{FF2B5EF4-FFF2-40B4-BE49-F238E27FC236}">
                <a16:creationId xmlns:a16="http://schemas.microsoft.com/office/drawing/2014/main" id="{555126C4-9D3F-4ABD-BD73-50D3B3F4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5" name="Oval 77">
            <a:extLst>
              <a:ext uri="{FF2B5EF4-FFF2-40B4-BE49-F238E27FC236}">
                <a16:creationId xmlns:a16="http://schemas.microsoft.com/office/drawing/2014/main" id="{739669D8-1F7A-4DE1-9D36-13A3EA78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6" name="Oval 78">
            <a:extLst>
              <a:ext uri="{FF2B5EF4-FFF2-40B4-BE49-F238E27FC236}">
                <a16:creationId xmlns:a16="http://schemas.microsoft.com/office/drawing/2014/main" id="{9B3219B4-CFA5-45D8-9C37-CBDB666E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7" name="Rectangle 79">
            <a:extLst>
              <a:ext uri="{FF2B5EF4-FFF2-40B4-BE49-F238E27FC236}">
                <a16:creationId xmlns:a16="http://schemas.microsoft.com/office/drawing/2014/main" id="{5C200AF3-685A-436F-BCCF-20ACE0D2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68" name="Rectangle 80">
            <a:extLst>
              <a:ext uri="{FF2B5EF4-FFF2-40B4-BE49-F238E27FC236}">
                <a16:creationId xmlns:a16="http://schemas.microsoft.com/office/drawing/2014/main" id="{9C73997F-5EC2-47A4-9D6B-981C663B9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69" name="Rectangle 81">
            <a:extLst>
              <a:ext uri="{FF2B5EF4-FFF2-40B4-BE49-F238E27FC236}">
                <a16:creationId xmlns:a16="http://schemas.microsoft.com/office/drawing/2014/main" id="{2AAE96BE-E06F-4596-AF75-EFF4F0E7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70" name="Rectangle 82">
            <a:extLst>
              <a:ext uri="{FF2B5EF4-FFF2-40B4-BE49-F238E27FC236}">
                <a16:creationId xmlns:a16="http://schemas.microsoft.com/office/drawing/2014/main" id="{247EAFED-1514-4522-BB23-3782F7DE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71" name="Rectangle 83">
            <a:extLst>
              <a:ext uri="{FF2B5EF4-FFF2-40B4-BE49-F238E27FC236}">
                <a16:creationId xmlns:a16="http://schemas.microsoft.com/office/drawing/2014/main" id="{E4F614BC-651D-4F16-AF37-D670CB3F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2" name="Rectangle 84">
            <a:extLst>
              <a:ext uri="{FF2B5EF4-FFF2-40B4-BE49-F238E27FC236}">
                <a16:creationId xmlns:a16="http://schemas.microsoft.com/office/drawing/2014/main" id="{08EC0E4D-E4AC-4F0F-B97C-C80144A9E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73" name="Rectangle 85">
            <a:extLst>
              <a:ext uri="{FF2B5EF4-FFF2-40B4-BE49-F238E27FC236}">
                <a16:creationId xmlns:a16="http://schemas.microsoft.com/office/drawing/2014/main" id="{64ACAA6D-B33F-44BF-BFA8-57A9B8B3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74" name="Rectangle 86">
            <a:extLst>
              <a:ext uri="{FF2B5EF4-FFF2-40B4-BE49-F238E27FC236}">
                <a16:creationId xmlns:a16="http://schemas.microsoft.com/office/drawing/2014/main" id="{13CEC216-ECA8-4F82-9D0A-9C4E375F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75" name="Rectangle 87">
            <a:extLst>
              <a:ext uri="{FF2B5EF4-FFF2-40B4-BE49-F238E27FC236}">
                <a16:creationId xmlns:a16="http://schemas.microsoft.com/office/drawing/2014/main" id="{DEF2BF09-E1B7-42D2-90E7-BFEA8E6A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76" name="Rectangle 88">
            <a:extLst>
              <a:ext uri="{FF2B5EF4-FFF2-40B4-BE49-F238E27FC236}">
                <a16:creationId xmlns:a16="http://schemas.microsoft.com/office/drawing/2014/main" id="{55CF9280-DC9E-4E43-89AB-8532A2C8E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77" name="Oval 89">
            <a:extLst>
              <a:ext uri="{FF2B5EF4-FFF2-40B4-BE49-F238E27FC236}">
                <a16:creationId xmlns:a16="http://schemas.microsoft.com/office/drawing/2014/main" id="{75411708-7A04-428E-910B-763B39488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8" name="Oval 90">
            <a:extLst>
              <a:ext uri="{FF2B5EF4-FFF2-40B4-BE49-F238E27FC236}">
                <a16:creationId xmlns:a16="http://schemas.microsoft.com/office/drawing/2014/main" id="{E16B8A2E-C7FF-41A3-B3E3-580491C9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9" name="Oval 91">
            <a:extLst>
              <a:ext uri="{FF2B5EF4-FFF2-40B4-BE49-F238E27FC236}">
                <a16:creationId xmlns:a16="http://schemas.microsoft.com/office/drawing/2014/main" id="{C03DCA0A-A71D-4E1C-969E-F48CA57F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0" name="Oval 92">
            <a:extLst>
              <a:ext uri="{FF2B5EF4-FFF2-40B4-BE49-F238E27FC236}">
                <a16:creationId xmlns:a16="http://schemas.microsoft.com/office/drawing/2014/main" id="{0A3FD91A-6CED-41A3-AD82-6B9D39EB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1" name="Oval 93">
            <a:extLst>
              <a:ext uri="{FF2B5EF4-FFF2-40B4-BE49-F238E27FC236}">
                <a16:creationId xmlns:a16="http://schemas.microsoft.com/office/drawing/2014/main" id="{15AFC4A2-740B-4BC1-BDC5-8D688045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2" name="Oval 94">
            <a:extLst>
              <a:ext uri="{FF2B5EF4-FFF2-40B4-BE49-F238E27FC236}">
                <a16:creationId xmlns:a16="http://schemas.microsoft.com/office/drawing/2014/main" id="{F776EC57-CD04-422E-A107-426EDD1C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3" name="Line 96">
            <a:extLst>
              <a:ext uri="{FF2B5EF4-FFF2-40B4-BE49-F238E27FC236}">
                <a16:creationId xmlns:a16="http://schemas.microsoft.com/office/drawing/2014/main" id="{F518F378-E917-4465-BA36-412BE073A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6124" y="3733799"/>
            <a:ext cx="619133" cy="83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Text Box 97">
            <a:extLst>
              <a:ext uri="{FF2B5EF4-FFF2-40B4-BE49-F238E27FC236}">
                <a16:creationId xmlns:a16="http://schemas.microsoft.com/office/drawing/2014/main" id="{ECB003B1-0736-4315-A9C4-9254606E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8" y="3314482"/>
            <a:ext cx="1374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Slope unchanged</a:t>
            </a:r>
          </a:p>
        </p:txBody>
      </p:sp>
      <p:sp>
        <p:nvSpPr>
          <p:cNvPr id="185" name="Text Box 98">
            <a:extLst>
              <a:ext uri="{FF2B5EF4-FFF2-40B4-BE49-F238E27FC236}">
                <a16:creationId xmlns:a16="http://schemas.microsoft.com/office/drawing/2014/main" id="{4EF05EA3-F91E-4E68-A51F-DE18D39DE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0" y="4839384"/>
            <a:ext cx="120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Intercept changed</a:t>
            </a:r>
          </a:p>
        </p:txBody>
      </p:sp>
      <p:sp>
        <p:nvSpPr>
          <p:cNvPr id="186" name="Line 99">
            <a:extLst>
              <a:ext uri="{FF2B5EF4-FFF2-40B4-BE49-F238E27FC236}">
                <a16:creationId xmlns:a16="http://schemas.microsoft.com/office/drawing/2014/main" id="{0A122F4A-EE3C-42C7-9755-194B18E82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100">
            <a:extLst>
              <a:ext uri="{FF2B5EF4-FFF2-40B4-BE49-F238E27FC236}">
                <a16:creationId xmlns:a16="http://schemas.microsoft.com/office/drawing/2014/main" id="{F497C937-BBD6-449A-BA81-9D86E9F39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435" y="4953000"/>
            <a:ext cx="1016365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101">
            <a:extLst>
              <a:ext uri="{FF2B5EF4-FFF2-40B4-BE49-F238E27FC236}">
                <a16:creationId xmlns:a16="http://schemas.microsoft.com/office/drawing/2014/main" id="{39BB2B77-187E-4051-986E-E4D9B31F29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505200"/>
            <a:ext cx="4343400" cy="14478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Line 102">
            <a:extLst>
              <a:ext uri="{FF2B5EF4-FFF2-40B4-BE49-F238E27FC236}">
                <a16:creationId xmlns:a16="http://schemas.microsoft.com/office/drawing/2014/main" id="{6BD59F94-2317-44CB-958E-F89E6A788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C2AE80D-2ECF-47DD-8FB7-23B8452BFA7B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17576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A6BE2-E325-47A4-A4C3-67FF443B668B}"/>
              </a:ext>
            </a:extLst>
          </p:cNvPr>
          <p:cNvSpPr/>
          <p:nvPr/>
        </p:nvSpPr>
        <p:spPr>
          <a:xfrm>
            <a:off x="304800" y="5105400"/>
            <a:ext cx="37061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6BE72-14C9-4C86-97AE-1D217A60B5AF}"/>
              </a:ext>
            </a:extLst>
          </p:cNvPr>
          <p:cNvGrpSpPr/>
          <p:nvPr/>
        </p:nvGrpSpPr>
        <p:grpSpPr>
          <a:xfrm>
            <a:off x="4212606" y="1981200"/>
            <a:ext cx="4254597" cy="3843010"/>
            <a:chOff x="4212606" y="1981200"/>
            <a:chExt cx="4254597" cy="38430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A63321-C434-412E-8181-7982FC5D7FFF}"/>
                </a:ext>
              </a:extLst>
            </p:cNvPr>
            <p:cNvGrpSpPr/>
            <p:nvPr/>
          </p:nvGrpSpPr>
          <p:grpSpPr>
            <a:xfrm>
              <a:off x="4495800" y="1981200"/>
              <a:ext cx="3971403" cy="3489325"/>
              <a:chOff x="4275473" y="2057400"/>
              <a:chExt cx="3971403" cy="3489325"/>
            </a:xfrm>
          </p:grpSpPr>
          <p:pic>
            <p:nvPicPr>
              <p:cNvPr id="18434" name="Picture 2" descr="Related image">
                <a:extLst>
                  <a:ext uri="{FF2B5EF4-FFF2-40B4-BE49-F238E27FC236}">
                    <a16:creationId xmlns:a16="http://schemas.microsoft.com/office/drawing/2014/main" id="{6AE3CEAE-A6C2-4566-888D-1E7D93143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473" y="2057400"/>
                <a:ext cx="3971403" cy="348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F4C63-2C89-4888-8D01-E6C0E2F16E4A}"/>
                  </a:ext>
                </a:extLst>
              </p:cNvPr>
              <p:cNvSpPr txBox="1"/>
              <p:nvPr/>
            </p:nvSpPr>
            <p:spPr>
              <a:xfrm>
                <a:off x="5715000" y="3840375"/>
                <a:ext cx="340158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631299-6648-4B56-8F58-1E81A3748E87}"/>
                  </a:ext>
                </a:extLst>
              </p:cNvPr>
              <p:cNvSpPr txBox="1"/>
              <p:nvPr/>
            </p:nvSpPr>
            <p:spPr>
              <a:xfrm>
                <a:off x="7467600" y="2209800"/>
                <a:ext cx="370614" cy="40011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8000"/>
                    </a:solidFill>
                  </a:rPr>
                  <a:t>B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176F707-478D-4368-9E77-40C9D110AA85}"/>
              </a:ext>
            </a:extLst>
          </p:cNvPr>
          <p:cNvSpPr/>
          <p:nvPr/>
        </p:nvSpPr>
        <p:spPr>
          <a:xfrm>
            <a:off x="558034" y="4267201"/>
            <a:ext cx="3553738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49DDA-4D8B-4432-8167-8286E0E40E64}"/>
              </a:ext>
            </a:extLst>
          </p:cNvPr>
          <p:cNvSpPr/>
          <p:nvPr/>
        </p:nvSpPr>
        <p:spPr>
          <a:xfrm>
            <a:off x="1295401" y="4018186"/>
            <a:ext cx="2480636" cy="79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4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CAEB4B-957A-42C6-8B8B-FDCA07B5C8F3}"/>
              </a:ext>
            </a:extLst>
          </p:cNvPr>
          <p:cNvGrpSpPr/>
          <p:nvPr/>
        </p:nvGrpSpPr>
        <p:grpSpPr>
          <a:xfrm>
            <a:off x="292100" y="3124200"/>
            <a:ext cx="8547100" cy="2936875"/>
            <a:chOff x="292100" y="3124200"/>
            <a:chExt cx="8547100" cy="2936875"/>
          </a:xfrm>
        </p:grpSpPr>
        <p:sp>
          <p:nvSpPr>
            <p:cNvPr id="52" name="Rectangle 14">
              <a:extLst>
                <a:ext uri="{FF2B5EF4-FFF2-40B4-BE49-F238E27FC236}">
                  <a16:creationId xmlns:a16="http://schemas.microsoft.com/office/drawing/2014/main" id="{CB61FBA8-BF7D-47F7-8AD2-95218F501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124200"/>
              <a:ext cx="5657850" cy="291147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/>
            </a:p>
          </p:txBody>
        </p:sp>
        <p:sp>
          <p:nvSpPr>
            <p:cNvPr id="53" name="Line 15">
              <a:extLst>
                <a:ext uri="{FF2B5EF4-FFF2-40B4-BE49-F238E27FC236}">
                  <a16:creationId xmlns:a16="http://schemas.microsoft.com/office/drawing/2014/main" id="{E2C8F330-08EF-4723-BC80-C39549D2E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389413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CFDBA1AD-663E-4AA0-927D-258418E4E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528478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">
              <a:extLst>
                <a:ext uri="{FF2B5EF4-FFF2-40B4-BE49-F238E27FC236}">
                  <a16:creationId xmlns:a16="http://schemas.microsoft.com/office/drawing/2014/main" id="{5A8FAAE8-9118-426E-97D2-650B613DA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8180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8">
              <a:extLst>
                <a:ext uri="{FF2B5EF4-FFF2-40B4-BE49-F238E27FC236}">
                  <a16:creationId xmlns:a16="http://schemas.microsoft.com/office/drawing/2014/main" id="{D06999BA-C5BA-4401-B646-776BCE7EA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3481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DEAEE4B5-6119-45B5-BDE1-076C02163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88143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0">
              <a:extLst>
                <a:ext uri="{FF2B5EF4-FFF2-40B4-BE49-F238E27FC236}">
                  <a16:creationId xmlns:a16="http://schemas.microsoft.com/office/drawing/2014/main" id="{649F11EC-2BEB-4A8E-8D84-1F95393A3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450" y="528478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732E53AC-AF29-4756-8E80-552789FE3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2">
              <a:extLst>
                <a:ext uri="{FF2B5EF4-FFF2-40B4-BE49-F238E27FC236}">
                  <a16:creationId xmlns:a16="http://schemas.microsoft.com/office/drawing/2014/main" id="{0DDD6072-E73F-439C-B2AE-FF1005AC5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3">
              <a:extLst>
                <a:ext uri="{FF2B5EF4-FFF2-40B4-BE49-F238E27FC236}">
                  <a16:creationId xmlns:a16="http://schemas.microsoft.com/office/drawing/2014/main" id="{1285C442-7170-4D94-AD23-84D4C4C88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4">
              <a:extLst>
                <a:ext uri="{FF2B5EF4-FFF2-40B4-BE49-F238E27FC236}">
                  <a16:creationId xmlns:a16="http://schemas.microsoft.com/office/drawing/2014/main" id="{F956996A-2998-4F36-9162-055D020E2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5">
              <a:extLst>
                <a:ext uri="{FF2B5EF4-FFF2-40B4-BE49-F238E27FC236}">
                  <a16:creationId xmlns:a16="http://schemas.microsoft.com/office/drawing/2014/main" id="{C0B7722C-A54F-4151-8328-C8F476BB2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6">
              <a:extLst>
                <a:ext uri="{FF2B5EF4-FFF2-40B4-BE49-F238E27FC236}">
                  <a16:creationId xmlns:a16="http://schemas.microsoft.com/office/drawing/2014/main" id="{D7312C21-FF4B-4F85-AF81-14E2BA5D6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80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7">
              <a:extLst>
                <a:ext uri="{FF2B5EF4-FFF2-40B4-BE49-F238E27FC236}">
                  <a16:creationId xmlns:a16="http://schemas.microsoft.com/office/drawing/2014/main" id="{DDAE91DD-0FF9-44BB-879F-3A1935B56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8">
              <a:extLst>
                <a:ext uri="{FF2B5EF4-FFF2-40B4-BE49-F238E27FC236}">
                  <a16:creationId xmlns:a16="http://schemas.microsoft.com/office/drawing/2014/main" id="{CDD889C3-8C4D-41D0-AB53-B84E50C0A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9">
              <a:extLst>
                <a:ext uri="{FF2B5EF4-FFF2-40B4-BE49-F238E27FC236}">
                  <a16:creationId xmlns:a16="http://schemas.microsoft.com/office/drawing/2014/main" id="{7203674C-4B1A-416F-B72E-C2420EA41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0">
              <a:extLst>
                <a:ext uri="{FF2B5EF4-FFF2-40B4-BE49-F238E27FC236}">
                  <a16:creationId xmlns:a16="http://schemas.microsoft.com/office/drawing/2014/main" id="{D102A89B-C707-4F5F-BFFF-DDD4B2D6C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1">
              <a:extLst>
                <a:ext uri="{FF2B5EF4-FFF2-40B4-BE49-F238E27FC236}">
                  <a16:creationId xmlns:a16="http://schemas.microsoft.com/office/drawing/2014/main" id="{57BF169B-CD5A-49F7-B122-000C4D98E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2">
              <a:extLst>
                <a:ext uri="{FF2B5EF4-FFF2-40B4-BE49-F238E27FC236}">
                  <a16:creationId xmlns:a16="http://schemas.microsoft.com/office/drawing/2014/main" id="{A346667A-9A54-4F92-B618-3F66A13E2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477520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33">
              <a:extLst>
                <a:ext uri="{FF2B5EF4-FFF2-40B4-BE49-F238E27FC236}">
                  <a16:creationId xmlns:a16="http://schemas.microsoft.com/office/drawing/2014/main" id="{8B5DE15A-B0F7-44E4-9427-4CF0115C3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500856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34">
              <a:extLst>
                <a:ext uri="{FF2B5EF4-FFF2-40B4-BE49-F238E27FC236}">
                  <a16:creationId xmlns:a16="http://schemas.microsoft.com/office/drawing/2014/main" id="{B4BFB2CB-4812-4A93-A6A5-BC28AB2B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472598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Oval 35">
              <a:extLst>
                <a:ext uri="{FF2B5EF4-FFF2-40B4-BE49-F238E27FC236}">
                  <a16:creationId xmlns:a16="http://schemas.microsoft.com/office/drawing/2014/main" id="{34B4EB9D-91F8-4CCA-8E88-3845E3499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88461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36">
              <a:extLst>
                <a:ext uri="{FF2B5EF4-FFF2-40B4-BE49-F238E27FC236}">
                  <a16:creationId xmlns:a16="http://schemas.microsoft.com/office/drawing/2014/main" id="{1F621823-009B-45D7-8A66-86E1EA2F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5" y="383857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37">
              <a:extLst>
                <a:ext uri="{FF2B5EF4-FFF2-40B4-BE49-F238E27FC236}">
                  <a16:creationId xmlns:a16="http://schemas.microsoft.com/office/drawing/2014/main" id="{2FD28249-1309-4F3C-AC96-09B4C1592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4305300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Rectangle 38">
              <a:extLst>
                <a:ext uri="{FF2B5EF4-FFF2-40B4-BE49-F238E27FC236}">
                  <a16:creationId xmlns:a16="http://schemas.microsoft.com/office/drawing/2014/main" id="{8334E709-57E0-418A-A60D-890EDF426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5045075"/>
              <a:ext cx="371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7" name="Rectangle 39">
              <a:extLst>
                <a:ext uri="{FF2B5EF4-FFF2-40B4-BE49-F238E27FC236}">
                  <a16:creationId xmlns:a16="http://schemas.microsoft.com/office/drawing/2014/main" id="{2168AE47-D22B-4C95-BD38-CDDB5115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9938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8" name="Rectangle 40">
              <a:extLst>
                <a:ext uri="{FF2B5EF4-FFF2-40B4-BE49-F238E27FC236}">
                  <a16:creationId xmlns:a16="http://schemas.microsoft.com/office/drawing/2014/main" id="{BBC3D3C5-794F-42CC-B9FA-AD81E5CD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08450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78ED1245-A482-4AB9-8AF8-698B92D2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41725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" name="Rectangle 42">
              <a:extLst>
                <a:ext uri="{FF2B5EF4-FFF2-40B4-BE49-F238E27FC236}">
                  <a16:creationId xmlns:a16="http://schemas.microsoft.com/office/drawing/2014/main" id="{51D1575B-D734-4D4D-B3A2-803975D5A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5561013"/>
              <a:ext cx="3714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1" name="Rectangle 43">
              <a:extLst>
                <a:ext uri="{FF2B5EF4-FFF2-40B4-BE49-F238E27FC236}">
                  <a16:creationId xmlns:a16="http://schemas.microsoft.com/office/drawing/2014/main" id="{770ECE97-78DB-4DDA-B88D-4435EDCDA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82" name="Rectangle 44">
              <a:extLst>
                <a:ext uri="{FF2B5EF4-FFF2-40B4-BE49-F238E27FC236}">
                  <a16:creationId xmlns:a16="http://schemas.microsoft.com/office/drawing/2014/main" id="{F6C81486-C3E7-4F83-8566-78B708E0D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83" name="Rectangle 45">
              <a:extLst>
                <a:ext uri="{FF2B5EF4-FFF2-40B4-BE49-F238E27FC236}">
                  <a16:creationId xmlns:a16="http://schemas.microsoft.com/office/drawing/2014/main" id="{4E247F0B-7D51-41B7-8255-D4FC0806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4" name="Rectangle 46">
              <a:extLst>
                <a:ext uri="{FF2B5EF4-FFF2-40B4-BE49-F238E27FC236}">
                  <a16:creationId xmlns:a16="http://schemas.microsoft.com/office/drawing/2014/main" id="{CC4B7731-161D-47F2-90A6-A9C9A039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38" y="5054600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5" name="Rectangle 47">
              <a:extLst>
                <a:ext uri="{FF2B5EF4-FFF2-40B4-BE49-F238E27FC236}">
                  <a16:creationId xmlns:a16="http://schemas.microsoft.com/office/drawing/2014/main" id="{A1560951-7EDB-49E0-A4FE-A5285D68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3349625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6" name="Oval 48">
              <a:extLst>
                <a:ext uri="{FF2B5EF4-FFF2-40B4-BE49-F238E27FC236}">
                  <a16:creationId xmlns:a16="http://schemas.microsoft.com/office/drawing/2014/main" id="{09398027-E117-4371-A3D8-665C49576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956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Oval 49">
              <a:extLst>
                <a:ext uri="{FF2B5EF4-FFF2-40B4-BE49-F238E27FC236}">
                  <a16:creationId xmlns:a16="http://schemas.microsoft.com/office/drawing/2014/main" id="{A3B06966-A3C1-4A5E-9675-28F71D33D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7369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Oval 50">
              <a:extLst>
                <a:ext uri="{FF2B5EF4-FFF2-40B4-BE49-F238E27FC236}">
                  <a16:creationId xmlns:a16="http://schemas.microsoft.com/office/drawing/2014/main" id="{442D6606-2911-47AE-9A88-1564A5A9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4270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51">
              <a:extLst>
                <a:ext uri="{FF2B5EF4-FFF2-40B4-BE49-F238E27FC236}">
                  <a16:creationId xmlns:a16="http://schemas.microsoft.com/office/drawing/2014/main" id="{E72486E2-CA22-443E-BBE8-3ECBE6975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3813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Oval 52">
              <a:extLst>
                <a:ext uri="{FF2B5EF4-FFF2-40B4-BE49-F238E27FC236}">
                  <a16:creationId xmlns:a16="http://schemas.microsoft.com/office/drawing/2014/main" id="{47261811-CFEC-4B80-B5B3-081D8D35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47275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Oval 53">
              <a:extLst>
                <a:ext uri="{FF2B5EF4-FFF2-40B4-BE49-F238E27FC236}">
                  <a16:creationId xmlns:a16="http://schemas.microsoft.com/office/drawing/2014/main" id="{55C73E28-4942-45C9-B7EE-1EEA5ACEC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150" y="4651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Line 54">
              <a:extLst>
                <a:ext uri="{FF2B5EF4-FFF2-40B4-BE49-F238E27FC236}">
                  <a16:creationId xmlns:a16="http://schemas.microsoft.com/office/drawing/2014/main" id="{B7B88DD2-1DB6-458E-BD1E-FB4354739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4191000"/>
              <a:ext cx="4419600" cy="60960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5">
              <a:extLst>
                <a:ext uri="{FF2B5EF4-FFF2-40B4-BE49-F238E27FC236}">
                  <a16:creationId xmlns:a16="http://schemas.microsoft.com/office/drawing/2014/main" id="{C1C4ABAE-8D48-409C-8110-006C3E764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1799" y="3690936"/>
              <a:ext cx="820729" cy="500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56">
              <a:extLst>
                <a:ext uri="{FF2B5EF4-FFF2-40B4-BE49-F238E27FC236}">
                  <a16:creationId xmlns:a16="http://schemas.microsoft.com/office/drawing/2014/main" id="{1E92F038-AC59-46F7-BF96-FDCB4D54B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6037" y="3267670"/>
              <a:ext cx="117316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Slope changed</a:t>
              </a:r>
            </a:p>
          </p:txBody>
        </p:sp>
        <p:sp>
          <p:nvSpPr>
            <p:cNvPr id="95" name="Text Box 57">
              <a:extLst>
                <a:ext uri="{FF2B5EF4-FFF2-40B4-BE49-F238E27FC236}">
                  <a16:creationId xmlns:a16="http://schemas.microsoft.com/office/drawing/2014/main" id="{390C44CD-B05A-4167-8EEE-603BC57F2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0" y="4839384"/>
              <a:ext cx="114739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dirty="0"/>
                <a:t>Intercept changed</a:t>
              </a:r>
            </a:p>
          </p:txBody>
        </p:sp>
        <p:sp>
          <p:nvSpPr>
            <p:cNvPr id="96" name="Line 58">
              <a:extLst>
                <a:ext uri="{FF2B5EF4-FFF2-40B4-BE49-F238E27FC236}">
                  <a16:creationId xmlns:a16="http://schemas.microsoft.com/office/drawing/2014/main" id="{ABCF6FAE-009E-48E3-9B32-B778E61FA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18160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9">
              <a:extLst>
                <a:ext uri="{FF2B5EF4-FFF2-40B4-BE49-F238E27FC236}">
                  <a16:creationId xmlns:a16="http://schemas.microsoft.com/office/drawing/2014/main" id="{DDB42B8B-B5C2-4787-9622-280BDDDE4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634" y="4800600"/>
              <a:ext cx="1067166" cy="371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60">
              <a:extLst>
                <a:ext uri="{FF2B5EF4-FFF2-40B4-BE49-F238E27FC236}">
                  <a16:creationId xmlns:a16="http://schemas.microsoft.com/office/drawing/2014/main" id="{D03E6FC4-03E8-4C8B-89D1-D66B640DC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4343400" cy="144780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6D6FA54E-A8A6-44A2-AF2D-8A5BAEC466A1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1897911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FA31A9-A5BA-4BB9-9228-49AD28C71BF7}"/>
              </a:ext>
            </a:extLst>
          </p:cNvPr>
          <p:cNvGrpSpPr/>
          <p:nvPr/>
        </p:nvGrpSpPr>
        <p:grpSpPr>
          <a:xfrm>
            <a:off x="2901950" y="4219575"/>
            <a:ext cx="3280623" cy="644222"/>
            <a:chOff x="2901950" y="4219575"/>
            <a:chExt cx="3280623" cy="644222"/>
          </a:xfrm>
        </p:grpSpPr>
        <p:sp>
          <p:nvSpPr>
            <p:cNvPr id="59394" name="Rectangle 2">
              <a:extLst>
                <a:ext uri="{FF2B5EF4-FFF2-40B4-BE49-F238E27FC236}">
                  <a16:creationId xmlns:a16="http://schemas.microsoft.com/office/drawing/2014/main" id="{3CFABE4D-5DCA-4F0C-8288-13657A14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/>
                <a:t>Y</a:t>
              </a:r>
            </a:p>
          </p:txBody>
        </p:sp>
        <p:sp>
          <p:nvSpPr>
            <p:cNvPr id="59395" name="Rectangle 3">
              <a:extLst>
                <a:ext uri="{FF2B5EF4-FFF2-40B4-BE49-F238E27FC236}">
                  <a16:creationId xmlns:a16="http://schemas.microsoft.com/office/drawing/2014/main" id="{A71823EF-C834-4D2E-BFCA-C90030A3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/>
                <a:t>X</a:t>
              </a:r>
            </a:p>
          </p:txBody>
        </p:sp>
        <p:sp>
          <p:nvSpPr>
            <p:cNvPr id="59396" name="Rectangle 4">
              <a:extLst>
                <a:ext uri="{FF2B5EF4-FFF2-40B4-BE49-F238E27FC236}">
                  <a16:creationId xmlns:a16="http://schemas.microsoft.com/office/drawing/2014/main" id="{DED5518F-630F-4C13-B603-3E9E92EAF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/>
                <a:t>i</a:t>
              </a:r>
            </a:p>
          </p:txBody>
        </p:sp>
        <p:sp>
          <p:nvSpPr>
            <p:cNvPr id="59397" name="Rectangle 5">
              <a:extLst>
                <a:ext uri="{FF2B5EF4-FFF2-40B4-BE49-F238E27FC236}">
                  <a16:creationId xmlns:a16="http://schemas.microsoft.com/office/drawing/2014/main" id="{087B5342-1F6F-47A5-B06A-1493A4293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/>
                <a:t>i</a:t>
              </a:r>
            </a:p>
          </p:txBody>
        </p:sp>
        <p:sp>
          <p:nvSpPr>
            <p:cNvPr id="59398" name="Rectangle 6">
              <a:extLst>
                <a:ext uri="{FF2B5EF4-FFF2-40B4-BE49-F238E27FC236}">
                  <a16:creationId xmlns:a16="http://schemas.microsoft.com/office/drawing/2014/main" id="{5A2D1661-6B44-42C2-B9B5-7E53C7F26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 dirty="0" err="1">
                  <a:solidFill>
                    <a:srgbClr val="C00000"/>
                  </a:solidFill>
                </a:rPr>
                <a:t>i</a:t>
              </a:r>
              <a:endParaRPr lang="en-US" altLang="en-US" sz="2200" i="1" dirty="0">
                <a:solidFill>
                  <a:srgbClr val="C00000"/>
                </a:solidFill>
              </a:endParaRPr>
            </a:p>
          </p:txBody>
        </p:sp>
        <p:sp>
          <p:nvSpPr>
            <p:cNvPr id="59399" name="Rectangle 7">
              <a:extLst>
                <a:ext uri="{FF2B5EF4-FFF2-40B4-BE49-F238E27FC236}">
                  <a16:creationId xmlns:a16="http://schemas.microsoft.com/office/drawing/2014/main" id="{28FF173B-48B8-4308-852B-15E592B30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59400" name="Rectangle 8">
              <a:extLst>
                <a:ext uri="{FF2B5EF4-FFF2-40B4-BE49-F238E27FC236}">
                  <a16:creationId xmlns:a16="http://schemas.microsoft.com/office/drawing/2014/main" id="{ACE5F7DF-D733-41F0-BBD9-15925CBC9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1" name="Rectangle 9">
              <a:extLst>
                <a:ext uri="{FF2B5EF4-FFF2-40B4-BE49-F238E27FC236}">
                  <a16:creationId xmlns:a16="http://schemas.microsoft.com/office/drawing/2014/main" id="{84D111B1-2F53-4E6B-9756-3CF3F5A3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2" name="Rectangle 10">
              <a:extLst>
                <a:ext uri="{FF2B5EF4-FFF2-40B4-BE49-F238E27FC236}">
                  <a16:creationId xmlns:a16="http://schemas.microsoft.com/office/drawing/2014/main" id="{2723F945-3BFD-4702-A3C9-DF588AB67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/>
                <a:t>b</a:t>
              </a:r>
            </a:p>
          </p:txBody>
        </p:sp>
        <p:sp>
          <p:nvSpPr>
            <p:cNvPr id="59403" name="Rectangle 11">
              <a:extLst>
                <a:ext uri="{FF2B5EF4-FFF2-40B4-BE49-F238E27FC236}">
                  <a16:creationId xmlns:a16="http://schemas.microsoft.com/office/drawing/2014/main" id="{37E53F94-90F5-4609-B296-684CD51B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/>
                <a:t>m</a:t>
              </a:r>
            </a:p>
          </p:txBody>
        </p:sp>
        <p:sp>
          <p:nvSpPr>
            <p:cNvPr id="59404" name="Rectangle 12">
              <a:extLst>
                <a:ext uri="{FF2B5EF4-FFF2-40B4-BE49-F238E27FC236}">
                  <a16:creationId xmlns:a16="http://schemas.microsoft.com/office/drawing/2014/main" id="{3ED25BA5-5430-4213-8EBC-43A4EE38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6388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rgbClr val="C00000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59405" name="Rectangle 13">
              <a:extLst>
                <a:ext uri="{FF2B5EF4-FFF2-40B4-BE49-F238E27FC236}">
                  <a16:creationId xmlns:a16="http://schemas.microsoft.com/office/drawing/2014/main" id="{89374CCA-4EA2-4389-B462-70D4F86B0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25411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dirty="0"/>
                <a:t>0</a:t>
              </a:r>
            </a:p>
          </p:txBody>
        </p:sp>
      </p:grpSp>
      <p:sp>
        <p:nvSpPr>
          <p:cNvPr id="59407" name="Rectangle 15">
            <a:extLst>
              <a:ext uri="{FF2B5EF4-FFF2-40B4-BE49-F238E27FC236}">
                <a16:creationId xmlns:a16="http://schemas.microsoft.com/office/drawing/2014/main" id="{D20B8D2A-D267-4B82-B1C1-9F9311DF3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/>
              <a:t>Linear Regression Model</a:t>
            </a:r>
          </a:p>
        </p:txBody>
      </p:sp>
      <p:sp>
        <p:nvSpPr>
          <p:cNvPr id="59408" name="Rectangle 16">
            <a:extLst>
              <a:ext uri="{FF2B5EF4-FFF2-40B4-BE49-F238E27FC236}">
                <a16:creationId xmlns:a16="http://schemas.microsoft.com/office/drawing/2014/main" id="{B1C16D97-354D-4F3E-993D-89C30E14D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819275"/>
            <a:ext cx="8458200" cy="42132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Relationship between variables is linear function</a:t>
            </a:r>
          </a:p>
        </p:txBody>
      </p:sp>
      <p:sp>
        <p:nvSpPr>
          <p:cNvPr id="59409" name="Rectangle 17">
            <a:extLst>
              <a:ext uri="{FF2B5EF4-FFF2-40B4-BE49-F238E27FC236}">
                <a16:creationId xmlns:a16="http://schemas.microsoft.com/office/drawing/2014/main" id="{25E7D52F-3E13-428F-9230-193626AA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5065713"/>
            <a:ext cx="2208212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dirty="0">
                <a:latin typeface="+mn-lt"/>
              </a:rPr>
              <a:t>Dependent (response) Variable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(e.g., kills)</a:t>
            </a:r>
          </a:p>
        </p:txBody>
      </p:sp>
      <p:sp>
        <p:nvSpPr>
          <p:cNvPr id="59410" name="Rectangle 18">
            <a:extLst>
              <a:ext uri="{FF2B5EF4-FFF2-40B4-BE49-F238E27FC236}">
                <a16:creationId xmlns:a16="http://schemas.microsoft.com/office/drawing/2014/main" id="{6032589E-851C-4210-934C-4F073FA3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3733800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/>
              <a:t>Independent (explanatory) Variable </a:t>
            </a:r>
            <a:br>
              <a:rPr lang="en-US" altLang="en-US" sz="2400" dirty="0"/>
            </a:br>
            <a:r>
              <a:rPr lang="en-US" altLang="en-US" sz="2400" dirty="0"/>
              <a:t>(e.g., skill level)</a:t>
            </a:r>
          </a:p>
        </p:txBody>
      </p:sp>
      <p:sp>
        <p:nvSpPr>
          <p:cNvPr id="59411" name="Rectangle 19">
            <a:extLst>
              <a:ext uri="{FF2B5EF4-FFF2-40B4-BE49-F238E27FC236}">
                <a16:creationId xmlns:a16="http://schemas.microsoft.com/office/drawing/2014/main" id="{21B2EB08-9B4A-46F1-ADC3-3AC2396E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3094038"/>
            <a:ext cx="179705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/>
              <a:t>Population Slope</a:t>
            </a:r>
          </a:p>
        </p:txBody>
      </p:sp>
      <p:sp>
        <p:nvSpPr>
          <p:cNvPr id="59412" name="Rectangle 20">
            <a:extLst>
              <a:ext uri="{FF2B5EF4-FFF2-40B4-BE49-F238E27FC236}">
                <a16:creationId xmlns:a16="http://schemas.microsoft.com/office/drawing/2014/main" id="{6F14F79D-C021-494C-A1D1-CB8E706BB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3094038"/>
            <a:ext cx="220662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/>
              <a:t>Population </a:t>
            </a:r>
            <a:br>
              <a:rPr lang="en-US" altLang="en-US" sz="2400" dirty="0"/>
            </a:br>
            <a:r>
              <a:rPr lang="en-US" altLang="en-US" sz="2400" dirty="0"/>
              <a:t>Y-Intercept</a:t>
            </a:r>
          </a:p>
        </p:txBody>
      </p:sp>
      <p:sp>
        <p:nvSpPr>
          <p:cNvPr id="59413" name="Rectangle 21">
            <a:extLst>
              <a:ext uri="{FF2B5EF4-FFF2-40B4-BE49-F238E27FC236}">
                <a16:creationId xmlns:a16="http://schemas.microsoft.com/office/drawing/2014/main" id="{FC9C4FCD-AFE9-4F07-8CC0-EA4ECE501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3094038"/>
            <a:ext cx="1592262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/>
              <a:t>Random Prediction Error</a:t>
            </a:r>
          </a:p>
        </p:txBody>
      </p:sp>
      <p:sp>
        <p:nvSpPr>
          <p:cNvPr id="62486" name="Line 22">
            <a:extLst>
              <a:ext uri="{FF2B5EF4-FFF2-40B4-BE49-F238E27FC236}">
                <a16:creationId xmlns:a16="http://schemas.microsoft.com/office/drawing/2014/main" id="{5C5A6A1A-8F50-4B0D-8688-47EDBA0A1B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0950" y="4705350"/>
            <a:ext cx="444500" cy="393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Line 23">
            <a:extLst>
              <a:ext uri="{FF2B5EF4-FFF2-40B4-BE49-F238E27FC236}">
                <a16:creationId xmlns:a16="http://schemas.microsoft.com/office/drawing/2014/main" id="{A68B0CB7-93B5-4449-87EA-2417D3F82E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27650" y="4781550"/>
            <a:ext cx="317500" cy="393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Line 24">
            <a:extLst>
              <a:ext uri="{FF2B5EF4-FFF2-40B4-BE49-F238E27FC236}">
                <a16:creationId xmlns:a16="http://schemas.microsoft.com/office/drawing/2014/main" id="{A07B09A8-6707-4AFF-8F4B-937C0BEBA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550" y="3879850"/>
            <a:ext cx="292100" cy="3683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Line 25">
            <a:extLst>
              <a:ext uri="{FF2B5EF4-FFF2-40B4-BE49-F238E27FC236}">
                <a16:creationId xmlns:a16="http://schemas.microsoft.com/office/drawing/2014/main" id="{8A49F745-323C-4788-A9BD-916B3C6134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4250" y="3879850"/>
            <a:ext cx="88900" cy="3683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6">
            <a:extLst>
              <a:ext uri="{FF2B5EF4-FFF2-40B4-BE49-F238E27FC236}">
                <a16:creationId xmlns:a16="http://schemas.microsoft.com/office/drawing/2014/main" id="{24D0983E-6692-4E1F-907D-F23EA50DAE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3450" y="3879850"/>
            <a:ext cx="546100" cy="4445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470F4-F92E-4A9F-AB4F-6752C6C061D3}"/>
              </a:ext>
            </a:extLst>
          </p:cNvPr>
          <p:cNvSpPr txBox="1"/>
          <p:nvPr/>
        </p:nvSpPr>
        <p:spPr>
          <a:xfrm>
            <a:off x="7606161" y="4043426"/>
            <a:ext cx="1300970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Want error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1380379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C0ECA82-B87D-45BD-9F7E-0C9BCA6E1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246" y="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  Least Squares Line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0606AB9-795B-463E-B1E3-C9177147E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246" y="1030483"/>
            <a:ext cx="8229600" cy="27615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Want to minimize difference between actual y and predicted </a:t>
            </a:r>
            <a:r>
              <a:rPr lang="cy-GB" dirty="0"/>
              <a:t>ŷ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Add up </a:t>
            </a:r>
            <a:r>
              <a:rPr lang="en-US" altLang="en-US" i="1" dirty="0">
                <a:solidFill>
                  <a:srgbClr val="C0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i="1" baseline="-25000" dirty="0" err="1">
                <a:solidFill>
                  <a:srgbClr val="C00000"/>
                </a:solidFill>
              </a:rPr>
              <a:t>i</a:t>
            </a:r>
            <a:r>
              <a:rPr lang="en-US" altLang="en-US" i="1" baseline="-25000" dirty="0"/>
              <a:t>  </a:t>
            </a:r>
            <a:r>
              <a:rPr lang="en-US" altLang="en-US" dirty="0"/>
              <a:t>for all observed y’s</a:t>
            </a:r>
          </a:p>
          <a:p>
            <a:pPr lvl="1">
              <a:defRPr/>
            </a:pPr>
            <a:r>
              <a:rPr lang="en-US" altLang="en-US" dirty="0"/>
              <a:t>But positive differences offset negative ones</a:t>
            </a:r>
          </a:p>
          <a:p>
            <a:pPr lvl="1">
              <a:defRPr/>
            </a:pPr>
            <a:r>
              <a:rPr lang="en-US" altLang="en-US" dirty="0"/>
              <a:t>(remember when this happened for variance?)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sym typeface="Wingdings" panose="05000000000000000000" pitchFamily="2" charset="2"/>
              </a:rPr>
              <a:t> Square the errors!  Then, minimize (using Calculus)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BD04E5-9857-4B5F-978A-3C9B3818072F}"/>
              </a:ext>
            </a:extLst>
          </p:cNvPr>
          <p:cNvGrpSpPr/>
          <p:nvPr/>
        </p:nvGrpSpPr>
        <p:grpSpPr>
          <a:xfrm>
            <a:off x="875979" y="3864284"/>
            <a:ext cx="6362700" cy="2761550"/>
            <a:chOff x="1638300" y="3944816"/>
            <a:chExt cx="6362700" cy="2761550"/>
          </a:xfrm>
        </p:grpSpPr>
        <p:pic>
          <p:nvPicPr>
            <p:cNvPr id="26628" name="Picture 4" descr="Related image">
              <a:extLst>
                <a:ext uri="{FF2B5EF4-FFF2-40B4-BE49-F238E27FC236}">
                  <a16:creationId xmlns:a16="http://schemas.microsoft.com/office/drawing/2014/main" id="{7C3E5699-96DD-460E-B324-C864635A7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3944816"/>
              <a:ext cx="5867400" cy="27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52F3A3-EC4E-4B5F-8812-5D343D7E5B65}"/>
                </a:ext>
              </a:extLst>
            </p:cNvPr>
            <p:cNvSpPr/>
            <p:nvPr/>
          </p:nvSpPr>
          <p:spPr>
            <a:xfrm>
              <a:off x="4648200" y="6400800"/>
              <a:ext cx="3352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https://cdn-images-1.medium.com/max/1600/1*AwC1WRm7jtldUcNMJTWmiA.png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81A802-EE55-4AF7-BA54-5770D842ADA0}"/>
              </a:ext>
            </a:extLst>
          </p:cNvPr>
          <p:cNvGrpSpPr/>
          <p:nvPr/>
        </p:nvGrpSpPr>
        <p:grpSpPr>
          <a:xfrm>
            <a:off x="6477000" y="3792033"/>
            <a:ext cx="2286090" cy="1010982"/>
            <a:chOff x="6829335" y="4114800"/>
            <a:chExt cx="2286090" cy="10109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57391F-C4A3-4B81-805A-344AF9BCDB29}"/>
                </a:ext>
              </a:extLst>
            </p:cNvPr>
            <p:cNvSpPr/>
            <p:nvPr/>
          </p:nvSpPr>
          <p:spPr>
            <a:xfrm>
              <a:off x="6829335" y="4114800"/>
              <a:ext cx="2286090" cy="1010982"/>
            </a:xfrm>
            <a:prstGeom prst="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22" name="Picture 2" descr="https://qph.fs.quoracdn.net/main-qimg-562db9b1806692ab8dec08c74d72b8a1">
              <a:extLst>
                <a:ext uri="{FF2B5EF4-FFF2-40B4-BE49-F238E27FC236}">
                  <a16:creationId xmlns:a16="http://schemas.microsoft.com/office/drawing/2014/main" id="{CE163402-765E-49D0-8C3B-D35A5A95D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492" y="4143721"/>
              <a:ext cx="1190625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09E9C5-5F28-4736-B4D7-23A941072033}"/>
                </a:ext>
              </a:extLst>
            </p:cNvPr>
            <p:cNvSpPr txBox="1"/>
            <p:nvPr/>
          </p:nvSpPr>
          <p:spPr>
            <a:xfrm>
              <a:off x="6829335" y="4143721"/>
              <a:ext cx="18428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Minimize:</a:t>
              </a:r>
            </a:p>
            <a:p>
              <a:r>
                <a:rPr lang="en-US" dirty="0"/>
                <a:t>Take derivative</a:t>
              </a:r>
            </a:p>
            <a:p>
              <a:r>
                <a:rPr lang="en-US" dirty="0"/>
                <a:t>Set to 0 and solve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C37A8A-13B8-45A0-9A29-3D433003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EPI 809/Spring 2008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0CD664-7FE2-437D-92B5-F6FE9901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13964-E3F9-4CA2-A1D8-A7387A2687E9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B9BAED3-A4E0-40C8-8425-F78FB23DD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Least Squares Line Graphically</a:t>
            </a:r>
          </a:p>
        </p:txBody>
      </p:sp>
      <p:graphicFrame>
        <p:nvGraphicFramePr>
          <p:cNvPr id="9728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81F79B4-F142-4EC7-8F2C-796AE1DAC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348341"/>
              </p:ext>
            </p:extLst>
          </p:nvPr>
        </p:nvGraphicFramePr>
        <p:xfrm>
          <a:off x="938213" y="2930525"/>
          <a:ext cx="687705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" name="VISIO" r:id="rId4" imgW="3991025" imgH="2127205" progId="Visio.Drawing.4">
                  <p:embed/>
                </p:oleObj>
              </mc:Choice>
              <mc:Fallback>
                <p:oleObj name="VISIO" r:id="rId4" imgW="3991025" imgH="2127205" progId="Visio.Drawing.4">
                  <p:embed/>
                  <p:pic>
                    <p:nvPicPr>
                      <p:cNvPr id="97285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81F79B4-F142-4EC7-8F2C-796AE1DAC73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2930525"/>
                        <a:ext cx="6877050" cy="3660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D4EC2F4-1386-4055-B85E-F849E7CAF2C6}"/>
              </a:ext>
            </a:extLst>
          </p:cNvPr>
          <p:cNvGraphicFramePr>
            <a:graphicFrameLocks/>
          </p:cNvGraphicFramePr>
          <p:nvPr/>
        </p:nvGraphicFramePr>
        <p:xfrm>
          <a:off x="3810000" y="2952750"/>
          <a:ext cx="36496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" name="MathType Equation" r:id="rId6" imgW="3654469" imgH="717505" progId="Equation">
                  <p:embed/>
                </p:oleObj>
              </mc:Choice>
              <mc:Fallback>
                <p:oleObj name="MathType Equation" r:id="rId6" imgW="3654469" imgH="717505" progId="Equation">
                  <p:embed/>
                  <p:pic>
                    <p:nvPicPr>
                      <p:cNvPr id="97286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D4EC2F4-1386-4055-B85E-F849E7CAF2C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52750"/>
                        <a:ext cx="36496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5">
            <a:hlinkClick r:id="" action="ppaction://ole?verb=0"/>
            <a:extLst>
              <a:ext uri="{FF2B5EF4-FFF2-40B4-BE49-F238E27FC236}">
                <a16:creationId xmlns:a16="http://schemas.microsoft.com/office/drawing/2014/main" id="{E9EB6F2B-1F43-4D56-9F69-0938E9CC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397144"/>
              </p:ext>
            </p:extLst>
          </p:nvPr>
        </p:nvGraphicFramePr>
        <p:xfrm>
          <a:off x="6105525" y="5040312"/>
          <a:ext cx="27082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" name="MathType Equation" r:id="rId8" imgW="2711512" imgH="717505" progId="Equation">
                  <p:embed/>
                </p:oleObj>
              </mc:Choice>
              <mc:Fallback>
                <p:oleObj name="MathType Equation" r:id="rId8" imgW="2711512" imgH="717505" progId="Equation">
                  <p:embed/>
                  <p:pic>
                    <p:nvPicPr>
                      <p:cNvPr id="97287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9EB6F2B-1F43-4D56-9F69-0938E9CC73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5040312"/>
                        <a:ext cx="2708275" cy="7143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Arc 6">
            <a:extLst>
              <a:ext uri="{FF2B5EF4-FFF2-40B4-BE49-F238E27FC236}">
                <a16:creationId xmlns:a16="http://schemas.microsoft.com/office/drawing/2014/main" id="{54989BB7-A9CE-43F8-9989-2B9045D6D9F0}"/>
              </a:ext>
            </a:extLst>
          </p:cNvPr>
          <p:cNvSpPr>
            <a:spLocks/>
          </p:cNvSpPr>
          <p:nvPr/>
        </p:nvSpPr>
        <p:spPr bwMode="auto">
          <a:xfrm>
            <a:off x="5424488" y="4343400"/>
            <a:ext cx="520700" cy="1054100"/>
          </a:xfrm>
          <a:custGeom>
            <a:avLst/>
            <a:gdLst>
              <a:gd name="T0" fmla="*/ 520700 w 21600"/>
              <a:gd name="T1" fmla="*/ 1054100 h 21600"/>
              <a:gd name="T2" fmla="*/ 0 w 21600"/>
              <a:gd name="T3" fmla="*/ 0 h 21600"/>
              <a:gd name="T4" fmla="*/ 5207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Arc 7">
            <a:extLst>
              <a:ext uri="{FF2B5EF4-FFF2-40B4-BE49-F238E27FC236}">
                <a16:creationId xmlns:a16="http://schemas.microsoft.com/office/drawing/2014/main" id="{DC88EFD4-1A33-45F6-AFB4-4E13925CE6DE}"/>
              </a:ext>
            </a:extLst>
          </p:cNvPr>
          <p:cNvSpPr>
            <a:spLocks/>
          </p:cNvSpPr>
          <p:nvPr/>
        </p:nvSpPr>
        <p:spPr bwMode="auto">
          <a:xfrm>
            <a:off x="3290888" y="3287713"/>
            <a:ext cx="485775" cy="219075"/>
          </a:xfrm>
          <a:custGeom>
            <a:avLst/>
            <a:gdLst>
              <a:gd name="T0" fmla="*/ 0 w 21600"/>
              <a:gd name="T1" fmla="*/ 219075 h 21600"/>
              <a:gd name="T2" fmla="*/ 484178 w 21600"/>
              <a:gd name="T3" fmla="*/ 0 h 21600"/>
              <a:gd name="T4" fmla="*/ 485775 w 21600"/>
              <a:gd name="T5" fmla="*/ 219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7290" name="Object 8">
            <a:hlinkClick r:id="" action="ppaction://ole?verb=0"/>
            <a:extLst>
              <a:ext uri="{FF2B5EF4-FFF2-40B4-BE49-F238E27FC236}">
                <a16:creationId xmlns:a16="http://schemas.microsoft.com/office/drawing/2014/main" id="{365F3160-9E8B-4F4A-8055-C3302EA46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190888"/>
              </p:ext>
            </p:extLst>
          </p:nvPr>
        </p:nvGraphicFramePr>
        <p:xfrm>
          <a:off x="838200" y="1334478"/>
          <a:ext cx="72691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7" name="MathType Equation" r:id="rId10" imgW="7283478" imgH="1276350" progId="Equation">
                  <p:embed/>
                </p:oleObj>
              </mc:Choice>
              <mc:Fallback>
                <p:oleObj name="MathType Equation" r:id="rId10" imgW="7283478" imgH="1276350" progId="Equation">
                  <p:embed/>
                  <p:pic>
                    <p:nvPicPr>
                      <p:cNvPr id="97290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65F3160-9E8B-4F4A-8055-C3302EA4665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34478"/>
                        <a:ext cx="7269162" cy="12620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C0500AE-7874-4B13-BA9E-6FAF4BF7BABE}"/>
              </a:ext>
            </a:extLst>
          </p:cNvPr>
          <p:cNvSpPr/>
          <p:nvPr/>
        </p:nvSpPr>
        <p:spPr>
          <a:xfrm>
            <a:off x="3067173" y="6639413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0D6B-5E21-4784-A5BD-B247D18B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Least Squares Line Graphically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6DF20-F686-4681-9FE0-5078747A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017"/>
            <a:ext cx="9144000" cy="3457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995FDA-92ED-4F69-8375-1B0F1AF31661}"/>
              </a:ext>
            </a:extLst>
          </p:cNvPr>
          <p:cNvSpPr/>
          <p:nvPr/>
        </p:nvSpPr>
        <p:spPr>
          <a:xfrm>
            <a:off x="1524000" y="5638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https://www.desmos.com/calculator/zvrc4lg3cr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918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Coefficient of Determination</a:t>
            </a:r>
          </a:p>
          <a:p>
            <a:pPr lvl="1"/>
            <a:r>
              <a:rPr lang="en-US" dirty="0"/>
              <a:t>Correlation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39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B16-E661-43A9-BD80-D6AACE54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B7FA-D0E9-4649-B9B8-89FBD107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sources of variation in y</a:t>
            </a:r>
          </a:p>
          <a:p>
            <a:pPr lvl="1"/>
            <a:r>
              <a:rPr lang="en-US" dirty="0"/>
              <a:t>Error in prediction (unexplained)</a:t>
            </a:r>
          </a:p>
          <a:p>
            <a:pPr lvl="1"/>
            <a:r>
              <a:rPr lang="en-US" dirty="0"/>
              <a:t>Variation from model (explained)</a:t>
            </a:r>
          </a:p>
        </p:txBody>
      </p:sp>
      <p:pic>
        <p:nvPicPr>
          <p:cNvPr id="34818" name="Picture 2" descr="Image result for r squared explained">
            <a:extLst>
              <a:ext uri="{FF2B5EF4-FFF2-40B4-BE49-F238E27FC236}">
                <a16:creationId xmlns:a16="http://schemas.microsoft.com/office/drawing/2014/main" id="{292F1658-B0CF-4B90-A586-BA21CD7F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375"/>
            <a:ext cx="8640408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3C26A-9873-4D12-A4DF-E9BEA9F00CA2}"/>
              </a:ext>
            </a:extLst>
          </p:cNvPr>
          <p:cNvSpPr txBox="1"/>
          <p:nvPr/>
        </p:nvSpPr>
        <p:spPr>
          <a:xfrm>
            <a:off x="6934200" y="5486400"/>
            <a:ext cx="18288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Break this down (next)</a:t>
            </a:r>
          </a:p>
        </p:txBody>
      </p:sp>
    </p:spTree>
    <p:extLst>
      <p:ext uri="{BB962C8B-B14F-4D97-AF65-F5344CB8AC3E}">
        <p14:creationId xmlns:p14="http://schemas.microsoft.com/office/powerpoint/2010/main" val="445908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62FB-25B9-4488-9C3B-41C855FD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Squares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06E6-401C-400F-BEDA-DB1E3EB5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965701"/>
            <a:ext cx="8229600" cy="17503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Least squares regression selects line with lowest total sum of squared prediction errors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Sum of Squares of Error, or </a:t>
            </a:r>
            <a:r>
              <a:rPr lang="en-US" altLang="en-US" dirty="0">
                <a:solidFill>
                  <a:srgbClr val="0070C0"/>
                </a:solidFill>
              </a:rPr>
              <a:t>SSE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Measure of </a:t>
            </a:r>
            <a:r>
              <a:rPr lang="en-US" altLang="en-US" dirty="0">
                <a:solidFill>
                  <a:srgbClr val="0070C0"/>
                </a:solidFill>
              </a:rPr>
              <a:t>unexplained variation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CF9571-55CC-4A2B-AE3D-EC53E9ECBD8F}"/>
              </a:ext>
            </a:extLst>
          </p:cNvPr>
          <p:cNvGrpSpPr/>
          <p:nvPr/>
        </p:nvGrpSpPr>
        <p:grpSpPr>
          <a:xfrm>
            <a:off x="2494756" y="1295400"/>
            <a:ext cx="4611688" cy="3505200"/>
            <a:chOff x="2641600" y="1104900"/>
            <a:chExt cx="4611688" cy="3505200"/>
          </a:xfrm>
        </p:grpSpPr>
        <p:sp>
          <p:nvSpPr>
            <p:cNvPr id="5" name="Line 19">
              <a:extLst>
                <a:ext uri="{FF2B5EF4-FFF2-40B4-BE49-F238E27FC236}">
                  <a16:creationId xmlns:a16="http://schemas.microsoft.com/office/drawing/2014/main" id="{8C0F3B06-B1CC-4586-A99E-13B34E93A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000" y="1943100"/>
              <a:ext cx="2286000" cy="1676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A3ACC776-677F-43D3-95EE-5E09A14EF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1104900"/>
              <a:ext cx="0" cy="29860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60CE0726-8B31-4353-928C-4C4AF2B66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4090988"/>
              <a:ext cx="4078288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ECC5A8C9-8EA6-4012-B53D-FB6901DC7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3162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DA9352B8-6ED8-4DEB-AC10-5624FBC7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783FB107-8E03-4B05-990E-670DDCE3C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0" y="2552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B942B589-A697-431B-A8FB-D48BE07A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600" y="2857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C5752B80-D7C9-48BD-95AA-C8B80311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400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1AFB4736-C798-4EF5-85E6-BF110AC2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7E460BDB-B054-4AD8-AF22-D29BA73DB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7400" y="4243388"/>
              <a:ext cx="2647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Independent variable (x)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8AEE6C2B-6F80-4140-BE67-6F92F6C56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606551" y="2840037"/>
              <a:ext cx="2436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Dependent variable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A5265877-641A-4774-B857-2D6B9EA5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705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CD85EC10-2D37-4E0A-AA71-6F7FE2DCD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400" y="2171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2F2FA11-1EC7-4EB3-AE47-904B760B8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2628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5331E1B2-3A34-45BB-A252-EE7398FF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6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7A166D2-5281-4923-B84C-4C87039CD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1866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46D55099-E175-469D-9594-9293758DC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700" y="3162300"/>
              <a:ext cx="0" cy="2714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611471C6-5565-4687-AF2C-6C9954A29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300" y="3162300"/>
              <a:ext cx="0" cy="809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66A7079E-3452-4BFF-8E98-C582079E2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2986088"/>
              <a:ext cx="0" cy="18891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D1DB128B-702F-4DB7-AA11-6B9BFC5BF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300" y="2730500"/>
              <a:ext cx="0" cy="2365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D69901D8-1D01-4BF0-A388-1E75F9283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700" y="2628900"/>
              <a:ext cx="0" cy="187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3CCA661B-140B-4433-9FA4-C708E99F0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600" y="2489200"/>
              <a:ext cx="0" cy="307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E33A8BB0-D14B-4D9C-896D-773D118BA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2608263"/>
              <a:ext cx="0" cy="249237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20895536-974E-4F57-B422-ADD661052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700" y="2324100"/>
              <a:ext cx="0" cy="3810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B5F72343-DE35-48A4-8448-596EF9561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100" y="1968500"/>
              <a:ext cx="0" cy="1889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167D5741-3FF9-489C-B4BC-9C0EA8E8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088" y="2236788"/>
              <a:ext cx="1587" cy="1047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843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13BC-00F2-442D-A0D3-F7F2C3C5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Sum of Squares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F68C-E096-48FA-A701-E415C095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85" y="4967287"/>
            <a:ext cx="8229600" cy="173831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Differences between prediction and population mean</a:t>
            </a:r>
          </a:p>
          <a:p>
            <a:pPr lvl="1"/>
            <a:r>
              <a:rPr lang="en-US" altLang="en-US" dirty="0"/>
              <a:t>Gets at variation due to X &amp; Y</a:t>
            </a:r>
          </a:p>
          <a:p>
            <a:r>
              <a:rPr lang="en-US" altLang="en-US" dirty="0"/>
              <a:t>Sum of Squares Regression, or 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</a:p>
          <a:p>
            <a:r>
              <a:rPr lang="en-US" dirty="0"/>
              <a:t>Measure of </a:t>
            </a:r>
            <a:r>
              <a:rPr lang="en-US" dirty="0">
                <a:solidFill>
                  <a:srgbClr val="008000"/>
                </a:solidFill>
              </a:rPr>
              <a:t>explained variation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1AB39E-A80A-459E-B620-C02DDB544B74}"/>
              </a:ext>
            </a:extLst>
          </p:cNvPr>
          <p:cNvGrpSpPr/>
          <p:nvPr/>
        </p:nvGrpSpPr>
        <p:grpSpPr>
          <a:xfrm>
            <a:off x="1981200" y="1295400"/>
            <a:ext cx="5881920" cy="3429000"/>
            <a:chOff x="1905000" y="1081088"/>
            <a:chExt cx="5568949" cy="2957512"/>
          </a:xfrm>
        </p:grpSpPr>
        <p:sp>
          <p:nvSpPr>
            <p:cNvPr id="36" name="Line 3">
              <a:extLst>
                <a:ext uri="{FF2B5EF4-FFF2-40B4-BE49-F238E27FC236}">
                  <a16:creationId xmlns:a16="http://schemas.microsoft.com/office/drawing/2014/main" id="{7DBFE2A1-E9E8-457E-82E4-09FB615A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1081088"/>
              <a:ext cx="0" cy="2438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">
              <a:extLst>
                <a:ext uri="{FF2B5EF4-FFF2-40B4-BE49-F238E27FC236}">
                  <a16:creationId xmlns:a16="http://schemas.microsoft.com/office/drawing/2014/main" id="{4B0B09CC-B5CC-4569-A84D-65870F57C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519488"/>
              <a:ext cx="3352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5">
              <a:extLst>
                <a:ext uri="{FF2B5EF4-FFF2-40B4-BE49-F238E27FC236}">
                  <a16:creationId xmlns:a16="http://schemas.microsoft.com/office/drawing/2014/main" id="{9F24375A-4429-40D6-83DD-A7FCBED22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4526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4C86DCCF-0973-4B1A-ACD5-728D6B14C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6050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7">
              <a:extLst>
                <a:ext uri="{FF2B5EF4-FFF2-40B4-BE49-F238E27FC236}">
                  <a16:creationId xmlns:a16="http://schemas.microsoft.com/office/drawing/2014/main" id="{4F536414-A484-4177-8A60-B16278ABA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0716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01948F89-A6D2-4732-B8B3-0FADBB6E3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1478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9">
              <a:extLst>
                <a:ext uri="{FF2B5EF4-FFF2-40B4-BE49-F238E27FC236}">
                  <a16:creationId xmlns:a16="http://schemas.microsoft.com/office/drawing/2014/main" id="{10BE89FB-D192-46CD-B755-5AB028EDB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19192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0">
              <a:extLst>
                <a:ext uri="{FF2B5EF4-FFF2-40B4-BE49-F238E27FC236}">
                  <a16:creationId xmlns:a16="http://schemas.microsoft.com/office/drawing/2014/main" id="{5FE016E0-ABD6-4409-B073-B1DA8C3B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1995488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1">
              <a:extLst>
                <a:ext uri="{FF2B5EF4-FFF2-40B4-BE49-F238E27FC236}">
                  <a16:creationId xmlns:a16="http://schemas.microsoft.com/office/drawing/2014/main" id="{DB3F0B36-5E5B-4114-BD88-912C20E0D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3671888"/>
              <a:ext cx="2647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Independent variable (x)</a:t>
              </a:r>
            </a:p>
          </p:txBody>
        </p:sp>
        <p:sp>
          <p:nvSpPr>
            <p:cNvPr id="45" name="Text Box 12">
              <a:extLst>
                <a:ext uri="{FF2B5EF4-FFF2-40B4-BE49-F238E27FC236}">
                  <a16:creationId xmlns:a16="http://schemas.microsoft.com/office/drawing/2014/main" id="{8D0B50D3-7815-479B-8B21-9E6F93BF2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69951" y="2268537"/>
              <a:ext cx="2436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Dependent variable</a:t>
              </a:r>
            </a:p>
          </p:txBody>
        </p:sp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A1303229-DCF3-47DD-98F5-545866CAB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19812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4">
              <a:extLst>
                <a:ext uri="{FF2B5EF4-FFF2-40B4-BE49-F238E27FC236}">
                  <a16:creationId xmlns:a16="http://schemas.microsoft.com/office/drawing/2014/main" id="{804C5580-C6C3-4973-8849-E24918B3B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17526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5">
              <a:extLst>
                <a:ext uri="{FF2B5EF4-FFF2-40B4-BE49-F238E27FC236}">
                  <a16:creationId xmlns:a16="http://schemas.microsoft.com/office/drawing/2014/main" id="{53067C2F-E19F-495C-993F-BE1BCC035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2098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6">
              <a:extLst>
                <a:ext uri="{FF2B5EF4-FFF2-40B4-BE49-F238E27FC236}">
                  <a16:creationId xmlns:a16="http://schemas.microsoft.com/office/drawing/2014/main" id="{50EE9F23-EFCF-4E00-A47A-F629B6BC6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26670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7">
              <a:extLst>
                <a:ext uri="{FF2B5EF4-FFF2-40B4-BE49-F238E27FC236}">
                  <a16:creationId xmlns:a16="http://schemas.microsoft.com/office/drawing/2014/main" id="{E9A1710A-8ADC-4ADF-B04C-DD9F32D46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14478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4666BC83-68E6-4F2B-909B-D9DD62CC58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1371600"/>
              <a:ext cx="2286000" cy="1676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id="{F6F6FE5D-AC0F-4944-9886-6A8CABFCF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6975" y="2144713"/>
              <a:ext cx="2670175" cy="0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21">
              <a:extLst>
                <a:ext uri="{FF2B5EF4-FFF2-40B4-BE49-F238E27FC236}">
                  <a16:creationId xmlns:a16="http://schemas.microsoft.com/office/drawing/2014/main" id="{B1AE34FB-26A3-46AB-8A62-EF7B9CEE4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3999" y="1940974"/>
              <a:ext cx="2139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accent2"/>
                  </a:solidFill>
                </a:rPr>
                <a:t>Population mean: y</a:t>
              </a:r>
            </a:p>
          </p:txBody>
        </p:sp>
        <p:sp>
          <p:nvSpPr>
            <p:cNvPr id="54" name="Line 22">
              <a:extLst>
                <a:ext uri="{FF2B5EF4-FFF2-40B4-BE49-F238E27FC236}">
                  <a16:creationId xmlns:a16="http://schemas.microsoft.com/office/drawing/2014/main" id="{DBC6CCA1-12DF-434B-B001-800D68AC7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2033588"/>
              <a:ext cx="157162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3">
              <a:extLst>
                <a:ext uri="{FF2B5EF4-FFF2-40B4-BE49-F238E27FC236}">
                  <a16:creationId xmlns:a16="http://schemas.microsoft.com/office/drawing/2014/main" id="{ACF147B4-6DBF-4E5D-AD79-9406E8663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1500" y="1651000"/>
              <a:ext cx="0" cy="4746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4">
              <a:extLst>
                <a:ext uri="{FF2B5EF4-FFF2-40B4-BE49-F238E27FC236}">
                  <a16:creationId xmlns:a16="http://schemas.microsoft.com/office/drawing/2014/main" id="{ED92D45A-B0AD-4F23-A97E-5F12915F1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900" y="1841500"/>
              <a:ext cx="0" cy="3063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5">
              <a:extLst>
                <a:ext uri="{FF2B5EF4-FFF2-40B4-BE49-F238E27FC236}">
                  <a16:creationId xmlns:a16="http://schemas.microsoft.com/office/drawing/2014/main" id="{11BA5723-4B5B-4DE7-9DDD-A77E19D6A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100" y="2159000"/>
              <a:ext cx="0" cy="1143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6">
              <a:extLst>
                <a:ext uri="{FF2B5EF4-FFF2-40B4-BE49-F238E27FC236}">
                  <a16:creationId xmlns:a16="http://schemas.microsoft.com/office/drawing/2014/main" id="{EB298572-12E3-4285-9AE5-67EDE3977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5100" y="2141538"/>
              <a:ext cx="0" cy="66516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7">
              <a:extLst>
                <a:ext uri="{FF2B5EF4-FFF2-40B4-BE49-F238E27FC236}">
                  <a16:creationId xmlns:a16="http://schemas.microsoft.com/office/drawing/2014/main" id="{0A17AA4D-C393-4ADE-8F22-1D763A49A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3700" y="2155825"/>
              <a:ext cx="9525" cy="5000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8">
              <a:extLst>
                <a:ext uri="{FF2B5EF4-FFF2-40B4-BE49-F238E27FC236}">
                  <a16:creationId xmlns:a16="http://schemas.microsoft.com/office/drawing/2014/main" id="{DF8C15BC-9F92-4BEB-8CE6-B67F88D10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000" y="2159000"/>
              <a:ext cx="0" cy="2460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9">
              <a:extLst>
                <a:ext uri="{FF2B5EF4-FFF2-40B4-BE49-F238E27FC236}">
                  <a16:creationId xmlns:a16="http://schemas.microsoft.com/office/drawing/2014/main" id="{D5FC5CA0-1DBA-481A-8E94-9DFF74B87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9100" y="1757363"/>
              <a:ext cx="0" cy="3905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0">
              <a:extLst>
                <a:ext uri="{FF2B5EF4-FFF2-40B4-BE49-F238E27FC236}">
                  <a16:creationId xmlns:a16="http://schemas.microsoft.com/office/drawing/2014/main" id="{65899D84-C15F-428A-950B-FADCC5CF1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1600" y="1993900"/>
              <a:ext cx="12700" cy="1492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1">
              <a:extLst>
                <a:ext uri="{FF2B5EF4-FFF2-40B4-BE49-F238E27FC236}">
                  <a16:creationId xmlns:a16="http://schemas.microsoft.com/office/drawing/2014/main" id="{045052ED-3512-4DA2-9CD3-9BE5D3002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8100" y="2057400"/>
              <a:ext cx="0" cy="650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2">
              <a:extLst>
                <a:ext uri="{FF2B5EF4-FFF2-40B4-BE49-F238E27FC236}">
                  <a16:creationId xmlns:a16="http://schemas.microsoft.com/office/drawing/2014/main" id="{F5602A03-2926-4E38-B3C8-00924BE3C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300" y="2159000"/>
              <a:ext cx="0" cy="650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6369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4338-F163-47CB-9FA8-7F19547F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 of Squares Total</a:t>
            </a:r>
          </a:p>
        </p:txBody>
      </p:sp>
      <p:pic>
        <p:nvPicPr>
          <p:cNvPr id="32770" name="Picture 2" descr="Image result for sse sum squared error">
            <a:extLst>
              <a:ext uri="{FF2B5EF4-FFF2-40B4-BE49-F238E27FC236}">
                <a16:creationId xmlns:a16="http://schemas.microsoft.com/office/drawing/2014/main" id="{E564F70C-8043-4A4B-9940-9D1A9AB4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6149"/>
            <a:ext cx="6324767" cy="51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1226-A9D0-4FAE-B7F9-84367C0F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Total Sum of Squares, or SST = 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  <a:r>
              <a:rPr lang="en-US" altLang="en-US" dirty="0"/>
              <a:t> + </a:t>
            </a:r>
            <a:r>
              <a:rPr lang="en-US" altLang="en-US" dirty="0">
                <a:solidFill>
                  <a:srgbClr val="0070C0"/>
                </a:solidFill>
              </a:rPr>
              <a:t>SSE</a:t>
            </a:r>
            <a:r>
              <a:rPr lang="en-US" altLang="en-US" dirty="0"/>
              <a:t>           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34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A6BE2-E325-47A4-A4C3-67FF443B668B}"/>
              </a:ext>
            </a:extLst>
          </p:cNvPr>
          <p:cNvSpPr/>
          <p:nvPr/>
        </p:nvSpPr>
        <p:spPr>
          <a:xfrm>
            <a:off x="304800" y="5105400"/>
            <a:ext cx="37061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6BE72-14C9-4C86-97AE-1D217A60B5AF}"/>
              </a:ext>
            </a:extLst>
          </p:cNvPr>
          <p:cNvGrpSpPr/>
          <p:nvPr/>
        </p:nvGrpSpPr>
        <p:grpSpPr>
          <a:xfrm>
            <a:off x="4212606" y="1981200"/>
            <a:ext cx="4254597" cy="3843010"/>
            <a:chOff x="4212606" y="1981200"/>
            <a:chExt cx="4254597" cy="38430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A63321-C434-412E-8181-7982FC5D7FFF}"/>
                </a:ext>
              </a:extLst>
            </p:cNvPr>
            <p:cNvGrpSpPr/>
            <p:nvPr/>
          </p:nvGrpSpPr>
          <p:grpSpPr>
            <a:xfrm>
              <a:off x="4495800" y="1981200"/>
              <a:ext cx="3971403" cy="3489325"/>
              <a:chOff x="4275473" y="2057400"/>
              <a:chExt cx="3971403" cy="3489325"/>
            </a:xfrm>
          </p:grpSpPr>
          <p:pic>
            <p:nvPicPr>
              <p:cNvPr id="18434" name="Picture 2" descr="Related image">
                <a:extLst>
                  <a:ext uri="{FF2B5EF4-FFF2-40B4-BE49-F238E27FC236}">
                    <a16:creationId xmlns:a16="http://schemas.microsoft.com/office/drawing/2014/main" id="{6AE3CEAE-A6C2-4566-888D-1E7D93143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473" y="2057400"/>
                <a:ext cx="3971403" cy="348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F4C63-2C89-4888-8D01-E6C0E2F16E4A}"/>
                  </a:ext>
                </a:extLst>
              </p:cNvPr>
              <p:cNvSpPr txBox="1"/>
              <p:nvPr/>
            </p:nvSpPr>
            <p:spPr>
              <a:xfrm>
                <a:off x="5715000" y="3840375"/>
                <a:ext cx="340158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631299-6648-4B56-8F58-1E81A3748E87}"/>
                  </a:ext>
                </a:extLst>
              </p:cNvPr>
              <p:cNvSpPr txBox="1"/>
              <p:nvPr/>
            </p:nvSpPr>
            <p:spPr>
              <a:xfrm>
                <a:off x="7467600" y="2209800"/>
                <a:ext cx="370614" cy="40011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8000"/>
                    </a:solidFill>
                  </a:rPr>
                  <a:t>B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176F707-478D-4368-9E77-40C9D110AA85}"/>
              </a:ext>
            </a:extLst>
          </p:cNvPr>
          <p:cNvSpPr/>
          <p:nvPr/>
        </p:nvSpPr>
        <p:spPr>
          <a:xfrm>
            <a:off x="558034" y="5562601"/>
            <a:ext cx="3553738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0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7E1D-63AF-4F96-AB4B-9B16D6A9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Proportion of total variation (SST)  explained by the regression (SSR) is known as the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Coefficient of Determination </a:t>
                </a:r>
                <a:r>
                  <a:rPr lang="en-US" altLang="en-US" dirty="0"/>
                  <a:t>(R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)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b="0" i="1" baseline="300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altLang="en-US" b="0" dirty="0"/>
              </a:p>
              <a:p>
                <a:endParaRPr lang="en-US" altLang="en-US" dirty="0"/>
              </a:p>
              <a:p>
                <a:r>
                  <a:rPr lang="en-US" altLang="en-US" dirty="0"/>
                  <a:t>Ranges from 0 to 1 (often said as a percent)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1 – regression explains all of variation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0 – regression explains none of variation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>
                <a:blip r:embed="rId2"/>
                <a:stretch>
                  <a:fillRect l="-1704" t="-2545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990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8A39-DEF5-4ED6-A6B3-96F7549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– </a:t>
            </a:r>
            <a:br>
              <a:rPr lang="en-US" dirty="0"/>
            </a:br>
            <a:r>
              <a:rPr lang="en-US" dirty="0"/>
              <a:t>Visual Representation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4BFAEC-E4EF-4560-A930-CF418656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704" y="1600200"/>
            <a:ext cx="3558593" cy="487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6CFD41-46A7-4D19-B105-B64949D0E81E}"/>
              </a:ext>
            </a:extLst>
          </p:cNvPr>
          <p:cNvSpPr/>
          <p:nvPr/>
        </p:nvSpPr>
        <p:spPr>
          <a:xfrm>
            <a:off x="2590800" y="6424096"/>
            <a:ext cx="4724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https://upload.wikimedia.org/wikipedia/commons/thumb/8/86/Coefficient_of_Determination.svg/400px-Coefficient_of_Determination.svg.png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D6DBA-FFCD-492D-8472-D8D6A998FC70}"/>
              </a:ext>
            </a:extLst>
          </p:cNvPr>
          <p:cNvSpPr txBox="1"/>
          <p:nvPr/>
        </p:nvSpPr>
        <p:spPr>
          <a:xfrm>
            <a:off x="685800" y="3530768"/>
            <a:ext cx="239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</a:t>
            </a:r>
            <a:r>
              <a:rPr lang="en-US" sz="6000" baseline="30000" dirty="0">
                <a:solidFill>
                  <a:srgbClr val="C00000"/>
                </a:solidFill>
              </a:rPr>
              <a:t>2</a:t>
            </a:r>
            <a:r>
              <a:rPr lang="en-US" sz="6000" dirty="0"/>
              <a:t> = 1 -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9DF3D-E731-4252-93F3-DFD942F71E99}"/>
              </a:ext>
            </a:extLst>
          </p:cNvPr>
          <p:cNvSpPr txBox="1"/>
          <p:nvPr/>
        </p:nvSpPr>
        <p:spPr>
          <a:xfrm>
            <a:off x="7010400" y="2286000"/>
            <a:ext cx="152400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Variation in observed data model cannot explain (error)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C13F8-7389-488E-9EB0-26EF33A38B85}"/>
              </a:ext>
            </a:extLst>
          </p:cNvPr>
          <p:cNvSpPr txBox="1"/>
          <p:nvPr/>
        </p:nvSpPr>
        <p:spPr>
          <a:xfrm>
            <a:off x="7010400" y="4800600"/>
            <a:ext cx="1524000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variation in observed data</a:t>
            </a:r>
          </a:p>
        </p:txBody>
      </p:sp>
    </p:spTree>
    <p:extLst>
      <p:ext uri="{BB962C8B-B14F-4D97-AF65-F5344CB8AC3E}">
        <p14:creationId xmlns:p14="http://schemas.microsoft.com/office/powerpoint/2010/main" val="4013800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13AE-E0B0-4CEB-A0B7-0CEF889C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F2921-20BB-4BE9-8A7C-46580AB8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87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“good” is regression model? Roughly: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0.8 &lt;=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&lt;= 1 		</a:t>
            </a:r>
            <a:r>
              <a:rPr lang="en-US" altLang="en-US" dirty="0">
                <a:solidFill>
                  <a:srgbClr val="009900"/>
                </a:solidFill>
              </a:rPr>
              <a:t>strong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0.5 &lt;=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   0.8 	</a:t>
            </a:r>
            <a:r>
              <a:rPr lang="en-US" altLang="en-US" dirty="0">
                <a:solidFill>
                  <a:srgbClr val="CC9900"/>
                </a:solidFill>
              </a:rPr>
              <a:t>medium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/>
              <a:t>0    </a:t>
            </a:r>
            <a:r>
              <a:rPr lang="en-US" altLang="en-US" dirty="0"/>
              <a:t>&lt;=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   0.5 	</a:t>
            </a:r>
            <a:r>
              <a:rPr lang="en-US" altLang="en-US" dirty="0">
                <a:solidFill>
                  <a:srgbClr val="C00000"/>
                </a:solidFill>
              </a:rPr>
              <a:t>weak</a:t>
            </a:r>
          </a:p>
          <a:p>
            <a:endParaRPr lang="en-US" sz="4000" dirty="0"/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F9A8127F-8032-499A-AB60-74932C6D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2"/>
            <a:ext cx="914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77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E778-FDD1-4468-A108-D58D0374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“good” is the Regression Model?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843F35-4CAF-4222-A4CE-20460AB72842}"/>
              </a:ext>
            </a:extLst>
          </p:cNvPr>
          <p:cNvGrpSpPr/>
          <p:nvPr/>
        </p:nvGrpSpPr>
        <p:grpSpPr>
          <a:xfrm>
            <a:off x="1066800" y="1676400"/>
            <a:ext cx="6702354" cy="4709778"/>
            <a:chOff x="1066800" y="1454081"/>
            <a:chExt cx="6702354" cy="4709778"/>
          </a:xfrm>
        </p:grpSpPr>
        <p:pic>
          <p:nvPicPr>
            <p:cNvPr id="34818" name="Picture 2" descr="Related image">
              <a:extLst>
                <a:ext uri="{FF2B5EF4-FFF2-40B4-BE49-F238E27FC236}">
                  <a16:creationId xmlns:a16="http://schemas.microsoft.com/office/drawing/2014/main" id="{55F93914-DE3F-483A-9A8D-2848D298C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54081"/>
              <a:ext cx="6702354" cy="436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7CC7B5-9103-4D05-8B42-C40AB49621B9}"/>
                </a:ext>
              </a:extLst>
            </p:cNvPr>
            <p:cNvSpPr/>
            <p:nvPr/>
          </p:nvSpPr>
          <p:spPr>
            <a:xfrm>
              <a:off x="3201650" y="5794527"/>
              <a:ext cx="24326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Lucida"/>
                </a:rPr>
                <a:t>https://xkcd.com/1725/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812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Relationships Between X &amp; Y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 rot="-7282380">
            <a:off x="2743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 rot="-7282380">
            <a:off x="3124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 rot="-7282380">
            <a:off x="21336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 rot="-7282380">
            <a:off x="12954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 rot="-7282380">
            <a:off x="1600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 rot="-7282380">
            <a:off x="19050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 rot="-7282380">
            <a:off x="2362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 rot="-7282380">
            <a:off x="21336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858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405188" y="60658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 rot="-7282380">
            <a:off x="12192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 rot="-7282380">
            <a:off x="31242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 rot="-7282380">
            <a:off x="1676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 rot="-7282380">
            <a:off x="34290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 rot="-7282380">
            <a:off x="25908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 rot="-7282380">
            <a:off x="2971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 rot="-7282380">
            <a:off x="2286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 rot="-7282380">
            <a:off x="1676400" y="3200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 rot="-7282380">
            <a:off x="19050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 rot="-7282380">
            <a:off x="22860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 rot="-7282380">
            <a:off x="2057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6858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4051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 rot="-7282380">
            <a:off x="6096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 rot="-7282380">
            <a:off x="60960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 rot="-7282380">
            <a:off x="6553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 rot="-7282380">
            <a:off x="7391400" y="5867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 rot="-7282380">
            <a:off x="6248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 rot="-7282380">
            <a:off x="6934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Oval 47"/>
          <p:cNvSpPr>
            <a:spLocks noChangeArrowheads="1"/>
          </p:cNvSpPr>
          <p:nvPr/>
        </p:nvSpPr>
        <p:spPr bwMode="auto">
          <a:xfrm rot="-7282380">
            <a:off x="73152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 rot="-7282380">
            <a:off x="72390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 rot="-7282380">
            <a:off x="69342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 rot="-7282380">
            <a:off x="65532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67" name="Oval 51"/>
          <p:cNvSpPr>
            <a:spLocks noChangeArrowheads="1"/>
          </p:cNvSpPr>
          <p:nvPr/>
        </p:nvSpPr>
        <p:spPr bwMode="auto">
          <a:xfrm rot="-7282380">
            <a:off x="75438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Oval 52"/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 rot="-7282380">
            <a:off x="67818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54864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 rot="-7282380">
            <a:off x="70866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 rot="-7282380">
            <a:off x="73152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 rot="-7282380">
            <a:off x="6553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 rot="-7282380">
            <a:off x="66294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 rot="-7282380">
            <a:off x="68580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0" name="Oval 64"/>
          <p:cNvSpPr>
            <a:spLocks noChangeArrowheads="1"/>
          </p:cNvSpPr>
          <p:nvPr/>
        </p:nvSpPr>
        <p:spPr bwMode="auto">
          <a:xfrm rot="-7282380">
            <a:off x="73914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Oval 65"/>
          <p:cNvSpPr>
            <a:spLocks noChangeArrowheads="1"/>
          </p:cNvSpPr>
          <p:nvPr/>
        </p:nvSpPr>
        <p:spPr bwMode="auto">
          <a:xfrm rot="-7282380">
            <a:off x="68580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Oval 66"/>
          <p:cNvSpPr>
            <a:spLocks noChangeArrowheads="1"/>
          </p:cNvSpPr>
          <p:nvPr/>
        </p:nvSpPr>
        <p:spPr bwMode="auto">
          <a:xfrm rot="-7282380">
            <a:off x="6248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Oval 67"/>
          <p:cNvSpPr>
            <a:spLocks noChangeArrowheads="1"/>
          </p:cNvSpPr>
          <p:nvPr/>
        </p:nvSpPr>
        <p:spPr bwMode="auto">
          <a:xfrm rot="-7282380">
            <a:off x="6172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4" name="Oval 68"/>
          <p:cNvSpPr>
            <a:spLocks noChangeArrowheads="1"/>
          </p:cNvSpPr>
          <p:nvPr/>
        </p:nvSpPr>
        <p:spPr bwMode="auto">
          <a:xfrm rot="-7282380">
            <a:off x="67056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85" name="Oval 69"/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6" name="Oval 70"/>
          <p:cNvSpPr>
            <a:spLocks noChangeArrowheads="1"/>
          </p:cNvSpPr>
          <p:nvPr/>
        </p:nvSpPr>
        <p:spPr bwMode="auto">
          <a:xfrm rot="-7282380">
            <a:off x="7086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" name="Oval 71"/>
          <p:cNvSpPr>
            <a:spLocks noChangeArrowheads="1"/>
          </p:cNvSpPr>
          <p:nvPr/>
        </p:nvSpPr>
        <p:spPr bwMode="auto">
          <a:xfrm rot="-7282380">
            <a:off x="7315200" y="213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54864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89" name="Line 73"/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0" name="Oval 74"/>
          <p:cNvSpPr>
            <a:spLocks noChangeArrowheads="1"/>
          </p:cNvSpPr>
          <p:nvPr/>
        </p:nvSpPr>
        <p:spPr bwMode="auto">
          <a:xfrm rot="-7282380">
            <a:off x="81534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Text Box 75"/>
          <p:cNvSpPr txBox="1">
            <a:spLocks noChangeArrowheads="1"/>
          </p:cNvSpPr>
          <p:nvPr/>
        </p:nvSpPr>
        <p:spPr bwMode="auto">
          <a:xfrm>
            <a:off x="82057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92" name="Text Box 76"/>
          <p:cNvSpPr txBox="1">
            <a:spLocks noChangeArrowheads="1"/>
          </p:cNvSpPr>
          <p:nvPr/>
        </p:nvSpPr>
        <p:spPr bwMode="auto">
          <a:xfrm>
            <a:off x="8229600" y="606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/>
              <a:t>Strong relationships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6019800" y="1676400"/>
            <a:ext cx="25908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 dirty="0"/>
              <a:t>Weak relationships</a:t>
            </a:r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97" name="Oval 81"/>
          <p:cNvSpPr>
            <a:spLocks noChangeArrowheads="1"/>
          </p:cNvSpPr>
          <p:nvPr/>
        </p:nvSpPr>
        <p:spPr bwMode="auto">
          <a:xfrm rot="-7282380">
            <a:off x="8001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" name="Oval 82"/>
          <p:cNvSpPr>
            <a:spLocks noChangeArrowheads="1"/>
          </p:cNvSpPr>
          <p:nvPr/>
        </p:nvSpPr>
        <p:spPr bwMode="auto">
          <a:xfrm rot="-7282380">
            <a:off x="7848600" y="2209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9" name="Oval 83"/>
          <p:cNvSpPr>
            <a:spLocks noChangeArrowheads="1"/>
          </p:cNvSpPr>
          <p:nvPr/>
        </p:nvSpPr>
        <p:spPr bwMode="auto">
          <a:xfrm rot="-7282380">
            <a:off x="76200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0" name="Oval 84"/>
          <p:cNvSpPr>
            <a:spLocks noChangeArrowheads="1"/>
          </p:cNvSpPr>
          <p:nvPr/>
        </p:nvSpPr>
        <p:spPr bwMode="auto">
          <a:xfrm rot="-7282380">
            <a:off x="80010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1" name="Oval 85"/>
          <p:cNvSpPr>
            <a:spLocks noChangeArrowheads="1"/>
          </p:cNvSpPr>
          <p:nvPr/>
        </p:nvSpPr>
        <p:spPr bwMode="auto">
          <a:xfrm rot="-7282380">
            <a:off x="7848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2" name="Oval 86"/>
          <p:cNvSpPr>
            <a:spLocks noChangeArrowheads="1"/>
          </p:cNvSpPr>
          <p:nvPr/>
        </p:nvSpPr>
        <p:spPr bwMode="auto">
          <a:xfrm rot="-7282380">
            <a:off x="80010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3" name="Oval 87"/>
          <p:cNvSpPr>
            <a:spLocks noChangeArrowheads="1"/>
          </p:cNvSpPr>
          <p:nvPr/>
        </p:nvSpPr>
        <p:spPr bwMode="auto">
          <a:xfrm rot="-7282380">
            <a:off x="7315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4" name="Oval 88"/>
          <p:cNvSpPr>
            <a:spLocks noChangeArrowheads="1"/>
          </p:cNvSpPr>
          <p:nvPr/>
        </p:nvSpPr>
        <p:spPr bwMode="auto">
          <a:xfrm rot="-7282380">
            <a:off x="6629400" y="4343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 flipV="1">
            <a:off x="1219200" y="2209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6" name="Line 90"/>
          <p:cNvSpPr>
            <a:spLocks noChangeShapeType="1"/>
          </p:cNvSpPr>
          <p:nvPr/>
        </p:nvSpPr>
        <p:spPr bwMode="auto">
          <a:xfrm flipV="1">
            <a:off x="1752600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7" name="Line 91"/>
          <p:cNvSpPr>
            <a:spLocks noChangeShapeType="1"/>
          </p:cNvSpPr>
          <p:nvPr/>
        </p:nvSpPr>
        <p:spPr bwMode="auto">
          <a:xfrm flipV="1">
            <a:off x="5943600" y="2057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8" name="Line 92"/>
          <p:cNvSpPr>
            <a:spLocks noChangeShapeType="1"/>
          </p:cNvSpPr>
          <p:nvPr/>
        </p:nvSpPr>
        <p:spPr bwMode="auto">
          <a:xfrm flipV="1">
            <a:off x="7010400" y="28956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9" name="Line 93"/>
          <p:cNvSpPr>
            <a:spLocks noChangeShapeType="1"/>
          </p:cNvSpPr>
          <p:nvPr/>
        </p:nvSpPr>
        <p:spPr bwMode="auto">
          <a:xfrm>
            <a:off x="1600200" y="45720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0" name="Line 94"/>
          <p:cNvSpPr>
            <a:spLocks noChangeShapeType="1"/>
          </p:cNvSpPr>
          <p:nvPr/>
        </p:nvSpPr>
        <p:spPr bwMode="auto">
          <a:xfrm>
            <a:off x="1143000" y="49530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1" name="Line 95"/>
          <p:cNvSpPr>
            <a:spLocks noChangeShapeType="1"/>
          </p:cNvSpPr>
          <p:nvPr/>
        </p:nvSpPr>
        <p:spPr bwMode="auto">
          <a:xfrm>
            <a:off x="7086600" y="4267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2" name="Line 96"/>
          <p:cNvSpPr>
            <a:spLocks noChangeShapeType="1"/>
          </p:cNvSpPr>
          <p:nvPr/>
        </p:nvSpPr>
        <p:spPr bwMode="auto">
          <a:xfrm>
            <a:off x="5943600" y="5486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2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ED25-E601-4981-8883-EC93EF43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Strength and Direction – Correlation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48DD73-EB9E-4828-98E6-9B8F811C7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399" y="1386868"/>
                <a:ext cx="5387419" cy="2514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Correlation</a:t>
                </a:r>
                <a:r>
                  <a:rPr lang="en-US" dirty="0"/>
                  <a:t> measures strength and direction of linear relationship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-1</a:t>
                </a:r>
                <a:r>
                  <a:rPr lang="en-US" dirty="0"/>
                  <a:t> perfect neg. to </a:t>
                </a:r>
                <a:r>
                  <a:rPr lang="en-US" dirty="0">
                    <a:solidFill>
                      <a:srgbClr val="008000"/>
                    </a:solidFill>
                  </a:rPr>
                  <a:t>+1 </a:t>
                </a:r>
                <a:r>
                  <a:rPr lang="en-US" dirty="0"/>
                  <a:t>perfect pos.</a:t>
                </a:r>
              </a:p>
              <a:p>
                <a:pPr lvl="1"/>
                <a:r>
                  <a:rPr lang="en-US" dirty="0"/>
                  <a:t>Sign is same as regression slope</a:t>
                </a:r>
              </a:p>
              <a:p>
                <a:pPr lvl="1"/>
                <a:r>
                  <a:rPr lang="en-US" dirty="0"/>
                  <a:t>Denoted </a:t>
                </a:r>
                <a:r>
                  <a:rPr lang="en-US" dirty="0">
                    <a:solidFill>
                      <a:srgbClr val="7030A0"/>
                    </a:solidFill>
                  </a:rPr>
                  <a:t>R</a:t>
                </a:r>
                <a:r>
                  <a:rPr lang="en-US" dirty="0"/>
                  <a:t>.  Why?  </a:t>
                </a:r>
                <a:r>
                  <a:rPr lang="en-US" dirty="0">
                    <a:solidFill>
                      <a:srgbClr val="7030A0"/>
                    </a:solidFill>
                  </a:rPr>
                  <a:t>R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48DD73-EB9E-4828-98E6-9B8F811C7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386868"/>
                <a:ext cx="5387419" cy="2514600"/>
              </a:xfrm>
              <a:blipFill>
                <a:blip r:embed="rId2"/>
                <a:stretch>
                  <a:fillRect l="-2262" t="-6311" r="-1018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3D43C8D-9FB0-49EB-8B55-9A1D4E78E988}"/>
              </a:ext>
            </a:extLst>
          </p:cNvPr>
          <p:cNvGrpSpPr/>
          <p:nvPr/>
        </p:nvGrpSpPr>
        <p:grpSpPr>
          <a:xfrm>
            <a:off x="5647745" y="1386868"/>
            <a:ext cx="3463923" cy="2514600"/>
            <a:chOff x="5647745" y="1386868"/>
            <a:chExt cx="3463923" cy="2514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94BF66-734D-43B9-A530-6BC96AC41721}"/>
                </a:ext>
              </a:extLst>
            </p:cNvPr>
            <p:cNvGrpSpPr/>
            <p:nvPr/>
          </p:nvGrpSpPr>
          <p:grpSpPr>
            <a:xfrm>
              <a:off x="5647745" y="1386868"/>
              <a:ext cx="2895600" cy="2514600"/>
              <a:chOff x="6172200" y="1066800"/>
              <a:chExt cx="2895600" cy="25146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70DBA41-DE8D-4854-BA35-F426FE5B0508}"/>
                  </a:ext>
                </a:extLst>
              </p:cNvPr>
              <p:cNvGrpSpPr/>
              <p:nvPr/>
            </p:nvGrpSpPr>
            <p:grpSpPr>
              <a:xfrm>
                <a:off x="6172200" y="1195216"/>
                <a:ext cx="2787673" cy="2332612"/>
                <a:chOff x="6172200" y="1195216"/>
                <a:chExt cx="2787673" cy="2332612"/>
              </a:xfrm>
            </p:grpSpPr>
            <p:pic>
              <p:nvPicPr>
                <p:cNvPr id="37890" name="Picture 2" descr="Image result for correlation formula">
                  <a:extLst>
                    <a:ext uri="{FF2B5EF4-FFF2-40B4-BE49-F238E27FC236}">
                      <a16:creationId xmlns:a16="http://schemas.microsoft.com/office/drawing/2014/main" id="{FAB89A97-30AC-4BAA-9C9C-9147F77CD0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0" y="1855224"/>
                  <a:ext cx="2787673" cy="16726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02857B5-35C3-4FB0-A2A8-12FC06647651}"/>
                    </a:ext>
                  </a:extLst>
                </p:cNvPr>
                <p:cNvSpPr txBox="1"/>
                <p:nvPr/>
              </p:nvSpPr>
              <p:spPr>
                <a:xfrm>
                  <a:off x="6248400" y="1195216"/>
                  <a:ext cx="271147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Pearson’s Correlation Coefficient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744F3D-3E53-4E11-94F5-187FFDEC374D}"/>
                  </a:ext>
                </a:extLst>
              </p:cNvPr>
              <p:cNvSpPr/>
              <p:nvPr/>
            </p:nvSpPr>
            <p:spPr>
              <a:xfrm>
                <a:off x="6172200" y="1066800"/>
                <a:ext cx="2895600" cy="2514600"/>
              </a:xfrm>
              <a:prstGeom prst="rect">
                <a:avLst/>
              </a:pr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E616CF-C057-4FDB-AF48-94E24E124ACB}"/>
                </a:ext>
              </a:extLst>
            </p:cNvPr>
            <p:cNvSpPr txBox="1"/>
            <p:nvPr/>
          </p:nvSpPr>
          <p:spPr>
            <a:xfrm>
              <a:off x="8026374" y="1822999"/>
              <a:ext cx="10530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Vary together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FD99A-509B-47EB-A4EC-61B50A00CC3E}"/>
                </a:ext>
              </a:extLst>
            </p:cNvPr>
            <p:cNvSpPr txBox="1"/>
            <p:nvPr/>
          </p:nvSpPr>
          <p:spPr>
            <a:xfrm>
              <a:off x="7899349" y="2506462"/>
              <a:ext cx="12123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8000"/>
                  </a:solidFill>
                </a:rPr>
                <a:t>Vary Separately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45F3734-B7F9-4AD5-B2E5-F31858D79D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7645" y="2134394"/>
              <a:ext cx="259555" cy="2520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371864-B497-4058-8FF0-4FCA36A9A7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9349" y="2719169"/>
              <a:ext cx="254051" cy="32531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1B227E-4934-412A-8E3C-F1369646E6BB}"/>
              </a:ext>
            </a:extLst>
          </p:cNvPr>
          <p:cNvGrpSpPr/>
          <p:nvPr/>
        </p:nvGrpSpPr>
        <p:grpSpPr>
          <a:xfrm>
            <a:off x="1078090" y="4210980"/>
            <a:ext cx="6948284" cy="2485810"/>
            <a:chOff x="1078090" y="4210980"/>
            <a:chExt cx="6948284" cy="24858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E5E74F-16F7-4F9B-8C4A-EFFC0B352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090" y="4210980"/>
              <a:ext cx="6948284" cy="233606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5D021F-154D-4966-9C04-FD32DA1E8B50}"/>
                </a:ext>
              </a:extLst>
            </p:cNvPr>
            <p:cNvSpPr/>
            <p:nvPr/>
          </p:nvSpPr>
          <p:spPr>
            <a:xfrm>
              <a:off x="2761532" y="6512124"/>
              <a:ext cx="3581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https://www.mbaskool.com/2013_images/stories/dec_images/pearson-coeff-bcon.jpg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208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52675" y="6246813"/>
            <a:ext cx="123190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+.3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629275" y="6246813"/>
            <a:ext cx="1133475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+1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Correlation Examples (1 of 3)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304800" y="22860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320675" y="2438400"/>
            <a:ext cx="25749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 rot="7282380" flipH="1">
            <a:off x="2438400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 rot="7282380" flipH="1">
            <a:off x="1828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 rot="7282380" flipH="1">
            <a:off x="13716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 rot="7282380" flipH="1">
            <a:off x="3810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 rot="7282380" flipH="1">
            <a:off x="7620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 rot="7282380" flipH="1">
            <a:off x="11430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28588" y="17510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04800" y="3810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 rot="7282380" flipH="1">
            <a:off x="2057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566988" y="35798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3352800" y="2362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3362325" y="2506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 rot="-7282380">
            <a:off x="548005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 rot="-7282380">
            <a:off x="54038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 rot="-7282380">
            <a:off x="3575050" y="2125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 rot="-7282380">
            <a:off x="372745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 rot="-7282380">
            <a:off x="5099050" y="3344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 rot="-7282380">
            <a:off x="34226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 rot="-7282380">
            <a:off x="47180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 rot="-7282380">
            <a:off x="418465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 rot="-7282380">
            <a:off x="4413250" y="2354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 rot="-7282380">
            <a:off x="52514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 rot="-7282380">
            <a:off x="38036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 rot="-7282380">
            <a:off x="5022850" y="2659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 rot="-7282380">
            <a:off x="41084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 rot="-7282380">
            <a:off x="44894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 rot="-7282380">
            <a:off x="42608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3170238" y="17430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3352800" y="3810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608638" y="36480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6324600" y="220980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 rot="-7282380">
            <a:off x="6653213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 rot="-7282380">
            <a:off x="8482013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 rot="-7282380">
            <a:off x="8634413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 rot="-7282380">
            <a:off x="7720013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 rot="-7282380">
            <a:off x="7796213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 rot="-7282380">
            <a:off x="73152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 rot="-7282380">
            <a:off x="6500813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 rot="-7282380">
            <a:off x="6805613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 rot="-7282380">
            <a:off x="7110413" y="28543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59" name="Oval 47"/>
          <p:cNvSpPr>
            <a:spLocks noChangeArrowheads="1"/>
          </p:cNvSpPr>
          <p:nvPr/>
        </p:nvSpPr>
        <p:spPr bwMode="auto">
          <a:xfrm rot="-7282380">
            <a:off x="7491413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Oval 48"/>
          <p:cNvSpPr>
            <a:spLocks noChangeArrowheads="1"/>
          </p:cNvSpPr>
          <p:nvPr/>
        </p:nvSpPr>
        <p:spPr bwMode="auto">
          <a:xfrm rot="-7282380">
            <a:off x="7262813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6172200" y="1674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6348413" y="3810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 rot="-7282380">
            <a:off x="82296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8610600" y="3579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>
            <a:off x="1676400" y="4800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 flipV="1">
            <a:off x="1692275" y="49530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7" name="Oval 55"/>
          <p:cNvSpPr>
            <a:spLocks noChangeArrowheads="1"/>
          </p:cNvSpPr>
          <p:nvPr/>
        </p:nvSpPr>
        <p:spPr bwMode="auto">
          <a:xfrm rot="-7282380">
            <a:off x="1752600" y="594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8" name="Oval 56"/>
          <p:cNvSpPr>
            <a:spLocks noChangeArrowheads="1"/>
          </p:cNvSpPr>
          <p:nvPr/>
        </p:nvSpPr>
        <p:spPr bwMode="auto">
          <a:xfrm rot="-7282380">
            <a:off x="19050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Oval 57"/>
          <p:cNvSpPr>
            <a:spLocks noChangeArrowheads="1"/>
          </p:cNvSpPr>
          <p:nvPr/>
        </p:nvSpPr>
        <p:spPr bwMode="auto">
          <a:xfrm rot="-7282380">
            <a:off x="3657600" y="4572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Oval 58"/>
          <p:cNvSpPr>
            <a:spLocks noChangeArrowheads="1"/>
          </p:cNvSpPr>
          <p:nvPr/>
        </p:nvSpPr>
        <p:spPr bwMode="auto">
          <a:xfrm rot="-7282380">
            <a:off x="38100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Oval 59"/>
          <p:cNvSpPr>
            <a:spLocks noChangeArrowheads="1"/>
          </p:cNvSpPr>
          <p:nvPr/>
        </p:nvSpPr>
        <p:spPr bwMode="auto">
          <a:xfrm rot="-7282380">
            <a:off x="22098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2" name="Oval 60"/>
          <p:cNvSpPr>
            <a:spLocks noChangeArrowheads="1"/>
          </p:cNvSpPr>
          <p:nvPr/>
        </p:nvSpPr>
        <p:spPr bwMode="auto">
          <a:xfrm rot="-7282380">
            <a:off x="39624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" name="Oval 61"/>
          <p:cNvSpPr>
            <a:spLocks noChangeArrowheads="1"/>
          </p:cNvSpPr>
          <p:nvPr/>
        </p:nvSpPr>
        <p:spPr bwMode="auto">
          <a:xfrm rot="-7282380">
            <a:off x="32004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4" name="Oval 62"/>
          <p:cNvSpPr>
            <a:spLocks noChangeArrowheads="1"/>
          </p:cNvSpPr>
          <p:nvPr/>
        </p:nvSpPr>
        <p:spPr bwMode="auto">
          <a:xfrm rot="-7282380">
            <a:off x="3276600" y="4572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5" name="Oval 63"/>
          <p:cNvSpPr>
            <a:spLocks noChangeArrowheads="1"/>
          </p:cNvSpPr>
          <p:nvPr/>
        </p:nvSpPr>
        <p:spPr bwMode="auto">
          <a:xfrm rot="-7282380">
            <a:off x="25908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6" name="Oval 64"/>
          <p:cNvSpPr>
            <a:spLocks noChangeArrowheads="1"/>
          </p:cNvSpPr>
          <p:nvPr/>
        </p:nvSpPr>
        <p:spPr bwMode="auto">
          <a:xfrm rot="-7282380">
            <a:off x="17526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7" name="Oval 65"/>
          <p:cNvSpPr>
            <a:spLocks noChangeArrowheads="1"/>
          </p:cNvSpPr>
          <p:nvPr/>
        </p:nvSpPr>
        <p:spPr bwMode="auto">
          <a:xfrm rot="-7282380">
            <a:off x="21336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8" name="Oval 66"/>
          <p:cNvSpPr>
            <a:spLocks noChangeArrowheads="1"/>
          </p:cNvSpPr>
          <p:nvPr/>
        </p:nvSpPr>
        <p:spPr bwMode="auto">
          <a:xfrm rot="-7282380">
            <a:off x="2438400" y="5368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79" name="Oval 67"/>
          <p:cNvSpPr>
            <a:spLocks noChangeArrowheads="1"/>
          </p:cNvSpPr>
          <p:nvPr/>
        </p:nvSpPr>
        <p:spPr bwMode="auto">
          <a:xfrm rot="-7282380">
            <a:off x="34290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0" name="Oval 68"/>
          <p:cNvSpPr>
            <a:spLocks noChangeArrowheads="1"/>
          </p:cNvSpPr>
          <p:nvPr/>
        </p:nvSpPr>
        <p:spPr bwMode="auto">
          <a:xfrm rot="-7282380">
            <a:off x="2895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1" name="Oval 69"/>
          <p:cNvSpPr>
            <a:spLocks noChangeArrowheads="1"/>
          </p:cNvSpPr>
          <p:nvPr/>
        </p:nvSpPr>
        <p:spPr bwMode="auto">
          <a:xfrm rot="-7282380">
            <a:off x="2743200" y="594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1219200" y="44942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83" name="Line 71"/>
          <p:cNvSpPr>
            <a:spLocks noChangeShapeType="1"/>
          </p:cNvSpPr>
          <p:nvPr/>
        </p:nvSpPr>
        <p:spPr bwMode="auto">
          <a:xfrm>
            <a:off x="1676400" y="6248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4" name="Oval 72"/>
          <p:cNvSpPr>
            <a:spLocks noChangeArrowheads="1"/>
          </p:cNvSpPr>
          <p:nvPr/>
        </p:nvSpPr>
        <p:spPr bwMode="auto">
          <a:xfrm rot="-7282380">
            <a:off x="37338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5" name="Text Box 73"/>
          <p:cNvSpPr txBox="1">
            <a:spLocks noChangeArrowheads="1"/>
          </p:cNvSpPr>
          <p:nvPr/>
        </p:nvSpPr>
        <p:spPr bwMode="auto">
          <a:xfrm>
            <a:off x="3938588" y="6094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86" name="Line 74"/>
          <p:cNvSpPr>
            <a:spLocks noChangeShapeType="1"/>
          </p:cNvSpPr>
          <p:nvPr/>
        </p:nvSpPr>
        <p:spPr bwMode="auto">
          <a:xfrm>
            <a:off x="4953000" y="4800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7" name="Line 75"/>
          <p:cNvSpPr>
            <a:spLocks noChangeShapeType="1"/>
          </p:cNvSpPr>
          <p:nvPr/>
        </p:nvSpPr>
        <p:spPr bwMode="auto">
          <a:xfrm flipV="1">
            <a:off x="5105400" y="5105400"/>
            <a:ext cx="26670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4624388" y="4570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89" name="Line 77"/>
          <p:cNvSpPr>
            <a:spLocks noChangeShapeType="1"/>
          </p:cNvSpPr>
          <p:nvPr/>
        </p:nvSpPr>
        <p:spPr bwMode="auto">
          <a:xfrm>
            <a:off x="4953000" y="6248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0" name="Oval 78"/>
          <p:cNvSpPr>
            <a:spLocks noChangeArrowheads="1"/>
          </p:cNvSpPr>
          <p:nvPr/>
        </p:nvSpPr>
        <p:spPr bwMode="auto">
          <a:xfrm rot="-7282380">
            <a:off x="52578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1" name="Text Box 79"/>
          <p:cNvSpPr txBox="1">
            <a:spLocks noChangeArrowheads="1"/>
          </p:cNvSpPr>
          <p:nvPr/>
        </p:nvSpPr>
        <p:spPr bwMode="auto">
          <a:xfrm>
            <a:off x="7215188" y="6094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92" name="Line 80"/>
          <p:cNvSpPr>
            <a:spLocks noChangeShapeType="1"/>
          </p:cNvSpPr>
          <p:nvPr/>
        </p:nvSpPr>
        <p:spPr bwMode="auto">
          <a:xfrm>
            <a:off x="6400800" y="2895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" name="Text Box 81"/>
          <p:cNvSpPr txBox="1">
            <a:spLocks noChangeArrowheads="1"/>
          </p:cNvSpPr>
          <p:nvPr/>
        </p:nvSpPr>
        <p:spPr bwMode="auto">
          <a:xfrm>
            <a:off x="984250" y="3876675"/>
            <a:ext cx="104457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-1</a:t>
            </a:r>
          </a:p>
        </p:txBody>
      </p:sp>
      <p:sp>
        <p:nvSpPr>
          <p:cNvPr id="13394" name="Text Box 82"/>
          <p:cNvSpPr txBox="1">
            <a:spLocks noChangeArrowheads="1"/>
          </p:cNvSpPr>
          <p:nvPr/>
        </p:nvSpPr>
        <p:spPr bwMode="auto">
          <a:xfrm>
            <a:off x="4038600" y="3886200"/>
            <a:ext cx="11430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-.6</a:t>
            </a:r>
          </a:p>
        </p:txBody>
      </p:sp>
      <p:sp>
        <p:nvSpPr>
          <p:cNvPr id="13395" name="Text Box 83"/>
          <p:cNvSpPr txBox="1">
            <a:spLocks noChangeArrowheads="1"/>
          </p:cNvSpPr>
          <p:nvPr/>
        </p:nvSpPr>
        <p:spPr bwMode="auto">
          <a:xfrm>
            <a:off x="7162800" y="3886200"/>
            <a:ext cx="925513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0</a:t>
            </a:r>
          </a:p>
        </p:txBody>
      </p:sp>
      <p:sp>
        <p:nvSpPr>
          <p:cNvPr id="13396" name="Oval 84"/>
          <p:cNvSpPr>
            <a:spLocks noChangeArrowheads="1"/>
          </p:cNvSpPr>
          <p:nvPr/>
        </p:nvSpPr>
        <p:spPr bwMode="auto">
          <a:xfrm rot="-7282380">
            <a:off x="55626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7" name="Oval 85"/>
          <p:cNvSpPr>
            <a:spLocks noChangeArrowheads="1"/>
          </p:cNvSpPr>
          <p:nvPr/>
        </p:nvSpPr>
        <p:spPr bwMode="auto">
          <a:xfrm rot="-7282380">
            <a:off x="58674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8" name="Oval 86"/>
          <p:cNvSpPr>
            <a:spLocks noChangeArrowheads="1"/>
          </p:cNvSpPr>
          <p:nvPr/>
        </p:nvSpPr>
        <p:spPr bwMode="auto">
          <a:xfrm rot="-7282380">
            <a:off x="61722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9" name="Oval 87"/>
          <p:cNvSpPr>
            <a:spLocks noChangeArrowheads="1"/>
          </p:cNvSpPr>
          <p:nvPr/>
        </p:nvSpPr>
        <p:spPr bwMode="auto">
          <a:xfrm rot="-7282380">
            <a:off x="66294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0" name="Oval 88"/>
          <p:cNvSpPr>
            <a:spLocks noChangeArrowheads="1"/>
          </p:cNvSpPr>
          <p:nvPr/>
        </p:nvSpPr>
        <p:spPr bwMode="auto">
          <a:xfrm rot="-7282380">
            <a:off x="69342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1" name="Oval 89"/>
          <p:cNvSpPr>
            <a:spLocks noChangeArrowheads="1"/>
          </p:cNvSpPr>
          <p:nvPr/>
        </p:nvSpPr>
        <p:spPr bwMode="auto">
          <a:xfrm rot="-7282380">
            <a:off x="7467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2" name="Oval 90"/>
          <p:cNvSpPr>
            <a:spLocks noChangeArrowheads="1"/>
          </p:cNvSpPr>
          <p:nvPr/>
        </p:nvSpPr>
        <p:spPr bwMode="auto">
          <a:xfrm rot="-7282380">
            <a:off x="32004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3" name="Oval 91"/>
          <p:cNvSpPr>
            <a:spLocks noChangeArrowheads="1"/>
          </p:cNvSpPr>
          <p:nvPr/>
        </p:nvSpPr>
        <p:spPr bwMode="auto">
          <a:xfrm rot="-7282380">
            <a:off x="2971800" y="4495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" name="Oval 92"/>
          <p:cNvSpPr>
            <a:spLocks noChangeArrowheads="1"/>
          </p:cNvSpPr>
          <p:nvPr/>
        </p:nvSpPr>
        <p:spPr bwMode="auto">
          <a:xfrm rot="-7282380">
            <a:off x="2514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6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 (2 of 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193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 (3 of 3)</a:t>
            </a:r>
          </a:p>
        </p:txBody>
      </p:sp>
      <p:pic>
        <p:nvPicPr>
          <p:cNvPr id="36866" name="Picture 2" descr="https://upload.wikimedia.org/wikipedia/commons/thumb/e/ec/Anscombe%27s_quartet_3.svg/2560px-Anscombe%27s_quartet_3.svg.png">
            <a:extLst>
              <a:ext uri="{FF2B5EF4-FFF2-40B4-BE49-F238E27FC236}">
                <a16:creationId xmlns:a16="http://schemas.microsoft.com/office/drawing/2014/main" id="{478824C7-4C1C-442D-922A-401EA34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229088"/>
            <a:ext cx="7095967" cy="5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68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 (3 of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EF710-A2E1-4946-A2DC-64394128B126}"/>
              </a:ext>
            </a:extLst>
          </p:cNvPr>
          <p:cNvSpPr txBox="1"/>
          <p:nvPr/>
        </p:nvSpPr>
        <p:spPr>
          <a:xfrm>
            <a:off x="7117593" y="2114642"/>
            <a:ext cx="193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Anscombe’s Quartet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CB372-E104-4E62-8094-76CE76FF2462}"/>
              </a:ext>
            </a:extLst>
          </p:cNvPr>
          <p:cNvSpPr txBox="1"/>
          <p:nvPr/>
        </p:nvSpPr>
        <p:spPr>
          <a:xfrm>
            <a:off x="7238849" y="3439602"/>
            <a:ext cx="17889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  stats: </a:t>
            </a:r>
          </a:p>
          <a:p>
            <a:r>
              <a:rPr lang="en-US" dirty="0" err="1"/>
              <a:t>Mean</a:t>
            </a:r>
            <a:r>
              <a:rPr lang="en-US" baseline="-25000" dirty="0" err="1"/>
              <a:t>x</a:t>
            </a:r>
            <a:r>
              <a:rPr lang="en-US" dirty="0"/>
              <a:t> 	9</a:t>
            </a:r>
          </a:p>
          <a:p>
            <a:r>
              <a:rPr lang="en-US" dirty="0"/>
              <a:t>Mean</a:t>
            </a:r>
            <a:r>
              <a:rPr lang="en-US" baseline="-25000" dirty="0"/>
              <a:t>y</a:t>
            </a:r>
            <a:r>
              <a:rPr lang="en-US" dirty="0"/>
              <a:t> 	7.5</a:t>
            </a:r>
          </a:p>
          <a:p>
            <a:r>
              <a:rPr lang="en-US" dirty="0" err="1"/>
              <a:t>Var</a:t>
            </a:r>
            <a:r>
              <a:rPr lang="en-US" baseline="-25000" dirty="0" err="1"/>
              <a:t>x</a:t>
            </a:r>
            <a:r>
              <a:rPr lang="en-US" dirty="0"/>
              <a:t> 	11</a:t>
            </a:r>
          </a:p>
          <a:p>
            <a:r>
              <a:rPr lang="en-US" dirty="0"/>
              <a:t>Var</a:t>
            </a:r>
            <a:r>
              <a:rPr lang="en-US" baseline="-25000" dirty="0"/>
              <a:t>y</a:t>
            </a:r>
            <a:r>
              <a:rPr lang="en-US" dirty="0"/>
              <a:t> 	4.125</a:t>
            </a:r>
          </a:p>
          <a:p>
            <a:r>
              <a:rPr lang="en-US" dirty="0"/>
              <a:t>Model:  y=0.5x+3</a:t>
            </a:r>
          </a:p>
          <a:p>
            <a:endParaRPr lang="en-US" dirty="0"/>
          </a:p>
        </p:txBody>
      </p:sp>
      <p:pic>
        <p:nvPicPr>
          <p:cNvPr id="36866" name="Picture 2" descr="https://upload.wikimedia.org/wikipedia/commons/thumb/e/ec/Anscombe%27s_quartet_3.svg/2560px-Anscombe%27s_quartet_3.svg.png">
            <a:extLst>
              <a:ext uri="{FF2B5EF4-FFF2-40B4-BE49-F238E27FC236}">
                <a16:creationId xmlns:a16="http://schemas.microsoft.com/office/drawing/2014/main" id="{478824C7-4C1C-442D-922A-401EA34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229088"/>
            <a:ext cx="7095967" cy="5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2D4F10-9389-4966-97CF-7C2030A76E26}"/>
              </a:ext>
            </a:extLst>
          </p:cNvPr>
          <p:cNvSpPr/>
          <p:nvPr/>
        </p:nvSpPr>
        <p:spPr>
          <a:xfrm>
            <a:off x="6942949" y="2853306"/>
            <a:ext cx="2286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https://en.wikipedia.org/wiki/Anscombe%27s_quartet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A70A3-8DCB-45FD-BD23-D3F0828BB5A4}"/>
              </a:ext>
            </a:extLst>
          </p:cNvPr>
          <p:cNvSpPr txBox="1"/>
          <p:nvPr/>
        </p:nvSpPr>
        <p:spPr>
          <a:xfrm>
            <a:off x="685800" y="1600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0.69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46960-FA88-473B-AABD-72629E4AA878}"/>
              </a:ext>
            </a:extLst>
          </p:cNvPr>
          <p:cNvSpPr txBox="1"/>
          <p:nvPr/>
        </p:nvSpPr>
        <p:spPr>
          <a:xfrm>
            <a:off x="4267200" y="1600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0.69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1EB20-317E-417C-AA6D-18015FE34B09}"/>
              </a:ext>
            </a:extLst>
          </p:cNvPr>
          <p:cNvSpPr txBox="1"/>
          <p:nvPr/>
        </p:nvSpPr>
        <p:spPr>
          <a:xfrm>
            <a:off x="684475" y="4191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0.69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5C588-D988-41EB-824A-9F20D66C25FF}"/>
              </a:ext>
            </a:extLst>
          </p:cNvPr>
          <p:cNvSpPr txBox="1"/>
          <p:nvPr/>
        </p:nvSpPr>
        <p:spPr>
          <a:xfrm>
            <a:off x="4267200" y="4191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0.69</a:t>
            </a:r>
          </a:p>
        </p:txBody>
      </p:sp>
    </p:spTree>
    <p:extLst>
      <p:ext uri="{BB962C8B-B14F-4D97-AF65-F5344CB8AC3E}">
        <p14:creationId xmlns:p14="http://schemas.microsoft.com/office/powerpoint/2010/main" val="186283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</a:rPr>
              <a:t>Predict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01D15C-0C70-4CC1-9BEF-AECD12AC5030}"/>
              </a:ext>
            </a:extLst>
          </p:cNvPr>
          <p:cNvGrpSpPr/>
          <p:nvPr/>
        </p:nvGrpSpPr>
        <p:grpSpPr>
          <a:xfrm>
            <a:off x="4212606" y="1752600"/>
            <a:ext cx="4254597" cy="4071610"/>
            <a:chOff x="4212606" y="1752600"/>
            <a:chExt cx="4254597" cy="4071610"/>
          </a:xfrm>
        </p:grpSpPr>
        <p:pic>
          <p:nvPicPr>
            <p:cNvPr id="18434" name="Picture 2" descr="Related image">
              <a:extLst>
                <a:ext uri="{FF2B5EF4-FFF2-40B4-BE49-F238E27FC236}">
                  <a16:creationId xmlns:a16="http://schemas.microsoft.com/office/drawing/2014/main" id="{6AE3CEAE-A6C2-4566-888D-1E7D9314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981200"/>
              <a:ext cx="3971403" cy="348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BF1F87-B55B-428B-816D-67C80E802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000" y="1752600"/>
              <a:ext cx="3514203" cy="33528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F4C63-2C89-4888-8D01-E6C0E2F16E4A}"/>
                </a:ext>
              </a:extLst>
            </p:cNvPr>
            <p:cNvSpPr txBox="1"/>
            <p:nvPr/>
          </p:nvSpPr>
          <p:spPr>
            <a:xfrm>
              <a:off x="5935327" y="3764175"/>
              <a:ext cx="340158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631299-6648-4B56-8F58-1E81A3748E87}"/>
                </a:ext>
              </a:extLst>
            </p:cNvPr>
            <p:cNvSpPr txBox="1"/>
            <p:nvPr/>
          </p:nvSpPr>
          <p:spPr>
            <a:xfrm>
              <a:off x="7687927" y="2133600"/>
              <a:ext cx="370614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8000"/>
                  </a:solidFill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E237A-5FDF-4BFE-9965-27FF3139E8F0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28CFCD-E7A3-41BC-94A4-66DDAE1CC63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50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81C5-5872-4334-BA90-AF9F2EA0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7C36A-B8D1-48E8-86CD-7407F840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00200"/>
            <a:ext cx="4876800" cy="2307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9C463-2EB6-44C6-BF60-6968632E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614327"/>
            <a:ext cx="1752600" cy="2577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559A2B-451C-4779-ACAE-A364A5EB9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30" y="4191000"/>
            <a:ext cx="4762631" cy="2307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558488-EC61-4345-B4CC-2AF789DA0CCF}"/>
              </a:ext>
            </a:extLst>
          </p:cNvPr>
          <p:cNvSpPr/>
          <p:nvPr/>
        </p:nvSpPr>
        <p:spPr>
          <a:xfrm rot="5400000">
            <a:off x="6740469" y="3713219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https://www.mathsisfun.com/data/correlation.html</a:t>
            </a:r>
          </a:p>
        </p:txBody>
      </p:sp>
    </p:spTree>
    <p:extLst>
      <p:ext uri="{BB962C8B-B14F-4D97-AF65-F5344CB8AC3E}">
        <p14:creationId xmlns:p14="http://schemas.microsoft.com/office/powerpoint/2010/main" val="386859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AA-D30F-4590-8935-26B7A633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sp>
        <p:nvSpPr>
          <p:cNvPr id="5" name="AutoShape 6" descr="scatter plot ice cream 1">
            <a:extLst>
              <a:ext uri="{FF2B5EF4-FFF2-40B4-BE49-F238E27FC236}">
                <a16:creationId xmlns:a16="http://schemas.microsoft.com/office/drawing/2014/main" id="{C96F5B42-4E3A-4DB1-9722-AB668F898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C562C2-AD84-4036-ADA5-DD4F95C75211}"/>
              </a:ext>
            </a:extLst>
          </p:cNvPr>
          <p:cNvGrpSpPr/>
          <p:nvPr/>
        </p:nvGrpSpPr>
        <p:grpSpPr>
          <a:xfrm>
            <a:off x="1007143" y="1820186"/>
            <a:ext cx="7129713" cy="3971014"/>
            <a:chOff x="1007143" y="1820186"/>
            <a:chExt cx="7129713" cy="3971014"/>
          </a:xfrm>
        </p:grpSpPr>
        <p:pic>
          <p:nvPicPr>
            <p:cNvPr id="37896" name="Picture 8" descr="Image result for correlation is not causation">
              <a:extLst>
                <a:ext uri="{FF2B5EF4-FFF2-40B4-BE49-F238E27FC236}">
                  <a16:creationId xmlns:a16="http://schemas.microsoft.com/office/drawing/2014/main" id="{83EBBDF2-CC31-4D6E-A8F5-AF8C16ECA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43" y="1828800"/>
              <a:ext cx="7129713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3E6224-25A5-40D2-B895-3088BE5D0C50}"/>
                </a:ext>
              </a:extLst>
            </p:cNvPr>
            <p:cNvSpPr/>
            <p:nvPr/>
          </p:nvSpPr>
          <p:spPr>
            <a:xfrm>
              <a:off x="2285999" y="1820186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https://cdn-images-1.medium.com/max/1600/1*JLYI5eCVEN7ZUWXBIrrapw.png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13895C-53FC-489E-BBA2-402E403215B7}"/>
              </a:ext>
            </a:extLst>
          </p:cNvPr>
          <p:cNvSpPr txBox="1"/>
          <p:nvPr/>
        </p:nvSpPr>
        <p:spPr>
          <a:xfrm>
            <a:off x="1307323" y="5971529"/>
            <a:ext cx="652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Buying sunglasses </a:t>
            </a:r>
            <a:r>
              <a:rPr lang="en-US" sz="2400" i="1" dirty="0"/>
              <a:t>causes</a:t>
            </a:r>
            <a:r>
              <a:rPr lang="en-US" sz="2400" dirty="0"/>
              <a:t> people to buy ice cream?</a:t>
            </a:r>
          </a:p>
        </p:txBody>
      </p:sp>
    </p:spTree>
    <p:extLst>
      <p:ext uri="{BB962C8B-B14F-4D97-AF65-F5344CB8AC3E}">
        <p14:creationId xmlns:p14="http://schemas.microsoft.com/office/powerpoint/2010/main" val="1217102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5585-9AEC-415F-A181-95A6FCED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pic>
        <p:nvPicPr>
          <p:cNvPr id="29698" name="Picture 2" descr="Related image">
            <a:extLst>
              <a:ext uri="{FF2B5EF4-FFF2-40B4-BE49-F238E27FC236}">
                <a16:creationId xmlns:a16="http://schemas.microsoft.com/office/drawing/2014/main" id="{2B874575-3B86-4340-B93F-459CA91C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95" y="1618684"/>
            <a:ext cx="6618410" cy="4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6E46C-31C4-443D-8726-88F93BD50066}"/>
              </a:ext>
            </a:extLst>
          </p:cNvPr>
          <p:cNvSpPr txBox="1"/>
          <p:nvPr/>
        </p:nvSpPr>
        <p:spPr>
          <a:xfrm>
            <a:off x="1300720" y="6121697"/>
            <a:ext cx="654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Importing lemons causes fewer highway fatalities?</a:t>
            </a:r>
          </a:p>
        </p:txBody>
      </p:sp>
    </p:spTree>
    <p:extLst>
      <p:ext uri="{BB962C8B-B14F-4D97-AF65-F5344CB8AC3E}">
        <p14:creationId xmlns:p14="http://schemas.microsoft.com/office/powerpoint/2010/main" val="442165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32EA-8223-40E3-B2B6-5CB79E09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96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61C66F-E116-4718-9715-ABCF1084D3A5}"/>
              </a:ext>
            </a:extLst>
          </p:cNvPr>
          <p:cNvGrpSpPr/>
          <p:nvPr/>
        </p:nvGrpSpPr>
        <p:grpSpPr>
          <a:xfrm>
            <a:off x="2286000" y="1070863"/>
            <a:ext cx="4572000" cy="5406137"/>
            <a:chOff x="2286000" y="1070863"/>
            <a:chExt cx="4572000" cy="5406137"/>
          </a:xfrm>
        </p:grpSpPr>
        <p:pic>
          <p:nvPicPr>
            <p:cNvPr id="32770" name="Picture 2" descr="Related image">
              <a:extLst>
                <a:ext uri="{FF2B5EF4-FFF2-40B4-BE49-F238E27FC236}">
                  <a16:creationId xmlns:a16="http://schemas.microsoft.com/office/drawing/2014/main" id="{A1D61249-5B9F-454F-8C62-161980A1C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993" y="1295400"/>
              <a:ext cx="4288014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DD015B-D6F1-46CB-9571-7E9F52D11457}"/>
                </a:ext>
              </a:extLst>
            </p:cNvPr>
            <p:cNvSpPr/>
            <p:nvPr/>
          </p:nvSpPr>
          <p:spPr>
            <a:xfrm>
              <a:off x="2286000" y="1070863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https://science.sciencemag.org/content/sci/348/6238/980.2/F1.large.jpg?width=800&amp;height=600&amp;carousel=1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211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4B41-77B6-46CB-95D8-D865DA00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C3282-8B06-43D7-A950-17B8445BF31D}"/>
              </a:ext>
            </a:extLst>
          </p:cNvPr>
          <p:cNvGrpSpPr/>
          <p:nvPr/>
        </p:nvGrpSpPr>
        <p:grpSpPr>
          <a:xfrm>
            <a:off x="533400" y="1828800"/>
            <a:ext cx="8077200" cy="3602185"/>
            <a:chOff x="549303" y="1676400"/>
            <a:chExt cx="8077200" cy="3602185"/>
          </a:xfrm>
        </p:grpSpPr>
        <p:pic>
          <p:nvPicPr>
            <p:cNvPr id="33794" name="Picture 2" descr="Related image">
              <a:extLst>
                <a:ext uri="{FF2B5EF4-FFF2-40B4-BE49-F238E27FC236}">
                  <a16:creationId xmlns:a16="http://schemas.microsoft.com/office/drawing/2014/main" id="{D07CBA60-4B8B-47AE-B494-8C6F3C6AC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03" y="1676400"/>
              <a:ext cx="8077200" cy="3254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1ADC58-8414-4B06-AB17-F613E4079FC1}"/>
                </a:ext>
              </a:extLst>
            </p:cNvPr>
            <p:cNvSpPr/>
            <p:nvPr/>
          </p:nvSpPr>
          <p:spPr>
            <a:xfrm>
              <a:off x="3178203" y="4909253"/>
              <a:ext cx="2819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Lucida"/>
                </a:rPr>
                <a:t>https://xkcd.com/552/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320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 err="1"/>
              <a:t>Misc</a:t>
            </a:r>
            <a:r>
              <a:rPr lang="en-US" dirty="0"/>
              <a:t>	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983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C52C-898C-49D3-AAC1-5628A29D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Extrapolation versus Interpolation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B12FF-0CD7-46D5-9A2F-F9BCA6DC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3302"/>
            <a:ext cx="3581400" cy="4525963"/>
          </a:xfrm>
        </p:spPr>
        <p:txBody>
          <a:bodyPr/>
          <a:lstStyle/>
          <a:p>
            <a:r>
              <a:rPr lang="en-US" dirty="0"/>
              <a:t>Prediction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Interpolation</a:t>
            </a:r>
            <a:r>
              <a:rPr lang="en-US" dirty="0"/>
              <a:t> – within measured X-range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Extrapolation</a:t>
            </a:r>
            <a:r>
              <a:rPr lang="en-US" dirty="0"/>
              <a:t> – outside measured X-range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7F52E6-2E01-4F00-AB2E-723983DD5F76}"/>
              </a:ext>
            </a:extLst>
          </p:cNvPr>
          <p:cNvGrpSpPr/>
          <p:nvPr/>
        </p:nvGrpSpPr>
        <p:grpSpPr>
          <a:xfrm>
            <a:off x="3657600" y="1785511"/>
            <a:ext cx="5334000" cy="4327180"/>
            <a:chOff x="1447800" y="1145276"/>
            <a:chExt cx="5334000" cy="4327180"/>
          </a:xfrm>
        </p:grpSpPr>
        <p:pic>
          <p:nvPicPr>
            <p:cNvPr id="30724" name="Picture 4" descr="Image result for extrapolation vs interpolation">
              <a:extLst>
                <a:ext uri="{FF2B5EF4-FFF2-40B4-BE49-F238E27FC236}">
                  <a16:creationId xmlns:a16="http://schemas.microsoft.com/office/drawing/2014/main" id="{0F1F649F-6709-4A5E-AF4A-4C83D5FEC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145276"/>
              <a:ext cx="5334000" cy="432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C79907-8C2B-4826-B239-0C25AAB6A09D}"/>
                </a:ext>
              </a:extLst>
            </p:cNvPr>
            <p:cNvSpPr/>
            <p:nvPr/>
          </p:nvSpPr>
          <p:spPr>
            <a:xfrm>
              <a:off x="2476500" y="5029200"/>
              <a:ext cx="3276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https://qph.fs.quoracdn.net/main-qimg-d2972a7aca8c9d11859f42d07fce1799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9678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FC41-C02F-4B30-A118-445E01EF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When Extrapolating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51AC1-E1BF-491C-8C09-B8D6D2BE5C1E}"/>
              </a:ext>
            </a:extLst>
          </p:cNvPr>
          <p:cNvGrpSpPr/>
          <p:nvPr/>
        </p:nvGrpSpPr>
        <p:grpSpPr>
          <a:xfrm>
            <a:off x="2124021" y="1385833"/>
            <a:ext cx="4928394" cy="4560290"/>
            <a:chOff x="1524000" y="1255088"/>
            <a:chExt cx="5741988" cy="5123852"/>
          </a:xfrm>
        </p:grpSpPr>
        <p:pic>
          <p:nvPicPr>
            <p:cNvPr id="39938" name="Picture 2" descr="graph showing extrapolated line continuing upwards where &quot;true&quot; value decreases">
              <a:extLst>
                <a:ext uri="{FF2B5EF4-FFF2-40B4-BE49-F238E27FC236}">
                  <a16:creationId xmlns:a16="http://schemas.microsoft.com/office/drawing/2014/main" id="{077EDAF1-55A5-44C0-8B05-F1F35CB06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347421"/>
              <a:ext cx="5741988" cy="503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27C141-DD05-4831-A526-A7255F61802D}"/>
                </a:ext>
              </a:extLst>
            </p:cNvPr>
            <p:cNvSpPr/>
            <p:nvPr/>
          </p:nvSpPr>
          <p:spPr>
            <a:xfrm>
              <a:off x="3732793" y="1255088"/>
              <a:ext cx="132440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https://i.stack.imgur.com/3Ab7e.jpg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509A44-26B0-46B2-80C9-3F6BAB925F1B}"/>
              </a:ext>
            </a:extLst>
          </p:cNvPr>
          <p:cNvSpPr txBox="1"/>
          <p:nvPr/>
        </p:nvSpPr>
        <p:spPr>
          <a:xfrm>
            <a:off x="1371600" y="6168561"/>
            <a:ext cx="643323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extrapolate</a:t>
            </a:r>
            <a:r>
              <a:rPr lang="en-US" dirty="0"/>
              <a:t>, make sure have reason to assume model </a:t>
            </a:r>
            <a:r>
              <a:rPr lang="en-US" sz="2000" dirty="0"/>
              <a:t>continues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49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E08C8C-F041-4C6E-9FAB-5022583B0AF7}"/>
              </a:ext>
            </a:extLst>
          </p:cNvPr>
          <p:cNvGrpSpPr/>
          <p:nvPr/>
        </p:nvGrpSpPr>
        <p:grpSpPr>
          <a:xfrm>
            <a:off x="952500" y="1219200"/>
            <a:ext cx="7239000" cy="5101985"/>
            <a:chOff x="952500" y="1371600"/>
            <a:chExt cx="7239000" cy="51019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963D21-2D7B-4CFB-9364-C3391FC0C44E}"/>
                </a:ext>
              </a:extLst>
            </p:cNvPr>
            <p:cNvGrpSpPr/>
            <p:nvPr/>
          </p:nvGrpSpPr>
          <p:grpSpPr>
            <a:xfrm>
              <a:off x="952500" y="1371600"/>
              <a:ext cx="7239000" cy="5101985"/>
              <a:chOff x="952500" y="1143000"/>
              <a:chExt cx="7239000" cy="5101985"/>
            </a:xfrm>
          </p:grpSpPr>
          <p:pic>
            <p:nvPicPr>
              <p:cNvPr id="31746" name="Picture 2" descr="Image result for linear regression confidence interval">
                <a:extLst>
                  <a:ext uri="{FF2B5EF4-FFF2-40B4-BE49-F238E27FC236}">
                    <a16:creationId xmlns:a16="http://schemas.microsoft.com/office/drawing/2014/main" id="{9FF49870-5A85-456C-A541-6513ECBA6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500" y="1143000"/>
                <a:ext cx="7239000" cy="51019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8B4B0A-7829-46D5-903E-4B34873F35A2}"/>
                  </a:ext>
                </a:extLst>
              </p:cNvPr>
              <p:cNvSpPr/>
              <p:nvPr/>
            </p:nvSpPr>
            <p:spPr>
              <a:xfrm>
                <a:off x="1447800" y="5867400"/>
                <a:ext cx="3286125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https://cdn-images-1.medium.com/max/1600/1*vcbjVR7uesKhVM1eD9IbEg.png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ABF4E5-C310-4453-A230-64CCD9E537BA}"/>
                </a:ext>
              </a:extLst>
            </p:cNvPr>
            <p:cNvSpPr/>
            <p:nvPr/>
          </p:nvSpPr>
          <p:spPr>
            <a:xfrm>
              <a:off x="1981200" y="1371600"/>
              <a:ext cx="502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F1630B-BBBD-4BBF-AAB2-D5A750C7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and Confidence Intervals 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</p:spTree>
    <p:extLst>
      <p:ext uri="{BB962C8B-B14F-4D97-AF65-F5344CB8AC3E}">
        <p14:creationId xmlns:p14="http://schemas.microsoft.com/office/powerpoint/2010/main" val="3232357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E9C82-39E6-4410-BF21-68C2ADB0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and Confidence Intervals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7828D9-013A-4E40-9A0B-80145C6FA3C7}"/>
              </a:ext>
            </a:extLst>
          </p:cNvPr>
          <p:cNvGrpSpPr/>
          <p:nvPr/>
        </p:nvGrpSpPr>
        <p:grpSpPr>
          <a:xfrm>
            <a:off x="192819" y="1828800"/>
            <a:ext cx="8458200" cy="3700462"/>
            <a:chOff x="1419225" y="2243138"/>
            <a:chExt cx="6305550" cy="2371725"/>
          </a:xfrm>
        </p:grpSpPr>
        <p:pic>
          <p:nvPicPr>
            <p:cNvPr id="2050" name="Picture 2" descr="Image result for prediction with regression">
              <a:extLst>
                <a:ext uri="{FF2B5EF4-FFF2-40B4-BE49-F238E27FC236}">
                  <a16:creationId xmlns:a16="http://schemas.microsoft.com/office/drawing/2014/main" id="{CD9A922E-9BDF-4CB9-AA3A-96A92367D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2243138"/>
              <a:ext cx="6305550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BCB5E5-1196-4D09-8201-8DE19960820E}"/>
                </a:ext>
              </a:extLst>
            </p:cNvPr>
            <p:cNvSpPr/>
            <p:nvPr/>
          </p:nvSpPr>
          <p:spPr>
            <a:xfrm>
              <a:off x="2209800" y="4416520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https://www.graphpad.com/guides/prism/7/curve-fitting/reg_mostpointsareoutsideconfidencebands.png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655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881E-C612-4CF2-B5AF-F976A2B2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A7A1-AE66-4587-9358-F5FAC742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8401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Broadly, two types of </a:t>
            </a:r>
            <a:r>
              <a:rPr lang="en-US" dirty="0">
                <a:solidFill>
                  <a:srgbClr val="C00000"/>
                </a:solidFill>
              </a:rPr>
              <a:t>prediction techniques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Regression</a:t>
            </a:r>
            <a:r>
              <a:rPr lang="en-US" dirty="0"/>
              <a:t> – mathematical equation to model, use model for predictions</a:t>
            </a:r>
          </a:p>
          <a:p>
            <a:pPr lvl="1"/>
            <a:r>
              <a:rPr lang="en-US" dirty="0"/>
              <a:t>We’ll discuss </a:t>
            </a:r>
            <a:r>
              <a:rPr lang="en-US" dirty="0">
                <a:solidFill>
                  <a:srgbClr val="0070C0"/>
                </a:solidFill>
              </a:rPr>
              <a:t>simple linear 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Machine learning </a:t>
            </a:r>
            <a:r>
              <a:rPr lang="en-US" dirty="0"/>
              <a:t>– branch of AI, use computer algorithms to determine relationships (predictions)</a:t>
            </a:r>
          </a:p>
          <a:p>
            <a:pPr marL="914400" lvl="1" indent="-514350"/>
            <a:r>
              <a:rPr lang="en-US" dirty="0">
                <a:solidFill>
                  <a:srgbClr val="0070C0"/>
                </a:solidFill>
              </a:rPr>
              <a:t>CS 453X Machine Learning</a:t>
            </a:r>
          </a:p>
          <a:p>
            <a:pPr marL="914400" lvl="1" indent="-51435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54D18-3E12-4F2E-8B68-6FDB278E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257800"/>
            <a:ext cx="5791200" cy="13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51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E08B-9B48-4023-8B51-B9ABA82A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1453-CC6F-4B16-A06A-548F321F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7575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Multiple regression – more parameters beyond just X</a:t>
            </a:r>
          </a:p>
          <a:p>
            <a:pPr lvl="1"/>
            <a:r>
              <a:rPr lang="en-US" dirty="0"/>
              <a:t>Book </a:t>
            </a:r>
            <a:r>
              <a:rPr lang="en-US" dirty="0">
                <a:solidFill>
                  <a:srgbClr val="0070C0"/>
                </a:solidFill>
              </a:rPr>
              <a:t>Chapter 11</a:t>
            </a:r>
          </a:p>
          <a:p>
            <a:r>
              <a:rPr lang="en-US" dirty="0"/>
              <a:t>More complex models – beyond just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773902-1F9B-450B-8E84-87A76F1BE102}"/>
              </a:ext>
            </a:extLst>
          </p:cNvPr>
          <p:cNvGrpSpPr/>
          <p:nvPr/>
        </p:nvGrpSpPr>
        <p:grpSpPr>
          <a:xfrm>
            <a:off x="35169" y="1600200"/>
            <a:ext cx="9144000" cy="2875607"/>
            <a:chOff x="0" y="2197100"/>
            <a:chExt cx="9144000" cy="2875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18FCC2-FA07-45A2-933D-CBCDE3178221}"/>
                </a:ext>
              </a:extLst>
            </p:cNvPr>
            <p:cNvSpPr txBox="1"/>
            <p:nvPr/>
          </p:nvSpPr>
          <p:spPr>
            <a:xfrm>
              <a:off x="544982" y="4611042"/>
              <a:ext cx="8054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Linear		   Quadratic		Root		        Cubic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233855-A6BD-4FFA-AD9C-E10908F9EAD8}"/>
                </a:ext>
              </a:extLst>
            </p:cNvPr>
            <p:cNvGrpSpPr/>
            <p:nvPr/>
          </p:nvGrpSpPr>
          <p:grpSpPr>
            <a:xfrm>
              <a:off x="0" y="2197100"/>
              <a:ext cx="9144000" cy="2462213"/>
              <a:chOff x="0" y="2197100"/>
              <a:chExt cx="9144000" cy="2462213"/>
            </a:xfrm>
          </p:grpSpPr>
          <p:pic>
            <p:nvPicPr>
              <p:cNvPr id="29698" name="Picture 2" descr="Image result for linear regression polynomial">
                <a:extLst>
                  <a:ext uri="{FF2B5EF4-FFF2-40B4-BE49-F238E27FC236}">
                    <a16:creationId xmlns:a16="http://schemas.microsoft.com/office/drawing/2014/main" id="{70CC093B-F357-47B1-B315-07C78C052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97100"/>
                <a:ext cx="9144000" cy="2462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5E66A8-DA74-4EF9-9BD7-9EB0A816F184}"/>
                  </a:ext>
                </a:extLst>
              </p:cNvPr>
              <p:cNvSpPr/>
              <p:nvPr/>
            </p:nvSpPr>
            <p:spPr>
              <a:xfrm>
                <a:off x="2209800" y="2197100"/>
                <a:ext cx="4572000" cy="1846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https://medium.freecodecamp.org/learn-how-to-improve-your-linear-models-8294bfa8a731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BB6E784-674C-46D7-AB9F-18AC9BE1DA1B}"/>
              </a:ext>
            </a:extLst>
          </p:cNvPr>
          <p:cNvSpPr/>
          <p:nvPr/>
        </p:nvSpPr>
        <p:spPr>
          <a:xfrm>
            <a:off x="6248400" y="5623273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555717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0791-55BC-4B23-A6D1-C16B8F9B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Complex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C6824-E2AE-4C92-9DA2-75BAC2C9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477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Higher order polynomial model has less error</a:t>
            </a:r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A “p</a:t>
            </a:r>
            <a:r>
              <a:rPr lang="en-US" dirty="0">
                <a:solidFill>
                  <a:srgbClr val="0070C0"/>
                </a:solidFill>
              </a:rPr>
              <a:t>erfect” fit </a:t>
            </a:r>
            <a:r>
              <a:rPr lang="en-US" dirty="0"/>
              <a:t>(no error)</a:t>
            </a:r>
          </a:p>
          <a:p>
            <a:r>
              <a:rPr lang="en-US" dirty="0"/>
              <a:t>How does a polynomial do this?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F2131E-0715-4FA6-B5C5-9A71A030B265}"/>
              </a:ext>
            </a:extLst>
          </p:cNvPr>
          <p:cNvGrpSpPr/>
          <p:nvPr/>
        </p:nvGrpSpPr>
        <p:grpSpPr>
          <a:xfrm>
            <a:off x="685800" y="1143000"/>
            <a:ext cx="7493825" cy="3596929"/>
            <a:chOff x="685800" y="1219200"/>
            <a:chExt cx="7493825" cy="3596929"/>
          </a:xfrm>
        </p:grpSpPr>
        <p:pic>
          <p:nvPicPr>
            <p:cNvPr id="8" name="Picture 2" descr="Related image">
              <a:extLst>
                <a:ext uri="{FF2B5EF4-FFF2-40B4-BE49-F238E27FC236}">
                  <a16:creationId xmlns:a16="http://schemas.microsoft.com/office/drawing/2014/main" id="{DEA120F4-7125-41C7-A6EB-9EBDA3506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1219200"/>
              <a:ext cx="7493825" cy="3134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3D18C-3E74-46C1-BCEB-9A81B7E28B75}"/>
                </a:ext>
              </a:extLst>
            </p:cNvPr>
            <p:cNvSpPr txBox="1"/>
            <p:nvPr/>
          </p:nvSpPr>
          <p:spPr>
            <a:xfrm>
              <a:off x="1676400" y="4385242"/>
              <a:ext cx="14013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y</a:t>
              </a:r>
              <a:r>
                <a:rPr lang="en-US" sz="2200" dirty="0"/>
                <a:t> = 12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dirty="0"/>
                <a:t> + 9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21B135-393E-4073-AC02-CD35247A5314}"/>
                </a:ext>
              </a:extLst>
            </p:cNvPr>
            <p:cNvSpPr txBox="1"/>
            <p:nvPr/>
          </p:nvSpPr>
          <p:spPr>
            <a:xfrm>
              <a:off x="4662315" y="4380665"/>
              <a:ext cx="351731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y</a:t>
              </a:r>
              <a:r>
                <a:rPr lang="en-US" sz="2200" dirty="0"/>
                <a:t> = 18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4</a:t>
              </a:r>
              <a:r>
                <a:rPr lang="en-US" sz="2200" dirty="0"/>
                <a:t> + 13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3</a:t>
              </a:r>
              <a:r>
                <a:rPr lang="en-US" sz="2200" dirty="0"/>
                <a:t> - 9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2</a:t>
              </a:r>
              <a:r>
                <a:rPr lang="en-US" sz="2200" dirty="0"/>
                <a:t> + 3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dirty="0"/>
                <a:t> + 20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9252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2FA2-E900-4B17-BF9A-7291DAB2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dirty="0"/>
              <a:t>Graphs of Polynomial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16B9-4923-4BAB-9A49-8549D65C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5943600"/>
            <a:ext cx="6191250" cy="792164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Higher degree, more potential “wiggles”</a:t>
            </a:r>
          </a:p>
          <a:p>
            <a:pPr marL="0" indent="0">
              <a:buNone/>
            </a:pPr>
            <a:r>
              <a:rPr lang="en-US" sz="2800" dirty="0"/>
              <a:t>But </a:t>
            </a:r>
            <a:r>
              <a:rPr lang="en-US" sz="2800" dirty="0">
                <a:solidFill>
                  <a:srgbClr val="C00000"/>
                </a:solidFill>
              </a:rPr>
              <a:t>should</a:t>
            </a:r>
            <a:r>
              <a:rPr lang="en-US" sz="2800" dirty="0"/>
              <a:t> you use?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42C1B-9F56-4505-A323-7CADACA33D81}"/>
              </a:ext>
            </a:extLst>
          </p:cNvPr>
          <p:cNvGrpSpPr/>
          <p:nvPr/>
        </p:nvGrpSpPr>
        <p:grpSpPr>
          <a:xfrm>
            <a:off x="1200150" y="1073541"/>
            <a:ext cx="6743700" cy="4710917"/>
            <a:chOff x="1200150" y="1292396"/>
            <a:chExt cx="6743700" cy="4710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7FFE93-F572-4F25-8E6A-5A0559318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1384729"/>
              <a:ext cx="6743700" cy="4618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2CD31B-62B5-481B-85D1-D09895477323}"/>
                </a:ext>
              </a:extLst>
            </p:cNvPr>
            <p:cNvSpPr/>
            <p:nvPr/>
          </p:nvSpPr>
          <p:spPr>
            <a:xfrm>
              <a:off x="2705100" y="1292396"/>
              <a:ext cx="3733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https://cdn-images-1.medium.com/max/2400/1*pjIp920-MZdS_3fLVhf-Dw.jpeg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6275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30F5-BE3E-47A2-AFE4-9E873D99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540"/>
            <a:ext cx="8229600" cy="1143000"/>
          </a:xfrm>
        </p:spPr>
        <p:txBody>
          <a:bodyPr/>
          <a:lstStyle/>
          <a:p>
            <a:r>
              <a:rPr lang="en-US" dirty="0"/>
              <a:t>Underfit </a:t>
            </a:r>
            <a:r>
              <a:rPr lang="en-US"/>
              <a:t>and Overfit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82F1-3021-474A-968C-51A8B4BC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Overfit</a:t>
            </a:r>
            <a:r>
              <a:rPr lang="en-US" b="1" dirty="0"/>
              <a:t> </a:t>
            </a:r>
            <a:r>
              <a:rPr lang="en-US" dirty="0"/>
              <a:t>analysis matches data too closely with more parameters than can be justified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C00000"/>
                </a:solidFill>
              </a:rPr>
              <a:t>Underfit</a:t>
            </a:r>
            <a:r>
              <a:rPr lang="en-US" b="1" dirty="0"/>
              <a:t> </a:t>
            </a:r>
            <a:r>
              <a:rPr lang="en-US" dirty="0"/>
              <a:t>analysis does not adequately match data since parameters are missing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Both model do not predict well (i.e., for non-observed values) </a:t>
            </a:r>
          </a:p>
          <a:p>
            <a:r>
              <a:rPr lang="en-US" dirty="0">
                <a:solidFill>
                  <a:srgbClr val="008000"/>
                </a:solidFill>
              </a:rPr>
              <a:t>Just right </a:t>
            </a:r>
            <a:r>
              <a:rPr lang="en-US" dirty="0"/>
              <a:t>– fit data well “enough” with as few parameters as possible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794399-BD14-42A7-8FDC-DE3AD56027BB}"/>
              </a:ext>
            </a:extLst>
          </p:cNvPr>
          <p:cNvGrpSpPr/>
          <p:nvPr/>
        </p:nvGrpSpPr>
        <p:grpSpPr>
          <a:xfrm>
            <a:off x="314325" y="1286540"/>
            <a:ext cx="8372475" cy="2772440"/>
            <a:chOff x="331553" y="1828800"/>
            <a:chExt cx="8372475" cy="27724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EEEEB5-C08E-4030-806E-CFCB90E3C20F}"/>
                </a:ext>
              </a:extLst>
            </p:cNvPr>
            <p:cNvGrpSpPr/>
            <p:nvPr/>
          </p:nvGrpSpPr>
          <p:grpSpPr>
            <a:xfrm>
              <a:off x="331553" y="1828800"/>
              <a:ext cx="8372475" cy="2287123"/>
              <a:chOff x="369983" y="2375884"/>
              <a:chExt cx="8372475" cy="228712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82F6152-44D1-4AF6-8BB3-27AC42B08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9983" y="2529407"/>
                <a:ext cx="8372475" cy="213360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72A8B5-203A-43B8-AD59-7900264CA48C}"/>
                  </a:ext>
                </a:extLst>
              </p:cNvPr>
              <p:cNvSpPr/>
              <p:nvPr/>
            </p:nvSpPr>
            <p:spPr>
              <a:xfrm>
                <a:off x="3914057" y="2375884"/>
                <a:ext cx="128432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https://i.stack.imgur.com/t0zit.png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174798-ACD6-48A2-B991-513CE5C3180A}"/>
                </a:ext>
              </a:extLst>
            </p:cNvPr>
            <p:cNvSpPr txBox="1"/>
            <p:nvPr/>
          </p:nvSpPr>
          <p:spPr>
            <a:xfrm>
              <a:off x="6477000" y="4139575"/>
              <a:ext cx="1053686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Overfit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5FA3D3-9BBC-44E8-94F8-672C8EDED3CE}"/>
                </a:ext>
              </a:extLst>
            </p:cNvPr>
            <p:cNvSpPr txBox="1"/>
            <p:nvPr/>
          </p:nvSpPr>
          <p:spPr>
            <a:xfrm>
              <a:off x="3505200" y="4139575"/>
              <a:ext cx="1375761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</a:rPr>
                <a:t>Just Right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71CB16-D472-4577-9EBE-3CEE3D5C9D52}"/>
                </a:ext>
              </a:extLst>
            </p:cNvPr>
            <p:cNvSpPr txBox="1"/>
            <p:nvPr/>
          </p:nvSpPr>
          <p:spPr>
            <a:xfrm>
              <a:off x="909840" y="4139575"/>
              <a:ext cx="123463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Underfit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14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8AD1B29-6A61-48BC-9D7C-F64FA25F6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Types of Regression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B95E-1E05-42AF-B5A6-4375B88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876800"/>
            <a:ext cx="7543800" cy="17690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Explanatory variable </a:t>
            </a:r>
            <a:r>
              <a:rPr lang="en-US" i="1" dirty="0"/>
              <a:t>explains</a:t>
            </a:r>
            <a:r>
              <a:rPr lang="en-US" dirty="0"/>
              <a:t> dependent variable</a:t>
            </a:r>
          </a:p>
          <a:p>
            <a:pPr lvl="1"/>
            <a:r>
              <a:rPr lang="en-US" dirty="0"/>
              <a:t>Variable X (e.g., skill level) explains Y (e.g., KDA)</a:t>
            </a:r>
          </a:p>
          <a:p>
            <a:pPr lvl="1"/>
            <a:r>
              <a:rPr lang="en-US" dirty="0"/>
              <a:t>Can have 1 or 2+</a:t>
            </a:r>
          </a:p>
          <a:p>
            <a:r>
              <a:rPr lang="en-US" dirty="0"/>
              <a:t>Linear if coefficients added, else Non-linear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70093-CEAB-4729-B5E6-6461A53C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6100762" cy="3299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Linear relationship</a:t>
            </a:r>
          </a:p>
          <a:p>
            <a:pPr lvl="1"/>
            <a:r>
              <a:rPr lang="en-US" dirty="0"/>
              <a:t>Residual analysis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7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D8C-9ED8-4BF9-A45A-8F3A0FD5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340-4E5D-454E-82C3-BACB45C2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001000" cy="31067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Goal – find a </a:t>
            </a:r>
            <a:r>
              <a:rPr lang="en-US" dirty="0">
                <a:solidFill>
                  <a:srgbClr val="008000"/>
                </a:solidFill>
              </a:rPr>
              <a:t>linear</a:t>
            </a:r>
            <a:r>
              <a:rPr lang="en-US" dirty="0"/>
              <a:t> relationship between to values</a:t>
            </a:r>
          </a:p>
          <a:p>
            <a:pPr lvl="1"/>
            <a:r>
              <a:rPr lang="en-US" dirty="0"/>
              <a:t>E.g., kills and skill, time and car speed</a:t>
            </a:r>
          </a:p>
          <a:p>
            <a:r>
              <a:rPr lang="en-US" dirty="0"/>
              <a:t>First, make sure relationship is linear! How?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Scatterplot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(c) no clear relationship</a:t>
            </a:r>
          </a:p>
          <a:p>
            <a:pPr marL="457200" lvl="1" indent="0">
              <a:buNone/>
            </a:pPr>
            <a:r>
              <a:rPr lang="en-US" dirty="0"/>
              <a:t>(b) not a linear relationship</a:t>
            </a:r>
          </a:p>
          <a:p>
            <a:pPr marL="457200" lvl="1" indent="0">
              <a:buNone/>
            </a:pPr>
            <a:r>
              <a:rPr lang="en-US" dirty="0"/>
              <a:t>(a) linear relationship – proceed with linear regression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1A7B59-5B46-4B32-82C7-AFFF15F0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706937"/>
            <a:ext cx="7172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32BF29-A4E1-41E7-A196-2A0127F66033}"/>
              </a:ext>
            </a:extLst>
          </p:cNvPr>
          <p:cNvSpPr/>
          <p:nvPr/>
        </p:nvSpPr>
        <p:spPr>
          <a:xfrm>
            <a:off x="304800" y="2733674"/>
            <a:ext cx="8001000" cy="384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12961</TotalTime>
  <Words>2234</Words>
  <Application>Microsoft Office PowerPoint</Application>
  <PresentationFormat>On-screen Show (4:3)</PresentationFormat>
  <Paragraphs>470</Paragraphs>
  <Slides>63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Calibri</vt:lpstr>
      <vt:lpstr>Cambria Math</vt:lpstr>
      <vt:lpstr>Consolas</vt:lpstr>
      <vt:lpstr>Lucida</vt:lpstr>
      <vt:lpstr>Symbol</vt:lpstr>
      <vt:lpstr>Times New Roman</vt:lpstr>
      <vt:lpstr>Wingdings</vt:lpstr>
      <vt:lpstr>Office Theme</vt:lpstr>
      <vt:lpstr>VISIO</vt:lpstr>
      <vt:lpstr>MathType Equation</vt:lpstr>
      <vt:lpstr>Simple Linear Regression</vt:lpstr>
      <vt:lpstr>Motivation</vt:lpstr>
      <vt:lpstr>Motivation</vt:lpstr>
      <vt:lpstr>Motivation</vt:lpstr>
      <vt:lpstr>Motivation</vt:lpstr>
      <vt:lpstr>Overview</vt:lpstr>
      <vt:lpstr>Types of Regression Models</vt:lpstr>
      <vt:lpstr>Outline</vt:lpstr>
      <vt:lpstr>Simple Linear Regression</vt:lpstr>
      <vt:lpstr>Simple Linear Regression</vt:lpstr>
      <vt:lpstr>Linear Relationship</vt:lpstr>
      <vt:lpstr>Simple Linear Regression Example</vt:lpstr>
      <vt:lpstr>Simple Linear Regression Example</vt:lpstr>
      <vt:lpstr>Simple Linear Regression Example</vt:lpstr>
      <vt:lpstr>Simple Linear Regression Example Chart</vt:lpstr>
      <vt:lpstr>Simple Linear Regression Example Formulas</vt:lpstr>
      <vt:lpstr>Simple Linear Regression Example</vt:lpstr>
      <vt:lpstr>Outline</vt:lpstr>
      <vt:lpstr>Residual Analysis</vt:lpstr>
      <vt:lpstr>Residual Analysis</vt:lpstr>
      <vt:lpstr>Residual Analysis – Good</vt:lpstr>
      <vt:lpstr>Residual Analysis – Bad</vt:lpstr>
      <vt:lpstr>Residual Analysis – Summary </vt:lpstr>
      <vt:lpstr>Outline</vt:lpstr>
      <vt:lpstr>Linear Regression Model</vt:lpstr>
      <vt:lpstr>Fitting the Best Line</vt:lpstr>
      <vt:lpstr>Fitting the Best Line</vt:lpstr>
      <vt:lpstr>Fitting the Best Line</vt:lpstr>
      <vt:lpstr>Fitting the Best Line</vt:lpstr>
      <vt:lpstr>Fitting the Best Line</vt:lpstr>
      <vt:lpstr>Linear Regression Model</vt:lpstr>
      <vt:lpstr>  Least Squares Line</vt:lpstr>
      <vt:lpstr>Least Squares Line Graphically</vt:lpstr>
      <vt:lpstr>Least Squares Line Graphically</vt:lpstr>
      <vt:lpstr>Outline</vt:lpstr>
      <vt:lpstr>Measures of Variation</vt:lpstr>
      <vt:lpstr>Sum of Squares of Error</vt:lpstr>
      <vt:lpstr>Sum of Squares Regression</vt:lpstr>
      <vt:lpstr>Sum of Squares Total</vt:lpstr>
      <vt:lpstr>Coefficient of Determination</vt:lpstr>
      <vt:lpstr>Coefficient of Determination –  Visual Representation</vt:lpstr>
      <vt:lpstr>Coefficient of Determination Example</vt:lpstr>
      <vt:lpstr>How “good” is the Regression Model? </vt:lpstr>
      <vt:lpstr>Relationships Between X &amp; Y</vt:lpstr>
      <vt:lpstr>Relationship Strength and Direction – Correlation </vt:lpstr>
      <vt:lpstr>Correlation Examples (1 of 3)</vt:lpstr>
      <vt:lpstr>Correlation Examples (2 of 3)</vt:lpstr>
      <vt:lpstr>Correlation Examples (3 of 3)</vt:lpstr>
      <vt:lpstr>Correlation Examples (3 of 3)</vt:lpstr>
      <vt:lpstr>Correlation Summary</vt:lpstr>
      <vt:lpstr>Correlation is not Causation</vt:lpstr>
      <vt:lpstr>Correlation is not Causation</vt:lpstr>
      <vt:lpstr>Correlation is not Causation</vt:lpstr>
      <vt:lpstr>Correlation is not Causation</vt:lpstr>
      <vt:lpstr>Outline</vt:lpstr>
      <vt:lpstr>Extrapolation versus Interpolation</vt:lpstr>
      <vt:lpstr>Be Careful When Extrapolating</vt:lpstr>
      <vt:lpstr>Prediction and Confidence Intervals  (1 of 2)</vt:lpstr>
      <vt:lpstr>Prediction and Confidence Intervals (2 of 2)</vt:lpstr>
      <vt:lpstr>Beyond Simple Linear Regression</vt:lpstr>
      <vt:lpstr>More Complex Models</vt:lpstr>
      <vt:lpstr>Graphs of Polynomial Functions</vt:lpstr>
      <vt:lpstr>Underfit and Overfit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520</cp:revision>
  <cp:lastPrinted>2019-04-29T13:18:11Z</cp:lastPrinted>
  <dcterms:created xsi:type="dcterms:W3CDTF">2012-01-13T01:01:36Z</dcterms:created>
  <dcterms:modified xsi:type="dcterms:W3CDTF">2019-04-29T13:56:39Z</dcterms:modified>
</cp:coreProperties>
</file>