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0" r:id="rId11"/>
    <p:sldId id="273" r:id="rId12"/>
    <p:sldId id="276" r:id="rId13"/>
    <p:sldId id="267" r:id="rId14"/>
    <p:sldId id="272" r:id="rId15"/>
    <p:sldId id="277" r:id="rId16"/>
    <p:sldId id="271" r:id="rId17"/>
    <p:sldId id="268" r:id="rId18"/>
    <p:sldId id="274" r:id="rId19"/>
    <p:sldId id="275" r:id="rId2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428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1837E6-FE4A-460D-B195-BE410E58F0F7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C0558-F855-45ED-ACAF-E64734788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893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13E04472-30A7-4BFD-AE42-4B7DAF897217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E66B3BC-8BDF-474F-B3DF-8718E0B07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190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591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4021" indent="-286161" defTabSz="966591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4647" indent="-228929" defTabSz="966591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2505" indent="-228929" defTabSz="966591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0364" indent="-228929" defTabSz="966591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8224" indent="-228929" defTabSz="96659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6082" indent="-228929" defTabSz="96659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3941" indent="-228929" defTabSz="96659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1800" indent="-228929" defTabSz="96659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19C83FB-F7BD-4BB3-8405-B1C1E302277A}" type="slidenum">
              <a:rPr lang="en-US" sz="1400"/>
              <a:pPr/>
              <a:t>2</a:t>
            </a:fld>
            <a:endParaRPr lang="en-US" sz="14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2313"/>
            <a:ext cx="4800600" cy="3600450"/>
          </a:xfrm>
          <a:ln w="12700"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832" y="4561327"/>
            <a:ext cx="5365540" cy="43180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51" tIns="48626" rIns="97251" bIns="48626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891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591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4021" indent="-286161" defTabSz="966591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4647" indent="-228929" defTabSz="966591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2505" indent="-228929" defTabSz="966591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0364" indent="-228929" defTabSz="966591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8224" indent="-228929" defTabSz="96659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6082" indent="-228929" defTabSz="96659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3941" indent="-228929" defTabSz="96659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1800" indent="-228929" defTabSz="96659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D9CB5EF-34BD-4075-8171-98B5E3F82104}" type="slidenum">
              <a:rPr lang="en-US" sz="1400"/>
              <a:pPr/>
              <a:t>3</a:t>
            </a:fld>
            <a:endParaRPr lang="en-US" sz="14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2313"/>
            <a:ext cx="4800600" cy="3600450"/>
          </a:xfrm>
          <a:ln w="12700"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832" y="4561327"/>
            <a:ext cx="5365540" cy="43180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51" tIns="48626" rIns="97251" bIns="48626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653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591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4021" indent="-286161" defTabSz="966591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4647" indent="-228929" defTabSz="966591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2505" indent="-228929" defTabSz="966591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0364" indent="-228929" defTabSz="966591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8224" indent="-228929" defTabSz="96659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6082" indent="-228929" defTabSz="96659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3941" indent="-228929" defTabSz="96659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1800" indent="-228929" defTabSz="96659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A71633E-189C-4C30-9E69-9795816FA1D7}" type="slidenum">
              <a:rPr lang="en-US" sz="1400"/>
              <a:pPr/>
              <a:t>5</a:t>
            </a:fld>
            <a:endParaRPr lang="en-US" sz="14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2313"/>
            <a:ext cx="4800600" cy="3600450"/>
          </a:xfrm>
          <a:ln w="12700"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832" y="4561327"/>
            <a:ext cx="5365540" cy="43180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51" tIns="48626" rIns="97251" bIns="48626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2320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66B3BC-8BDF-474F-B3DF-8718E0B078F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144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591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4021" indent="-286161" defTabSz="966591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4647" indent="-228929" defTabSz="966591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2505" indent="-228929" defTabSz="966591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0364" indent="-228929" defTabSz="966591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8224" indent="-228929" defTabSz="96659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6082" indent="-228929" defTabSz="96659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3941" indent="-228929" defTabSz="96659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1800" indent="-228929" defTabSz="96659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8A2DEA2-DE43-4AAB-AC5C-D6ADC4DEA71A}" type="slidenum">
              <a:rPr lang="en-US" sz="1400"/>
              <a:pPr/>
              <a:t>17</a:t>
            </a:fld>
            <a:endParaRPr lang="en-US" sz="14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2313"/>
            <a:ext cx="4800600" cy="3600450"/>
          </a:xfrm>
          <a:ln w="12700"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832" y="4561327"/>
            <a:ext cx="5365540" cy="43180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51" tIns="48626" rIns="97251" bIns="48626"/>
          <a:lstStyle/>
          <a:p>
            <a:pPr defTabSz="965001">
              <a:spcBef>
                <a:spcPct val="0"/>
              </a:spcBef>
            </a:pPr>
            <a:endParaRPr lang="en-US" sz="2500"/>
          </a:p>
        </p:txBody>
      </p:sp>
    </p:spTree>
    <p:extLst>
      <p:ext uri="{BB962C8B-B14F-4D97-AF65-F5344CB8AC3E}">
        <p14:creationId xmlns:p14="http://schemas.microsoft.com/office/powerpoint/2010/main" val="2863374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699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21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92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91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667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67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4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45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73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218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493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0C008-1EDC-44A7-AC30-7905F8BCA6C7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09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wpi.edu/~imgd3000/a13/timeline.html" TargetMode="External"/><Relationship Id="rId2" Type="http://schemas.openxmlformats.org/officeDocument/2006/relationships/hyperlink" Target="http://www.cs.wpi.edu/~imgd2905/d19/timeline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wpi.edu/~imgd2905/d19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hmjauris@wpi.edu" TargetMode="External"/><Relationship Id="rId4" Type="http://schemas.openxmlformats.org/officeDocument/2006/relationships/hyperlink" Target="mailto:claypool@cs.wpi.edu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canvas.wpi.edu/courses/13112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/>
              <a:t>Data Analysis for Game Development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657599"/>
            <a:ext cx="8305800" cy="1450975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Administrative</a:t>
            </a:r>
          </a:p>
          <a:p>
            <a:endParaRPr lang="en-US" sz="3600" dirty="0">
              <a:solidFill>
                <a:srgbClr val="0070C0"/>
              </a:solidFill>
            </a:endParaRPr>
          </a:p>
          <a:p>
            <a:r>
              <a:rPr lang="en-US" sz="3600" dirty="0">
                <a:solidFill>
                  <a:srgbClr val="0070C0"/>
                </a:solidFill>
              </a:rPr>
              <a:t>IMGD 2905</a:t>
            </a:r>
          </a:p>
          <a:p>
            <a:endParaRPr lang="en-US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755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008000"/>
                </a:solidFill>
              </a:rPr>
              <a:t>5</a:t>
            </a:r>
            <a:r>
              <a:rPr lang="en-US" dirty="0"/>
              <a:t> projects, </a:t>
            </a:r>
            <a:r>
              <a:rPr lang="en-US" dirty="0">
                <a:solidFill>
                  <a:srgbClr val="008000"/>
                </a:solidFill>
              </a:rPr>
              <a:t>55% </a:t>
            </a:r>
            <a:r>
              <a:rPr lang="en-US" dirty="0"/>
              <a:t>of grade total</a:t>
            </a:r>
          </a:p>
          <a:p>
            <a:pPr lvl="1"/>
            <a:r>
              <a:rPr lang="en-US" dirty="0"/>
              <a:t>Last project slightly larger</a:t>
            </a:r>
          </a:p>
          <a:p>
            <a:r>
              <a:rPr lang="en-US" dirty="0"/>
              <a:t>Do game analysis on actual game data!</a:t>
            </a:r>
          </a:p>
          <a:p>
            <a:r>
              <a:rPr lang="en-US" dirty="0"/>
              <a:t>Use game analytics pipeline</a:t>
            </a:r>
          </a:p>
          <a:p>
            <a:pPr lvl="1"/>
            <a:r>
              <a:rPr lang="en-US" dirty="0"/>
              <a:t>Typical flow for game (and other) analytics</a:t>
            </a:r>
          </a:p>
          <a:p>
            <a:pPr lvl="1"/>
            <a:r>
              <a:rPr lang="en-US" dirty="0"/>
              <a:t>Common tools used for analytics</a:t>
            </a:r>
          </a:p>
          <a:p>
            <a:r>
              <a:rPr lang="en-US" dirty="0"/>
              <a:t>Multiple instances of analysis</a:t>
            </a:r>
          </a:p>
          <a:p>
            <a:pPr lvl="1"/>
            <a:r>
              <a:rPr lang="en-US" dirty="0"/>
              <a:t>Apply, become skilled with methods of synthesis, interpretation, presentation</a:t>
            </a:r>
          </a:p>
          <a:p>
            <a:r>
              <a:rPr lang="en-US" dirty="0"/>
              <a:t>“Lather, rinse, repeat”</a:t>
            </a:r>
          </a:p>
          <a:p>
            <a:r>
              <a:rPr lang="en-US" dirty="0">
                <a:solidFill>
                  <a:srgbClr val="0070C0"/>
                </a:solidFill>
              </a:rPr>
              <a:t>Project 1 </a:t>
            </a:r>
            <a:r>
              <a:rPr lang="en-US" dirty="0"/>
              <a:t>– today!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0B02A3F-510B-4275-8A78-A6F379B7DC09}"/>
              </a:ext>
            </a:extLst>
          </p:cNvPr>
          <p:cNvGrpSpPr/>
          <p:nvPr/>
        </p:nvGrpSpPr>
        <p:grpSpPr>
          <a:xfrm>
            <a:off x="6248400" y="274638"/>
            <a:ext cx="2971800" cy="1752600"/>
            <a:chOff x="4605215" y="2949208"/>
            <a:chExt cx="2438400" cy="149632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7C43C4C-D1DC-4DD1-90F7-1FFF39D67390}"/>
                </a:ext>
              </a:extLst>
            </p:cNvPr>
            <p:cNvSpPr/>
            <p:nvPr/>
          </p:nvSpPr>
          <p:spPr>
            <a:xfrm>
              <a:off x="4605215" y="4256404"/>
              <a:ext cx="2438400" cy="1891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600" dirty="0">
                  <a:solidFill>
                    <a:schemeClr val="bg1">
                      <a:lumMod val="65000"/>
                    </a:schemeClr>
                  </a:solidFill>
                </a:rPr>
                <a:t>https://www.shareicon.net/download/2015/12/06/683311_board.svg</a:t>
              </a:r>
            </a:p>
          </p:txBody>
        </p:sp>
        <p:pic>
          <p:nvPicPr>
            <p:cNvPr id="5128" name="Picture 8" descr="Board, Business, Whiteboard, Educational, graphical, education, Presentation, Miu Icons, Class Icon">
              <a:extLst>
                <a:ext uri="{FF2B5EF4-FFF2-40B4-BE49-F238E27FC236}">
                  <a16:creationId xmlns:a16="http://schemas.microsoft.com/office/drawing/2014/main" id="{8EE725A6-1872-494C-8694-226EBD4B99A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4815" y="2949208"/>
              <a:ext cx="1219200" cy="1219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72835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5595"/>
            <a:ext cx="8229600" cy="1143000"/>
          </a:xfrm>
        </p:spPr>
        <p:txBody>
          <a:bodyPr/>
          <a:lstStyle/>
          <a:p>
            <a:r>
              <a:rPr lang="en-US" dirty="0"/>
              <a:t>Presentation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1341438"/>
            <a:ext cx="4040188" cy="639762"/>
          </a:xfrm>
        </p:spPr>
        <p:txBody>
          <a:bodyPr/>
          <a:lstStyle/>
          <a:p>
            <a:r>
              <a:rPr lang="en-US" dirty="0"/>
              <a:t>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1981200"/>
            <a:ext cx="4040188" cy="3951288"/>
          </a:xfrm>
        </p:spPr>
        <p:txBody>
          <a:bodyPr>
            <a:normAutofit/>
          </a:bodyPr>
          <a:lstStyle/>
          <a:p>
            <a:r>
              <a:rPr lang="en-US" dirty="0"/>
              <a:t>Everyone </a:t>
            </a:r>
            <a:r>
              <a:rPr lang="en-US" dirty="0">
                <a:solidFill>
                  <a:srgbClr val="008000"/>
                </a:solidFill>
              </a:rPr>
              <a:t>1</a:t>
            </a:r>
            <a:r>
              <a:rPr lang="en-US" dirty="0"/>
              <a:t> presentation   </a:t>
            </a:r>
          </a:p>
          <a:p>
            <a:r>
              <a:rPr lang="en-US" dirty="0"/>
              <a:t>In-class, maximum </a:t>
            </a:r>
            <a:r>
              <a:rPr lang="en-US" dirty="0">
                <a:solidFill>
                  <a:srgbClr val="008000"/>
                </a:solidFill>
              </a:rPr>
              <a:t>4</a:t>
            </a:r>
            <a:r>
              <a:rPr lang="en-US" dirty="0"/>
              <a:t> minutes long total</a:t>
            </a:r>
          </a:p>
          <a:p>
            <a:pPr lvl="1"/>
            <a:r>
              <a:rPr lang="en-US" dirty="0"/>
              <a:t>Leave time for critique</a:t>
            </a:r>
          </a:p>
          <a:p>
            <a:r>
              <a:rPr lang="en-US" dirty="0"/>
              <a:t>Content drawn from projects</a:t>
            </a:r>
          </a:p>
          <a:p>
            <a:r>
              <a:rPr lang="en-US" dirty="0"/>
              <a:t>When? ~1 person per class</a:t>
            </a:r>
          </a:p>
          <a:p>
            <a:pPr lvl="1"/>
            <a:r>
              <a:rPr lang="en-US" dirty="0"/>
              <a:t>Assigned at random</a:t>
            </a:r>
          </a:p>
          <a:p>
            <a:pPr lvl="1"/>
            <a:r>
              <a:rPr lang="en-US" dirty="0"/>
              <a:t>Stay tuned for schedule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5025" y="1341438"/>
            <a:ext cx="4041775" cy="639762"/>
          </a:xfrm>
        </p:spPr>
        <p:txBody>
          <a:bodyPr/>
          <a:lstStyle/>
          <a:p>
            <a:r>
              <a:rPr lang="en-US" dirty="0"/>
              <a:t>Peer-critique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5" y="1981200"/>
            <a:ext cx="4041775" cy="3951288"/>
          </a:xfrm>
        </p:spPr>
        <p:txBody>
          <a:bodyPr>
            <a:normAutofit/>
          </a:bodyPr>
          <a:lstStyle/>
          <a:p>
            <a:r>
              <a:rPr lang="en-US" dirty="0"/>
              <a:t>Feedback to become better presenters!</a:t>
            </a:r>
          </a:p>
          <a:p>
            <a:r>
              <a:rPr lang="en-US" i="1" dirty="0"/>
              <a:t>Everyone</a:t>
            </a:r>
            <a:r>
              <a:rPr lang="en-US" dirty="0"/>
              <a:t> will provide for </a:t>
            </a:r>
            <a:r>
              <a:rPr lang="en-US" i="1" dirty="0"/>
              <a:t>every</a:t>
            </a:r>
            <a:r>
              <a:rPr lang="en-US" dirty="0"/>
              <a:t> presenter</a:t>
            </a:r>
          </a:p>
          <a:p>
            <a:pPr lvl="1"/>
            <a:r>
              <a:rPr lang="en-US" dirty="0"/>
              <a:t>Short, paper form</a:t>
            </a:r>
          </a:p>
          <a:p>
            <a:r>
              <a:rPr lang="en-US" dirty="0"/>
              <a:t>Presenter will review</a:t>
            </a:r>
          </a:p>
          <a:p>
            <a:pPr lvl="1"/>
            <a:r>
              <a:rPr lang="en-US" dirty="0"/>
              <a:t>Turn in short, written reflection</a:t>
            </a:r>
          </a:p>
          <a:p>
            <a:pPr lvl="1"/>
            <a:r>
              <a:rPr lang="en-US" dirty="0"/>
              <a:t>Reflection due 1 week after presentation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7DAE5D-D4B8-447C-9142-B6B9BA324BD7}"/>
              </a:ext>
            </a:extLst>
          </p:cNvPr>
          <p:cNvSpPr txBox="1"/>
          <p:nvPr/>
        </p:nvSpPr>
        <p:spPr>
          <a:xfrm>
            <a:off x="3505200" y="5932488"/>
            <a:ext cx="1818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10% </a:t>
            </a:r>
            <a:r>
              <a:rPr lang="en-US" sz="2400" dirty="0"/>
              <a:t>of grade</a:t>
            </a:r>
          </a:p>
        </p:txBody>
      </p:sp>
    </p:spTree>
    <p:extLst>
      <p:ext uri="{BB962C8B-B14F-4D97-AF65-F5344CB8AC3E}">
        <p14:creationId xmlns:p14="http://schemas.microsoft.com/office/powerpoint/2010/main" val="2101492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08E4C-E01E-4341-901E-8B07CB811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Participation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FFBAFF-A9C0-4983-AE90-5FB35077F7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Showing up to class matters</a:t>
            </a:r>
          </a:p>
          <a:p>
            <a:pPr lvl="1"/>
            <a:r>
              <a:rPr lang="en-US" dirty="0"/>
              <a:t>Come to class!</a:t>
            </a:r>
          </a:p>
          <a:p>
            <a:r>
              <a:rPr lang="en-US" dirty="0"/>
              <a:t>Being engaged in class matters</a:t>
            </a:r>
          </a:p>
          <a:p>
            <a:pPr lvl="1"/>
            <a:r>
              <a:rPr lang="en-US" dirty="0"/>
              <a:t>Put down your phone/laptop!</a:t>
            </a:r>
          </a:p>
          <a:p>
            <a:r>
              <a:rPr lang="en-US" dirty="0"/>
              <a:t>Ask questions, answer questions</a:t>
            </a:r>
          </a:p>
          <a:p>
            <a:r>
              <a:rPr lang="en-US" dirty="0">
                <a:solidFill>
                  <a:srgbClr val="008000"/>
                </a:solidFill>
              </a:rPr>
              <a:t>5% </a:t>
            </a:r>
            <a:r>
              <a:rPr lang="en-US" dirty="0"/>
              <a:t>of your grade</a:t>
            </a:r>
          </a:p>
          <a:p>
            <a:pPr lvl="1"/>
            <a:r>
              <a:rPr lang="en-US" dirty="0"/>
              <a:t>But much bigger indirect effect!</a:t>
            </a:r>
          </a:p>
        </p:txBody>
      </p:sp>
      <p:pic>
        <p:nvPicPr>
          <p:cNvPr id="6154" name="Picture 10" descr="Related image">
            <a:extLst>
              <a:ext uri="{FF2B5EF4-FFF2-40B4-BE49-F238E27FC236}">
                <a16:creationId xmlns:a16="http://schemas.microsoft.com/office/drawing/2014/main" id="{03BD0AC1-F030-4CB2-B696-DE5C465919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357437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3141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 the class Web page</a:t>
            </a:r>
          </a:p>
          <a:p>
            <a:r>
              <a:rPr lang="en-US" dirty="0">
                <a:solidFill>
                  <a:srgbClr val="008000"/>
                </a:solidFill>
              </a:rPr>
              <a:t>PowerPoint</a:t>
            </a:r>
            <a:r>
              <a:rPr lang="en-US" dirty="0"/>
              <a:t> and </a:t>
            </a:r>
            <a:r>
              <a:rPr lang="en-US" dirty="0">
                <a:solidFill>
                  <a:srgbClr val="008000"/>
                </a:solidFill>
              </a:rPr>
              <a:t>PDF</a:t>
            </a:r>
          </a:p>
          <a:p>
            <a:r>
              <a:rPr lang="en-US" dirty="0"/>
              <a:t>Caution!  Don’t rely upon slides alone! Use them as supplementary material</a:t>
            </a:r>
          </a:p>
          <a:p>
            <a:pPr lvl="1"/>
            <a:r>
              <a:rPr lang="en-US" dirty="0"/>
              <a:t>(come to class)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5DA2AD1-1EE6-474B-91F6-A589D0D87725}"/>
              </a:ext>
            </a:extLst>
          </p:cNvPr>
          <p:cNvGrpSpPr/>
          <p:nvPr/>
        </p:nvGrpSpPr>
        <p:grpSpPr>
          <a:xfrm>
            <a:off x="5334000" y="4186237"/>
            <a:ext cx="3253398" cy="2214821"/>
            <a:chOff x="5334000" y="4186237"/>
            <a:chExt cx="3253398" cy="2214821"/>
          </a:xfrm>
        </p:grpSpPr>
        <p:pic>
          <p:nvPicPr>
            <p:cNvPr id="7170" name="Picture 2" descr="Image result for slides icon">
              <a:extLst>
                <a:ext uri="{FF2B5EF4-FFF2-40B4-BE49-F238E27FC236}">
                  <a16:creationId xmlns:a16="http://schemas.microsoft.com/office/drawing/2014/main" id="{4DD0B068-C973-4870-817A-B167C5174D4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89137" y="4186237"/>
              <a:ext cx="2143125" cy="2143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D0C65ACF-D3CD-4606-97AB-9444D8903048}"/>
                </a:ext>
              </a:extLst>
            </p:cNvPr>
            <p:cNvSpPr/>
            <p:nvPr/>
          </p:nvSpPr>
          <p:spPr>
            <a:xfrm>
              <a:off x="5334000" y="6216392"/>
              <a:ext cx="3253398" cy="18466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600" dirty="0">
                  <a:solidFill>
                    <a:schemeClr val="bg1">
                      <a:lumMod val="65000"/>
                    </a:schemeClr>
                  </a:solidFill>
                </a:rPr>
                <a:t>https://cdn4.iconfinder.com/data/icons/documents-letters-and-stationery/400/doc-18-512.png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52660455"/>
      </p:ext>
    </p:extLst>
  </p:cSld>
  <p:clrMapOvr>
    <a:masterClrMapping/>
  </p:clrMapOvr>
  <p:transition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Tentative</a:t>
            </a:r>
            <a:r>
              <a:rPr lang="en-US" dirty="0"/>
              <a:t> timeline for dates for exams and projects</a:t>
            </a:r>
          </a:p>
          <a:p>
            <a:pPr lvl="1"/>
            <a:r>
              <a:rPr lang="en-US" dirty="0"/>
              <a:t>In order to help you plan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sz="2800" dirty="0">
                <a:hlinkClick r:id="rId2"/>
              </a:rPr>
              <a:t>http://www.cs.wpi.edu/~imgd2905/d19/timeline.html</a:t>
            </a:r>
            <a:r>
              <a:rPr lang="en-US" sz="2800" dirty="0"/>
              <a:t> </a:t>
            </a:r>
          </a:p>
          <a:p>
            <a:endParaRPr lang="en-US" dirty="0"/>
          </a:p>
          <a:p>
            <a:r>
              <a:rPr lang="en-US" dirty="0"/>
              <a:t>Will notify if update</a:t>
            </a:r>
            <a:endParaRPr lang="en-US" dirty="0">
              <a:hlinkClick r:id="rId3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198" name="Picture 6" descr="Related image">
            <a:extLst>
              <a:ext uri="{FF2B5EF4-FFF2-40B4-BE49-F238E27FC236}">
                <a16:creationId xmlns:a16="http://schemas.microsoft.com/office/drawing/2014/main" id="{94F497BC-C86A-48B2-AC3A-D945011164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57200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23717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D4CD9-B528-41E6-9529-16A8B0861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This Class?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DDB59-369C-4BC4-9DC4-383722D6F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3458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This Class?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Gain proficiency using </a:t>
            </a:r>
            <a:r>
              <a:rPr lang="en-US" dirty="0">
                <a:solidFill>
                  <a:srgbClr val="0070C0"/>
                </a:solidFill>
              </a:rPr>
              <a:t>modern tools </a:t>
            </a:r>
            <a:r>
              <a:rPr lang="en-US" dirty="0"/>
              <a:t>for </a:t>
            </a:r>
            <a:r>
              <a:rPr lang="en-US" dirty="0">
                <a:solidFill>
                  <a:srgbClr val="008000"/>
                </a:solidFill>
              </a:rPr>
              <a:t>data acquisition</a:t>
            </a:r>
            <a:r>
              <a:rPr lang="en-US" dirty="0"/>
              <a:t> and </a:t>
            </a:r>
            <a:r>
              <a:rPr lang="en-US" dirty="0">
                <a:solidFill>
                  <a:srgbClr val="008000"/>
                </a:solidFill>
              </a:rPr>
              <a:t>analysis</a:t>
            </a:r>
          </a:p>
          <a:p>
            <a:r>
              <a:rPr lang="en-US" dirty="0"/>
              <a:t>Understand basic </a:t>
            </a:r>
            <a:r>
              <a:rPr lang="en-US" dirty="0">
                <a:solidFill>
                  <a:srgbClr val="008000"/>
                </a:solidFill>
              </a:rPr>
              <a:t>probability</a:t>
            </a:r>
            <a:r>
              <a:rPr lang="en-US" dirty="0"/>
              <a:t> and </a:t>
            </a:r>
            <a:r>
              <a:rPr lang="en-US" dirty="0">
                <a:solidFill>
                  <a:srgbClr val="008000"/>
                </a:solidFill>
              </a:rPr>
              <a:t>statistics</a:t>
            </a:r>
            <a:r>
              <a:rPr lang="en-US" dirty="0"/>
              <a:t> as it applies to </a:t>
            </a:r>
            <a:r>
              <a:rPr lang="en-US" dirty="0">
                <a:solidFill>
                  <a:srgbClr val="008000"/>
                </a:solidFill>
              </a:rPr>
              <a:t>data analysis</a:t>
            </a:r>
          </a:p>
          <a:p>
            <a:r>
              <a:rPr lang="en-US" dirty="0"/>
              <a:t>Develop skills for </a:t>
            </a:r>
            <a:r>
              <a:rPr lang="en-US" dirty="0">
                <a:solidFill>
                  <a:srgbClr val="0070C0"/>
                </a:solidFill>
              </a:rPr>
              <a:t>presenting</a:t>
            </a:r>
            <a:r>
              <a:rPr lang="en-US" dirty="0"/>
              <a:t> game data analysis both orally and in written form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Objectives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Use </a:t>
            </a:r>
            <a:r>
              <a:rPr lang="en-US" dirty="0">
                <a:solidFill>
                  <a:srgbClr val="0070C0"/>
                </a:solidFill>
              </a:rPr>
              <a:t>spreadsheet</a:t>
            </a:r>
            <a:r>
              <a:rPr lang="en-US" dirty="0"/>
              <a:t> to </a:t>
            </a:r>
            <a:r>
              <a:rPr lang="en-US" dirty="0">
                <a:solidFill>
                  <a:srgbClr val="008000"/>
                </a:solidFill>
              </a:rPr>
              <a:t>analyze</a:t>
            </a:r>
            <a:r>
              <a:rPr lang="en-US" dirty="0"/>
              <a:t> and visualize game data</a:t>
            </a:r>
          </a:p>
          <a:p>
            <a:r>
              <a:rPr lang="en-US" dirty="0"/>
              <a:t>Use </a:t>
            </a:r>
            <a:r>
              <a:rPr lang="en-US" dirty="0">
                <a:solidFill>
                  <a:srgbClr val="0070C0"/>
                </a:solidFill>
              </a:rPr>
              <a:t>scripting language </a:t>
            </a:r>
            <a:r>
              <a:rPr lang="en-US" dirty="0"/>
              <a:t>to extract and clean data recorded from  game</a:t>
            </a:r>
          </a:p>
          <a:p>
            <a:r>
              <a:rPr lang="en-US" dirty="0"/>
              <a:t>Apply </a:t>
            </a:r>
            <a:r>
              <a:rPr lang="en-US" dirty="0">
                <a:solidFill>
                  <a:srgbClr val="008000"/>
                </a:solidFill>
              </a:rPr>
              <a:t>summary statistics </a:t>
            </a:r>
            <a:r>
              <a:rPr lang="en-US" dirty="0"/>
              <a:t>to game data</a:t>
            </a:r>
          </a:p>
          <a:p>
            <a:r>
              <a:rPr lang="en-US" dirty="0"/>
              <a:t>Compute </a:t>
            </a:r>
            <a:r>
              <a:rPr lang="en-US" dirty="0">
                <a:solidFill>
                  <a:srgbClr val="008000"/>
                </a:solidFill>
              </a:rPr>
              <a:t>probability distributions </a:t>
            </a:r>
            <a:r>
              <a:rPr lang="en-US" dirty="0"/>
              <a:t>for game data</a:t>
            </a:r>
          </a:p>
          <a:p>
            <a:r>
              <a:rPr lang="en-US" dirty="0"/>
              <a:t>Write </a:t>
            </a:r>
            <a:r>
              <a:rPr lang="en-US" dirty="0">
                <a:solidFill>
                  <a:srgbClr val="0070C0"/>
                </a:solidFill>
              </a:rPr>
              <a:t>reports</a:t>
            </a:r>
            <a:r>
              <a:rPr lang="en-US" dirty="0"/>
              <a:t> with graphs and tables illustrating </a:t>
            </a:r>
            <a:r>
              <a:rPr lang="en-US" dirty="0">
                <a:solidFill>
                  <a:srgbClr val="008000"/>
                </a:solidFill>
              </a:rPr>
              <a:t>analysis</a:t>
            </a:r>
            <a:r>
              <a:rPr lang="en-US" dirty="0"/>
              <a:t> of game data</a:t>
            </a:r>
          </a:p>
          <a:p>
            <a:r>
              <a:rPr lang="en-US" dirty="0">
                <a:solidFill>
                  <a:srgbClr val="0070C0"/>
                </a:solidFill>
              </a:rPr>
              <a:t>Present</a:t>
            </a:r>
            <a:r>
              <a:rPr lang="en-US" dirty="0"/>
              <a:t> game dataset report  using appropriate visual aids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4817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This Class? – Other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WPI IMGD requirements</a:t>
            </a:r>
          </a:p>
          <a:p>
            <a:pPr lvl="1">
              <a:lnSpc>
                <a:spcPct val="90000"/>
              </a:lnSpc>
            </a:pPr>
            <a:r>
              <a:rPr lang="en-US" sz="2600" dirty="0" err="1"/>
              <a:t>Gotta</a:t>
            </a:r>
            <a:r>
              <a:rPr lang="en-US" sz="2600" dirty="0"/>
              <a:t> take </a:t>
            </a:r>
            <a:r>
              <a:rPr lang="en-US" sz="2600" dirty="0">
                <a:solidFill>
                  <a:srgbClr val="008000"/>
                </a:solidFill>
              </a:rPr>
              <a:t>Math/Quantitative Science</a:t>
            </a:r>
            <a:endParaRPr lang="en-US" sz="2600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008000"/>
                </a:solidFill>
              </a:rPr>
              <a:t>Statistics</a:t>
            </a:r>
            <a:r>
              <a:rPr lang="en-US" dirty="0"/>
              <a:t> and </a:t>
            </a:r>
            <a:r>
              <a:rPr lang="en-US" dirty="0">
                <a:solidFill>
                  <a:srgbClr val="008000"/>
                </a:solidFill>
              </a:rPr>
              <a:t>Probability</a:t>
            </a:r>
            <a:r>
              <a:rPr lang="en-US" dirty="0"/>
              <a:t> useful for game design and development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008000"/>
                </a:solidFill>
              </a:rPr>
              <a:t>Game Analytics </a:t>
            </a:r>
            <a:r>
              <a:rPr lang="en-US" dirty="0"/>
              <a:t>similar to other forms of analytics (e.g., Data Science)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0070C0"/>
                </a:solidFill>
              </a:rPr>
              <a:t>Fun</a:t>
            </a:r>
            <a:r>
              <a:rPr lang="en-US" dirty="0"/>
              <a:t>!</a:t>
            </a:r>
          </a:p>
          <a:p>
            <a:pPr>
              <a:lnSpc>
                <a:spcPct val="90000"/>
              </a:lnSpc>
            </a:pPr>
            <a:r>
              <a:rPr lang="en-US" dirty="0"/>
              <a:t>Game analysis increasingly important (jobs!)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256633"/>
      </p:ext>
    </p:extLst>
  </p:cSld>
  <p:clrMapOvr>
    <a:masterClrMapping/>
  </p:clrMapOvr>
  <p:transition>
    <p:rand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057400" cy="1143000"/>
          </a:xfrm>
        </p:spPr>
        <p:txBody>
          <a:bodyPr/>
          <a:lstStyle/>
          <a:p>
            <a:r>
              <a:rPr lang="en-US" dirty="0"/>
              <a:t>Jobs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7431" y="1828800"/>
            <a:ext cx="40386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sz="3400" dirty="0">
                <a:solidFill>
                  <a:srgbClr val="0070C0"/>
                </a:solidFill>
              </a:rPr>
              <a:t>Duties</a:t>
            </a:r>
          </a:p>
          <a:p>
            <a:pPr lvl="1"/>
            <a:r>
              <a:rPr lang="en-US" dirty="0"/>
              <a:t>Advise, define implement gameplay data to ensure understanding of player experience</a:t>
            </a:r>
          </a:p>
          <a:p>
            <a:pPr lvl="1"/>
            <a:r>
              <a:rPr lang="en-US" dirty="0"/>
              <a:t>Provide insights that impact game design and improve quality</a:t>
            </a:r>
          </a:p>
          <a:p>
            <a:pPr lvl="1"/>
            <a:r>
              <a:rPr lang="en-US" dirty="0"/>
              <a:t>Create and maintain player segmentation that allows understanding of engagement and spending</a:t>
            </a:r>
          </a:p>
          <a:p>
            <a:pPr lvl="1"/>
            <a:r>
              <a:rPr lang="en-US" dirty="0"/>
              <a:t>Mine data sets and develop dashboard for live service teams, game developers </a:t>
            </a:r>
          </a:p>
          <a:p>
            <a:pPr lvl="1"/>
            <a:r>
              <a:rPr lang="en-US" dirty="0"/>
              <a:t>Devise and implement A/B experiments to test acquisition, engagement</a:t>
            </a:r>
          </a:p>
          <a:p>
            <a:pPr lvl="1"/>
            <a:r>
              <a:rPr lang="en-US" dirty="0"/>
              <a:t>Present finding and provide recommendations</a:t>
            </a:r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431" y="1828800"/>
            <a:ext cx="40386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sz="3400" dirty="0">
                <a:solidFill>
                  <a:srgbClr val="008000"/>
                </a:solidFill>
              </a:rPr>
              <a:t>Requirements</a:t>
            </a:r>
            <a:endParaRPr lang="en-US" dirty="0">
              <a:solidFill>
                <a:srgbClr val="008000"/>
              </a:solidFill>
            </a:endParaRPr>
          </a:p>
          <a:p>
            <a:pPr lvl="1"/>
            <a:r>
              <a:rPr lang="en-US" sz="2600" dirty="0"/>
              <a:t>BS/BA degree Stats, Math, Econ, CS or related</a:t>
            </a:r>
          </a:p>
          <a:p>
            <a:pPr lvl="1"/>
            <a:r>
              <a:rPr lang="en-US" sz="2600" dirty="0"/>
              <a:t>Experience with SQL</a:t>
            </a:r>
          </a:p>
          <a:p>
            <a:pPr lvl="1"/>
            <a:r>
              <a:rPr lang="en-US" sz="2600" dirty="0"/>
              <a:t>Experience with data visualization packages</a:t>
            </a:r>
          </a:p>
          <a:p>
            <a:pPr lvl="1"/>
            <a:r>
              <a:rPr lang="en-US" sz="2600" dirty="0"/>
              <a:t>Experience with statistical software</a:t>
            </a:r>
          </a:p>
          <a:p>
            <a:pPr lvl="1"/>
            <a:r>
              <a:rPr lang="en-US" sz="2600" dirty="0"/>
              <a:t>Experience with Amazon cloud services</a:t>
            </a:r>
          </a:p>
          <a:p>
            <a:pPr lvl="1"/>
            <a:r>
              <a:rPr lang="en-US" sz="2600" dirty="0"/>
              <a:t>Have created and presented visualizations and insights to various business groups</a:t>
            </a:r>
          </a:p>
          <a:p>
            <a:pPr lvl="1"/>
            <a:r>
              <a:rPr lang="en-US" sz="2600" dirty="0"/>
              <a:t>Passion for video games preferred</a:t>
            </a:r>
          </a:p>
          <a:p>
            <a:endParaRPr lang="en-US" dirty="0"/>
          </a:p>
        </p:txBody>
      </p:sp>
      <p:pic>
        <p:nvPicPr>
          <p:cNvPr id="4098" name="Picture 2" descr="Sony Interactive Entertainm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50969"/>
            <a:ext cx="1198064" cy="71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2684126" y="280631"/>
            <a:ext cx="3962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Game Play Data Analyst, Sony Interactive Entertainment</a:t>
            </a:r>
          </a:p>
        </p:txBody>
      </p:sp>
    </p:spTree>
    <p:extLst>
      <p:ext uri="{BB962C8B-B14F-4D97-AF65-F5344CB8AC3E}">
        <p14:creationId xmlns:p14="http://schemas.microsoft.com/office/powerpoint/2010/main" val="7949113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971800" cy="1143000"/>
          </a:xfrm>
        </p:spPr>
        <p:txBody>
          <a:bodyPr/>
          <a:lstStyle/>
          <a:p>
            <a:r>
              <a:rPr lang="en-US" dirty="0"/>
              <a:t>Jobs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828800"/>
            <a:ext cx="4038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Duties</a:t>
            </a:r>
          </a:p>
          <a:p>
            <a:pPr lvl="1" fontAlgn="base"/>
            <a:r>
              <a:rPr lang="en-US" dirty="0"/>
              <a:t>Aggregate and analyze petabytes of game data from various sources </a:t>
            </a:r>
          </a:p>
          <a:p>
            <a:pPr lvl="1" fontAlgn="base"/>
            <a:r>
              <a:rPr lang="en-US" dirty="0"/>
              <a:t>Prep data for deeper analysis and/or reporting</a:t>
            </a:r>
          </a:p>
          <a:p>
            <a:pPr lvl="1" fontAlgn="base"/>
            <a:r>
              <a:rPr lang="en-US" dirty="0"/>
              <a:t>Organize collected data into reliable intel that informs Rioters to improve player experience</a:t>
            </a:r>
          </a:p>
          <a:p>
            <a:pPr lvl="1" fontAlgn="base"/>
            <a:r>
              <a:rPr lang="en-US" dirty="0"/>
              <a:t>Work with decision-makers to understand goals, identify opportunities, and inform decisions across company</a:t>
            </a:r>
          </a:p>
          <a:p>
            <a:pPr lvl="1" fontAlgn="base"/>
            <a:r>
              <a:rPr lang="en-US" dirty="0"/>
              <a:t>Create awesome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828800"/>
            <a:ext cx="4038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008000"/>
                </a:solidFill>
              </a:rPr>
              <a:t>Requirements</a:t>
            </a:r>
          </a:p>
          <a:p>
            <a:pPr lvl="1"/>
            <a:r>
              <a:rPr lang="en-US" dirty="0"/>
              <a:t>BS/BA degree Stats, Math, Econ, CS or related</a:t>
            </a:r>
          </a:p>
          <a:p>
            <a:pPr lvl="2"/>
            <a:r>
              <a:rPr lang="en-US" dirty="0"/>
              <a:t>Graduate degree preferred</a:t>
            </a:r>
          </a:p>
          <a:p>
            <a:pPr lvl="1"/>
            <a:r>
              <a:rPr lang="en-US" dirty="0"/>
              <a:t>Business savvy</a:t>
            </a:r>
          </a:p>
          <a:p>
            <a:pPr lvl="1"/>
            <a:r>
              <a:rPr lang="en-US" dirty="0"/>
              <a:t>Technically adept</a:t>
            </a:r>
          </a:p>
          <a:p>
            <a:pPr lvl="2"/>
            <a:r>
              <a:rPr lang="en-US" dirty="0"/>
              <a:t>SQL, Python</a:t>
            </a:r>
          </a:p>
          <a:p>
            <a:pPr lvl="2"/>
            <a:r>
              <a:rPr lang="en-US" dirty="0"/>
              <a:t>Excel, PowerPoint</a:t>
            </a:r>
          </a:p>
          <a:p>
            <a:pPr lvl="1"/>
            <a:r>
              <a:rPr lang="en-US" dirty="0"/>
              <a:t>Communicator</a:t>
            </a:r>
          </a:p>
          <a:p>
            <a:pPr lvl="2"/>
            <a:r>
              <a:rPr lang="en-US" dirty="0"/>
              <a:t>Reports clear, and concise</a:t>
            </a:r>
          </a:p>
          <a:p>
            <a:pPr lvl="2"/>
            <a:r>
              <a:rPr lang="en-US" dirty="0"/>
              <a:t>Presentations to variety of audiences</a:t>
            </a:r>
          </a:p>
        </p:txBody>
      </p:sp>
      <p:sp>
        <p:nvSpPr>
          <p:cNvPr id="5" name="Rectangle 4"/>
          <p:cNvSpPr/>
          <p:nvPr/>
        </p:nvSpPr>
        <p:spPr>
          <a:xfrm>
            <a:off x="3886200" y="533400"/>
            <a:ext cx="1905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Analyst, Riot Games</a:t>
            </a:r>
          </a:p>
        </p:txBody>
      </p:sp>
      <p:pic>
        <p:nvPicPr>
          <p:cNvPr id="5122" name="Picture 2" descr="Image result for riot games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33400"/>
            <a:ext cx="1409700" cy="1094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3239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dirty="0"/>
              <a:t>Outline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dirty="0"/>
              <a:t>Background</a:t>
            </a:r>
          </a:p>
          <a:p>
            <a:r>
              <a:rPr lang="en-US" dirty="0"/>
              <a:t>Admin Stuff</a:t>
            </a:r>
          </a:p>
          <a:p>
            <a:r>
              <a:rPr lang="en-US" dirty="0"/>
              <a:t>Motivation</a:t>
            </a:r>
          </a:p>
          <a:p>
            <a:r>
              <a:rPr lang="en-US" dirty="0"/>
              <a:t>Objectives</a:t>
            </a:r>
          </a:p>
        </p:txBody>
      </p:sp>
    </p:spTree>
    <p:extLst>
      <p:ext uri="{BB962C8B-B14F-4D97-AF65-F5344CB8AC3E}">
        <p14:creationId xmlns:p14="http://schemas.microsoft.com/office/powerpoint/2010/main" val="2645373977"/>
      </p:ext>
    </p:extLst>
  </p:cSld>
  <p:clrMapOvr>
    <a:masterClrMapping/>
  </p:clrMapOvr>
  <p:transition spd="slow">
    <p:cover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>
            <a:normAutofit fontScale="90000"/>
          </a:bodyPr>
          <a:lstStyle/>
          <a:p>
            <a:r>
              <a:rPr lang="en-US" dirty="0"/>
              <a:t>Professor Background</a:t>
            </a:r>
            <a:br>
              <a:rPr lang="en-US" dirty="0"/>
            </a:br>
            <a:r>
              <a:rPr lang="en-US" dirty="0"/>
              <a:t>(Who am I?)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53000"/>
          </a:xfrm>
          <a:noFill/>
        </p:spPr>
        <p:txBody>
          <a:bodyPr lIns="92075" tIns="46038" rIns="92075" bIns="46038">
            <a:normAutofit fontScale="92500" lnSpcReduction="20000"/>
          </a:bodyPr>
          <a:lstStyle/>
          <a:p>
            <a:r>
              <a:rPr lang="en-US" dirty="0"/>
              <a:t>Mark Claypool (professor, “Mark”)</a:t>
            </a:r>
          </a:p>
          <a:p>
            <a:pPr lvl="1"/>
            <a:r>
              <a:rPr lang="en-US" sz="2400" dirty="0"/>
              <a:t>Professor</a:t>
            </a:r>
          </a:p>
          <a:p>
            <a:pPr lvl="1"/>
            <a:r>
              <a:rPr lang="en-US" sz="2400" dirty="0"/>
              <a:t>Computer Science</a:t>
            </a:r>
          </a:p>
          <a:p>
            <a:pPr lvl="1"/>
            <a:r>
              <a:rPr lang="en-US" sz="2400" dirty="0"/>
              <a:t>Interactive Media and Game Development</a:t>
            </a:r>
          </a:p>
          <a:p>
            <a:r>
              <a:rPr lang="en-US" dirty="0"/>
              <a:t>Research interests</a:t>
            </a:r>
          </a:p>
          <a:p>
            <a:pPr lvl="1"/>
            <a:r>
              <a:rPr lang="en-US" sz="2400" dirty="0"/>
              <a:t>Multimedia performance</a:t>
            </a:r>
          </a:p>
          <a:p>
            <a:pPr lvl="1"/>
            <a:r>
              <a:rPr lang="en-US" sz="2400" dirty="0"/>
              <a:t>Congestion control (protocols, AQM)</a:t>
            </a:r>
          </a:p>
          <a:p>
            <a:pPr lvl="1"/>
            <a:r>
              <a:rPr lang="en-US" sz="2400" dirty="0"/>
              <a:t>Wireless networking</a:t>
            </a:r>
          </a:p>
          <a:p>
            <a:pPr lvl="1"/>
            <a:r>
              <a:rPr lang="en-US" sz="2400" dirty="0"/>
              <a:t>Network games</a:t>
            </a:r>
          </a:p>
          <a:p>
            <a:r>
              <a:rPr lang="en-US" sz="2800" dirty="0"/>
              <a:t>Current playing</a:t>
            </a:r>
          </a:p>
          <a:p>
            <a:pPr lvl="1"/>
            <a:r>
              <a:rPr lang="en-US" sz="2400" dirty="0" err="1"/>
              <a:t>Overwatch</a:t>
            </a:r>
            <a:endParaRPr lang="en-US" sz="2400" dirty="0"/>
          </a:p>
          <a:p>
            <a:pPr lvl="1"/>
            <a:r>
              <a:rPr lang="en-US" sz="2400" dirty="0"/>
              <a:t>League of Legends</a:t>
            </a:r>
          </a:p>
          <a:p>
            <a:pPr lvl="1"/>
            <a:r>
              <a:rPr lang="en-US" sz="2400" dirty="0"/>
              <a:t>Mini-Metro</a:t>
            </a:r>
          </a:p>
        </p:txBody>
      </p:sp>
      <p:pic>
        <p:nvPicPr>
          <p:cNvPr id="1026" name="Picture 2" descr="https://t7.rbxcdn.com/88ce445e0d7ea70d1e61df0976fd84fc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5446" y="5171831"/>
            <a:ext cx="1070463" cy="1070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gaming.corsair.com/~/media/gaming/rgb%20profile/cuprofile%20files/2016/12/23/profile%20images/league-of-legends-6c6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7246" y="5287962"/>
            <a:ext cx="8382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 rot="2320607">
            <a:off x="6079245" y="3777220"/>
            <a:ext cx="1625894" cy="40011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Data analysis!</a:t>
            </a:r>
          </a:p>
        </p:txBody>
      </p:sp>
      <p:pic>
        <p:nvPicPr>
          <p:cNvPr id="5" name="Picture 4" descr="Image result for mini-metro logo">
            <a:extLst>
              <a:ext uri="{FF2B5EF4-FFF2-40B4-BE49-F238E27FC236}">
                <a16:creationId xmlns:a16="http://schemas.microsoft.com/office/drawing/2014/main" id="{0E5A425A-D3AF-4543-BBB2-426AB64ACC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2517" y="5245832"/>
            <a:ext cx="922460" cy="922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3000462"/>
      </p:ext>
    </p:extLst>
  </p:cSld>
  <p:clrMapOvr>
    <a:masterClrMapping/>
  </p:clrMapOvr>
  <p:transition spd="slow">
    <p:cover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Student Background</a:t>
            </a:r>
            <a:br>
              <a:rPr lang="en-US" dirty="0"/>
            </a:br>
            <a:r>
              <a:rPr lang="en-US" dirty="0"/>
              <a:t>(Who are you?)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>
            <a:normAutofit/>
          </a:bodyPr>
          <a:lstStyle/>
          <a:p>
            <a:pPr marL="514350" indent="-514350">
              <a:buSzPct val="85000"/>
              <a:buFont typeface="+mj-lt"/>
              <a:buAutoNum type="arabicPeriod"/>
            </a:pPr>
            <a:r>
              <a:rPr lang="en-US" sz="3200" dirty="0"/>
              <a:t>Year?</a:t>
            </a:r>
          </a:p>
          <a:p>
            <a:pPr marL="514350" indent="-514350">
              <a:buSzPct val="85000"/>
              <a:buFont typeface="+mj-lt"/>
              <a:buAutoNum type="arabicPeriod"/>
            </a:pPr>
            <a:r>
              <a:rPr lang="en-US" sz="3200" dirty="0"/>
              <a:t>Major? </a:t>
            </a:r>
          </a:p>
          <a:p>
            <a:pPr marL="914400" lvl="1" indent="-514350">
              <a:buClr>
                <a:srgbClr val="008000"/>
              </a:buClr>
              <a:buSzPct val="85000"/>
              <a:buFont typeface="+mj-lt"/>
              <a:buAutoNum type="alphaLcPeriod"/>
            </a:pPr>
            <a:r>
              <a:rPr lang="en-US" sz="2800" dirty="0"/>
              <a:t>IMGD Art or Tech</a:t>
            </a:r>
          </a:p>
          <a:p>
            <a:pPr marL="914400" lvl="1" indent="-514350">
              <a:buClr>
                <a:srgbClr val="008000"/>
              </a:buClr>
              <a:buSzPct val="85000"/>
              <a:buFont typeface="+mj-lt"/>
              <a:buAutoNum type="alphaLcPeriod"/>
            </a:pPr>
            <a:r>
              <a:rPr lang="en-US" sz="2800" dirty="0"/>
              <a:t>Other</a:t>
            </a:r>
          </a:p>
          <a:p>
            <a:pPr marL="514350" indent="-514350">
              <a:buSzPct val="85000"/>
              <a:buFont typeface="+mj-lt"/>
              <a:buAutoNum type="arabicPeriod"/>
            </a:pPr>
            <a:r>
              <a:rPr lang="en-US" sz="3200" dirty="0"/>
              <a:t>Background? </a:t>
            </a:r>
          </a:p>
          <a:p>
            <a:pPr marL="914400" lvl="1" indent="-514350">
              <a:buClr>
                <a:srgbClr val="008000"/>
              </a:buClr>
              <a:buSzPct val="85000"/>
              <a:buFont typeface="+mj-lt"/>
              <a:buAutoNum type="alphaLcPeriod"/>
            </a:pPr>
            <a:r>
              <a:rPr lang="en-US" sz="2800" dirty="0"/>
              <a:t>Statistics</a:t>
            </a:r>
          </a:p>
          <a:p>
            <a:pPr marL="914400" lvl="1" indent="-514350">
              <a:buClr>
                <a:srgbClr val="008000"/>
              </a:buClr>
              <a:buSzPct val="85000"/>
              <a:buFont typeface="+mj-lt"/>
              <a:buAutoNum type="alphaLcPeriod"/>
            </a:pPr>
            <a:r>
              <a:rPr lang="en-US" sz="2800" dirty="0"/>
              <a:t>Probability</a:t>
            </a:r>
          </a:p>
          <a:p>
            <a:pPr marL="514350" indent="-514350">
              <a:buClr>
                <a:schemeClr val="tx1"/>
              </a:buClr>
              <a:buSzPct val="85000"/>
              <a:buFont typeface="+mj-lt"/>
              <a:buAutoNum type="arabicPeriod"/>
            </a:pPr>
            <a:endParaRPr lang="en-US" sz="3200" dirty="0"/>
          </a:p>
          <a:p>
            <a:pPr marL="914400" lvl="1" indent="-514350">
              <a:buSzPct val="85000"/>
              <a:buFont typeface="+mj-lt"/>
              <a:buAutoNum type="arabicPeriod"/>
            </a:pP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343400" cy="4144963"/>
          </a:xfrm>
        </p:spPr>
        <p:txBody>
          <a:bodyPr>
            <a:normAutofit/>
          </a:bodyPr>
          <a:lstStyle/>
          <a:p>
            <a:pPr marL="514350" indent="-514350">
              <a:buClr>
                <a:schemeClr val="tx1"/>
              </a:buClr>
              <a:buSzPct val="85000"/>
              <a:buFont typeface="+mj-lt"/>
              <a:buAutoNum type="arabicPeriod" startAt="4"/>
            </a:pPr>
            <a:r>
              <a:rPr lang="en-US" sz="3200" dirty="0"/>
              <a:t>Tools?</a:t>
            </a:r>
          </a:p>
          <a:p>
            <a:pPr marL="914400" lvl="1" indent="-514350">
              <a:buClr>
                <a:srgbClr val="008000"/>
              </a:buClr>
              <a:buSzPct val="85000"/>
              <a:buFont typeface="+mj-lt"/>
              <a:buAutoNum type="alphaLcPeriod"/>
            </a:pPr>
            <a:r>
              <a:rPr lang="en-US" sz="2800" dirty="0"/>
              <a:t>Python</a:t>
            </a:r>
          </a:p>
          <a:p>
            <a:pPr marL="914400" lvl="1" indent="-514350">
              <a:buClr>
                <a:srgbClr val="008000"/>
              </a:buClr>
              <a:buSzPct val="85000"/>
              <a:buFont typeface="+mj-lt"/>
              <a:buAutoNum type="alphaLcPeriod"/>
            </a:pPr>
            <a:r>
              <a:rPr lang="en-US" sz="2800" dirty="0"/>
              <a:t>Excel</a:t>
            </a:r>
          </a:p>
          <a:p>
            <a:pPr marL="514350" indent="-514350">
              <a:buSzPct val="85000"/>
              <a:buFont typeface="+mj-lt"/>
              <a:buAutoNum type="arabicPeriod" startAt="4"/>
            </a:pPr>
            <a:r>
              <a:rPr lang="en-US" sz="3200" dirty="0"/>
              <a:t>Platform of Choice?</a:t>
            </a:r>
          </a:p>
          <a:p>
            <a:pPr marL="914400" lvl="1" indent="-514350">
              <a:buClr>
                <a:srgbClr val="008000"/>
              </a:buClr>
              <a:buSzPct val="85000"/>
              <a:buFont typeface="+mj-lt"/>
              <a:buAutoNum type="alphaLcPeriod"/>
            </a:pPr>
            <a:r>
              <a:rPr lang="en-US" sz="2800" dirty="0"/>
              <a:t>Windows</a:t>
            </a:r>
          </a:p>
          <a:p>
            <a:pPr marL="914400" lvl="1" indent="-514350">
              <a:buClr>
                <a:srgbClr val="008000"/>
              </a:buClr>
              <a:buSzPct val="85000"/>
              <a:buFont typeface="+mj-lt"/>
              <a:buAutoNum type="alphaLcPeriod"/>
            </a:pPr>
            <a:r>
              <a:rPr lang="en-US" sz="2800" dirty="0"/>
              <a:t>Linux</a:t>
            </a:r>
          </a:p>
          <a:p>
            <a:pPr marL="914400" lvl="1" indent="-514350">
              <a:buClr>
                <a:srgbClr val="008000"/>
              </a:buClr>
              <a:buSzPct val="85000"/>
              <a:buFont typeface="+mj-lt"/>
              <a:buAutoNum type="alphaLcPeriod"/>
            </a:pPr>
            <a:r>
              <a:rPr lang="en-US" sz="2800" dirty="0"/>
              <a:t>Mac</a:t>
            </a:r>
          </a:p>
          <a:p>
            <a:pPr marL="400050" lvl="1" indent="0">
              <a:buClr>
                <a:schemeClr val="tx1"/>
              </a:buClr>
              <a:buSzPct val="85000"/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48644800"/>
      </p:ext>
    </p:extLst>
  </p:cSld>
  <p:clrMapOvr>
    <a:masterClrMapping/>
  </p:clrMapOvr>
  <p:transition spd="slow">
    <p:cover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Syllabus Stuff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417638"/>
            <a:ext cx="8229600" cy="4983162"/>
          </a:xfrm>
        </p:spPr>
        <p:txBody>
          <a:bodyPr>
            <a:normAutofit lnSpcReduction="10000"/>
          </a:bodyPr>
          <a:lstStyle/>
          <a:p>
            <a:r>
              <a:rPr lang="en-US" dirty="0">
                <a:hlinkClick r:id="rId3"/>
              </a:rPr>
              <a:t>http://www.cs.wpi.edu/~imgd2905/d19</a:t>
            </a:r>
            <a:endParaRPr lang="en-US" dirty="0"/>
          </a:p>
          <a:p>
            <a:pPr lvl="1"/>
            <a:r>
              <a:rPr lang="en-US" dirty="0"/>
              <a:t>Linked from Canvas Web page</a:t>
            </a:r>
          </a:p>
          <a:p>
            <a:r>
              <a:rPr lang="en-US" dirty="0"/>
              <a:t>Class:   </a:t>
            </a:r>
            <a:r>
              <a:rPr lang="en-US" dirty="0">
                <a:solidFill>
                  <a:srgbClr val="008000"/>
                </a:solidFill>
              </a:rPr>
              <a:t>M</a:t>
            </a:r>
            <a:r>
              <a:rPr lang="en-US" dirty="0"/>
              <a:t>, </a:t>
            </a:r>
            <a:r>
              <a:rPr lang="en-US" dirty="0">
                <a:solidFill>
                  <a:srgbClr val="008000"/>
                </a:solidFill>
              </a:rPr>
              <a:t>T</a:t>
            </a:r>
            <a:r>
              <a:rPr lang="en-US" dirty="0"/>
              <a:t>, </a:t>
            </a:r>
            <a:r>
              <a:rPr lang="en-US" dirty="0">
                <a:solidFill>
                  <a:srgbClr val="008000"/>
                </a:solidFill>
              </a:rPr>
              <a:t>Th</a:t>
            </a:r>
            <a:r>
              <a:rPr lang="en-US" dirty="0"/>
              <a:t>, </a:t>
            </a:r>
            <a:r>
              <a:rPr lang="en-US" dirty="0">
                <a:solidFill>
                  <a:srgbClr val="008000"/>
                </a:solidFill>
              </a:rPr>
              <a:t>Fr</a:t>
            </a:r>
            <a:r>
              <a:rPr lang="en-US" dirty="0"/>
              <a:t>    10-10:50am</a:t>
            </a:r>
          </a:p>
          <a:p>
            <a:r>
              <a:rPr lang="en-US" dirty="0"/>
              <a:t>Office hours (FL B24):</a:t>
            </a:r>
          </a:p>
          <a:p>
            <a:pPr lvl="1"/>
            <a:r>
              <a:rPr lang="en-US" dirty="0"/>
              <a:t>(Myself and SA, TBA)</a:t>
            </a:r>
          </a:p>
          <a:p>
            <a:pPr lvl="1"/>
            <a:r>
              <a:rPr lang="en-US" dirty="0"/>
              <a:t>Or by appointment</a:t>
            </a:r>
          </a:p>
          <a:p>
            <a:r>
              <a:rPr lang="en-US" dirty="0"/>
              <a:t>Email</a:t>
            </a:r>
          </a:p>
          <a:p>
            <a:pPr lvl="1"/>
            <a:r>
              <a:rPr lang="en-US" sz="2400" dirty="0">
                <a:hlinkClick r:id="rId4"/>
              </a:rPr>
              <a:t>claypool@cs.wpi.edu</a:t>
            </a:r>
            <a:r>
              <a:rPr lang="en-US" sz="2400" dirty="0"/>
              <a:t> (me)</a:t>
            </a:r>
          </a:p>
          <a:p>
            <a:pPr lvl="1"/>
            <a:r>
              <a:rPr lang="en-US" sz="2400" dirty="0">
                <a:hlinkClick r:id="rId5"/>
              </a:rPr>
              <a:t>hmjauris@wpi.edu</a:t>
            </a:r>
            <a:r>
              <a:rPr lang="en-US" sz="2400" dirty="0"/>
              <a:t> (Hannah </a:t>
            </a:r>
            <a:r>
              <a:rPr lang="en-US" sz="2400" dirty="0" err="1"/>
              <a:t>Jauris</a:t>
            </a:r>
            <a:r>
              <a:rPr lang="en-US" sz="2400" dirty="0"/>
              <a:t>, SA)</a:t>
            </a:r>
          </a:p>
          <a:p>
            <a:pPr lvl="1"/>
            <a:r>
              <a:rPr lang="en-US" sz="2400" dirty="0"/>
              <a:t>TBA: (class + me + SA)</a:t>
            </a:r>
          </a:p>
        </p:txBody>
      </p:sp>
    </p:spTree>
    <p:extLst>
      <p:ext uri="{BB962C8B-B14F-4D97-AF65-F5344CB8AC3E}">
        <p14:creationId xmlns:p14="http://schemas.microsoft.com/office/powerpoint/2010/main" val="138838970"/>
      </p:ext>
    </p:extLst>
  </p:cSld>
  <p:clrMapOvr>
    <a:masterClrMapping/>
  </p:clrMapOvr>
  <p:transition spd="slow">
    <p:cover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Book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00200"/>
            <a:ext cx="41910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D.M. Levine and D.F. Stephan</a:t>
            </a:r>
          </a:p>
          <a:p>
            <a:pPr marL="0" indent="0" algn="ctr">
              <a:buNone/>
            </a:pPr>
            <a:r>
              <a:rPr lang="en-US" sz="3200" dirty="0"/>
              <a:t>“</a:t>
            </a:r>
            <a:r>
              <a:rPr lang="en-US" sz="3200" dirty="0">
                <a:solidFill>
                  <a:srgbClr val="008000"/>
                </a:solidFill>
              </a:rPr>
              <a:t>Even You Can Learn Statistics and Analytics</a:t>
            </a:r>
            <a:r>
              <a:rPr lang="en-US" sz="3200" dirty="0"/>
              <a:t>”</a:t>
            </a:r>
          </a:p>
          <a:p>
            <a:pPr marL="0" indent="0">
              <a:buNone/>
            </a:pPr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 ed. </a:t>
            </a:r>
            <a:r>
              <a:rPr lang="en-US" i="1" dirty="0"/>
              <a:t>Pearson</a:t>
            </a:r>
            <a:r>
              <a:rPr lang="en-US" dirty="0"/>
              <a:t>, 2015</a:t>
            </a:r>
          </a:p>
          <a:p>
            <a:endParaRPr lang="en-US" dirty="0"/>
          </a:p>
          <a:p>
            <a:r>
              <a:rPr lang="en-US" dirty="0"/>
              <a:t>Unfortunate name, but good content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depth to provide foundation for analytics</a:t>
            </a:r>
          </a:p>
          <a:p>
            <a:r>
              <a:rPr lang="en-US" dirty="0"/>
              <a:t>Good examples, but not game-centric</a:t>
            </a:r>
          </a:p>
        </p:txBody>
      </p:sp>
      <p:pic>
        <p:nvPicPr>
          <p:cNvPr id="2050" name="Picture 2" descr="https://www.pearsonhighered.com/assets/bigcovers/0/1/3/3/013338266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566809"/>
            <a:ext cx="3294835" cy="431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4647282"/>
      </p:ext>
    </p:extLst>
  </p:cSld>
  <p:clrMapOvr>
    <a:masterClrMapping/>
  </p:clrMapOvr>
  <p:transition spd="slow">
    <p:cover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Image result for probability game pig logo">
            <a:extLst>
              <a:ext uri="{FF2B5EF4-FFF2-40B4-BE49-F238E27FC236}">
                <a16:creationId xmlns:a16="http://schemas.microsoft.com/office/drawing/2014/main" id="{91C080D5-D325-494A-B753-696B84C97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5013" y="3974527"/>
            <a:ext cx="1306379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 analysis tools and pipeline</a:t>
            </a:r>
          </a:p>
          <a:p>
            <a:r>
              <a:rPr lang="en-US" dirty="0"/>
              <a:t>Statistics</a:t>
            </a:r>
          </a:p>
          <a:p>
            <a:r>
              <a:rPr lang="en-US" dirty="0"/>
              <a:t>Visualizing and presenting data</a:t>
            </a:r>
          </a:p>
          <a:p>
            <a:r>
              <a:rPr lang="en-US" dirty="0"/>
              <a:t>Probability</a:t>
            </a:r>
          </a:p>
          <a:p>
            <a:r>
              <a:rPr lang="en-US" dirty="0"/>
              <a:t>Hypothesis testing</a:t>
            </a:r>
          </a:p>
          <a:p>
            <a:r>
              <a:rPr lang="en-US" dirty="0"/>
              <a:t>Regression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Apply topics to game data!</a:t>
            </a:r>
          </a:p>
          <a:p>
            <a:pPr lvl="1"/>
            <a:r>
              <a:rPr lang="en-US" dirty="0"/>
              <a:t>Commercial and custom</a:t>
            </a:r>
          </a:p>
          <a:p>
            <a:pPr lvl="1"/>
            <a:r>
              <a:rPr lang="en-US" dirty="0"/>
              <a:t>New and old</a:t>
            </a:r>
          </a:p>
        </p:txBody>
      </p:sp>
      <p:pic>
        <p:nvPicPr>
          <p:cNvPr id="3074" name="Picture 2" descr="Image result for perlenspiel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5062" y="4478302"/>
            <a:ext cx="1161301" cy="1016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://gaming.corsair.com/~/media/gaming/rgb%20profile/cuprofile%20files/2016/12/23/profile%20images/league-of-legends-6c6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5081" y="3829430"/>
            <a:ext cx="8382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Image result for hearthstone logo">
            <a:extLst>
              <a:ext uri="{FF2B5EF4-FFF2-40B4-BE49-F238E27FC236}">
                <a16:creationId xmlns:a16="http://schemas.microsoft.com/office/drawing/2014/main" id="{6907D193-DF46-4266-9FD6-37B749A948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5520916"/>
            <a:ext cx="868407" cy="86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result for heroes of the storm logo">
            <a:extLst>
              <a:ext uri="{FF2B5EF4-FFF2-40B4-BE49-F238E27FC236}">
                <a16:creationId xmlns:a16="http://schemas.microsoft.com/office/drawing/2014/main" id="{966A683B-6DF1-47A5-BCA3-DAA36BFA3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1409" y="5637866"/>
            <a:ext cx="1138237" cy="78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8025313"/>
      </p:ext>
    </p:extLst>
  </p:cSld>
  <p:clrMapOvr>
    <a:masterClrMapping/>
  </p:clrMapOvr>
  <p:transition spd="slow">
    <p:cover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Course Structure</a:t>
            </a:r>
          </a:p>
        </p:txBody>
      </p:sp>
      <p:sp>
        <p:nvSpPr>
          <p:cNvPr id="11267" name="Rectangle 10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Prerequisites</a:t>
            </a:r>
          </a:p>
          <a:p>
            <a:pPr lvl="1"/>
            <a:r>
              <a:rPr lang="en-US" dirty="0"/>
              <a:t>College algebra</a:t>
            </a:r>
          </a:p>
          <a:p>
            <a:pPr lvl="1"/>
            <a:r>
              <a:rPr lang="en-US" dirty="0"/>
              <a:t>No {</a:t>
            </a:r>
            <a:r>
              <a:rPr lang="en-US" dirty="0">
                <a:solidFill>
                  <a:srgbClr val="0070C0"/>
                </a:solidFill>
              </a:rPr>
              <a:t>programming</a:t>
            </a:r>
            <a:r>
              <a:rPr lang="en-US" dirty="0"/>
              <a:t>, </a:t>
            </a:r>
            <a:r>
              <a:rPr lang="en-US" dirty="0">
                <a:solidFill>
                  <a:srgbClr val="0070C0"/>
                </a:solidFill>
              </a:rPr>
              <a:t>stats</a:t>
            </a:r>
            <a:r>
              <a:rPr lang="en-US" dirty="0"/>
              <a:t>, </a:t>
            </a:r>
            <a:r>
              <a:rPr lang="en-US" dirty="0">
                <a:solidFill>
                  <a:srgbClr val="0070C0"/>
                </a:solidFill>
              </a:rPr>
              <a:t>probability</a:t>
            </a:r>
            <a:r>
              <a:rPr lang="en-US" dirty="0"/>
              <a:t>} expected</a:t>
            </a:r>
          </a:p>
          <a:p>
            <a:pPr lvl="1"/>
            <a:r>
              <a:rPr lang="en-US" dirty="0"/>
              <a:t>No </a:t>
            </a:r>
            <a:r>
              <a:rPr lang="en-US" dirty="0">
                <a:solidFill>
                  <a:srgbClr val="0070C0"/>
                </a:solidFill>
              </a:rPr>
              <a:t>game analytics </a:t>
            </a:r>
            <a:r>
              <a:rPr lang="en-US" dirty="0"/>
              <a:t>experience required</a:t>
            </a:r>
            <a:endParaRPr lang="en-US" sz="2400" dirty="0"/>
          </a:p>
          <a:p>
            <a:r>
              <a:rPr lang="en-US" dirty="0"/>
              <a:t>Grading</a:t>
            </a:r>
          </a:p>
          <a:p>
            <a:pPr lvl="1"/>
            <a:r>
              <a:rPr lang="en-US" sz="2400" dirty="0"/>
              <a:t>Exams (</a:t>
            </a:r>
            <a:r>
              <a:rPr lang="en-US" sz="2400" dirty="0">
                <a:solidFill>
                  <a:srgbClr val="008000"/>
                </a:solidFill>
              </a:rPr>
              <a:t>30%</a:t>
            </a:r>
            <a:r>
              <a:rPr lang="en-US" sz="2400" dirty="0"/>
              <a:t>)</a:t>
            </a:r>
          </a:p>
          <a:p>
            <a:pPr lvl="1"/>
            <a:r>
              <a:rPr lang="en-US" sz="2400" dirty="0"/>
              <a:t>Projects (</a:t>
            </a:r>
            <a:r>
              <a:rPr lang="en-US" sz="2400" dirty="0">
                <a:solidFill>
                  <a:srgbClr val="008000"/>
                </a:solidFill>
              </a:rPr>
              <a:t>55%</a:t>
            </a:r>
            <a:r>
              <a:rPr lang="en-US" sz="2400" dirty="0"/>
              <a:t>)</a:t>
            </a:r>
          </a:p>
          <a:p>
            <a:pPr lvl="1"/>
            <a:r>
              <a:rPr lang="en-US" sz="2400" dirty="0"/>
              <a:t>Presentation (</a:t>
            </a:r>
            <a:r>
              <a:rPr lang="en-US" sz="2400" dirty="0">
                <a:solidFill>
                  <a:srgbClr val="008000"/>
                </a:solidFill>
              </a:rPr>
              <a:t>10%</a:t>
            </a:r>
            <a:r>
              <a:rPr lang="en-US" sz="2400" dirty="0"/>
              <a:t>)</a:t>
            </a:r>
          </a:p>
          <a:p>
            <a:pPr lvl="1"/>
            <a:r>
              <a:rPr lang="en-US" sz="2400" dirty="0"/>
              <a:t>Participation (</a:t>
            </a:r>
            <a:r>
              <a:rPr lang="en-US" sz="2400" dirty="0">
                <a:solidFill>
                  <a:srgbClr val="008000"/>
                </a:solidFill>
              </a:rPr>
              <a:t>5%</a:t>
            </a:r>
            <a:r>
              <a:rPr lang="en-US" sz="2400" dirty="0"/>
              <a:t>)</a:t>
            </a:r>
          </a:p>
          <a:p>
            <a:pPr lvl="1"/>
            <a:r>
              <a:rPr lang="en-US" sz="2400" dirty="0"/>
              <a:t>On the Canvas</a:t>
            </a:r>
            <a:r>
              <a:rPr lang="en-US" sz="2400" i="1" dirty="0"/>
              <a:t> </a:t>
            </a:r>
            <a:r>
              <a:rPr lang="en-US" sz="2400" dirty="0"/>
              <a:t>Website: </a:t>
            </a:r>
            <a:r>
              <a:rPr lang="en-US" sz="2400" dirty="0">
                <a:hlinkClick r:id="rId2"/>
              </a:rPr>
              <a:t>https://canvas.wpi.edu/courses/13112</a:t>
            </a:r>
            <a:r>
              <a:rPr lang="en-US" sz="2400" dirty="0"/>
              <a:t> </a:t>
            </a:r>
          </a:p>
          <a:p>
            <a:pPr lvl="2"/>
            <a:r>
              <a:rPr lang="en-US" sz="2000" dirty="0"/>
              <a:t>Authenticate with WPI login and password</a:t>
            </a:r>
          </a:p>
          <a:p>
            <a:pPr lvl="1"/>
            <a:endParaRPr lang="en-US" sz="24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BFFD4A7-DD6E-4A50-905A-DD18775CD012}"/>
              </a:ext>
            </a:extLst>
          </p:cNvPr>
          <p:cNvGrpSpPr/>
          <p:nvPr/>
        </p:nvGrpSpPr>
        <p:grpSpPr>
          <a:xfrm>
            <a:off x="6400800" y="3124200"/>
            <a:ext cx="2514600" cy="2046681"/>
            <a:chOff x="6553200" y="3124200"/>
            <a:chExt cx="2514600" cy="2046681"/>
          </a:xfrm>
        </p:grpSpPr>
        <p:pic>
          <p:nvPicPr>
            <p:cNvPr id="3076" name="Picture 4" descr="Related image">
              <a:extLst>
                <a:ext uri="{FF2B5EF4-FFF2-40B4-BE49-F238E27FC236}">
                  <a16:creationId xmlns:a16="http://schemas.microsoft.com/office/drawing/2014/main" id="{75C5CCE5-084E-4A4D-9914-3A9B413EFC4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7208" y="3124200"/>
              <a:ext cx="1866585" cy="1828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B26F6637-E71C-4612-B3EA-5136DF07CD80}"/>
                </a:ext>
              </a:extLst>
            </p:cNvPr>
            <p:cNvSpPr/>
            <p:nvPr/>
          </p:nvSpPr>
          <p:spPr>
            <a:xfrm>
              <a:off x="6553200" y="4986215"/>
              <a:ext cx="2514600" cy="18466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600" dirty="0">
                  <a:solidFill>
                    <a:schemeClr val="bg1">
                      <a:lumMod val="65000"/>
                    </a:schemeClr>
                  </a:solidFill>
                </a:rPr>
                <a:t>http://idwbi.com/wp-content/uploads/2017/01/database-Schema.png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4976295"/>
      </p:ext>
    </p:extLst>
  </p:cSld>
  <p:clrMapOvr>
    <a:masterClrMapping/>
  </p:clrMapOvr>
  <p:transition spd="slow">
    <p:cover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2</a:t>
            </a:r>
            <a:r>
              <a:rPr lang="en-US" dirty="0"/>
              <a:t> exams, </a:t>
            </a:r>
            <a:r>
              <a:rPr lang="en-US" dirty="0">
                <a:solidFill>
                  <a:srgbClr val="008000"/>
                </a:solidFill>
              </a:rPr>
              <a:t>30% </a:t>
            </a:r>
            <a:r>
              <a:rPr lang="en-US" dirty="0"/>
              <a:t>of grade total</a:t>
            </a:r>
          </a:p>
          <a:p>
            <a:r>
              <a:rPr lang="en-US" dirty="0">
                <a:solidFill>
                  <a:srgbClr val="0070C0"/>
                </a:solidFill>
              </a:rPr>
              <a:t>Mid-term</a:t>
            </a:r>
            <a:r>
              <a:rPr lang="en-US" dirty="0"/>
              <a:t>, </a:t>
            </a:r>
            <a:r>
              <a:rPr lang="en-US" dirty="0">
                <a:solidFill>
                  <a:srgbClr val="0070C0"/>
                </a:solidFill>
              </a:rPr>
              <a:t>Final</a:t>
            </a:r>
            <a:r>
              <a:rPr lang="en-US" dirty="0"/>
              <a:t> (non-cumulative)</a:t>
            </a:r>
          </a:p>
          <a:p>
            <a:r>
              <a:rPr lang="en-US" dirty="0"/>
              <a:t>Closed-note, Closed-paper, Closed-friend</a:t>
            </a:r>
          </a:p>
          <a:p>
            <a:r>
              <a:rPr lang="en-US" dirty="0"/>
              <a:t>Generally, on material in class, but may have some parts from project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Test mastery of concepts that may not be evident from project reports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3F61969-3870-4F98-A3AF-30D4D75D642F}"/>
              </a:ext>
            </a:extLst>
          </p:cNvPr>
          <p:cNvGrpSpPr/>
          <p:nvPr/>
        </p:nvGrpSpPr>
        <p:grpSpPr>
          <a:xfrm>
            <a:off x="6667500" y="373331"/>
            <a:ext cx="2019300" cy="2088614"/>
            <a:chOff x="6819900" y="264869"/>
            <a:chExt cx="2019300" cy="2088614"/>
          </a:xfrm>
        </p:grpSpPr>
        <p:pic>
          <p:nvPicPr>
            <p:cNvPr id="4098" name="Picture 2" descr="Image result for exams icon">
              <a:extLst>
                <a:ext uri="{FF2B5EF4-FFF2-40B4-BE49-F238E27FC236}">
                  <a16:creationId xmlns:a16="http://schemas.microsoft.com/office/drawing/2014/main" id="{94C12412-FE17-4918-A6E8-73E2D0E6D90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7050" y="264869"/>
              <a:ext cx="1905000" cy="1905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14F926E5-46E1-44D9-8708-A19F366D37C1}"/>
                </a:ext>
              </a:extLst>
            </p:cNvPr>
            <p:cNvSpPr/>
            <p:nvPr/>
          </p:nvSpPr>
          <p:spPr>
            <a:xfrm>
              <a:off x="6819900" y="2168817"/>
              <a:ext cx="2019300" cy="18466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600" dirty="0">
                  <a:solidFill>
                    <a:schemeClr val="bg1">
                      <a:lumMod val="65000"/>
                    </a:schemeClr>
                  </a:solidFill>
                </a:rPr>
                <a:t>https://static.thenounproject.com/png/1361740-200.png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73101185"/>
      </p:ext>
    </p:extLst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3649</TotalTime>
  <Words>943</Words>
  <Application>Microsoft Office PowerPoint</Application>
  <PresentationFormat>On-screen Show (4:3)</PresentationFormat>
  <Paragraphs>197</Paragraphs>
  <Slides>19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Office Theme</vt:lpstr>
      <vt:lpstr>Data Analysis for Game Development</vt:lpstr>
      <vt:lpstr>Outline</vt:lpstr>
      <vt:lpstr>Professor Background (Who am I?)</vt:lpstr>
      <vt:lpstr>Student Background (Who are you?)</vt:lpstr>
      <vt:lpstr>Syllabus Stuff</vt:lpstr>
      <vt:lpstr>Text Book</vt:lpstr>
      <vt:lpstr>Class Topics</vt:lpstr>
      <vt:lpstr>Course Structure</vt:lpstr>
      <vt:lpstr>Exams</vt:lpstr>
      <vt:lpstr>Projects</vt:lpstr>
      <vt:lpstr>Presentation</vt:lpstr>
      <vt:lpstr>Participation</vt:lpstr>
      <vt:lpstr>Slides</vt:lpstr>
      <vt:lpstr>Timeline</vt:lpstr>
      <vt:lpstr>Why This Class?</vt:lpstr>
      <vt:lpstr>Why This Class? </vt:lpstr>
      <vt:lpstr>Why This Class? – Other</vt:lpstr>
      <vt:lpstr>Jobs</vt:lpstr>
      <vt:lpstr>Jobs</vt:lpstr>
    </vt:vector>
  </TitlesOfParts>
  <Company>Worcester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</dc:title>
  <dc:creator>Mark Claypool</dc:creator>
  <cp:lastModifiedBy>Mark Claypool</cp:lastModifiedBy>
  <cp:revision>90</cp:revision>
  <cp:lastPrinted>2019-03-10T15:27:47Z</cp:lastPrinted>
  <dcterms:created xsi:type="dcterms:W3CDTF">2012-01-13T01:01:36Z</dcterms:created>
  <dcterms:modified xsi:type="dcterms:W3CDTF">2019-03-11T13:44:19Z</dcterms:modified>
</cp:coreProperties>
</file>