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8E3DA-076A-4149-BEE4-1CBCE1FBE493}" type="datetimeFigureOut">
              <a:rPr lang="en-US" smtClean="0"/>
              <a:t>2/20/2012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77A6C-3758-48F1-AE99-15F9A6054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91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77A6C-3758-48F1-AE99-15F9A6054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4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1FEF06-1BD3-459B-AA03-41BAEC9B245D}" type="datetimeFigureOut">
              <a:rPr lang="en-US" smtClean="0"/>
              <a:t>2/19/2012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69015E-4202-4201-B0A5-814183B7EA9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Testing Metrics for Password Creation Policies  </a:t>
            </a:r>
            <a:br>
              <a:rPr lang="en-US" dirty="0"/>
            </a:br>
            <a:r>
              <a:rPr lang="en-US" dirty="0"/>
              <a:t>by Attacking Large Sets of Revealed Passwords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 Weir, </a:t>
            </a:r>
            <a:r>
              <a:rPr lang="en-US" dirty="0" err="1"/>
              <a:t>Sudhir</a:t>
            </a:r>
            <a:r>
              <a:rPr lang="en-US" dirty="0"/>
              <a:t> </a:t>
            </a:r>
            <a:r>
              <a:rPr lang="en-US" dirty="0" err="1" smtClean="0"/>
              <a:t>Aggarwal</a:t>
            </a:r>
            <a:r>
              <a:rPr lang="en-US" dirty="0" smtClean="0"/>
              <a:t>,</a:t>
            </a:r>
          </a:p>
          <a:p>
            <a:r>
              <a:rPr lang="en-US" dirty="0" smtClean="0"/>
              <a:t>Michael </a:t>
            </a:r>
            <a:r>
              <a:rPr lang="en-US" dirty="0"/>
              <a:t>Collins, </a:t>
            </a:r>
            <a:r>
              <a:rPr lang="en-US" dirty="0" smtClean="0"/>
              <a:t>Henry </a:t>
            </a:r>
            <a:r>
              <a:rPr lang="en-US" dirty="0"/>
              <a:t>Stern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400" y="6486225"/>
            <a:ext cx="363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Presented by Erik Archambault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Second test: same as before, but digits required</a:t>
            </a:r>
          </a:p>
          <a:p>
            <a:pPr lvl="1"/>
            <a:r>
              <a:rPr lang="en-US" dirty="0" smtClean="0"/>
              <a:t>Attack less successful against shorter passwords, oddly more successful against longer passwords</a:t>
            </a:r>
          </a:p>
          <a:p>
            <a:pPr lvl="2"/>
            <a:r>
              <a:rPr lang="en-US" dirty="0" smtClean="0"/>
              <a:t>As longer passwords more likely contain digits, could have eliminated wasted guesses</a:t>
            </a:r>
          </a:p>
          <a:p>
            <a:pPr lvl="1"/>
            <a:r>
              <a:rPr lang="en-US" dirty="0" smtClean="0"/>
              <a:t>Also, significantly decreased effectiveness on first 100 million guesses</a:t>
            </a:r>
          </a:p>
          <a:p>
            <a:r>
              <a:rPr lang="en-US" dirty="0" smtClean="0"/>
              <a:t>Usage of digits not uniform, ‘1’ is by far the most common, in ~11% of cases</a:t>
            </a:r>
          </a:p>
          <a:p>
            <a:r>
              <a:rPr lang="en-US" dirty="0" smtClean="0"/>
              <a:t>~85% of passwords with digits have them at the end or are entirely digits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Requiring digits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Shorter attack: 50 thousand guesses (feasible for an online attack), with the same dictionary</a:t>
            </a:r>
          </a:p>
          <a:p>
            <a:pPr lvl="1"/>
            <a:r>
              <a:rPr lang="en-US" dirty="0" smtClean="0"/>
              <a:t>Resulted in little difference based on password length</a:t>
            </a:r>
          </a:p>
          <a:p>
            <a:r>
              <a:rPr lang="en-US" dirty="0" smtClean="0"/>
              <a:t>Short attack with optimized dictionary based on training set, performance similar to first test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Shorter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650551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796" y="3429001"/>
            <a:ext cx="5989758" cy="3428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06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/>
          <a:lstStyle/>
          <a:p>
            <a:r>
              <a:rPr lang="en-US" dirty="0" smtClean="0"/>
              <a:t>Very short attack (2000 guesses) with optimized dictionary</a:t>
            </a:r>
          </a:p>
          <a:p>
            <a:pPr lvl="1"/>
            <a:r>
              <a:rPr lang="en-US" dirty="0" smtClean="0"/>
              <a:t>Still much more successful than NIST thresholds would allow or NIST metric predicts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Shorter Tests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7646"/>
            <a:ext cx="5476875" cy="38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31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 imply blacklists are necessary</a:t>
            </a:r>
          </a:p>
          <a:p>
            <a:pPr lvl="1"/>
            <a:r>
              <a:rPr lang="en-US" dirty="0" smtClean="0"/>
              <a:t>NIST paper says blacklists necessary for the entropy metric, but what about the last rule that adds entropy for blacklisting</a:t>
            </a:r>
          </a:p>
          <a:p>
            <a:r>
              <a:rPr lang="en-US" dirty="0" smtClean="0"/>
              <a:t>NIST cracking speed prediction is unrealistic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05200"/>
            <a:ext cx="5865591" cy="336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8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Further attack tests show blacklisting to be very effective</a:t>
            </a:r>
          </a:p>
          <a:p>
            <a:r>
              <a:rPr lang="en-US" dirty="0" smtClean="0"/>
              <a:t>However, attacks are still more successful than allowed by NIST’s Level 1 or 2 standards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Blacklisting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270955"/>
            <a:ext cx="6469425" cy="3615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291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Requiring upper case or special characters decreases attack success, causes a plateau in cracking rate</a:t>
            </a:r>
          </a:p>
          <a:p>
            <a:pPr lvl="1"/>
            <a:r>
              <a:rPr lang="en-US" dirty="0" smtClean="0"/>
              <a:t>Most passwords (nearly 90% of length 7) with uppercase characters follow one of two patterns</a:t>
            </a:r>
          </a:p>
          <a:p>
            <a:pPr lvl="1"/>
            <a:r>
              <a:rPr lang="en-US" dirty="0" smtClean="0"/>
              <a:t>Special characters used in more varied ways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Case/Special Characters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578" y="3886200"/>
            <a:ext cx="4823178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86201"/>
            <a:ext cx="449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307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data sets were attacked using training from </a:t>
            </a:r>
            <a:r>
              <a:rPr lang="en-US" dirty="0" err="1" smtClean="0"/>
              <a:t>RockYou</a:t>
            </a:r>
            <a:r>
              <a:rPr lang="en-US" dirty="0" smtClean="0"/>
              <a:t> set</a:t>
            </a:r>
          </a:p>
          <a:p>
            <a:pPr lvl="1"/>
            <a:r>
              <a:rPr lang="en-US" dirty="0" smtClean="0"/>
              <a:t>Attacks were generally more effective against other password sets, even though trained on </a:t>
            </a:r>
            <a:r>
              <a:rPr lang="en-US" dirty="0" err="1" smtClean="0"/>
              <a:t>RockYou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of </a:t>
            </a:r>
            <a:r>
              <a:rPr lang="en-US" dirty="0" err="1" smtClean="0"/>
              <a:t>RockYou</a:t>
            </a:r>
            <a:r>
              <a:rPr lang="en-US" dirty="0" smtClean="0"/>
              <a:t> Training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129844"/>
            <a:ext cx="6135964" cy="3730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933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derived from </a:t>
            </a:r>
            <a:r>
              <a:rPr lang="en-US" dirty="0" err="1" smtClean="0"/>
              <a:t>RockYou</a:t>
            </a:r>
            <a:r>
              <a:rPr lang="en-US" dirty="0" smtClean="0"/>
              <a:t> training set was the most effective against </a:t>
            </a:r>
            <a:r>
              <a:rPr lang="en-US" dirty="0" err="1" smtClean="0"/>
              <a:t>FaithWriters</a:t>
            </a:r>
            <a:r>
              <a:rPr lang="en-US" dirty="0" smtClean="0"/>
              <a:t> passwords</a:t>
            </a:r>
          </a:p>
          <a:p>
            <a:pPr lvl="1"/>
            <a:r>
              <a:rPr lang="en-US" dirty="0" smtClean="0"/>
              <a:t>Note Singles.org believed to have similar demographic to </a:t>
            </a:r>
            <a:r>
              <a:rPr lang="en-US" dirty="0" err="1" smtClean="0"/>
              <a:t>FaithWriters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Validity of </a:t>
            </a:r>
            <a:r>
              <a:rPr lang="en-US" dirty="0" err="1"/>
              <a:t>RockYou</a:t>
            </a:r>
            <a:r>
              <a:rPr lang="en-US" dirty="0"/>
              <a:t> Training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524955"/>
            <a:ext cx="6039816" cy="3364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99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 policies: clear, explicit constraints</a:t>
            </a:r>
          </a:p>
          <a:p>
            <a:pPr lvl="1"/>
            <a:r>
              <a:rPr lang="en-US" dirty="0" smtClean="0"/>
              <a:t>Strong explicit policy can frustrate attacks</a:t>
            </a:r>
          </a:p>
          <a:p>
            <a:pPr lvl="1"/>
            <a:r>
              <a:rPr lang="en-US" dirty="0" smtClean="0"/>
              <a:t>However, passwords can still be vulnerable based on poor user choices</a:t>
            </a:r>
          </a:p>
          <a:p>
            <a:r>
              <a:rPr lang="en-US" dirty="0" smtClean="0"/>
              <a:t>External policies: user-selected base password is strengthened by system</a:t>
            </a:r>
          </a:p>
          <a:p>
            <a:pPr lvl="1"/>
            <a:r>
              <a:rPr lang="en-US" dirty="0" smtClean="0"/>
              <a:t>Users tend to choose/reuse simpler base passwords</a:t>
            </a:r>
          </a:p>
          <a:p>
            <a:pPr lvl="1"/>
            <a:r>
              <a:rPr lang="en-US" dirty="0" smtClean="0"/>
              <a:t>Users may also write down passwords to remember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8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NIST </a:t>
            </a:r>
            <a:r>
              <a:rPr lang="en-US" dirty="0" smtClean="0"/>
              <a:t>SP800-63, from 2006, presents entropy-based password strength metric</a:t>
            </a:r>
          </a:p>
          <a:p>
            <a:pPr lvl="1"/>
            <a:r>
              <a:rPr lang="en-US" dirty="0" smtClean="0"/>
              <a:t>Based on Shannon’s information entropy from 1948</a:t>
            </a:r>
          </a:p>
          <a:p>
            <a:r>
              <a:rPr lang="en-US" dirty="0" smtClean="0"/>
              <a:t>Goal: test NIST metric’s accuracy and conventional password policies with cracking attacks against real passwords</a:t>
            </a:r>
          </a:p>
          <a:p>
            <a:r>
              <a:rPr lang="en-US" dirty="0" smtClean="0"/>
              <a:t>Data sets: RockYou.com (primary, ~32 million passwords)</a:t>
            </a:r>
          </a:p>
          <a:p>
            <a:pPr lvl="1"/>
            <a:r>
              <a:rPr lang="en-US" dirty="0" smtClean="0"/>
              <a:t>Also FaithWriters.com, Singles.org, Neopets.com (assumed), PhpBB.com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policies: reject passwords that are too easy to guess</a:t>
            </a:r>
          </a:p>
          <a:p>
            <a:pPr lvl="1"/>
            <a:r>
              <a:rPr lang="en-US" dirty="0" smtClean="0"/>
              <a:t>Rejection can be combined with other policies, e.g. an explicit policy</a:t>
            </a:r>
          </a:p>
          <a:p>
            <a:pPr lvl="1"/>
            <a:r>
              <a:rPr lang="en-US" dirty="0" smtClean="0"/>
              <a:t>Assuming basis for rejection (e.g. blacklist) is accurate, reduces average guessability of passwords</a:t>
            </a:r>
          </a:p>
          <a:p>
            <a:pPr lvl="1"/>
            <a:r>
              <a:rPr lang="en-US" dirty="0" smtClean="0"/>
              <a:t>Feedback can be used by attacker to improve attacks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4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Torpig</a:t>
            </a:r>
            <a:r>
              <a:rPr lang="en-US" dirty="0" smtClean="0"/>
              <a:t> takeover-largest previous study on real password security</a:t>
            </a:r>
          </a:p>
          <a:p>
            <a:r>
              <a:rPr lang="en-US" dirty="0" smtClean="0"/>
              <a:t>No other major results on actual security of password creation policies, e.g. the effect of password length</a:t>
            </a:r>
          </a:p>
          <a:p>
            <a:r>
              <a:rPr lang="en-US" dirty="0" smtClean="0"/>
              <a:t>Also theoretical work trying to establish guessing entropy based on Shannon’s information entropy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59491"/>
          </a:xfrm>
        </p:spPr>
        <p:txBody>
          <a:bodyPr/>
          <a:lstStyle/>
          <a:p>
            <a:r>
              <a:rPr lang="en-US" dirty="0" smtClean="0"/>
              <a:t>4 bits for first character</a:t>
            </a:r>
          </a:p>
          <a:p>
            <a:r>
              <a:rPr lang="en-US" dirty="0" smtClean="0"/>
              <a:t>2 bits for 2</a:t>
            </a:r>
            <a:r>
              <a:rPr lang="en-US" baseline="30000" dirty="0" smtClean="0"/>
              <a:t>nd</a:t>
            </a:r>
            <a:r>
              <a:rPr lang="en-US" dirty="0" smtClean="0"/>
              <a:t>-8</a:t>
            </a:r>
            <a:r>
              <a:rPr lang="en-US" baseline="30000" dirty="0" smtClean="0"/>
              <a:t>th</a:t>
            </a:r>
            <a:r>
              <a:rPr lang="en-US" dirty="0" smtClean="0"/>
              <a:t> characters</a:t>
            </a:r>
          </a:p>
          <a:p>
            <a:r>
              <a:rPr lang="en-US" dirty="0" smtClean="0"/>
              <a:t>1.5 bits for chars 9</a:t>
            </a:r>
            <a:r>
              <a:rPr lang="en-US" baseline="30000" dirty="0" smtClean="0"/>
              <a:t>th</a:t>
            </a:r>
            <a:r>
              <a:rPr lang="en-US" dirty="0" smtClean="0"/>
              <a:t>-20</a:t>
            </a:r>
            <a:r>
              <a:rPr lang="en-US" baseline="30000" dirty="0" smtClean="0"/>
              <a:t>th</a:t>
            </a:r>
            <a:r>
              <a:rPr lang="en-US" dirty="0" smtClean="0"/>
              <a:t> characters</a:t>
            </a:r>
          </a:p>
          <a:p>
            <a:r>
              <a:rPr lang="en-US" dirty="0" smtClean="0"/>
              <a:t>1 bit for each additional character</a:t>
            </a:r>
          </a:p>
          <a:p>
            <a:r>
              <a:rPr lang="en-US" dirty="0" smtClean="0"/>
              <a:t>6 extra bits for upper case and/or non-alphabetic characters</a:t>
            </a:r>
          </a:p>
          <a:p>
            <a:r>
              <a:rPr lang="en-US" dirty="0" smtClean="0"/>
              <a:t>Up to 6 extra bits for blacklist check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 Metric Rules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600504"/>
            <a:ext cx="6671733" cy="2277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832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Rules based on Shannon’s entropy estimates</a:t>
                </a:r>
              </a:p>
              <a:p>
                <a:pPr lvl="1"/>
                <a:r>
                  <a:rPr lang="en-US" dirty="0" smtClean="0"/>
                  <a:t>Shannon’s entropy estimates based on observations of English language strings</a:t>
                </a:r>
              </a:p>
              <a:p>
                <a:pPr lvl="1"/>
                <a:r>
                  <a:rPr lang="en-US" dirty="0" smtClean="0"/>
                  <a:t>Entropy of subsequent characters based on knowledge of previous characters</a:t>
                </a:r>
              </a:p>
              <a:p>
                <a:r>
                  <a:rPr lang="en-US" dirty="0" smtClean="0"/>
                  <a:t>Anticipates online attacks, with limited number and frequency of guesses</a:t>
                </a:r>
              </a:p>
              <a:p>
                <a:pPr lvl="1"/>
                <a:r>
                  <a:rPr lang="en-US" dirty="0"/>
                  <a:t>Chance of success </a:t>
                </a:r>
                <a:r>
                  <a:rPr lang="en-US" dirty="0" smtClean="0"/>
                  <a:t>=</a:t>
                </a:r>
                <a:br>
                  <a:rPr lang="en-US" dirty="0" smtClean="0"/>
                </a:br>
                <a:r>
                  <a:rPr lang="en-US" dirty="0" smtClean="0"/>
                  <a:t>Number </a:t>
                </a:r>
                <a:r>
                  <a:rPr lang="en-US" dirty="0"/>
                  <a:t>of Allowed Guesses 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H(x) = password entropy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 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3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Two levels of acceptable risk:</a:t>
                </a:r>
              </a:p>
              <a:p>
                <a:pPr lvl="1"/>
                <a:r>
                  <a:rPr lang="en-US" dirty="0"/>
                  <a:t>Level 1: </a:t>
                </a:r>
                <a:r>
                  <a:rPr lang="en-US" dirty="0" smtClean="0"/>
                  <a:t>Chance of success = 1/1024</a:t>
                </a:r>
              </a:p>
              <a:p>
                <a:pPr lvl="2"/>
                <a:r>
                  <a:rPr lang="en-US" dirty="0" smtClean="0"/>
                  <a:t># </a:t>
                </a:r>
                <a:r>
                  <a:rPr lang="en-US" dirty="0"/>
                  <a:t>of allowed guesses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𝐻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−10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Level </a:t>
                </a:r>
                <a:r>
                  <a:rPr lang="en-US" dirty="0"/>
                  <a:t>2</a:t>
                </a:r>
                <a:r>
                  <a:rPr lang="en-US" dirty="0" smtClean="0"/>
                  <a:t>: Chance of success = 1/16384</a:t>
                </a:r>
              </a:p>
              <a:p>
                <a:pPr lvl="2"/>
                <a:r>
                  <a:rPr lang="en-US" dirty="0" smtClean="0"/>
                  <a:t># </a:t>
                </a:r>
                <a:r>
                  <a:rPr lang="en-US" dirty="0"/>
                  <a:t>of allowed guesses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𝐻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 smtClean="0"/>
                  <a:t>Can tailor password creation policy based on level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NIST Metric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7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</a:t>
            </a:r>
            <a:r>
              <a:rPr lang="en-US" dirty="0" err="1" smtClean="0"/>
              <a:t>RockYou</a:t>
            </a:r>
            <a:r>
              <a:rPr lang="en-US" dirty="0" smtClean="0"/>
              <a:t> data set randomly into 32 even lists, 1 million passwords each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five lists are test set, last five are training set</a:t>
            </a:r>
          </a:p>
          <a:p>
            <a:r>
              <a:rPr lang="en-US" dirty="0" err="1" smtClean="0"/>
              <a:t>RockYou</a:t>
            </a:r>
            <a:r>
              <a:rPr lang="en-US" dirty="0" smtClean="0"/>
              <a:t> set from multiple sites, no one policy affects whole set-more general</a:t>
            </a:r>
          </a:p>
          <a:p>
            <a:r>
              <a:rPr lang="en-US" dirty="0" smtClean="0"/>
              <a:t>Observation: in first three lists, ~85% of passwords show 14-21.5 bits of entropy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John the Ripper to simulate offline cracking attacks (also use short runs to compare to NIST thresholds)</a:t>
            </a:r>
          </a:p>
          <a:p>
            <a:pPr lvl="1"/>
            <a:r>
              <a:rPr lang="en-US" dirty="0" smtClean="0"/>
              <a:t>Guessing rule set is simpler, slower than default</a:t>
            </a:r>
          </a:p>
          <a:p>
            <a:pPr lvl="1"/>
            <a:r>
              <a:rPr lang="en-US" dirty="0" smtClean="0"/>
              <a:t>Used general base dictionary at first, later an optimized dictionary based on training data set</a:t>
            </a:r>
          </a:p>
          <a:p>
            <a:r>
              <a:rPr lang="en-US" dirty="0" smtClean="0"/>
              <a:t>Assumed in all cases that attacker is aware of password creation policy</a:t>
            </a:r>
          </a:p>
          <a:p>
            <a:pPr lvl="1"/>
            <a:r>
              <a:rPr lang="en-US" dirty="0" smtClean="0"/>
              <a:t>E.g. digits required, blacklist in effect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5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test: one billion guesses, passwords grouped by length (7+, 8+, 9+, and 10+characters)</a:t>
            </a:r>
          </a:p>
          <a:p>
            <a:pPr lvl="1"/>
            <a:r>
              <a:rPr lang="en-US" dirty="0" smtClean="0"/>
              <a:t>Increased length correlated with increased strength/lower cracking success</a:t>
            </a:r>
          </a:p>
          <a:p>
            <a:pPr lvl="1"/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Results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965222"/>
            <a:ext cx="770800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95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376</TotalTime>
  <Words>850</Words>
  <Application>Microsoft Office PowerPoint</Application>
  <PresentationFormat>On-screen Show (4:3)</PresentationFormat>
  <Paragraphs>94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Testing Metrics for Password Creation Policies   by Attacking Large Sets of Revealed Passwords</vt:lpstr>
      <vt:lpstr>Background</vt:lpstr>
      <vt:lpstr>Related Work</vt:lpstr>
      <vt:lpstr>NIST Metric Rules</vt:lpstr>
      <vt:lpstr>NIST Metric</vt:lpstr>
      <vt:lpstr>NIST Metric</vt:lpstr>
      <vt:lpstr>Methodology</vt:lpstr>
      <vt:lpstr>Methodology</vt:lpstr>
      <vt:lpstr>Initial Results</vt:lpstr>
      <vt:lpstr>Requiring digits</vt:lpstr>
      <vt:lpstr>Shorter Tests</vt:lpstr>
      <vt:lpstr>PowerPoint Presentation</vt:lpstr>
      <vt:lpstr>Shorter Tests</vt:lpstr>
      <vt:lpstr>Results</vt:lpstr>
      <vt:lpstr>Effects of Blacklisting</vt:lpstr>
      <vt:lpstr>Upper Case/Special Characters</vt:lpstr>
      <vt:lpstr>Validity of RockYou Training</vt:lpstr>
      <vt:lpstr>Validity of RockYou Training</vt:lpstr>
      <vt:lpstr>Policy Suggestions</vt:lpstr>
      <vt:lpstr>Policy Suggestions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</dc:creator>
  <cp:lastModifiedBy>Erik</cp:lastModifiedBy>
  <cp:revision>63</cp:revision>
  <dcterms:created xsi:type="dcterms:W3CDTF">2012-02-20T04:02:44Z</dcterms:created>
  <dcterms:modified xsi:type="dcterms:W3CDTF">2012-02-20T10:18:59Z</dcterms:modified>
</cp:coreProperties>
</file>