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roxima Nova" panose="020B0604020202020204" charset="0"/>
      <p:regular r:id="rId28"/>
      <p:bold r:id="rId29"/>
      <p:italic r:id="rId30"/>
      <p:boldItalic r:id="rId31"/>
    </p:embeddedFont>
    <p:embeddedFont>
      <p:font typeface="Alfa Slab On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6C6FC8-DFB2-4E84-AE53-794142865341}">
  <a:tblStyle styleId="{8F6C6FC8-DFB2-4E84-AE53-79414286534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EA"/>
          </a:solidFill>
        </a:fill>
      </a:tcStyle>
    </a:wholeTbl>
    <a:band1H>
      <a:tcTxStyle/>
      <a:tcStyle>
        <a:tcBdr/>
        <a:fill>
          <a:solidFill>
            <a:srgbClr val="CED0D2"/>
          </a:solidFill>
        </a:fill>
      </a:tcStyle>
    </a:band1H>
    <a:band2H>
      <a:tcTxStyle/>
      <a:tcStyle>
        <a:tcBdr/>
      </a:tcStyle>
    </a:band2H>
    <a:band1V>
      <a:tcTxStyle/>
      <a:tcStyle>
        <a:tcBdr/>
        <a:fill>
          <a:solidFill>
            <a:srgbClr val="CED0D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25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Pascal Bakker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Pascal Bakker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the low self-esteem analysis, the family variable was significantly lower for almost every participant with LS condition than participants with NLS condition.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Prior : probability distribution of our parameters → this is what we believe or our domain knowledge about our parameters before any modeling</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Pascal Bakker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Talk about:</a:t>
            </a:r>
            <a:endParaRPr/>
          </a:p>
          <a:p>
            <a:pPr marL="457200" lvl="0" indent="-298450" algn="l" rtl="0">
              <a:lnSpc>
                <a:spcPct val="100000"/>
              </a:lnSpc>
              <a:spcBef>
                <a:spcPts val="0"/>
              </a:spcBef>
              <a:spcAft>
                <a:spcPts val="0"/>
              </a:spcAft>
              <a:buSzPts val="1100"/>
              <a:buAutoNum type="arabicPeriod"/>
            </a:pPr>
            <a:r>
              <a:rPr lang="en"/>
              <a:t>Purpose of paper. This can help identify the mental health. </a:t>
            </a:r>
            <a:endParaRPr/>
          </a:p>
          <a:p>
            <a:pPr marL="457200" lvl="0" indent="-298450" algn="l" rtl="0">
              <a:lnSpc>
                <a:spcPct val="100000"/>
              </a:lnSpc>
              <a:spcBef>
                <a:spcPts val="0"/>
              </a:spcBef>
              <a:spcAft>
                <a:spcPts val="0"/>
              </a:spcAft>
              <a:buSzPts val="1100"/>
              <a:buAutoNum type="arabicPeriod"/>
            </a:pPr>
            <a:r>
              <a:rPr lang="en"/>
              <a:t>How the paper addresses the problem</a:t>
            </a:r>
            <a:endParaRPr/>
          </a:p>
          <a:p>
            <a:pPr marL="457200" lvl="0" indent="-298450" algn="l" rtl="0">
              <a:lnSpc>
                <a:spcPct val="100000"/>
              </a:lnSpc>
              <a:spcBef>
                <a:spcPts val="0"/>
              </a:spcBef>
              <a:spcAft>
                <a:spcPts val="0"/>
              </a:spcAft>
              <a:buSzPts val="1100"/>
              <a:buAutoNum type="arabicPeriod"/>
            </a:pPr>
            <a:r>
              <a:rPr lang="en"/>
              <a:t>How the paper is different from previous papers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Pascal Bakker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Talk about</a:t>
            </a:r>
            <a:endParaRPr/>
          </a:p>
          <a:p>
            <a:pPr marL="457200" lvl="0" indent="-298450" algn="l" rtl="0">
              <a:lnSpc>
                <a:spcPct val="100000"/>
              </a:lnSpc>
              <a:spcBef>
                <a:spcPts val="0"/>
              </a:spcBef>
              <a:spcAft>
                <a:spcPts val="0"/>
              </a:spcAft>
              <a:buSzPts val="1100"/>
              <a:buAutoNum type="arabicPeriod"/>
            </a:pPr>
            <a:r>
              <a:rPr lang="en"/>
              <a:t>Why search logs is better than using social media</a:t>
            </a:r>
            <a:endParaRPr/>
          </a:p>
          <a:p>
            <a:pPr marL="457200" lvl="0" indent="-298450" algn="l" rtl="0">
              <a:lnSpc>
                <a:spcPct val="100000"/>
              </a:lnSpc>
              <a:spcBef>
                <a:spcPts val="0"/>
              </a:spcBef>
              <a:spcAft>
                <a:spcPts val="0"/>
              </a:spcAft>
              <a:buSzPts val="1100"/>
              <a:buAutoNum type="arabicPeriod"/>
            </a:pPr>
            <a:r>
              <a:rPr lang="en"/>
              <a:t>Self Censoring: People fear of being judged</a:t>
            </a:r>
            <a:endParaRPr/>
          </a:p>
          <a:p>
            <a:pPr marL="457200" lvl="0" indent="-298450" algn="l" rtl="0">
              <a:lnSpc>
                <a:spcPct val="100000"/>
              </a:lnSpc>
              <a:spcBef>
                <a:spcPts val="0"/>
              </a:spcBef>
              <a:spcAft>
                <a:spcPts val="0"/>
              </a:spcAft>
              <a:buSzPts val="1100"/>
              <a:buAutoNum type="arabicPeriod"/>
            </a:pPr>
            <a:r>
              <a:rPr lang="en"/>
              <a:t>Large amount of data for each user to analyze</a:t>
            </a:r>
            <a:endParaRPr/>
          </a:p>
          <a:p>
            <a:pPr marL="457200" lvl="0" indent="-298450" algn="l" rtl="0">
              <a:lnSpc>
                <a:spcPct val="100000"/>
              </a:lnSpc>
              <a:spcBef>
                <a:spcPts val="0"/>
              </a:spcBef>
              <a:spcAft>
                <a:spcPts val="0"/>
              </a:spcAft>
              <a:buSzPts val="1100"/>
              <a:buAutoNum type="arabicPeriod"/>
            </a:pPr>
            <a:r>
              <a:rPr lang="en"/>
              <a:t>With individual search histories, we can determine if each user has low self esteem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Pascal Bakker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Quickly explain what the NLP API is and how it is classified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Pascal Bakker</a:t>
            </a:r>
            <a:endParaRPr/>
          </a:p>
          <a:p>
            <a:pPr marL="0" lvl="0" indent="0" algn="l" rtl="0">
              <a:lnSpc>
                <a:spcPct val="100000"/>
              </a:lnSpc>
              <a:spcBef>
                <a:spcPts val="0"/>
              </a:spcBef>
              <a:spcAft>
                <a:spcPts val="0"/>
              </a:spcAft>
              <a:buSzPts val="1100"/>
              <a:buNone/>
            </a:pPr>
            <a:r>
              <a:rPr lang="en"/>
              <a:t> </a:t>
            </a:r>
            <a:endParaRPr/>
          </a:p>
          <a:p>
            <a:pPr marL="0" lvl="0" indent="0" algn="l" rtl="0">
              <a:lnSpc>
                <a:spcPct val="100000"/>
              </a:lnSpc>
              <a:spcBef>
                <a:spcPts val="0"/>
              </a:spcBef>
              <a:spcAft>
                <a:spcPts val="0"/>
              </a:spcAft>
              <a:buSzPts val="1100"/>
              <a:buNone/>
            </a:pPr>
            <a:r>
              <a:rPr lang="en"/>
              <a:t>LS condition consistently searched more on topics related to ‘Sports’, ‘Health’, ‘Finance’, ‘News’, ‘Books &amp; Literature’, ‘Reference’, and ‘Law &amp; Government’.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t>Low Self Esteem Very Reliant On Search for School Work</a:t>
            </a:r>
            <a:endParaRPr b="1" u="sng"/>
          </a:p>
          <a:p>
            <a:pPr marL="0" lvl="0" indent="0" algn="l" rtl="0">
              <a:lnSpc>
                <a:spcPct val="100000"/>
              </a:lnSpc>
              <a:spcBef>
                <a:spcPts val="0"/>
              </a:spcBef>
              <a:spcAft>
                <a:spcPts val="0"/>
              </a:spcAft>
              <a:buSzPts val="1100"/>
              <a:buNone/>
            </a:pPr>
            <a:r>
              <a:rPr lang="en" u="sng"/>
              <a:t>Low Self Esteem search for topics at higher frequency during late hours. Poor sleep habits</a:t>
            </a:r>
            <a:endParaRPr u="sng"/>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90250" y="267325"/>
            <a:ext cx="8146500" cy="468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 name="Google Shape;1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cxnSp>
        <p:nvCxnSpPr>
          <p:cNvPr id="22" name="Google Shape;22;p5"/>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23" name="Google Shape;23;p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24" name="Google Shape;24;p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cs.rochester.edu/u/kautz/papers/www_2019_detecting_low_selfesteem_40898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ink.springer.com/content/pdf/10.1007/978-1-4613-0179-0_1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13875" y="267325"/>
            <a:ext cx="8597400" cy="472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sz="3000">
                <a:solidFill>
                  <a:srgbClr val="FFFFFF"/>
                </a:solidFill>
              </a:rPr>
              <a:t>CS548 - Fall 2019 Web Mining ShowCase</a:t>
            </a:r>
            <a:endParaRPr sz="3000">
              <a:solidFill>
                <a:srgbClr val="FFFFFF"/>
              </a:solidFill>
            </a:endParaRPr>
          </a:p>
          <a:p>
            <a:pPr marL="0" lvl="0" indent="0" algn="ctr" rtl="0">
              <a:lnSpc>
                <a:spcPct val="100000"/>
              </a:lnSpc>
              <a:spcBef>
                <a:spcPts val="0"/>
              </a:spcBef>
              <a:spcAft>
                <a:spcPts val="0"/>
              </a:spcAft>
              <a:buSzPts val="4800"/>
              <a:buNone/>
            </a:pPr>
            <a:endParaRPr sz="1800"/>
          </a:p>
          <a:p>
            <a:pPr marL="0" lvl="0" indent="0" algn="ctr" rtl="0">
              <a:lnSpc>
                <a:spcPct val="100000"/>
              </a:lnSpc>
              <a:spcBef>
                <a:spcPts val="0"/>
              </a:spcBef>
              <a:spcAft>
                <a:spcPts val="0"/>
              </a:spcAft>
              <a:buSzPts val="4800"/>
              <a:buNone/>
            </a:pPr>
            <a:r>
              <a:rPr lang="en" sz="1400"/>
              <a:t>Showcase by</a:t>
            </a:r>
            <a:endParaRPr sz="1400"/>
          </a:p>
          <a:p>
            <a:pPr marL="0" lvl="0" indent="0" algn="ctr" rtl="0">
              <a:lnSpc>
                <a:spcPct val="100000"/>
              </a:lnSpc>
              <a:spcBef>
                <a:spcPts val="0"/>
              </a:spcBef>
              <a:spcAft>
                <a:spcPts val="0"/>
              </a:spcAft>
              <a:buSzPts val="4800"/>
              <a:buNone/>
            </a:pPr>
            <a:r>
              <a:rPr lang="en" sz="2200">
                <a:solidFill>
                  <a:srgbClr val="FFFFFF"/>
                </a:solidFill>
              </a:rPr>
              <a:t>Narges Ahani, Pascal Bakker, and Anirudh Basavraj Paramshetti</a:t>
            </a:r>
            <a:endParaRPr sz="2200">
              <a:solidFill>
                <a:srgbClr val="FFFFFF"/>
              </a:solidFill>
            </a:endParaRPr>
          </a:p>
          <a:p>
            <a:pPr marL="0" lvl="0" indent="0" algn="ctr" rtl="0">
              <a:lnSpc>
                <a:spcPct val="100000"/>
              </a:lnSpc>
              <a:spcBef>
                <a:spcPts val="0"/>
              </a:spcBef>
              <a:spcAft>
                <a:spcPts val="0"/>
              </a:spcAft>
              <a:buSzPts val="4800"/>
              <a:buNone/>
            </a:pPr>
            <a:endParaRPr sz="1800">
              <a:solidFill>
                <a:srgbClr val="FFFFFF"/>
              </a:solidFill>
            </a:endParaRPr>
          </a:p>
          <a:p>
            <a:pPr marL="0" lvl="0" indent="0" algn="ctr" rtl="0">
              <a:lnSpc>
                <a:spcPct val="100000"/>
              </a:lnSpc>
              <a:spcBef>
                <a:spcPts val="0"/>
              </a:spcBef>
              <a:spcAft>
                <a:spcPts val="0"/>
              </a:spcAft>
              <a:buSzPts val="4800"/>
              <a:buNone/>
            </a:pPr>
            <a:r>
              <a:rPr lang="en" sz="1400"/>
              <a:t>Showcasing work by</a:t>
            </a:r>
            <a:endParaRPr sz="1400"/>
          </a:p>
          <a:p>
            <a:pPr marL="0" lvl="0" indent="0" algn="ctr" rtl="0">
              <a:lnSpc>
                <a:spcPct val="100000"/>
              </a:lnSpc>
              <a:spcBef>
                <a:spcPts val="0"/>
              </a:spcBef>
              <a:spcAft>
                <a:spcPts val="0"/>
              </a:spcAft>
              <a:buSzPts val="4800"/>
              <a:buNone/>
            </a:pPr>
            <a:r>
              <a:rPr lang="en" sz="2200">
                <a:solidFill>
                  <a:srgbClr val="FFFFFF"/>
                </a:solidFill>
              </a:rPr>
              <a:t>Anis Zaman, Rupam Acharyya, Henry Kautz, and </a:t>
            </a:r>
            <a:endParaRPr sz="2200">
              <a:solidFill>
                <a:srgbClr val="FFFFFF"/>
              </a:solidFill>
            </a:endParaRPr>
          </a:p>
          <a:p>
            <a:pPr marL="0" lvl="0" indent="0" algn="ctr" rtl="0">
              <a:lnSpc>
                <a:spcPct val="100000"/>
              </a:lnSpc>
              <a:spcBef>
                <a:spcPts val="0"/>
              </a:spcBef>
              <a:spcAft>
                <a:spcPts val="0"/>
              </a:spcAft>
              <a:buSzPts val="4800"/>
              <a:buNone/>
            </a:pPr>
            <a:r>
              <a:rPr lang="en" sz="2200">
                <a:solidFill>
                  <a:srgbClr val="FFFFFF"/>
                </a:solidFill>
              </a:rPr>
              <a:t>Vincent Silenzio</a:t>
            </a:r>
            <a:endParaRPr sz="2200">
              <a:solidFill>
                <a:srgbClr val="FFFFFF"/>
              </a:solidFill>
            </a:endParaRPr>
          </a:p>
          <a:p>
            <a:pPr marL="0" lvl="0" indent="0" algn="ctr" rtl="0">
              <a:lnSpc>
                <a:spcPct val="100000"/>
              </a:lnSpc>
              <a:spcBef>
                <a:spcPts val="0"/>
              </a:spcBef>
              <a:spcAft>
                <a:spcPts val="0"/>
              </a:spcAft>
              <a:buSzPts val="4800"/>
              <a:buNone/>
            </a:pPr>
            <a:endParaRPr sz="1800">
              <a:solidFill>
                <a:srgbClr val="FFFFFF"/>
              </a:solidFill>
            </a:endParaRPr>
          </a:p>
          <a:p>
            <a:pPr marL="0" lvl="0" indent="0" algn="ctr" rtl="0">
              <a:lnSpc>
                <a:spcPct val="100000"/>
              </a:lnSpc>
              <a:spcBef>
                <a:spcPts val="0"/>
              </a:spcBef>
              <a:spcAft>
                <a:spcPts val="0"/>
              </a:spcAft>
              <a:buSzPts val="4800"/>
              <a:buNone/>
            </a:pPr>
            <a:r>
              <a:rPr lang="en" sz="1400">
                <a:solidFill>
                  <a:srgbClr val="FFFFFF"/>
                </a:solidFill>
              </a:rPr>
              <a:t>on</a:t>
            </a:r>
            <a:endParaRPr sz="1400">
              <a:solidFill>
                <a:srgbClr val="FFFFFF"/>
              </a:solidFill>
            </a:endParaRPr>
          </a:p>
          <a:p>
            <a:pPr marL="0" lvl="0" indent="0" algn="ctr" rtl="0">
              <a:lnSpc>
                <a:spcPct val="100000"/>
              </a:lnSpc>
              <a:spcBef>
                <a:spcPts val="0"/>
              </a:spcBef>
              <a:spcAft>
                <a:spcPts val="0"/>
              </a:spcAft>
              <a:buSzPts val="4800"/>
              <a:buNone/>
            </a:pPr>
            <a:r>
              <a:rPr lang="en" sz="2800">
                <a:solidFill>
                  <a:srgbClr val="FFFFFF"/>
                </a:solidFill>
              </a:rPr>
              <a:t>Detecting Low Self-Esteem in Youths from Web Search Data</a:t>
            </a:r>
            <a:endParaRPr sz="28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235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Feature Creation: Linguistic</a:t>
            </a:r>
            <a:endParaRPr dirty="0"/>
          </a:p>
        </p:txBody>
      </p:sp>
      <p:sp>
        <p:nvSpPr>
          <p:cNvPr id="124" name="Google Shape;124;p22"/>
          <p:cNvSpPr txBox="1">
            <a:spLocks noGrp="1"/>
          </p:cNvSpPr>
          <p:nvPr>
            <p:ph type="body" idx="1"/>
          </p:nvPr>
        </p:nvSpPr>
        <p:spPr>
          <a:xfrm>
            <a:off x="311700" y="1002459"/>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000" dirty="0">
                <a:latin typeface="Arial"/>
                <a:ea typeface="Arial"/>
                <a:cs typeface="Arial"/>
                <a:sym typeface="Arial"/>
              </a:rPr>
              <a:t>LIWC - Linguistic Inquiry and Word Count</a:t>
            </a:r>
            <a:endParaRPr sz="2000" dirty="0">
              <a:latin typeface="Arial"/>
              <a:ea typeface="Arial"/>
              <a:cs typeface="Arial"/>
              <a:sym typeface="Arial"/>
            </a:endParaRPr>
          </a:p>
          <a:p>
            <a:pPr marL="457200" lvl="0" indent="-381000" algn="l" rtl="0">
              <a:lnSpc>
                <a:spcPct val="115000"/>
              </a:lnSpc>
              <a:spcBef>
                <a:spcPts val="0"/>
              </a:spcBef>
              <a:spcAft>
                <a:spcPts val="0"/>
              </a:spcAft>
              <a:buSzPts val="2400"/>
              <a:buChar char="●"/>
            </a:pPr>
            <a:r>
              <a:rPr lang="en" sz="2000" dirty="0">
                <a:latin typeface="Arial"/>
                <a:ea typeface="Arial"/>
                <a:cs typeface="Arial"/>
                <a:sym typeface="Arial"/>
              </a:rPr>
              <a:t>LIWC toolkit outputs proportion of words in each category</a:t>
            </a:r>
            <a:endParaRPr sz="2000" dirty="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b="1" i="1" dirty="0">
                <a:latin typeface="Arial"/>
                <a:ea typeface="Arial"/>
                <a:cs typeface="Arial"/>
                <a:sym typeface="Arial"/>
              </a:rPr>
              <a:t>Linguistic</a:t>
            </a:r>
            <a:r>
              <a:rPr lang="en" sz="1800" i="1" dirty="0">
                <a:latin typeface="Arial"/>
                <a:ea typeface="Arial"/>
                <a:cs typeface="Arial"/>
                <a:sym typeface="Arial"/>
              </a:rPr>
              <a:t> </a:t>
            </a:r>
            <a:r>
              <a:rPr lang="en" sz="1800" dirty="0">
                <a:latin typeface="Arial"/>
                <a:ea typeface="Arial"/>
                <a:cs typeface="Arial"/>
                <a:sym typeface="Arial"/>
              </a:rPr>
              <a:t>(prepositions, adverbs, first-person singular pronouns, conjunctions) </a:t>
            </a:r>
            <a:endParaRPr sz="1800" dirty="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b="1" i="1" dirty="0">
                <a:latin typeface="Arial"/>
                <a:ea typeface="Arial"/>
                <a:cs typeface="Arial"/>
                <a:sym typeface="Arial"/>
              </a:rPr>
              <a:t>Psychological</a:t>
            </a:r>
            <a:r>
              <a:rPr lang="en" sz="1800" b="1" dirty="0">
                <a:latin typeface="Arial"/>
                <a:ea typeface="Arial"/>
                <a:cs typeface="Arial"/>
                <a:sym typeface="Arial"/>
              </a:rPr>
              <a:t> </a:t>
            </a:r>
            <a:r>
              <a:rPr lang="en" sz="1800" dirty="0">
                <a:latin typeface="Arial"/>
                <a:ea typeface="Arial"/>
                <a:cs typeface="Arial"/>
                <a:sym typeface="Arial"/>
              </a:rPr>
              <a:t>(happy, anger, achievement, etc.)</a:t>
            </a:r>
            <a:endParaRPr sz="1800" dirty="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b="1" i="1" dirty="0">
                <a:latin typeface="Arial"/>
                <a:ea typeface="Arial"/>
                <a:cs typeface="Arial"/>
                <a:sym typeface="Arial"/>
              </a:rPr>
              <a:t>Topical</a:t>
            </a:r>
            <a:r>
              <a:rPr lang="en" sz="1800" i="1" dirty="0">
                <a:latin typeface="Arial"/>
                <a:ea typeface="Arial"/>
                <a:cs typeface="Arial"/>
                <a:sym typeface="Arial"/>
              </a:rPr>
              <a:t> </a:t>
            </a:r>
            <a:r>
              <a:rPr lang="en" sz="1800" dirty="0">
                <a:latin typeface="Arial"/>
                <a:ea typeface="Arial"/>
                <a:cs typeface="Arial"/>
                <a:sym typeface="Arial"/>
              </a:rPr>
              <a:t>(leisure, money, etc.)</a:t>
            </a:r>
            <a:endParaRPr sz="1800" dirty="0">
              <a:latin typeface="Arial"/>
              <a:ea typeface="Arial"/>
              <a:cs typeface="Arial"/>
              <a:sym typeface="Arial"/>
            </a:endParaRPr>
          </a:p>
          <a:p>
            <a:pPr marL="457200" lvl="0" indent="-381000" algn="l" rtl="0">
              <a:lnSpc>
                <a:spcPct val="115000"/>
              </a:lnSpc>
              <a:spcBef>
                <a:spcPts val="0"/>
              </a:spcBef>
              <a:spcAft>
                <a:spcPts val="0"/>
              </a:spcAft>
              <a:buSzPts val="2400"/>
              <a:buChar char="●"/>
            </a:pPr>
            <a:r>
              <a:rPr lang="en" sz="2000" dirty="0">
                <a:latin typeface="Arial"/>
                <a:ea typeface="Arial"/>
                <a:cs typeface="Arial"/>
                <a:sym typeface="Arial"/>
              </a:rPr>
              <a:t>LIWC used to analyze individual search histories</a:t>
            </a:r>
            <a:endParaRPr sz="2000" dirty="0">
              <a:latin typeface="Arial"/>
              <a:ea typeface="Arial"/>
              <a:cs typeface="Arial"/>
              <a:sym typeface="Arial"/>
            </a:endParaRPr>
          </a:p>
          <a:p>
            <a:pPr marL="457200" lvl="0" indent="-381000" algn="l" rtl="0">
              <a:lnSpc>
                <a:spcPct val="115000"/>
              </a:lnSpc>
              <a:spcBef>
                <a:spcPts val="0"/>
              </a:spcBef>
              <a:spcAft>
                <a:spcPts val="0"/>
              </a:spcAft>
              <a:buSzPts val="2400"/>
              <a:buChar char="●"/>
            </a:pPr>
            <a:r>
              <a:rPr lang="en" sz="2000" dirty="0">
                <a:latin typeface="Arial"/>
                <a:ea typeface="Arial"/>
                <a:cs typeface="Arial"/>
                <a:sym typeface="Arial"/>
              </a:rPr>
              <a:t>Compare LS and NLS proportional word counts</a:t>
            </a:r>
            <a:endParaRPr sz="20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p:cNvPicPr preferRelativeResize="0"/>
          <p:nvPr/>
        </p:nvPicPr>
        <p:blipFill rotWithShape="1">
          <a:blip r:embed="rId3">
            <a:alphaModFix/>
          </a:blip>
          <a:srcRect/>
          <a:stretch/>
        </p:blipFill>
        <p:spPr>
          <a:xfrm>
            <a:off x="3748300" y="417900"/>
            <a:ext cx="4927850" cy="4725600"/>
          </a:xfrm>
          <a:prstGeom prst="rect">
            <a:avLst/>
          </a:prstGeom>
          <a:noFill/>
          <a:ln>
            <a:noFill/>
          </a:ln>
        </p:spPr>
      </p:pic>
      <p:sp>
        <p:nvSpPr>
          <p:cNvPr id="130" name="Google Shape;130;p23"/>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Feature Creation: Linguistic</a:t>
            </a:r>
            <a:endParaRPr dirty="0"/>
          </a:p>
        </p:txBody>
      </p:sp>
      <p:sp>
        <p:nvSpPr>
          <p:cNvPr id="131" name="Google Shape;131;p23"/>
          <p:cNvSpPr txBox="1">
            <a:spLocks noGrp="1"/>
          </p:cNvSpPr>
          <p:nvPr>
            <p:ph type="body" idx="1"/>
          </p:nvPr>
        </p:nvSpPr>
        <p:spPr>
          <a:xfrm>
            <a:off x="128450" y="1632263"/>
            <a:ext cx="3803100" cy="1878974"/>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rial"/>
              <a:buChar char="●"/>
            </a:pPr>
            <a:r>
              <a:rPr lang="en" sz="1800" dirty="0">
                <a:latin typeface="Arial"/>
                <a:ea typeface="Arial"/>
                <a:cs typeface="Arial"/>
                <a:sym typeface="Arial"/>
              </a:rPr>
              <a:t>The LIWC toolkit outputs 92 different </a:t>
            </a:r>
            <a:r>
              <a:rPr lang="en" sz="1800" dirty="0" smtClean="0">
                <a:latin typeface="Arial"/>
                <a:ea typeface="Arial"/>
                <a:cs typeface="Arial"/>
                <a:sym typeface="Arial"/>
              </a:rPr>
              <a:t>attributes</a:t>
            </a:r>
          </a:p>
          <a:p>
            <a:pPr marL="114300" lvl="0" indent="0" algn="l" rtl="0">
              <a:lnSpc>
                <a:spcPct val="100000"/>
              </a:lnSpc>
              <a:spcBef>
                <a:spcPts val="0"/>
              </a:spcBef>
              <a:spcAft>
                <a:spcPts val="0"/>
              </a:spcAft>
              <a:buSzPts val="1800"/>
              <a:buNone/>
            </a:pPr>
            <a:endParaRPr sz="1800"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sz="1800" dirty="0">
                <a:latin typeface="Arial"/>
                <a:ea typeface="Arial"/>
                <a:cs typeface="Arial"/>
                <a:sym typeface="Arial"/>
              </a:rPr>
              <a:t>40 of these LIWC attributes are significantly different (with      p-value &lt; 0.05) between L</a:t>
            </a:r>
            <a:r>
              <a:rPr lang="en-US" sz="1800" dirty="0">
                <a:latin typeface="Arial"/>
                <a:ea typeface="Arial"/>
                <a:cs typeface="Arial"/>
                <a:sym typeface="Arial"/>
              </a:rPr>
              <a:t>S       </a:t>
            </a:r>
            <a:r>
              <a:rPr lang="en" sz="1800" dirty="0">
                <a:latin typeface="Arial"/>
                <a:ea typeface="Arial"/>
                <a:cs typeface="Arial"/>
                <a:sym typeface="Arial"/>
              </a:rPr>
              <a:t>and NLS subjects</a:t>
            </a: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ctr"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endParaRPr sz="18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4"/>
          <p:cNvPicPr preferRelativeResize="0"/>
          <p:nvPr/>
        </p:nvPicPr>
        <p:blipFill rotWithShape="1">
          <a:blip r:embed="rId3">
            <a:alphaModFix/>
          </a:blip>
          <a:srcRect/>
          <a:stretch/>
        </p:blipFill>
        <p:spPr>
          <a:xfrm>
            <a:off x="1815650" y="390450"/>
            <a:ext cx="7258875" cy="4618450"/>
          </a:xfrm>
          <a:prstGeom prst="rect">
            <a:avLst/>
          </a:prstGeom>
          <a:noFill/>
          <a:ln>
            <a:noFill/>
          </a:ln>
        </p:spPr>
      </p:pic>
      <p:sp>
        <p:nvSpPr>
          <p:cNvPr id="137" name="Google Shape;137;p24"/>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Data Exploration: Linguistic</a:t>
            </a:r>
            <a:endParaRPr/>
          </a:p>
        </p:txBody>
      </p:sp>
      <p:sp>
        <p:nvSpPr>
          <p:cNvPr id="138" name="Google Shape;138;p24"/>
          <p:cNvSpPr txBox="1">
            <a:spLocks noGrp="1"/>
          </p:cNvSpPr>
          <p:nvPr>
            <p:ph type="body" idx="1"/>
          </p:nvPr>
        </p:nvSpPr>
        <p:spPr>
          <a:xfrm>
            <a:off x="179200" y="1925200"/>
            <a:ext cx="2607000" cy="12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800">
                <a:latin typeface="Arial"/>
                <a:ea typeface="Arial"/>
                <a:cs typeface="Arial"/>
                <a:sym typeface="Arial"/>
              </a:rPr>
              <a:t>LIWC categories that were significantly different between LS and NLS</a:t>
            </a:r>
            <a:endParaRPr sz="18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sp>
        <p:nvSpPr>
          <p:cNvPr id="144" name="Google Shape;144;p25"/>
          <p:cNvSpPr txBox="1">
            <a:spLocks noGrp="1"/>
          </p:cNvSpPr>
          <p:nvPr>
            <p:ph type="body" idx="1"/>
          </p:nvPr>
        </p:nvSpPr>
        <p:spPr>
          <a:xfrm>
            <a:off x="311700" y="11431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rial"/>
                <a:ea typeface="Arial"/>
                <a:cs typeface="Arial"/>
                <a:sym typeface="Arial"/>
              </a:rPr>
              <a:t>n: Number of people</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m: Number of features (i.e. search categories extracted from search history)</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r>
              <a:rPr lang="en">
                <a:solidFill>
                  <a:srgbClr val="000000"/>
                </a:solidFill>
                <a:latin typeface="Arial"/>
                <a:ea typeface="Arial"/>
                <a:cs typeface="Arial"/>
                <a:sym typeface="Arial"/>
              </a:rPr>
              <a:t>                                       : Vector represents features for person Pi,                         </a:t>
            </a:r>
            <a:endParaRPr>
              <a:solidFill>
                <a:srgbClr val="000000"/>
              </a:solidFill>
              <a:latin typeface="Arial"/>
              <a:ea typeface="Arial"/>
              <a:cs typeface="Arial"/>
              <a:sym typeface="Arial"/>
            </a:endParaRPr>
          </a:p>
        </p:txBody>
      </p:sp>
      <p:pic>
        <p:nvPicPr>
          <p:cNvPr id="145" name="Google Shape;145;p25"/>
          <p:cNvPicPr preferRelativeResize="0"/>
          <p:nvPr/>
        </p:nvPicPr>
        <p:blipFill rotWithShape="1">
          <a:blip r:embed="rId3">
            <a:alphaModFix/>
          </a:blip>
          <a:srcRect/>
          <a:stretch/>
        </p:blipFill>
        <p:spPr>
          <a:xfrm>
            <a:off x="371474" y="2104875"/>
            <a:ext cx="2525551" cy="572700"/>
          </a:xfrm>
          <a:prstGeom prst="rect">
            <a:avLst/>
          </a:prstGeom>
          <a:noFill/>
          <a:ln>
            <a:noFill/>
          </a:ln>
        </p:spPr>
      </p:pic>
      <p:pic>
        <p:nvPicPr>
          <p:cNvPr id="146" name="Google Shape;146;p25"/>
          <p:cNvPicPr preferRelativeResize="0"/>
          <p:nvPr/>
        </p:nvPicPr>
        <p:blipFill rotWithShape="1">
          <a:blip r:embed="rId4">
            <a:alphaModFix/>
          </a:blip>
          <a:srcRect/>
          <a:stretch/>
        </p:blipFill>
        <p:spPr>
          <a:xfrm>
            <a:off x="7187138" y="2277350"/>
            <a:ext cx="1311100" cy="294400"/>
          </a:xfrm>
          <a:prstGeom prst="rect">
            <a:avLst/>
          </a:prstGeom>
          <a:noFill/>
          <a:ln>
            <a:noFill/>
          </a:ln>
        </p:spPr>
      </p:pic>
      <p:pic>
        <p:nvPicPr>
          <p:cNvPr id="147" name="Google Shape;147;p25"/>
          <p:cNvPicPr preferRelativeResize="0"/>
          <p:nvPr/>
        </p:nvPicPr>
        <p:blipFill rotWithShape="1">
          <a:blip r:embed="rId5">
            <a:alphaModFix/>
          </a:blip>
          <a:srcRect/>
          <a:stretch/>
        </p:blipFill>
        <p:spPr>
          <a:xfrm>
            <a:off x="843120" y="2743150"/>
            <a:ext cx="1101125" cy="905500"/>
          </a:xfrm>
          <a:prstGeom prst="rect">
            <a:avLst/>
          </a:prstGeom>
          <a:noFill/>
          <a:ln>
            <a:noFill/>
          </a:ln>
        </p:spPr>
      </p:pic>
      <p:pic>
        <p:nvPicPr>
          <p:cNvPr id="148" name="Google Shape;148;p25"/>
          <p:cNvPicPr preferRelativeResize="0"/>
          <p:nvPr/>
        </p:nvPicPr>
        <p:blipFill rotWithShape="1">
          <a:blip r:embed="rId6">
            <a:alphaModFix/>
          </a:blip>
          <a:srcRect/>
          <a:stretch/>
        </p:blipFill>
        <p:spPr>
          <a:xfrm>
            <a:off x="371475" y="2872970"/>
            <a:ext cx="465950" cy="514700"/>
          </a:xfrm>
          <a:prstGeom prst="rect">
            <a:avLst/>
          </a:prstGeom>
          <a:noFill/>
          <a:ln>
            <a:noFill/>
          </a:ln>
        </p:spPr>
      </p:pic>
      <p:sp>
        <p:nvSpPr>
          <p:cNvPr id="149" name="Google Shape;149;p25"/>
          <p:cNvSpPr txBox="1"/>
          <p:nvPr/>
        </p:nvSpPr>
        <p:spPr>
          <a:xfrm>
            <a:off x="1944250" y="2753825"/>
            <a:ext cx="3995700" cy="34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i="0" u="none" strike="noStrike" cap="none">
                <a:solidFill>
                  <a:srgbClr val="000000"/>
                </a:solidFill>
              </a:rPr>
              <a:t>Person Pi exhibit low self-esteem</a:t>
            </a:r>
            <a:endParaRPr sz="1800" i="0" u="none" strike="noStrike" cap="none">
              <a:solidFill>
                <a:srgbClr val="000000"/>
              </a:solidFill>
            </a:endParaRPr>
          </a:p>
        </p:txBody>
      </p:sp>
      <p:sp>
        <p:nvSpPr>
          <p:cNvPr id="150" name="Google Shape;150;p25"/>
          <p:cNvSpPr txBox="1"/>
          <p:nvPr/>
        </p:nvSpPr>
        <p:spPr>
          <a:xfrm>
            <a:off x="1916150" y="3172325"/>
            <a:ext cx="1560000" cy="34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i="0" u="none" strike="noStrike" cap="none">
                <a:solidFill>
                  <a:srgbClr val="000000"/>
                </a:solidFill>
              </a:rPr>
              <a:t>Otherwise</a:t>
            </a:r>
            <a:endParaRPr sz="1800" i="0" u="none" strike="noStrike" cap="none">
              <a:solidFill>
                <a:srgbClr val="000000"/>
              </a:solidFill>
            </a:endParaRPr>
          </a:p>
        </p:txBody>
      </p:sp>
      <p:sp>
        <p:nvSpPr>
          <p:cNvPr id="151" name="Google Shape;151;p25"/>
          <p:cNvSpPr txBox="1"/>
          <p:nvPr/>
        </p:nvSpPr>
        <p:spPr>
          <a:xfrm>
            <a:off x="4309825" y="3765825"/>
            <a:ext cx="5396400" cy="62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52" name="Google Shape;152;p25"/>
          <p:cNvSpPr txBox="1"/>
          <p:nvPr/>
        </p:nvSpPr>
        <p:spPr>
          <a:xfrm>
            <a:off x="371475" y="3648650"/>
            <a:ext cx="3938400" cy="62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i="0" u="none" strike="noStrike" cap="none">
                <a:solidFill>
                  <a:srgbClr val="000000"/>
                </a:solidFill>
              </a:rPr>
              <a:t>Two parameters to learn:</a:t>
            </a:r>
            <a:endParaRPr sz="1800" i="0" u="none" strike="noStrike" cap="none">
              <a:solidFill>
                <a:srgbClr val="000000"/>
              </a:solidFill>
            </a:endParaRPr>
          </a:p>
        </p:txBody>
      </p:sp>
      <p:pic>
        <p:nvPicPr>
          <p:cNvPr id="153" name="Google Shape;153;p25"/>
          <p:cNvPicPr preferRelativeResize="0"/>
          <p:nvPr/>
        </p:nvPicPr>
        <p:blipFill rotWithShape="1">
          <a:blip r:embed="rId7">
            <a:alphaModFix/>
          </a:blip>
          <a:srcRect/>
          <a:stretch/>
        </p:blipFill>
        <p:spPr>
          <a:xfrm>
            <a:off x="934175" y="4191925"/>
            <a:ext cx="533400" cy="685800"/>
          </a:xfrm>
          <a:prstGeom prst="rect">
            <a:avLst/>
          </a:prstGeom>
          <a:noFill/>
          <a:ln w="76200" cap="flat" cmpd="sng">
            <a:solidFill>
              <a:schemeClr val="accent3"/>
            </a:solidFill>
            <a:prstDash val="solid"/>
            <a:round/>
            <a:headEnd type="none" w="sm" len="sm"/>
            <a:tailEnd type="none" w="sm" len="sm"/>
          </a:ln>
        </p:spPr>
      </p:pic>
      <p:pic>
        <p:nvPicPr>
          <p:cNvPr id="154" name="Google Shape;154;p25"/>
          <p:cNvPicPr preferRelativeResize="0"/>
          <p:nvPr/>
        </p:nvPicPr>
        <p:blipFill rotWithShape="1">
          <a:blip r:embed="rId8">
            <a:alphaModFix/>
          </a:blip>
          <a:srcRect/>
          <a:stretch/>
        </p:blipFill>
        <p:spPr>
          <a:xfrm>
            <a:off x="1945375" y="4191925"/>
            <a:ext cx="533400" cy="685800"/>
          </a:xfrm>
          <a:prstGeom prst="rect">
            <a:avLst/>
          </a:prstGeom>
          <a:noFill/>
          <a:ln w="76200" cap="flat" cmpd="sng">
            <a:solidFill>
              <a:schemeClr val="accent3"/>
            </a:solidFill>
            <a:prstDash val="solid"/>
            <a:round/>
            <a:headEnd type="none" w="sm" len="sm"/>
            <a:tailEnd type="none" w="sm" len="sm"/>
          </a:ln>
        </p:spPr>
      </p:pic>
      <p:sp>
        <p:nvSpPr>
          <p:cNvPr id="155" name="Google Shape;155;p25"/>
          <p:cNvSpPr/>
          <p:nvPr/>
        </p:nvSpPr>
        <p:spPr>
          <a:xfrm>
            <a:off x="2668150" y="4278350"/>
            <a:ext cx="948300" cy="342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25"/>
          <p:cNvPicPr preferRelativeResize="0"/>
          <p:nvPr/>
        </p:nvPicPr>
        <p:blipFill rotWithShape="1">
          <a:blip r:embed="rId9">
            <a:alphaModFix/>
          </a:blip>
          <a:srcRect/>
          <a:stretch/>
        </p:blipFill>
        <p:spPr>
          <a:xfrm>
            <a:off x="3616450" y="3926325"/>
            <a:ext cx="5194375" cy="1046350"/>
          </a:xfrm>
          <a:prstGeom prst="rect">
            <a:avLst/>
          </a:prstGeom>
          <a:noFill/>
          <a:ln>
            <a:noFill/>
          </a:ln>
        </p:spPr>
      </p:pic>
      <p:pic>
        <p:nvPicPr>
          <p:cNvPr id="157" name="Google Shape;157;p25"/>
          <p:cNvPicPr preferRelativeResize="0"/>
          <p:nvPr/>
        </p:nvPicPr>
        <p:blipFill rotWithShape="1">
          <a:blip r:embed="rId10">
            <a:alphaModFix/>
          </a:blip>
          <a:srcRect/>
          <a:stretch/>
        </p:blipFill>
        <p:spPr>
          <a:xfrm>
            <a:off x="6794925" y="3172320"/>
            <a:ext cx="1943137" cy="514700"/>
          </a:xfrm>
          <a:prstGeom prst="rect">
            <a:avLst/>
          </a:prstGeom>
          <a:noFill/>
          <a:ln>
            <a:noFill/>
          </a:ln>
        </p:spPr>
      </p:pic>
      <p:sp>
        <p:nvSpPr>
          <p:cNvPr id="158" name="Google Shape;158;p25"/>
          <p:cNvSpPr/>
          <p:nvPr/>
        </p:nvSpPr>
        <p:spPr>
          <a:xfrm rot="-6973978">
            <a:off x="7858790" y="3855824"/>
            <a:ext cx="648158" cy="21533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animEffect transition="in" filter="fade">
                                      <p:cBhvr>
                                        <p:cTn id="9" dur="1000"/>
                                        <p:tgtEl>
                                          <p:spTgt spid="153"/>
                                        </p:tgtEl>
                                      </p:cBhvr>
                                    </p:animEffect>
                                  </p:childTnLst>
                                </p:cTn>
                              </p:par>
                              <p:par>
                                <p:cTn id="10" presetID="10" presetClass="entr" presetSubtype="0" fill="hold" nodeType="with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sp>
        <p:nvSpPr>
          <p:cNvPr id="164" name="Google Shape;164;p26"/>
          <p:cNvSpPr txBox="1">
            <a:spLocks noGrp="1"/>
          </p:cNvSpPr>
          <p:nvPr>
            <p:ph type="body" idx="1"/>
          </p:nvPr>
        </p:nvSpPr>
        <p:spPr>
          <a:xfrm>
            <a:off x="311700" y="1152475"/>
            <a:ext cx="8520600" cy="47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2400">
                <a:solidFill>
                  <a:srgbClr val="000000"/>
                </a:solidFill>
                <a:latin typeface="Alfa Slab One"/>
                <a:ea typeface="Alfa Slab One"/>
                <a:cs typeface="Alfa Slab One"/>
                <a:sym typeface="Alfa Slab One"/>
              </a:rPr>
              <a:t>Hybrid Bayesian Regression (HyBaR)</a:t>
            </a:r>
            <a:endParaRPr/>
          </a:p>
        </p:txBody>
      </p:sp>
      <p:sp>
        <p:nvSpPr>
          <p:cNvPr id="165" name="Google Shape;165;p26"/>
          <p:cNvSpPr/>
          <p:nvPr/>
        </p:nvSpPr>
        <p:spPr>
          <a:xfrm rot="2962732">
            <a:off x="2148719" y="1813856"/>
            <a:ext cx="564008" cy="17893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6"/>
          <p:cNvSpPr/>
          <p:nvPr/>
        </p:nvSpPr>
        <p:spPr>
          <a:xfrm rot="7550341">
            <a:off x="1625890" y="1819758"/>
            <a:ext cx="570272" cy="17918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6"/>
          <p:cNvSpPr txBox="1"/>
          <p:nvPr/>
        </p:nvSpPr>
        <p:spPr>
          <a:xfrm>
            <a:off x="101100" y="2072475"/>
            <a:ext cx="2163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lfa Slab One"/>
                <a:ea typeface="Alfa Slab One"/>
                <a:cs typeface="Alfa Slab One"/>
                <a:sym typeface="Alfa Slab One"/>
              </a:rPr>
              <a:t>Bayesian Linear Regression</a:t>
            </a:r>
            <a:endParaRPr sz="1800" b="0" i="0" u="none" strike="noStrike" cap="none">
              <a:solidFill>
                <a:srgbClr val="000000"/>
              </a:solidFill>
              <a:latin typeface="Arial"/>
              <a:ea typeface="Arial"/>
              <a:cs typeface="Arial"/>
              <a:sym typeface="Arial"/>
            </a:endParaRPr>
          </a:p>
        </p:txBody>
      </p:sp>
      <p:sp>
        <p:nvSpPr>
          <p:cNvPr id="168" name="Google Shape;168;p26"/>
          <p:cNvSpPr txBox="1"/>
          <p:nvPr/>
        </p:nvSpPr>
        <p:spPr>
          <a:xfrm>
            <a:off x="2311750" y="2072475"/>
            <a:ext cx="27147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lfa Slab One"/>
                <a:ea typeface="Alfa Slab One"/>
                <a:cs typeface="Alfa Slab One"/>
                <a:sym typeface="Alfa Slab One"/>
              </a:rPr>
              <a:t>Bayesian Logistic Regression</a:t>
            </a:r>
            <a:endParaRPr sz="1800" b="0" i="0" u="none" strike="noStrike" cap="none">
              <a:solidFill>
                <a:srgbClr val="000000"/>
              </a:solidFill>
              <a:latin typeface="Arial"/>
              <a:ea typeface="Arial"/>
              <a:cs typeface="Arial"/>
              <a:sym typeface="Arial"/>
            </a:endParaRPr>
          </a:p>
        </p:txBody>
      </p:sp>
      <p:sp>
        <p:nvSpPr>
          <p:cNvPr id="169" name="Google Shape;169;p26"/>
          <p:cNvSpPr txBox="1"/>
          <p:nvPr/>
        </p:nvSpPr>
        <p:spPr>
          <a:xfrm>
            <a:off x="476325" y="3399675"/>
            <a:ext cx="3530700" cy="9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accent3"/>
                </a:solidFill>
                <a:latin typeface="Alfa Slab One"/>
                <a:ea typeface="Alfa Slab One"/>
                <a:cs typeface="Alfa Slab One"/>
                <a:sym typeface="Alfa Slab One"/>
              </a:rPr>
              <a:t>Why Bayesian Regression?</a:t>
            </a:r>
            <a:endParaRPr sz="3000" b="0" i="0" u="none" strike="noStrike" cap="none">
              <a:solidFill>
                <a:srgbClr val="000000"/>
              </a:solidFill>
              <a:latin typeface="Arial"/>
              <a:ea typeface="Arial"/>
              <a:cs typeface="Arial"/>
              <a:sym typeface="Arial"/>
            </a:endParaRPr>
          </a:p>
        </p:txBody>
      </p:sp>
      <p:sp>
        <p:nvSpPr>
          <p:cNvPr id="170" name="Google Shape;170;p26"/>
          <p:cNvSpPr/>
          <p:nvPr/>
        </p:nvSpPr>
        <p:spPr>
          <a:xfrm>
            <a:off x="3791025" y="3760675"/>
            <a:ext cx="857100" cy="36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6"/>
          <p:cNvSpPr txBox="1"/>
          <p:nvPr/>
        </p:nvSpPr>
        <p:spPr>
          <a:xfrm>
            <a:off x="4648125" y="3086675"/>
            <a:ext cx="4447500" cy="17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lfa Slab One"/>
                <a:ea typeface="Alfa Slab One"/>
                <a:cs typeface="Alfa Slab One"/>
                <a:sym typeface="Alfa Slab One"/>
              </a:rPr>
              <a:t>Incorporate</a:t>
            </a:r>
            <a:endParaRPr sz="1800" b="0" i="0" u="none" strike="noStrike" cap="none">
              <a:solidFill>
                <a:srgbClr val="000000"/>
              </a:solidFill>
              <a:latin typeface="Alfa Slab One"/>
              <a:ea typeface="Alfa Slab One"/>
              <a:cs typeface="Alfa Slab One"/>
              <a:sym typeface="Alfa Slab One"/>
            </a:endParaRPr>
          </a:p>
          <a:p>
            <a:pPr marL="0" marR="0" lvl="0" indent="0" algn="ctr" rtl="0">
              <a:lnSpc>
                <a:spcPct val="100000"/>
              </a:lnSpc>
              <a:spcBef>
                <a:spcPts val="1000"/>
              </a:spcBef>
              <a:spcAft>
                <a:spcPts val="0"/>
              </a:spcAft>
              <a:buClr>
                <a:srgbClr val="000000"/>
              </a:buClr>
              <a:buSzPts val="1800"/>
              <a:buFont typeface="Arial"/>
              <a:buNone/>
            </a:pPr>
            <a:r>
              <a:rPr lang="en" sz="1800" b="0" i="0" u="none" strike="noStrike" cap="none">
                <a:solidFill>
                  <a:srgbClr val="000000"/>
                </a:solidFill>
                <a:latin typeface="Alfa Slab One"/>
                <a:ea typeface="Alfa Slab One"/>
                <a:cs typeface="Alfa Slab One"/>
                <a:sym typeface="Alfa Slab One"/>
              </a:rPr>
              <a:t> </a:t>
            </a:r>
            <a:r>
              <a:rPr lang="en" sz="3000" b="0" i="0" u="none" strike="noStrike" cap="none">
                <a:solidFill>
                  <a:srgbClr val="000000"/>
                </a:solidFill>
                <a:latin typeface="Alfa Slab One"/>
                <a:ea typeface="Alfa Slab One"/>
                <a:cs typeface="Alfa Slab One"/>
                <a:sym typeface="Alfa Slab One"/>
              </a:rPr>
              <a:t>Domain Knowledge</a:t>
            </a:r>
            <a:endParaRPr sz="3000" b="0" i="0" u="none" strike="noStrike" cap="none">
              <a:solidFill>
                <a:srgbClr val="000000"/>
              </a:solidFill>
              <a:latin typeface="Alfa Slab One"/>
              <a:ea typeface="Alfa Slab One"/>
              <a:cs typeface="Alfa Slab One"/>
              <a:sym typeface="Alfa Slab One"/>
            </a:endParaRPr>
          </a:p>
          <a:p>
            <a:pPr marL="0" marR="0" lvl="0" indent="0" algn="ctr" rtl="0">
              <a:lnSpc>
                <a:spcPct val="100000"/>
              </a:lnSpc>
              <a:spcBef>
                <a:spcPts val="1000"/>
              </a:spcBef>
              <a:spcAft>
                <a:spcPts val="0"/>
              </a:spcAft>
              <a:buClr>
                <a:srgbClr val="000000"/>
              </a:buClr>
              <a:buSzPts val="1800"/>
              <a:buFont typeface="Arial"/>
              <a:buNone/>
            </a:pPr>
            <a:r>
              <a:rPr lang="en" sz="1800" b="0" i="0" u="none" strike="noStrike" cap="none">
                <a:solidFill>
                  <a:srgbClr val="000000"/>
                </a:solidFill>
                <a:latin typeface="Alfa Slab One"/>
                <a:ea typeface="Alfa Slab One"/>
                <a:cs typeface="Alfa Slab One"/>
                <a:sym typeface="Alfa Slab One"/>
              </a:rPr>
              <a:t>In a form of prior</a:t>
            </a:r>
            <a:endParaRPr sz="1800" b="0" i="0" u="none" strike="noStrike" cap="none">
              <a:solidFill>
                <a:srgbClr val="000000"/>
              </a:solidFill>
              <a:latin typeface="Alfa Slab One"/>
              <a:ea typeface="Alfa Slab One"/>
              <a:cs typeface="Alfa Slab One"/>
              <a:sym typeface="Alfa Slab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6"/>
                                        </p:tgtEl>
                                        <p:attrNameLst>
                                          <p:attrName>style.visibility</p:attrName>
                                        </p:attrNameLst>
                                      </p:cBhvr>
                                      <p:to>
                                        <p:strVal val="visible"/>
                                      </p:to>
                                    </p:set>
                                    <p:animEffect transition="in" filter="fade">
                                      <p:cBhvr>
                                        <p:cTn id="9" dur="1"/>
                                        <p:tgtEl>
                                          <p:spTgt spid="166"/>
                                        </p:tgtEl>
                                      </p:cBhvr>
                                    </p:animEffect>
                                  </p:childTnLst>
                                </p:cTn>
                              </p:par>
                              <p:par>
                                <p:cTn id="10" presetID="10" presetClass="entr" presetSubtype="0" fill="hold" nodeType="with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par>
                                <p:cTn id="13" presetID="10" presetClass="entr" presetSubtype="0"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fade">
                                      <p:cBhvr>
                                        <p:cTn id="15" dur="1000"/>
                                        <p:tgtEl>
                                          <p:spTgt spid="1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1"/>
                                        <p:tgtEl>
                                          <p:spTgt spid="1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0"/>
                                        </p:tgtEl>
                                        <p:attrNameLst>
                                          <p:attrName>style.visibility</p:attrName>
                                        </p:attrNameLst>
                                      </p:cBhvr>
                                      <p:to>
                                        <p:strVal val="visible"/>
                                      </p:to>
                                    </p:set>
                                    <p:animEffect transition="in" filter="fade">
                                      <p:cBhvr>
                                        <p:cTn id="25" dur="1"/>
                                        <p:tgtEl>
                                          <p:spTgt spid="170"/>
                                        </p:tgtEl>
                                      </p:cBhvr>
                                    </p:animEffect>
                                  </p:childTnLst>
                                </p:cTn>
                              </p:par>
                              <p:par>
                                <p:cTn id="26" presetID="10" presetClass="entr" presetSubtype="0" fill="hold" nodeType="with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fade">
                                      <p:cBhvr>
                                        <p:cTn id="28"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sp>
        <p:nvSpPr>
          <p:cNvPr id="177" name="Google Shape;177;p27"/>
          <p:cNvSpPr txBox="1">
            <a:spLocks noGrp="1"/>
          </p:cNvSpPr>
          <p:nvPr>
            <p:ph type="body" idx="1"/>
          </p:nvPr>
        </p:nvSpPr>
        <p:spPr>
          <a:xfrm>
            <a:off x="311700" y="889000"/>
            <a:ext cx="8520600" cy="367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2800">
                <a:solidFill>
                  <a:srgbClr val="000000"/>
                </a:solidFill>
                <a:latin typeface="Alfa Slab One"/>
                <a:ea typeface="Alfa Slab One"/>
                <a:cs typeface="Alfa Slab One"/>
                <a:sym typeface="Alfa Slab One"/>
              </a:rPr>
              <a:t>Bayesian Rule</a:t>
            </a:r>
            <a:endParaRPr sz="2800"/>
          </a:p>
        </p:txBody>
      </p:sp>
      <p:pic>
        <p:nvPicPr>
          <p:cNvPr id="178" name="Google Shape;178;p27"/>
          <p:cNvPicPr preferRelativeResize="0"/>
          <p:nvPr/>
        </p:nvPicPr>
        <p:blipFill rotWithShape="1">
          <a:blip r:embed="rId3">
            <a:alphaModFix/>
          </a:blip>
          <a:srcRect/>
          <a:stretch/>
        </p:blipFill>
        <p:spPr>
          <a:xfrm>
            <a:off x="1401425" y="1958638"/>
            <a:ext cx="6191250" cy="2219325"/>
          </a:xfrm>
          <a:prstGeom prst="rect">
            <a:avLst/>
          </a:prstGeom>
          <a:noFill/>
          <a:ln>
            <a:noFill/>
          </a:ln>
        </p:spPr>
      </p:pic>
      <p:sp>
        <p:nvSpPr>
          <p:cNvPr id="179" name="Google Shape;179;p27"/>
          <p:cNvSpPr/>
          <p:nvPr/>
        </p:nvSpPr>
        <p:spPr>
          <a:xfrm>
            <a:off x="5893150" y="2351075"/>
            <a:ext cx="1124400" cy="721500"/>
          </a:xfrm>
          <a:prstGeom prst="roundRect">
            <a:avLst>
              <a:gd name="adj" fmla="val 16667"/>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80" name="Google Shape;180;p27"/>
          <p:cNvSpPr txBox="1">
            <a:spLocks noGrp="1"/>
          </p:cNvSpPr>
          <p:nvPr>
            <p:ph type="title"/>
          </p:nvPr>
        </p:nvSpPr>
        <p:spPr>
          <a:xfrm>
            <a:off x="6111125" y="1702175"/>
            <a:ext cx="1124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600"/>
              <a:t>Prior</a:t>
            </a:r>
            <a:endParaRPr sz="2600"/>
          </a:p>
        </p:txBody>
      </p:sp>
      <p:sp>
        <p:nvSpPr>
          <p:cNvPr id="181" name="Google Shape;181;p27"/>
          <p:cNvSpPr/>
          <p:nvPr/>
        </p:nvSpPr>
        <p:spPr>
          <a:xfrm>
            <a:off x="4197400" y="2351075"/>
            <a:ext cx="1695900" cy="721500"/>
          </a:xfrm>
          <a:prstGeom prst="roundRect">
            <a:avLst>
              <a:gd name="adj" fmla="val 16667"/>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82" name="Google Shape;182;p27"/>
          <p:cNvSpPr txBox="1">
            <a:spLocks noGrp="1"/>
          </p:cNvSpPr>
          <p:nvPr>
            <p:ph type="title"/>
          </p:nvPr>
        </p:nvSpPr>
        <p:spPr>
          <a:xfrm>
            <a:off x="3759475" y="1702175"/>
            <a:ext cx="2033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600"/>
              <a:t>Likelihood</a:t>
            </a:r>
            <a:endParaRPr sz="2600"/>
          </a:p>
        </p:txBody>
      </p:sp>
      <p:sp>
        <p:nvSpPr>
          <p:cNvPr id="183" name="Google Shape;183;p27"/>
          <p:cNvSpPr/>
          <p:nvPr/>
        </p:nvSpPr>
        <p:spPr>
          <a:xfrm>
            <a:off x="1885800" y="2795075"/>
            <a:ext cx="1695900" cy="721500"/>
          </a:xfrm>
          <a:prstGeom prst="roundRect">
            <a:avLst>
              <a:gd name="adj" fmla="val 16667"/>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84" name="Google Shape;184;p27"/>
          <p:cNvSpPr txBox="1">
            <a:spLocks noGrp="1"/>
          </p:cNvSpPr>
          <p:nvPr>
            <p:ph type="title"/>
          </p:nvPr>
        </p:nvSpPr>
        <p:spPr>
          <a:xfrm>
            <a:off x="1447875" y="2146175"/>
            <a:ext cx="2033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600"/>
              <a:t>Posterior</a:t>
            </a:r>
            <a:endParaRPr sz="2600"/>
          </a:p>
        </p:txBody>
      </p:sp>
      <p:sp>
        <p:nvSpPr>
          <p:cNvPr id="185" name="Google Shape;185;p27"/>
          <p:cNvSpPr/>
          <p:nvPr/>
        </p:nvSpPr>
        <p:spPr>
          <a:xfrm>
            <a:off x="5061800" y="3148775"/>
            <a:ext cx="1124400" cy="721500"/>
          </a:xfrm>
          <a:prstGeom prst="roundRect">
            <a:avLst>
              <a:gd name="adj" fmla="val 16667"/>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86" name="Google Shape;186;p27"/>
          <p:cNvSpPr txBox="1">
            <a:spLocks noGrp="1"/>
          </p:cNvSpPr>
          <p:nvPr>
            <p:ph type="title"/>
          </p:nvPr>
        </p:nvSpPr>
        <p:spPr>
          <a:xfrm>
            <a:off x="4537100" y="3946475"/>
            <a:ext cx="2173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sz="2600"/>
              <a:t>Marginal Likelihood</a:t>
            </a:r>
            <a:endParaRPr sz="2600"/>
          </a:p>
        </p:txBody>
      </p:sp>
      <p:sp>
        <p:nvSpPr>
          <p:cNvPr id="187" name="Google Shape;187;p27"/>
          <p:cNvSpPr/>
          <p:nvPr/>
        </p:nvSpPr>
        <p:spPr>
          <a:xfrm>
            <a:off x="4372100" y="3072575"/>
            <a:ext cx="2503800" cy="16782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animEffect transition="in" filter="fade">
                                      <p:cBhvr>
                                        <p:cTn id="9" dur="1"/>
                                        <p:tgtEl>
                                          <p:spTgt spid="18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103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pic>
        <p:nvPicPr>
          <p:cNvPr id="193" name="Google Shape;193;p28"/>
          <p:cNvPicPr preferRelativeResize="0"/>
          <p:nvPr/>
        </p:nvPicPr>
        <p:blipFill rotWithShape="1">
          <a:blip r:embed="rId3">
            <a:alphaModFix/>
          </a:blip>
          <a:srcRect/>
          <a:stretch/>
        </p:blipFill>
        <p:spPr>
          <a:xfrm>
            <a:off x="311700" y="675975"/>
            <a:ext cx="7391852" cy="3254900"/>
          </a:xfrm>
          <a:prstGeom prst="rect">
            <a:avLst/>
          </a:prstGeom>
          <a:noFill/>
          <a:ln>
            <a:noFill/>
          </a:ln>
        </p:spPr>
      </p:pic>
      <p:pic>
        <p:nvPicPr>
          <p:cNvPr id="194" name="Google Shape;194;p28"/>
          <p:cNvPicPr preferRelativeResize="0"/>
          <p:nvPr/>
        </p:nvPicPr>
        <p:blipFill rotWithShape="1">
          <a:blip r:embed="rId4">
            <a:alphaModFix/>
          </a:blip>
          <a:srcRect/>
          <a:stretch/>
        </p:blipFill>
        <p:spPr>
          <a:xfrm>
            <a:off x="5762024" y="46300"/>
            <a:ext cx="3347400" cy="951450"/>
          </a:xfrm>
          <a:prstGeom prst="rect">
            <a:avLst/>
          </a:prstGeom>
          <a:noFill/>
          <a:ln>
            <a:noFill/>
          </a:ln>
        </p:spPr>
      </p:pic>
      <p:sp>
        <p:nvSpPr>
          <p:cNvPr id="195" name="Google Shape;195;p28"/>
          <p:cNvSpPr txBox="1"/>
          <p:nvPr/>
        </p:nvSpPr>
        <p:spPr>
          <a:xfrm>
            <a:off x="276200" y="3861175"/>
            <a:ext cx="8710800" cy="120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3"/>
                </a:solidFill>
              </a:rPr>
              <a:t>In Summary:</a:t>
            </a:r>
            <a:r>
              <a:rPr lang="en" sz="1600" b="1"/>
              <a:t> </a:t>
            </a:r>
            <a:r>
              <a:rPr lang="en" sz="1600"/>
              <a:t>to get the </a:t>
            </a:r>
            <a:r>
              <a:rPr lang="en" sz="1600" b="1"/>
              <a:t>posterior of parameters</a:t>
            </a:r>
            <a:r>
              <a:rPr lang="en" sz="1600"/>
              <a:t> from the corresponding </a:t>
            </a:r>
            <a:r>
              <a:rPr lang="en" sz="1600" b="1"/>
              <a:t>prior distribution</a:t>
            </a:r>
            <a:r>
              <a:rPr lang="en" sz="1600"/>
              <a:t> and the </a:t>
            </a:r>
            <a:r>
              <a:rPr lang="en" sz="1600" b="1"/>
              <a:t>training data likelihood</a:t>
            </a:r>
            <a:r>
              <a:rPr lang="en" sz="1600"/>
              <a:t>. </a:t>
            </a:r>
            <a:endParaRPr sz="1600"/>
          </a:p>
          <a:p>
            <a:pPr marL="0" lvl="0" indent="0" algn="l" rtl="0">
              <a:spcBef>
                <a:spcPts val="0"/>
              </a:spcBef>
              <a:spcAft>
                <a:spcPts val="0"/>
              </a:spcAft>
              <a:buNone/>
            </a:pPr>
            <a:r>
              <a:rPr lang="en" sz="1600" b="1">
                <a:solidFill>
                  <a:schemeClr val="accent3"/>
                </a:solidFill>
              </a:rPr>
              <a:t>Goal:</a:t>
            </a:r>
            <a:r>
              <a:rPr lang="en" sz="1600" b="1"/>
              <a:t> </a:t>
            </a:r>
            <a:r>
              <a:rPr lang="en" sz="1600"/>
              <a:t>to estimate the </a:t>
            </a:r>
            <a:r>
              <a:rPr lang="en" sz="1600" b="1"/>
              <a:t>entire posterior distribution</a:t>
            </a:r>
            <a:r>
              <a:rPr lang="en" sz="1600"/>
              <a:t> and </a:t>
            </a:r>
            <a:r>
              <a:rPr lang="en" sz="1600" b="1"/>
              <a:t>sample </a:t>
            </a:r>
            <a:r>
              <a:rPr lang="en" sz="1600"/>
              <a:t>model </a:t>
            </a:r>
            <a:r>
              <a:rPr lang="en" sz="1600" b="1"/>
              <a:t>parameters </a:t>
            </a:r>
            <a:r>
              <a:rPr lang="en" sz="1600"/>
              <a:t>from posterior distribution</a:t>
            </a:r>
            <a:endParaRPr sz="1600"/>
          </a:p>
          <a:p>
            <a:pPr marL="0" lvl="0" indent="0" algn="l" rtl="0">
              <a:spcBef>
                <a:spcPts val="0"/>
              </a:spcBef>
              <a:spcAft>
                <a:spcPts val="0"/>
              </a:spcAft>
              <a:buNone/>
            </a:pPr>
            <a:endParaRPr/>
          </a:p>
        </p:txBody>
      </p:sp>
      <p:pic>
        <p:nvPicPr>
          <p:cNvPr id="196" name="Google Shape;196;p28"/>
          <p:cNvPicPr preferRelativeResize="0"/>
          <p:nvPr/>
        </p:nvPicPr>
        <p:blipFill rotWithShape="1">
          <a:blip r:embed="rId5">
            <a:alphaModFix/>
          </a:blip>
          <a:srcRect/>
          <a:stretch/>
        </p:blipFill>
        <p:spPr>
          <a:xfrm>
            <a:off x="2654650" y="2897150"/>
            <a:ext cx="2141925" cy="5128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pic>
        <p:nvPicPr>
          <p:cNvPr id="202" name="Google Shape;202;p29"/>
          <p:cNvPicPr preferRelativeResize="0"/>
          <p:nvPr/>
        </p:nvPicPr>
        <p:blipFill rotWithShape="1">
          <a:blip r:embed="rId3">
            <a:alphaModFix/>
          </a:blip>
          <a:srcRect/>
          <a:stretch/>
        </p:blipFill>
        <p:spPr>
          <a:xfrm>
            <a:off x="4925775" y="445025"/>
            <a:ext cx="4151425" cy="2137039"/>
          </a:xfrm>
          <a:prstGeom prst="rect">
            <a:avLst/>
          </a:prstGeom>
          <a:noFill/>
          <a:ln>
            <a:noFill/>
          </a:ln>
        </p:spPr>
      </p:pic>
      <p:pic>
        <p:nvPicPr>
          <p:cNvPr id="203" name="Google Shape;203;p29"/>
          <p:cNvPicPr preferRelativeResize="0"/>
          <p:nvPr/>
        </p:nvPicPr>
        <p:blipFill rotWithShape="1">
          <a:blip r:embed="rId4">
            <a:alphaModFix/>
          </a:blip>
          <a:srcRect/>
          <a:stretch/>
        </p:blipFill>
        <p:spPr>
          <a:xfrm>
            <a:off x="6875550" y="63500"/>
            <a:ext cx="2150525" cy="611250"/>
          </a:xfrm>
          <a:prstGeom prst="rect">
            <a:avLst/>
          </a:prstGeom>
          <a:noFill/>
          <a:ln>
            <a:noFill/>
          </a:ln>
        </p:spPr>
      </p:pic>
      <p:pic>
        <p:nvPicPr>
          <p:cNvPr id="204" name="Google Shape;204;p29"/>
          <p:cNvPicPr preferRelativeResize="0"/>
          <p:nvPr/>
        </p:nvPicPr>
        <p:blipFill rotWithShape="1">
          <a:blip r:embed="rId5">
            <a:alphaModFix/>
          </a:blip>
          <a:srcRect/>
          <a:stretch/>
        </p:blipFill>
        <p:spPr>
          <a:xfrm>
            <a:off x="482950" y="2970450"/>
            <a:ext cx="8349351" cy="1259125"/>
          </a:xfrm>
          <a:prstGeom prst="rect">
            <a:avLst/>
          </a:prstGeom>
          <a:noFill/>
          <a:ln w="38100" cap="flat" cmpd="sng">
            <a:solidFill>
              <a:schemeClr val="accent3"/>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sp>
        <p:nvSpPr>
          <p:cNvPr id="210" name="Google Shape;210;p30"/>
          <p:cNvSpPr txBox="1">
            <a:spLocks noGrp="1"/>
          </p:cNvSpPr>
          <p:nvPr>
            <p:ph type="body" idx="1"/>
          </p:nvPr>
        </p:nvSpPr>
        <p:spPr>
          <a:xfrm>
            <a:off x="311700" y="1152475"/>
            <a:ext cx="6074700" cy="9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2400" b="1">
                <a:solidFill>
                  <a:srgbClr val="000000"/>
                </a:solidFill>
              </a:rPr>
              <a:t>Prior for              just a Uniform distribution</a:t>
            </a:r>
            <a:endParaRPr sz="2400" b="1">
              <a:solidFill>
                <a:srgbClr val="000000"/>
              </a:solidFill>
            </a:endParaRPr>
          </a:p>
        </p:txBody>
      </p:sp>
      <p:pic>
        <p:nvPicPr>
          <p:cNvPr id="211" name="Google Shape;211;p30"/>
          <p:cNvPicPr preferRelativeResize="0"/>
          <p:nvPr/>
        </p:nvPicPr>
        <p:blipFill rotWithShape="1">
          <a:blip r:embed="rId3">
            <a:alphaModFix/>
          </a:blip>
          <a:srcRect/>
          <a:stretch/>
        </p:blipFill>
        <p:spPr>
          <a:xfrm>
            <a:off x="1773025" y="1152475"/>
            <a:ext cx="533400" cy="685800"/>
          </a:xfrm>
          <a:prstGeom prst="rect">
            <a:avLst/>
          </a:prstGeom>
          <a:noFill/>
          <a:ln w="76200" cap="flat" cmpd="sng">
            <a:solidFill>
              <a:schemeClr val="accent3"/>
            </a:solidFill>
            <a:prstDash val="solid"/>
            <a:round/>
            <a:headEnd type="none" w="sm" len="sm"/>
            <a:tailEnd type="none" w="sm" len="sm"/>
          </a:ln>
        </p:spPr>
      </p:pic>
      <p:sp>
        <p:nvSpPr>
          <p:cNvPr id="212" name="Google Shape;212;p30"/>
          <p:cNvSpPr txBox="1">
            <a:spLocks noGrp="1"/>
          </p:cNvSpPr>
          <p:nvPr>
            <p:ph type="body" idx="1"/>
          </p:nvPr>
        </p:nvSpPr>
        <p:spPr>
          <a:xfrm>
            <a:off x="311700" y="2946800"/>
            <a:ext cx="1321200" cy="9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2400" b="1">
                <a:solidFill>
                  <a:srgbClr val="000000"/>
                </a:solidFill>
              </a:rPr>
              <a:t>Prior for              </a:t>
            </a:r>
            <a:endParaRPr sz="2400" b="1">
              <a:solidFill>
                <a:srgbClr val="000000"/>
              </a:solidFill>
            </a:endParaRPr>
          </a:p>
        </p:txBody>
      </p:sp>
      <p:pic>
        <p:nvPicPr>
          <p:cNvPr id="213" name="Google Shape;213;p30"/>
          <p:cNvPicPr preferRelativeResize="0"/>
          <p:nvPr/>
        </p:nvPicPr>
        <p:blipFill rotWithShape="1">
          <a:blip r:embed="rId4">
            <a:alphaModFix/>
          </a:blip>
          <a:srcRect/>
          <a:stretch/>
        </p:blipFill>
        <p:spPr>
          <a:xfrm>
            <a:off x="1773025" y="2870600"/>
            <a:ext cx="533400" cy="685800"/>
          </a:xfrm>
          <a:prstGeom prst="rect">
            <a:avLst/>
          </a:prstGeom>
          <a:noFill/>
          <a:ln w="76200" cap="flat" cmpd="sng">
            <a:solidFill>
              <a:schemeClr val="accent3"/>
            </a:solidFill>
            <a:prstDash val="solid"/>
            <a:round/>
            <a:headEnd type="none" w="sm" len="sm"/>
            <a:tailEnd type="none" w="sm" len="sm"/>
          </a:ln>
        </p:spPr>
      </p:pic>
      <p:sp>
        <p:nvSpPr>
          <p:cNvPr id="214" name="Google Shape;214;p30"/>
          <p:cNvSpPr/>
          <p:nvPr/>
        </p:nvSpPr>
        <p:spPr>
          <a:xfrm rot="-1477454">
            <a:off x="2456407" y="2550187"/>
            <a:ext cx="970563" cy="25908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0"/>
          <p:cNvSpPr/>
          <p:nvPr/>
        </p:nvSpPr>
        <p:spPr>
          <a:xfrm rot="595863">
            <a:off x="2456379" y="3333356"/>
            <a:ext cx="970644" cy="25918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0"/>
          <p:cNvSpPr txBox="1">
            <a:spLocks noGrp="1"/>
          </p:cNvSpPr>
          <p:nvPr>
            <p:ph type="body" idx="1"/>
          </p:nvPr>
        </p:nvSpPr>
        <p:spPr>
          <a:xfrm>
            <a:off x="3382475" y="2000725"/>
            <a:ext cx="54498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2400" b="1">
                <a:solidFill>
                  <a:srgbClr val="000000"/>
                </a:solidFill>
              </a:rPr>
              <a:t>LIWC based features: </a:t>
            </a:r>
            <a:r>
              <a:rPr lang="en" sz="2400" b="1">
                <a:solidFill>
                  <a:schemeClr val="accent3"/>
                </a:solidFill>
              </a:rPr>
              <a:t>Laplace Dist.</a:t>
            </a:r>
            <a:r>
              <a:rPr lang="en" sz="2400" b="1">
                <a:solidFill>
                  <a:srgbClr val="000000"/>
                </a:solidFill>
              </a:rPr>
              <a:t>           </a:t>
            </a:r>
            <a:endParaRPr sz="2400" b="1">
              <a:solidFill>
                <a:srgbClr val="000000"/>
              </a:solidFill>
            </a:endParaRPr>
          </a:p>
        </p:txBody>
      </p:sp>
      <p:sp>
        <p:nvSpPr>
          <p:cNvPr id="217" name="Google Shape;217;p30"/>
          <p:cNvSpPr txBox="1">
            <a:spLocks noGrp="1"/>
          </p:cNvSpPr>
          <p:nvPr>
            <p:ph type="body" idx="1"/>
          </p:nvPr>
        </p:nvSpPr>
        <p:spPr>
          <a:xfrm>
            <a:off x="3436850" y="3190125"/>
            <a:ext cx="508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b="1">
                <a:solidFill>
                  <a:srgbClr val="000000"/>
                </a:solidFill>
              </a:rPr>
              <a:t>Search-Category based features:</a:t>
            </a:r>
            <a:endParaRPr sz="2400" b="1">
              <a:solidFill>
                <a:srgbClr val="000000"/>
              </a:solidFill>
            </a:endParaRPr>
          </a:p>
          <a:p>
            <a:pPr marL="0" lvl="0" indent="0" algn="l" rtl="0">
              <a:lnSpc>
                <a:spcPct val="115000"/>
              </a:lnSpc>
              <a:spcBef>
                <a:spcPts val="0"/>
              </a:spcBef>
              <a:spcAft>
                <a:spcPts val="0"/>
              </a:spcAft>
              <a:buSzPts val="1800"/>
              <a:buNone/>
            </a:pPr>
            <a:r>
              <a:rPr lang="en" sz="2400" b="1">
                <a:solidFill>
                  <a:schemeClr val="accent3"/>
                </a:solidFill>
              </a:rPr>
              <a:t>Gaussian Dist.</a:t>
            </a:r>
            <a:r>
              <a:rPr lang="en" sz="2400" b="1">
                <a:solidFill>
                  <a:srgbClr val="000000"/>
                </a:solidFill>
              </a:rPr>
              <a:t>             </a:t>
            </a:r>
            <a:endParaRPr sz="2400" b="1">
              <a:solidFill>
                <a:srgbClr val="000000"/>
              </a:solidFill>
            </a:endParaRPr>
          </a:p>
        </p:txBody>
      </p:sp>
      <p:sp>
        <p:nvSpPr>
          <p:cNvPr id="218" name="Google Shape;218;p30"/>
          <p:cNvSpPr txBox="1">
            <a:spLocks noGrp="1"/>
          </p:cNvSpPr>
          <p:nvPr>
            <p:ph type="body" idx="1"/>
          </p:nvPr>
        </p:nvSpPr>
        <p:spPr>
          <a:xfrm>
            <a:off x="3475400" y="2504300"/>
            <a:ext cx="40125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2400" b="1">
                <a:solidFill>
                  <a:srgbClr val="000000"/>
                </a:solidFill>
              </a:rPr>
              <a:t>Why Laplace? </a:t>
            </a:r>
            <a:r>
              <a:rPr lang="en" sz="2400" b="1">
                <a:solidFill>
                  <a:schemeClr val="accent3"/>
                </a:solidFill>
              </a:rPr>
              <a:t>Sparsity</a:t>
            </a:r>
            <a:r>
              <a:rPr lang="en" sz="2400" b="1">
                <a:solidFill>
                  <a:srgbClr val="000000"/>
                </a:solidFill>
              </a:rPr>
              <a:t>             </a:t>
            </a:r>
            <a:endParaRPr sz="2400" b="1">
              <a:solidFill>
                <a:srgbClr val="000000"/>
              </a:solidFill>
            </a:endParaRPr>
          </a:p>
        </p:txBody>
      </p:sp>
      <p:pic>
        <p:nvPicPr>
          <p:cNvPr id="219" name="Google Shape;219;p30"/>
          <p:cNvPicPr preferRelativeResize="0"/>
          <p:nvPr/>
        </p:nvPicPr>
        <p:blipFill rotWithShape="1">
          <a:blip r:embed="rId5">
            <a:alphaModFix/>
          </a:blip>
          <a:srcRect/>
          <a:stretch/>
        </p:blipFill>
        <p:spPr>
          <a:xfrm>
            <a:off x="5704125" y="3674300"/>
            <a:ext cx="1594183" cy="422700"/>
          </a:xfrm>
          <a:prstGeom prst="rect">
            <a:avLst/>
          </a:prstGeom>
          <a:noFill/>
          <a:ln>
            <a:noFill/>
          </a:ln>
        </p:spPr>
      </p:pic>
      <p:sp>
        <p:nvSpPr>
          <p:cNvPr id="220" name="Google Shape;220;p30"/>
          <p:cNvSpPr txBox="1">
            <a:spLocks noGrp="1"/>
          </p:cNvSpPr>
          <p:nvPr>
            <p:ph type="body" idx="1"/>
          </p:nvPr>
        </p:nvSpPr>
        <p:spPr>
          <a:xfrm>
            <a:off x="4426850" y="4097000"/>
            <a:ext cx="4499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solidFill>
                  <a:srgbClr val="000000"/>
                </a:solidFill>
              </a:rPr>
              <a:t>Category Similarity Matrix (semantic distance between the search categories)  </a:t>
            </a:r>
            <a:r>
              <a:rPr lang="en" sz="2400" b="1">
                <a:solidFill>
                  <a:srgbClr val="000000"/>
                </a:solidFill>
              </a:rPr>
              <a:t>          </a:t>
            </a:r>
            <a:endParaRPr sz="2400" b="1">
              <a:solidFill>
                <a:srgbClr val="000000"/>
              </a:solidFill>
            </a:endParaRPr>
          </a:p>
        </p:txBody>
      </p:sp>
      <p:sp>
        <p:nvSpPr>
          <p:cNvPr id="221" name="Google Shape;221;p30"/>
          <p:cNvSpPr/>
          <p:nvPr/>
        </p:nvSpPr>
        <p:spPr>
          <a:xfrm flipH="1">
            <a:off x="7379950" y="3762825"/>
            <a:ext cx="449700" cy="422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2" name="Google Shape;222;p30"/>
          <p:cNvPicPr preferRelativeResize="0"/>
          <p:nvPr/>
        </p:nvPicPr>
        <p:blipFill rotWithShape="1">
          <a:blip r:embed="rId6">
            <a:alphaModFix/>
          </a:blip>
          <a:srcRect/>
          <a:stretch/>
        </p:blipFill>
        <p:spPr>
          <a:xfrm>
            <a:off x="4342913" y="107475"/>
            <a:ext cx="4667284" cy="703850"/>
          </a:xfrm>
          <a:prstGeom prst="rect">
            <a:avLst/>
          </a:prstGeom>
          <a:noFill/>
          <a:ln w="38100" cap="flat" cmpd="sng">
            <a:solidFill>
              <a:schemeClr val="accent3"/>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17"/>
                                        </p:tgtEl>
                                        <p:attrNameLst>
                                          <p:attrName>style.visibility</p:attrName>
                                        </p:attrNameLst>
                                      </p:cBhvr>
                                      <p:to>
                                        <p:strVal val="visible"/>
                                      </p:to>
                                    </p:set>
                                    <p:animEffect transition="in" filter="fade">
                                      <p:cBhvr>
                                        <p:cTn id="23" dur="1"/>
                                        <p:tgtEl>
                                          <p:spTgt spid="217"/>
                                        </p:tgtEl>
                                      </p:cBhvr>
                                    </p:animEffect>
                                  </p:childTnLst>
                                </p:cTn>
                              </p:par>
                              <p:par>
                                <p:cTn id="24" presetID="10" presetClass="entr" presetSubtype="0" fill="hold" nodeType="withEffect">
                                  <p:stCondLst>
                                    <p:cond delay="0"/>
                                  </p:stCondLst>
                                  <p:childTnLst>
                                    <p:set>
                                      <p:cBhvr>
                                        <p:cTn id="25" dur="1" fill="hold">
                                          <p:stCondLst>
                                            <p:cond delay="0"/>
                                          </p:stCondLst>
                                        </p:cTn>
                                        <p:tgtEl>
                                          <p:spTgt spid="219"/>
                                        </p:tgtEl>
                                        <p:attrNameLst>
                                          <p:attrName>style.visibility</p:attrName>
                                        </p:attrNameLst>
                                      </p:cBhvr>
                                      <p:to>
                                        <p:strVal val="visible"/>
                                      </p:to>
                                    </p:set>
                                    <p:animEffect transition="in" filter="fade">
                                      <p:cBhvr>
                                        <p:cTn id="26" dur="1"/>
                                        <p:tgtEl>
                                          <p:spTgt spid="219"/>
                                        </p:tgtEl>
                                      </p:cBhvr>
                                    </p:animEffect>
                                  </p:childTnLst>
                                </p:cTn>
                              </p:par>
                              <p:par>
                                <p:cTn id="27" presetID="10" presetClass="entr" presetSubtype="0" fill="hold" nodeType="withEffect">
                                  <p:stCondLst>
                                    <p:cond delay="0"/>
                                  </p:stCondLst>
                                  <p:childTnLst>
                                    <p:set>
                                      <p:cBhvr>
                                        <p:cTn id="28" dur="1" fill="hold">
                                          <p:stCondLst>
                                            <p:cond delay="0"/>
                                          </p:stCondLst>
                                        </p:cTn>
                                        <p:tgtEl>
                                          <p:spTgt spid="221"/>
                                        </p:tgtEl>
                                        <p:attrNameLst>
                                          <p:attrName>style.visibility</p:attrName>
                                        </p:attrNameLst>
                                      </p:cBhvr>
                                      <p:to>
                                        <p:strVal val="visible"/>
                                      </p:to>
                                    </p:set>
                                    <p:animEffect transition="in" filter="fade">
                                      <p:cBhvr>
                                        <p:cTn id="29" dur="1"/>
                                        <p:tgtEl>
                                          <p:spTgt spid="221"/>
                                        </p:tgtEl>
                                      </p:cBhvr>
                                    </p:animEffect>
                                  </p:childTnLst>
                                </p:cTn>
                              </p:par>
                              <p:par>
                                <p:cTn id="30" presetID="10" presetClass="entr" presetSubtype="0" fill="hold" nodeType="withEffect">
                                  <p:stCondLst>
                                    <p:cond delay="0"/>
                                  </p:stCondLst>
                                  <p:childTnLst>
                                    <p:set>
                                      <p:cBhvr>
                                        <p:cTn id="31" dur="1" fill="hold">
                                          <p:stCondLst>
                                            <p:cond delay="0"/>
                                          </p:stCondLst>
                                        </p:cTn>
                                        <p:tgtEl>
                                          <p:spTgt spid="220"/>
                                        </p:tgtEl>
                                        <p:attrNameLst>
                                          <p:attrName>style.visibility</p:attrName>
                                        </p:attrNameLst>
                                      </p:cBhvr>
                                      <p:to>
                                        <p:strVal val="visible"/>
                                      </p:to>
                                    </p:set>
                                    <p:animEffect transition="in" filter="fade">
                                      <p:cBhvr>
                                        <p:cTn id="32" dur="1"/>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pic>
        <p:nvPicPr>
          <p:cNvPr id="228" name="Google Shape;228;p31"/>
          <p:cNvPicPr preferRelativeResize="0"/>
          <p:nvPr/>
        </p:nvPicPr>
        <p:blipFill rotWithShape="1">
          <a:blip r:embed="rId3">
            <a:alphaModFix/>
          </a:blip>
          <a:srcRect/>
          <a:stretch/>
        </p:blipFill>
        <p:spPr>
          <a:xfrm>
            <a:off x="4342913" y="107475"/>
            <a:ext cx="4667284" cy="703850"/>
          </a:xfrm>
          <a:prstGeom prst="rect">
            <a:avLst/>
          </a:prstGeom>
          <a:noFill/>
          <a:ln w="38100" cap="flat" cmpd="sng">
            <a:solidFill>
              <a:schemeClr val="accent3"/>
            </a:solidFill>
            <a:prstDash val="solid"/>
            <a:round/>
            <a:headEnd type="none" w="sm" len="sm"/>
            <a:tailEnd type="none" w="sm" len="sm"/>
          </a:ln>
        </p:spPr>
      </p:pic>
      <p:pic>
        <p:nvPicPr>
          <p:cNvPr id="229" name="Google Shape;229;p31"/>
          <p:cNvPicPr preferRelativeResize="0"/>
          <p:nvPr/>
        </p:nvPicPr>
        <p:blipFill rotWithShape="1">
          <a:blip r:embed="rId4">
            <a:alphaModFix/>
          </a:blip>
          <a:srcRect/>
          <a:stretch/>
        </p:blipFill>
        <p:spPr>
          <a:xfrm>
            <a:off x="132900" y="1395363"/>
            <a:ext cx="4667274" cy="850474"/>
          </a:xfrm>
          <a:prstGeom prst="rect">
            <a:avLst/>
          </a:prstGeom>
          <a:noFill/>
          <a:ln>
            <a:noFill/>
          </a:ln>
        </p:spPr>
      </p:pic>
      <p:pic>
        <p:nvPicPr>
          <p:cNvPr id="230" name="Google Shape;230;p31"/>
          <p:cNvPicPr preferRelativeResize="0"/>
          <p:nvPr/>
        </p:nvPicPr>
        <p:blipFill rotWithShape="1">
          <a:blip r:embed="rId5">
            <a:alphaModFix/>
          </a:blip>
          <a:srcRect/>
          <a:stretch/>
        </p:blipFill>
        <p:spPr>
          <a:xfrm>
            <a:off x="42200" y="2221675"/>
            <a:ext cx="3885750" cy="782750"/>
          </a:xfrm>
          <a:prstGeom prst="rect">
            <a:avLst/>
          </a:prstGeom>
          <a:noFill/>
          <a:ln>
            <a:noFill/>
          </a:ln>
        </p:spPr>
      </p:pic>
      <p:sp>
        <p:nvSpPr>
          <p:cNvPr id="231" name="Google Shape;231;p31"/>
          <p:cNvSpPr/>
          <p:nvPr/>
        </p:nvSpPr>
        <p:spPr>
          <a:xfrm rot="5400000">
            <a:off x="4576425" y="2154500"/>
            <a:ext cx="1321800" cy="556200"/>
          </a:xfrm>
          <a:prstGeom prst="bentArrow">
            <a:avLst>
              <a:gd name="adj1" fmla="val 25000"/>
              <a:gd name="adj2" fmla="val 24999"/>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1"/>
          <p:cNvSpPr/>
          <p:nvPr/>
        </p:nvSpPr>
        <p:spPr>
          <a:xfrm rot="5400000">
            <a:off x="4445950" y="2042000"/>
            <a:ext cx="576000" cy="14904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1"/>
          <p:cNvSpPr/>
          <p:nvPr/>
        </p:nvSpPr>
        <p:spPr>
          <a:xfrm rot="1021040">
            <a:off x="5610924" y="949199"/>
            <a:ext cx="3566243" cy="2176951"/>
          </a:xfrm>
          <a:prstGeom prst="cloudCallout">
            <a:avLst>
              <a:gd name="adj1" fmla="val -41892"/>
              <a:gd name="adj2" fmla="val 5926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31"/>
          <p:cNvPicPr preferRelativeResize="0"/>
          <p:nvPr/>
        </p:nvPicPr>
        <p:blipFill rotWithShape="1">
          <a:blip r:embed="rId6">
            <a:alphaModFix/>
          </a:blip>
          <a:srcRect/>
          <a:stretch/>
        </p:blipFill>
        <p:spPr>
          <a:xfrm>
            <a:off x="5903050" y="1451600"/>
            <a:ext cx="2963375" cy="916300"/>
          </a:xfrm>
          <a:prstGeom prst="rect">
            <a:avLst/>
          </a:prstGeom>
          <a:noFill/>
          <a:ln>
            <a:noFill/>
          </a:ln>
        </p:spPr>
      </p:pic>
      <p:pic>
        <p:nvPicPr>
          <p:cNvPr id="235" name="Google Shape;235;p31"/>
          <p:cNvPicPr preferRelativeResize="0"/>
          <p:nvPr/>
        </p:nvPicPr>
        <p:blipFill rotWithShape="1">
          <a:blip r:embed="rId7">
            <a:alphaModFix/>
          </a:blip>
          <a:srcRect/>
          <a:stretch/>
        </p:blipFill>
        <p:spPr>
          <a:xfrm>
            <a:off x="743850" y="3400775"/>
            <a:ext cx="7502074" cy="14650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34"/>
                                        </p:tgtEl>
                                        <p:attrNameLst>
                                          <p:attrName>style.visibility</p:attrName>
                                        </p:attrNameLst>
                                      </p:cBhvr>
                                      <p:to>
                                        <p:strVal val="visible"/>
                                      </p:to>
                                    </p:set>
                                    <p:animEffect transition="in" filter="fade">
                                      <p:cBhvr>
                                        <p:cTn id="13" dur="1000"/>
                                        <p:tgtEl>
                                          <p:spTgt spid="23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2"/>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31"/>
                                        </p:tgtEl>
                                        <p:attrNameLst>
                                          <p:attrName>style.visibility</p:attrName>
                                        </p:attrNameLst>
                                      </p:cBhvr>
                                      <p:to>
                                        <p:strVal val="visible"/>
                                      </p:to>
                                    </p:set>
                                    <p:animEffect transition="in" filter="fade">
                                      <p:cBhvr>
                                        <p:cTn id="20" dur="1000"/>
                                        <p:tgtEl>
                                          <p:spTgt spid="23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References</a:t>
            </a:r>
            <a:endParaRPr/>
          </a:p>
        </p:txBody>
      </p:sp>
      <p:sp>
        <p:nvSpPr>
          <p:cNvPr id="62" name="Google Shape;62;p14"/>
          <p:cNvSpPr txBox="1">
            <a:spLocks noGrp="1"/>
          </p:cNvSpPr>
          <p:nvPr>
            <p:ph type="body" idx="1"/>
          </p:nvPr>
        </p:nvSpPr>
        <p:spPr>
          <a:xfrm>
            <a:off x="311700" y="923874"/>
            <a:ext cx="8520600" cy="400531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dirty="0">
                <a:latin typeface="Arial"/>
                <a:ea typeface="Arial"/>
                <a:cs typeface="Arial"/>
                <a:sym typeface="Arial"/>
              </a:rPr>
              <a:t>[1] </a:t>
            </a:r>
            <a:r>
              <a:rPr lang="en" sz="1600" u="sng" dirty="0">
                <a:solidFill>
                  <a:schemeClr val="hlink"/>
                </a:solidFill>
                <a:latin typeface="Arial"/>
                <a:ea typeface="Arial"/>
                <a:cs typeface="Arial"/>
                <a:sym typeface="Arial"/>
                <a:hlinkClick r:id="rId3"/>
              </a:rPr>
              <a:t>Zaman, Anis &amp; Acharyya, Rupam &amp; Kautz, Henry &amp; Silenzio, Vincent. (2019). Detecting Low Self-Esteem in Youths from Web Search Data. International World Wide Web Conference </a:t>
            </a:r>
            <a:endParaRPr lang="en" sz="1600" u="sng" dirty="0" smtClean="0">
              <a:solidFill>
                <a:schemeClr val="hlink"/>
              </a:solidFill>
              <a:latin typeface="Arial"/>
              <a:ea typeface="Arial"/>
              <a:cs typeface="Arial"/>
              <a:sym typeface="Arial"/>
            </a:endParaRPr>
          </a:p>
          <a:p>
            <a:pPr marL="0" lvl="0" indent="0" algn="l" rtl="0">
              <a:lnSpc>
                <a:spcPct val="115000"/>
              </a:lnSpc>
              <a:spcBef>
                <a:spcPts val="0"/>
              </a:spcBef>
              <a:spcAft>
                <a:spcPts val="0"/>
              </a:spcAft>
              <a:buSzPts val="1800"/>
              <a:buNone/>
            </a:pPr>
            <a:r>
              <a:rPr lang="en" sz="1600" dirty="0" smtClean="0">
                <a:latin typeface="Arial"/>
                <a:ea typeface="Arial"/>
                <a:cs typeface="Arial"/>
                <a:sym typeface="Arial"/>
              </a:rPr>
              <a:t>[</a:t>
            </a:r>
            <a:r>
              <a:rPr lang="en" sz="1600" dirty="0">
                <a:latin typeface="Arial"/>
                <a:ea typeface="Arial"/>
                <a:cs typeface="Arial"/>
                <a:sym typeface="Arial"/>
              </a:rPr>
              <a:t>2] Logistic Regression: Introduction to Data Mining, 2nd </a:t>
            </a:r>
            <a:r>
              <a:rPr lang="en" sz="1600" dirty="0" smtClean="0">
                <a:latin typeface="Arial"/>
                <a:ea typeface="Arial"/>
                <a:cs typeface="Arial"/>
                <a:sym typeface="Arial"/>
              </a:rPr>
              <a:t>Edition (2019); </a:t>
            </a:r>
            <a:r>
              <a:rPr lang="en" sz="1600" dirty="0">
                <a:latin typeface="Arial"/>
                <a:ea typeface="Arial"/>
                <a:cs typeface="Arial"/>
                <a:sym typeface="Arial"/>
              </a:rPr>
              <a:t>Pang-Ning Tan, Michael Steinbach, Anuj Karpatne and Vipin Kumar; Chapter 4, Section 4.6 </a:t>
            </a:r>
            <a:endParaRPr sz="1600" dirty="0">
              <a:latin typeface="Arial"/>
              <a:ea typeface="Arial"/>
              <a:cs typeface="Arial"/>
              <a:sym typeface="Arial"/>
            </a:endParaRPr>
          </a:p>
          <a:p>
            <a:pPr marL="0" lvl="0" indent="0">
              <a:spcBef>
                <a:spcPts val="1600"/>
              </a:spcBef>
              <a:buNone/>
            </a:pPr>
            <a:r>
              <a:rPr lang="en" sz="1600" dirty="0">
                <a:latin typeface="Arial"/>
                <a:ea typeface="Arial"/>
                <a:cs typeface="Arial"/>
                <a:sym typeface="Arial"/>
              </a:rPr>
              <a:t>[3] Support Vector Machines: Introduction to Data Mining, 2nd </a:t>
            </a:r>
            <a:r>
              <a:rPr lang="en" sz="1600" dirty="0">
                <a:latin typeface="Arial"/>
                <a:ea typeface="Arial"/>
                <a:cs typeface="Arial"/>
                <a:sym typeface="Arial"/>
              </a:rPr>
              <a:t>Edition (2019); </a:t>
            </a:r>
            <a:r>
              <a:rPr lang="en" sz="1600" dirty="0">
                <a:latin typeface="Arial"/>
                <a:ea typeface="Arial"/>
                <a:cs typeface="Arial"/>
                <a:sym typeface="Arial"/>
              </a:rPr>
              <a:t>Pang-Ning Tan, Michael Steinbach, Anuj Karpatne and Vipin Kumar; Chapter 4, Section 4.9</a:t>
            </a:r>
            <a:endParaRPr sz="1600" dirty="0">
              <a:latin typeface="Arial"/>
              <a:ea typeface="Arial"/>
              <a:cs typeface="Arial"/>
              <a:sym typeface="Arial"/>
            </a:endParaRPr>
          </a:p>
          <a:p>
            <a:pPr marL="0" lvl="0" indent="0" algn="l" rtl="0">
              <a:lnSpc>
                <a:spcPct val="115000"/>
              </a:lnSpc>
              <a:spcBef>
                <a:spcPts val="1600"/>
              </a:spcBef>
              <a:spcAft>
                <a:spcPts val="0"/>
              </a:spcAft>
              <a:buSzPts val="1800"/>
              <a:buNone/>
            </a:pPr>
            <a:r>
              <a:rPr lang="en" sz="1600" dirty="0">
                <a:latin typeface="Arial"/>
                <a:ea typeface="Arial"/>
                <a:cs typeface="Arial"/>
                <a:sym typeface="Arial"/>
              </a:rPr>
              <a:t>[4] </a:t>
            </a:r>
            <a:r>
              <a:rPr lang="en" sz="1600" u="sng" dirty="0">
                <a:solidFill>
                  <a:schemeClr val="hlink"/>
                </a:solidFill>
                <a:latin typeface="Arial"/>
                <a:ea typeface="Arial"/>
                <a:cs typeface="Arial"/>
                <a:sym typeface="Arial"/>
                <a:hlinkClick r:id="rId4"/>
              </a:rPr>
              <a:t>Bayesian Inference Binomial Distribution: Stigler, S. M. </a:t>
            </a:r>
            <a:r>
              <a:rPr lang="en" sz="1600" u="sng" dirty="0" smtClean="0">
                <a:solidFill>
                  <a:schemeClr val="hlink"/>
                </a:solidFill>
                <a:latin typeface="Arial"/>
                <a:ea typeface="Arial"/>
                <a:cs typeface="Arial"/>
                <a:sym typeface="Arial"/>
                <a:hlinkClick r:id="rId4"/>
              </a:rPr>
              <a:t>(1982). </a:t>
            </a:r>
            <a:r>
              <a:rPr lang="en" sz="1600" u="sng" dirty="0">
                <a:solidFill>
                  <a:schemeClr val="hlink"/>
                </a:solidFill>
                <a:latin typeface="Arial"/>
                <a:ea typeface="Arial"/>
                <a:cs typeface="Arial"/>
                <a:sym typeface="Arial"/>
                <a:hlinkClick r:id="rId4"/>
              </a:rPr>
              <a:t>"Thomas Bayes' Bayesian Inference", Journal of the Royal Statistical Society, series A 145, 250-258</a:t>
            </a:r>
            <a:endParaRPr sz="1600" dirty="0">
              <a:latin typeface="Arial"/>
              <a:ea typeface="Arial"/>
              <a:cs typeface="Arial"/>
              <a:sym typeface="Arial"/>
            </a:endParaRPr>
          </a:p>
          <a:p>
            <a:pPr marL="0" indent="0">
              <a:spcBef>
                <a:spcPts val="1600"/>
              </a:spcBef>
              <a:buNone/>
            </a:pPr>
            <a:r>
              <a:rPr lang="en" sz="1600" dirty="0">
                <a:latin typeface="Arial"/>
                <a:cs typeface="Arial"/>
              </a:rPr>
              <a:t>[5] JW Pennebaker, RJ Booth, RL Boyd, and ME Francis. </a:t>
            </a:r>
            <a:r>
              <a:rPr lang="en" sz="1600" dirty="0" smtClean="0">
                <a:latin typeface="Arial"/>
                <a:cs typeface="Arial"/>
              </a:rPr>
              <a:t>(2015). </a:t>
            </a:r>
            <a:r>
              <a:rPr lang="en" sz="1600" dirty="0">
                <a:latin typeface="Arial"/>
                <a:cs typeface="Arial"/>
              </a:rPr>
              <a:t>Linguistic inquiry and word count: LIWC2015. Austin, TX: Pennebaker Conglomerates</a:t>
            </a:r>
            <a:r>
              <a:rPr lang="en" sz="1600" dirty="0" smtClean="0">
                <a:latin typeface="Arial"/>
                <a:cs typeface="Arial"/>
              </a:rPr>
              <a:t>.</a:t>
            </a:r>
            <a:endParaRPr sz="1600" dirty="0">
              <a:latin typeface="Arial"/>
              <a:cs typeface="Arial"/>
            </a:endParaRPr>
          </a:p>
          <a:p>
            <a:pPr marL="0" lvl="0" indent="0" algn="l" rtl="0">
              <a:lnSpc>
                <a:spcPct val="115000"/>
              </a:lnSpc>
              <a:spcBef>
                <a:spcPts val="1600"/>
              </a:spcBef>
              <a:spcAft>
                <a:spcPts val="1600"/>
              </a:spcAft>
              <a:buSzPts val="1800"/>
              <a:buNone/>
            </a:pPr>
            <a:endParaRPr sz="16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311700" y="198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Modeling</a:t>
            </a:r>
            <a:endParaRPr/>
          </a:p>
        </p:txBody>
      </p:sp>
      <p:pic>
        <p:nvPicPr>
          <p:cNvPr id="241" name="Google Shape;241;p32"/>
          <p:cNvPicPr preferRelativeResize="0"/>
          <p:nvPr/>
        </p:nvPicPr>
        <p:blipFill rotWithShape="1">
          <a:blip r:embed="rId3">
            <a:alphaModFix/>
          </a:blip>
          <a:srcRect/>
          <a:stretch/>
        </p:blipFill>
        <p:spPr>
          <a:xfrm>
            <a:off x="64425" y="2144480"/>
            <a:ext cx="9030651" cy="2698996"/>
          </a:xfrm>
          <a:prstGeom prst="rect">
            <a:avLst/>
          </a:prstGeom>
          <a:noFill/>
          <a:ln>
            <a:noFill/>
          </a:ln>
        </p:spPr>
      </p:pic>
      <p:sp>
        <p:nvSpPr>
          <p:cNvPr id="242" name="Google Shape;242;p32"/>
          <p:cNvSpPr txBox="1"/>
          <p:nvPr/>
        </p:nvSpPr>
        <p:spPr>
          <a:xfrm>
            <a:off x="331925" y="771100"/>
            <a:ext cx="8594100" cy="1279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Sample several parameters from posterior distribution </a:t>
            </a:r>
            <a:endParaRPr sz="1800"/>
          </a:p>
          <a:p>
            <a:pPr marL="457200" lvl="0" indent="-342900" algn="l" rtl="0">
              <a:spcBef>
                <a:spcPts val="0"/>
              </a:spcBef>
              <a:spcAft>
                <a:spcPts val="0"/>
              </a:spcAft>
              <a:buSzPts val="1800"/>
              <a:buChar char="●"/>
            </a:pPr>
            <a:r>
              <a:rPr lang="en" sz="1800"/>
              <a:t>Using each of those learned parameters, classify the test dataset</a:t>
            </a:r>
            <a:endParaRPr sz="1800"/>
          </a:p>
          <a:p>
            <a:pPr marL="457200" lvl="0" indent="-342900" algn="l" rtl="0">
              <a:spcBef>
                <a:spcPts val="0"/>
              </a:spcBef>
              <a:spcAft>
                <a:spcPts val="0"/>
              </a:spcAft>
              <a:buSzPts val="1800"/>
              <a:buChar char="●"/>
            </a:pPr>
            <a:r>
              <a:rPr lang="en" sz="1800"/>
              <a:t>Record the performance of the model for each set of parameters           </a:t>
            </a:r>
            <a:endParaRPr sz="1800"/>
          </a:p>
          <a:p>
            <a:pPr marL="457200" lvl="0" indent="-342900" algn="l" rtl="0">
              <a:spcBef>
                <a:spcPts val="0"/>
              </a:spcBef>
              <a:spcAft>
                <a:spcPts val="0"/>
              </a:spcAft>
              <a:buSzPts val="1800"/>
              <a:buChar char="●"/>
            </a:pPr>
            <a:r>
              <a:rPr lang="en" sz="1800"/>
              <a:t>Report the average performance of the model on test set</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1"/>
                                        <p:tgtEl>
                                          <p:spTgt spid="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Effect transition="in" filter="fade">
                                      <p:cBhvr>
                                        <p:cTn id="12" dur="1"/>
                                        <p:tgtEl>
                                          <p:spTgt spid="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Effect transition="in" filter="fade">
                                      <p:cBhvr>
                                        <p:cTn id="17" dur="1"/>
                                        <p:tgtEl>
                                          <p:spTgt spid="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Effect transition="in" filter="fade">
                                      <p:cBhvr>
                                        <p:cTn id="22" dur="1"/>
                                        <p:tgtEl>
                                          <p:spTgt spid="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311700" y="123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Results</a:t>
            </a:r>
            <a:endParaRPr/>
          </a:p>
        </p:txBody>
      </p:sp>
      <p:pic>
        <p:nvPicPr>
          <p:cNvPr id="248" name="Google Shape;248;p33"/>
          <p:cNvPicPr preferRelativeResize="0"/>
          <p:nvPr/>
        </p:nvPicPr>
        <p:blipFill rotWithShape="1">
          <a:blip r:embed="rId3">
            <a:alphaModFix/>
          </a:blip>
          <a:srcRect/>
          <a:stretch/>
        </p:blipFill>
        <p:spPr>
          <a:xfrm>
            <a:off x="914400" y="620050"/>
            <a:ext cx="3404001" cy="4457099"/>
          </a:xfrm>
          <a:prstGeom prst="rect">
            <a:avLst/>
          </a:prstGeom>
          <a:noFill/>
          <a:ln>
            <a:noFill/>
          </a:ln>
        </p:spPr>
      </p:pic>
      <p:pic>
        <p:nvPicPr>
          <p:cNvPr id="249" name="Google Shape;249;p33"/>
          <p:cNvPicPr preferRelativeResize="0"/>
          <p:nvPr/>
        </p:nvPicPr>
        <p:blipFill rotWithShape="1">
          <a:blip r:embed="rId4">
            <a:alphaModFix/>
          </a:blip>
          <a:srcRect/>
          <a:stretch/>
        </p:blipFill>
        <p:spPr>
          <a:xfrm>
            <a:off x="4722825" y="658525"/>
            <a:ext cx="3151975" cy="44571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Results</a:t>
            </a:r>
            <a:endParaRPr/>
          </a:p>
        </p:txBody>
      </p:sp>
      <p:pic>
        <p:nvPicPr>
          <p:cNvPr id="255" name="Google Shape;255;p34"/>
          <p:cNvPicPr preferRelativeResize="0"/>
          <p:nvPr/>
        </p:nvPicPr>
        <p:blipFill rotWithShape="1">
          <a:blip r:embed="rId3">
            <a:alphaModFix/>
          </a:blip>
          <a:srcRect/>
          <a:stretch/>
        </p:blipFill>
        <p:spPr>
          <a:xfrm>
            <a:off x="692700" y="1123950"/>
            <a:ext cx="3466775" cy="2267576"/>
          </a:xfrm>
          <a:prstGeom prst="rect">
            <a:avLst/>
          </a:prstGeom>
          <a:noFill/>
          <a:ln>
            <a:noFill/>
          </a:ln>
        </p:spPr>
      </p:pic>
      <p:pic>
        <p:nvPicPr>
          <p:cNvPr id="256" name="Google Shape;256;p34"/>
          <p:cNvPicPr preferRelativeResize="0"/>
          <p:nvPr/>
        </p:nvPicPr>
        <p:blipFill rotWithShape="1">
          <a:blip r:embed="rId4">
            <a:alphaModFix/>
          </a:blip>
          <a:srcRect/>
          <a:stretch/>
        </p:blipFill>
        <p:spPr>
          <a:xfrm>
            <a:off x="5051596" y="1123950"/>
            <a:ext cx="3384280" cy="2267575"/>
          </a:xfrm>
          <a:prstGeom prst="rect">
            <a:avLst/>
          </a:prstGeom>
          <a:noFill/>
          <a:ln>
            <a:noFill/>
          </a:ln>
        </p:spPr>
      </p:pic>
      <p:pic>
        <p:nvPicPr>
          <p:cNvPr id="257" name="Google Shape;257;p34"/>
          <p:cNvPicPr preferRelativeResize="0"/>
          <p:nvPr/>
        </p:nvPicPr>
        <p:blipFill rotWithShape="1">
          <a:blip r:embed="rId5">
            <a:alphaModFix/>
          </a:blip>
          <a:srcRect/>
          <a:stretch/>
        </p:blipFill>
        <p:spPr>
          <a:xfrm>
            <a:off x="533400" y="3409950"/>
            <a:ext cx="3930875" cy="742950"/>
          </a:xfrm>
          <a:prstGeom prst="rect">
            <a:avLst/>
          </a:prstGeom>
          <a:noFill/>
          <a:ln>
            <a:noFill/>
          </a:ln>
        </p:spPr>
      </p:pic>
      <p:pic>
        <p:nvPicPr>
          <p:cNvPr id="258" name="Google Shape;258;p34"/>
          <p:cNvPicPr preferRelativeResize="0"/>
          <p:nvPr/>
        </p:nvPicPr>
        <p:blipFill rotWithShape="1">
          <a:blip r:embed="rId6">
            <a:alphaModFix/>
          </a:blip>
          <a:srcRect/>
          <a:stretch/>
        </p:blipFill>
        <p:spPr>
          <a:xfrm>
            <a:off x="4776950" y="3440875"/>
            <a:ext cx="4078725" cy="5727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mtClean="0"/>
              <a:t>Conclusions</a:t>
            </a:r>
            <a:endParaRPr/>
          </a:p>
        </p:txBody>
      </p:sp>
      <p:sp>
        <p:nvSpPr>
          <p:cNvPr id="264" name="Google Shape;264;p35"/>
          <p:cNvSpPr txBox="1">
            <a:spLocks noGrp="1"/>
          </p:cNvSpPr>
          <p:nvPr>
            <p:ph type="body" idx="1"/>
          </p:nvPr>
        </p:nvSpPr>
        <p:spPr>
          <a:xfrm>
            <a:off x="311700" y="1152475"/>
            <a:ext cx="8424300" cy="3530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latin typeface="Arial"/>
                <a:ea typeface="Arial"/>
                <a:cs typeface="Arial"/>
                <a:sym typeface="Arial"/>
              </a:rPr>
              <a:t>Study self-esteem not on the population level (Google Trends) but on individual level (Google Takeout) for the first time</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Built a system to consent, collect and anonymous individuals’ history data through Google Takeout</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Created the first datasets that link search history data to clinically-used mental health survey instrument</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Showed that search history data provides identifiable signals for detecting low self-esteem and high self-esteem</a:t>
            </a:r>
            <a:endParaRPr sz="1800">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1"/>
                                        <p:tgtEl>
                                          <p:spTgt spid="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1"/>
                                        <p:tgtEl>
                                          <p:spTgt spid="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Effect transition="in" filter="fade">
                                      <p:cBhvr>
                                        <p:cTn id="22" dur="1"/>
                                        <p:tgtEl>
                                          <p:spTgt spid="2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311700" y="3521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Future Work</a:t>
            </a:r>
            <a:endParaRPr/>
          </a:p>
        </p:txBody>
      </p:sp>
      <p:sp>
        <p:nvSpPr>
          <p:cNvPr id="270" name="Google Shape;270;p36"/>
          <p:cNvSpPr txBox="1">
            <a:spLocks noGrp="1"/>
          </p:cNvSpPr>
          <p:nvPr>
            <p:ph type="body" idx="1"/>
          </p:nvPr>
        </p:nvSpPr>
        <p:spPr>
          <a:xfrm>
            <a:off x="311700" y="1059603"/>
            <a:ext cx="8520600" cy="4048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latin typeface="Arial"/>
                <a:ea typeface="Arial"/>
                <a:cs typeface="Arial"/>
                <a:sym typeface="Arial"/>
              </a:rPr>
              <a:t>Use both feature sets at the same time → need to collect more data</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Study on more general population than only college students</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Try different data source (recruitment sites) </a:t>
            </a:r>
            <a:endParaRPr sz="180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a:latin typeface="Arial"/>
                <a:ea typeface="Arial"/>
                <a:cs typeface="Arial"/>
                <a:sym typeface="Arial"/>
              </a:rPr>
              <a:t>i.e., clinics, emergency rooms, family courts,...</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Consider features beyond linguistic and search categories</a:t>
            </a:r>
            <a:endParaRPr sz="180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a:latin typeface="Arial"/>
                <a:ea typeface="Arial"/>
                <a:cs typeface="Arial"/>
                <a:sym typeface="Arial"/>
              </a:rPr>
              <a:t>E.g. Time at which these searches are made, seasonality of certain type of searches. Some hypothesis:</a:t>
            </a:r>
            <a:endParaRPr sz="1800">
              <a:latin typeface="Arial"/>
              <a:ea typeface="Arial"/>
              <a:cs typeface="Arial"/>
              <a:sym typeface="Arial"/>
            </a:endParaRPr>
          </a:p>
          <a:p>
            <a:pPr marL="1371600" lvl="2" indent="-342900" algn="l" rtl="0">
              <a:lnSpc>
                <a:spcPct val="115000"/>
              </a:lnSpc>
              <a:spcBef>
                <a:spcPts val="0"/>
              </a:spcBef>
              <a:spcAft>
                <a:spcPts val="0"/>
              </a:spcAft>
              <a:buSzPts val="1800"/>
              <a:buChar char="■"/>
            </a:pPr>
            <a:r>
              <a:rPr lang="en" sz="1800">
                <a:latin typeface="Arial"/>
                <a:ea typeface="Arial"/>
                <a:cs typeface="Arial"/>
                <a:sym typeface="Arial"/>
              </a:rPr>
              <a:t>Middle of night search → proxy for sleeplessness problem</a:t>
            </a:r>
            <a:endParaRPr sz="1800">
              <a:latin typeface="Arial"/>
              <a:ea typeface="Arial"/>
              <a:cs typeface="Arial"/>
              <a:sym typeface="Arial"/>
            </a:endParaRPr>
          </a:p>
          <a:p>
            <a:pPr marL="1371600" lvl="2" indent="-342900" algn="l" rtl="0">
              <a:lnSpc>
                <a:spcPct val="115000"/>
              </a:lnSpc>
              <a:spcBef>
                <a:spcPts val="0"/>
              </a:spcBef>
              <a:spcAft>
                <a:spcPts val="0"/>
              </a:spcAft>
              <a:buSzPts val="1800"/>
              <a:buChar char="■"/>
            </a:pPr>
            <a:r>
              <a:rPr lang="en" sz="1800">
                <a:latin typeface="Arial"/>
                <a:ea typeface="Arial"/>
                <a:cs typeface="Arial"/>
                <a:sym typeface="Arial"/>
              </a:rPr>
              <a:t>Increase in volume of searches → withdraw from social interactions</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Time and date of search → longitudinal studies on disease progression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Study other mental health phenomenon i.e. anxiety, panic disorders, suicide ideation, bipolar disorders, eating disorders, substance abuse or addiction</a:t>
            </a:r>
            <a:endParaRPr sz="18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1"/>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1"/>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1"/>
                                        <p:tgtEl>
                                          <p:spTgt spid="2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
                                            <p:txEl>
                                              <p:pRg st="3" end="3"/>
                                            </p:txEl>
                                          </p:spTgt>
                                        </p:tgtEl>
                                        <p:attrNameLst>
                                          <p:attrName>style.visibility</p:attrName>
                                        </p:attrNameLst>
                                      </p:cBhvr>
                                      <p:to>
                                        <p:strVal val="visible"/>
                                      </p:to>
                                    </p:set>
                                    <p:animEffect transition="in" filter="fade">
                                      <p:cBhvr>
                                        <p:cTn id="22" dur="1"/>
                                        <p:tgtEl>
                                          <p:spTgt spid="2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Effect transition="in" filter="fade">
                                      <p:cBhvr>
                                        <p:cTn id="27" dur="1"/>
                                        <p:tgtEl>
                                          <p:spTgt spid="2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0">
                                            <p:txEl>
                                              <p:pRg st="5" end="5"/>
                                            </p:txEl>
                                          </p:spTgt>
                                        </p:tgtEl>
                                        <p:attrNameLst>
                                          <p:attrName>style.visibility</p:attrName>
                                        </p:attrNameLst>
                                      </p:cBhvr>
                                      <p:to>
                                        <p:strVal val="visible"/>
                                      </p:to>
                                    </p:set>
                                    <p:animEffect transition="in" filter="fade">
                                      <p:cBhvr>
                                        <p:cTn id="32" dur="1"/>
                                        <p:tgtEl>
                                          <p:spTgt spid="2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0">
                                            <p:txEl>
                                              <p:pRg st="6" end="6"/>
                                            </p:txEl>
                                          </p:spTgt>
                                        </p:tgtEl>
                                        <p:attrNameLst>
                                          <p:attrName>style.visibility</p:attrName>
                                        </p:attrNameLst>
                                      </p:cBhvr>
                                      <p:to>
                                        <p:strVal val="visible"/>
                                      </p:to>
                                    </p:set>
                                    <p:animEffect transition="in" filter="fade">
                                      <p:cBhvr>
                                        <p:cTn id="37" dur="1"/>
                                        <p:tgtEl>
                                          <p:spTgt spid="2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0">
                                            <p:txEl>
                                              <p:pRg st="7" end="7"/>
                                            </p:txEl>
                                          </p:spTgt>
                                        </p:tgtEl>
                                        <p:attrNameLst>
                                          <p:attrName>style.visibility</p:attrName>
                                        </p:attrNameLst>
                                      </p:cBhvr>
                                      <p:to>
                                        <p:strVal val="visible"/>
                                      </p:to>
                                    </p:set>
                                    <p:animEffect transition="in" filter="fade">
                                      <p:cBhvr>
                                        <p:cTn id="42" dur="1"/>
                                        <p:tgtEl>
                                          <p:spTgt spid="2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0">
                                            <p:txEl>
                                              <p:pRg st="8" end="8"/>
                                            </p:txEl>
                                          </p:spTgt>
                                        </p:tgtEl>
                                        <p:attrNameLst>
                                          <p:attrName>style.visibility</p:attrName>
                                        </p:attrNameLst>
                                      </p:cBhvr>
                                      <p:to>
                                        <p:strVal val="visible"/>
                                      </p:to>
                                    </p:set>
                                    <p:animEffect transition="in" filter="fade">
                                      <p:cBhvr>
                                        <p:cTn id="47" dur="1"/>
                                        <p:tgtEl>
                                          <p:spTgt spid="2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0">
                                            <p:txEl>
                                              <p:pRg st="9" end="9"/>
                                            </p:txEl>
                                          </p:spTgt>
                                        </p:tgtEl>
                                        <p:attrNameLst>
                                          <p:attrName>style.visibility</p:attrName>
                                        </p:attrNameLst>
                                      </p:cBhvr>
                                      <p:to>
                                        <p:strVal val="visible"/>
                                      </p:to>
                                    </p:set>
                                    <p:animEffect transition="in" filter="fade">
                                      <p:cBhvr>
                                        <p:cTn id="52" dur="1"/>
                                        <p:tgtEl>
                                          <p:spTgt spid="2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Thank you for your time!</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Introduction</a:t>
            </a:r>
            <a:endParaRPr/>
          </a:p>
        </p:txBody>
      </p:sp>
      <p:sp>
        <p:nvSpPr>
          <p:cNvPr id="68" name="Google Shape;68;p15"/>
          <p:cNvSpPr txBox="1">
            <a:spLocks noGrp="1"/>
          </p:cNvSpPr>
          <p:nvPr>
            <p:ph type="body" idx="1"/>
          </p:nvPr>
        </p:nvSpPr>
        <p:spPr>
          <a:xfrm>
            <a:off x="181025" y="1152475"/>
            <a:ext cx="8841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b="1" dirty="0">
                <a:latin typeface="Arial"/>
                <a:ea typeface="Arial"/>
                <a:cs typeface="Arial"/>
                <a:sym typeface="Arial"/>
              </a:rPr>
              <a:t>Purpose:</a:t>
            </a:r>
            <a:r>
              <a:rPr lang="en" sz="2400" dirty="0">
                <a:latin typeface="Arial"/>
                <a:ea typeface="Arial"/>
                <a:cs typeface="Arial"/>
                <a:sym typeface="Arial"/>
              </a:rPr>
              <a:t> </a:t>
            </a:r>
            <a:r>
              <a:rPr lang="en" sz="2000" dirty="0">
                <a:latin typeface="Arial"/>
                <a:ea typeface="Arial"/>
                <a:cs typeface="Arial"/>
                <a:sym typeface="Arial"/>
              </a:rPr>
              <a:t>Use Google search logs (i.e., queries) to identify signs of low self esteem (LS) in individuals. LS may be associated with different aspect of mental health.</a:t>
            </a:r>
            <a:endParaRPr sz="2000" dirty="0">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 sz="2400" dirty="0">
                <a:latin typeface="Arial"/>
                <a:ea typeface="Arial"/>
                <a:cs typeface="Arial"/>
                <a:sym typeface="Arial"/>
              </a:rPr>
              <a:t>How? </a:t>
            </a:r>
            <a:endParaRPr sz="2400" dirty="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dirty="0">
                <a:latin typeface="Arial"/>
                <a:ea typeface="Arial"/>
                <a:cs typeface="Arial"/>
                <a:sym typeface="Arial"/>
              </a:rPr>
              <a:t>Use </a:t>
            </a:r>
            <a:r>
              <a:rPr lang="en" sz="2000" b="1" i="1" dirty="0">
                <a:latin typeface="Arial"/>
                <a:ea typeface="Arial"/>
                <a:cs typeface="Arial"/>
                <a:sym typeface="Arial"/>
              </a:rPr>
              <a:t>Google search history</a:t>
            </a:r>
            <a:r>
              <a:rPr lang="en" sz="2000" dirty="0">
                <a:latin typeface="Arial"/>
                <a:ea typeface="Arial"/>
                <a:cs typeface="Arial"/>
                <a:sym typeface="Arial"/>
              </a:rPr>
              <a:t> of participants</a:t>
            </a:r>
            <a:endParaRPr sz="2000" dirty="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dirty="0">
                <a:latin typeface="Arial"/>
                <a:ea typeface="Arial"/>
                <a:cs typeface="Arial"/>
                <a:sym typeface="Arial"/>
              </a:rPr>
              <a:t>Use </a:t>
            </a:r>
            <a:r>
              <a:rPr lang="en" sz="2000" b="1" i="1" dirty="0">
                <a:latin typeface="Arial"/>
                <a:ea typeface="Arial"/>
                <a:cs typeface="Arial"/>
                <a:sym typeface="Arial"/>
              </a:rPr>
              <a:t>health assessment survey </a:t>
            </a:r>
            <a:r>
              <a:rPr lang="en" sz="2000" dirty="0">
                <a:latin typeface="Arial"/>
                <a:ea typeface="Arial"/>
                <a:cs typeface="Arial"/>
                <a:sym typeface="Arial"/>
              </a:rPr>
              <a:t>of participants</a:t>
            </a:r>
            <a:endParaRPr sz="2000" dirty="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dirty="0">
                <a:latin typeface="Arial"/>
                <a:ea typeface="Arial"/>
                <a:cs typeface="Arial"/>
                <a:sym typeface="Arial"/>
              </a:rPr>
              <a:t>Create a prediction model with </a:t>
            </a:r>
            <a:r>
              <a:rPr lang="en" sz="2000" b="1" i="1" dirty="0">
                <a:latin typeface="Arial"/>
                <a:ea typeface="Arial"/>
                <a:cs typeface="Arial"/>
                <a:sym typeface="Arial"/>
              </a:rPr>
              <a:t>Hybrid Bayesian Regression</a:t>
            </a:r>
            <a:r>
              <a:rPr lang="en" sz="2000" u="sng" dirty="0">
                <a:latin typeface="Arial"/>
                <a:ea typeface="Arial"/>
                <a:cs typeface="Arial"/>
                <a:sym typeface="Arial"/>
              </a:rPr>
              <a:t> </a:t>
            </a:r>
            <a:endParaRPr sz="2000" u="sng" dirty="0">
              <a:latin typeface="Arial"/>
              <a:ea typeface="Arial"/>
              <a:cs typeface="Arial"/>
              <a:sym typeface="Arial"/>
            </a:endParaRPr>
          </a:p>
          <a:p>
            <a:pPr marL="914400" lvl="0" indent="0" algn="l" rtl="0">
              <a:lnSpc>
                <a:spcPct val="115000"/>
              </a:lnSpc>
              <a:spcBef>
                <a:spcPts val="1600"/>
              </a:spcBef>
              <a:spcAft>
                <a:spcPts val="1600"/>
              </a:spcAft>
              <a:buSzPts val="1800"/>
              <a:buNone/>
            </a:pP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3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3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3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3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3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3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Introduction</a:t>
            </a:r>
            <a:endParaRPr/>
          </a:p>
        </p:txBody>
      </p:sp>
      <p:sp>
        <p:nvSpPr>
          <p:cNvPr id="74" name="Google Shape;7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dirty="0">
                <a:latin typeface="Arial"/>
                <a:ea typeface="Arial"/>
                <a:cs typeface="Arial"/>
                <a:sym typeface="Arial"/>
              </a:rPr>
              <a:t>Why use search logs instead of social media?</a:t>
            </a:r>
            <a:endParaRPr sz="2400" dirty="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dirty="0">
                <a:latin typeface="Arial"/>
                <a:ea typeface="Arial"/>
                <a:cs typeface="Arial"/>
                <a:sym typeface="Arial"/>
              </a:rPr>
              <a:t>No self censoring</a:t>
            </a:r>
            <a:endParaRPr sz="2000" dirty="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dirty="0">
                <a:latin typeface="Arial"/>
                <a:ea typeface="Arial"/>
                <a:cs typeface="Arial"/>
                <a:sym typeface="Arial"/>
              </a:rPr>
              <a:t>Large </a:t>
            </a:r>
            <a:r>
              <a:rPr lang="en" sz="2000" dirty="0" smtClean="0">
                <a:latin typeface="Arial"/>
                <a:ea typeface="Arial"/>
                <a:cs typeface="Arial"/>
                <a:sym typeface="Arial"/>
              </a:rPr>
              <a:t>volume</a:t>
            </a:r>
            <a:endParaRPr sz="2000" dirty="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dirty="0">
                <a:latin typeface="Arial"/>
                <a:ea typeface="Arial"/>
                <a:cs typeface="Arial"/>
                <a:sym typeface="Arial"/>
              </a:rPr>
              <a:t>Apply on individual level</a:t>
            </a:r>
            <a:endParaRPr sz="20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4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4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4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400"/>
                                        <p:tgtEl>
                                          <p:spTgt spid="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Data Collection</a:t>
            </a:r>
            <a:endParaRPr/>
          </a:p>
        </p:txBody>
      </p:sp>
      <p:pic>
        <p:nvPicPr>
          <p:cNvPr id="80" name="Google Shape;80;p17"/>
          <p:cNvPicPr preferRelativeResize="0"/>
          <p:nvPr/>
        </p:nvPicPr>
        <p:blipFill rotWithShape="1">
          <a:blip r:embed="rId3">
            <a:alphaModFix/>
          </a:blip>
          <a:srcRect/>
          <a:stretch/>
        </p:blipFill>
        <p:spPr>
          <a:xfrm>
            <a:off x="159300" y="1152475"/>
            <a:ext cx="4165958" cy="3701700"/>
          </a:xfrm>
          <a:prstGeom prst="rect">
            <a:avLst/>
          </a:prstGeom>
          <a:noFill/>
          <a:ln>
            <a:noFill/>
          </a:ln>
        </p:spPr>
      </p:pic>
      <p:sp>
        <p:nvSpPr>
          <p:cNvPr id="81" name="Google Shape;81;p17"/>
          <p:cNvSpPr txBox="1">
            <a:spLocks noGrp="1"/>
          </p:cNvSpPr>
          <p:nvPr>
            <p:ph type="body" idx="2"/>
          </p:nvPr>
        </p:nvSpPr>
        <p:spPr>
          <a:xfrm>
            <a:off x="4050500" y="1152475"/>
            <a:ext cx="4781700" cy="3701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latin typeface="Arial"/>
                <a:ea typeface="Arial"/>
                <a:cs typeface="Arial"/>
                <a:sym typeface="Arial"/>
              </a:rPr>
              <a:t>Recruit participants</a:t>
            </a:r>
            <a:endParaRPr sz="1800">
              <a:latin typeface="Arial"/>
              <a:ea typeface="Arial"/>
              <a:cs typeface="Arial"/>
              <a:sym typeface="Arial"/>
            </a:endParaRPr>
          </a:p>
          <a:p>
            <a:pPr marL="914400" lvl="1" indent="-330200" algn="l" rtl="0">
              <a:lnSpc>
                <a:spcPct val="115000"/>
              </a:lnSpc>
              <a:spcBef>
                <a:spcPts val="0"/>
              </a:spcBef>
              <a:spcAft>
                <a:spcPts val="0"/>
              </a:spcAft>
              <a:buSzPts val="1600"/>
              <a:buChar char="○"/>
            </a:pPr>
            <a:r>
              <a:rPr lang="en" sz="1600">
                <a:latin typeface="Arial"/>
                <a:ea typeface="Arial"/>
                <a:cs typeface="Arial"/>
                <a:sym typeface="Arial"/>
              </a:rPr>
              <a:t>2-month on-campus recruitment process</a:t>
            </a:r>
            <a:endParaRPr sz="1600">
              <a:latin typeface="Arial"/>
              <a:ea typeface="Arial"/>
              <a:cs typeface="Arial"/>
              <a:sym typeface="Arial"/>
            </a:endParaRPr>
          </a:p>
          <a:p>
            <a:pPr marL="914400" lvl="1" indent="-330200" algn="l" rtl="0">
              <a:lnSpc>
                <a:spcPct val="115000"/>
              </a:lnSpc>
              <a:spcBef>
                <a:spcPts val="0"/>
              </a:spcBef>
              <a:spcAft>
                <a:spcPts val="0"/>
              </a:spcAft>
              <a:buSzPts val="1600"/>
              <a:buChar char="○"/>
            </a:pPr>
            <a:r>
              <a:rPr lang="en" sz="1600">
                <a:latin typeface="Arial"/>
                <a:ea typeface="Arial"/>
                <a:cs typeface="Arial"/>
                <a:sym typeface="Arial"/>
              </a:rPr>
              <a:t>108 participants, 40 male and 68 females</a:t>
            </a:r>
            <a:endParaRPr sz="16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Ask participants to take the </a:t>
            </a:r>
            <a:r>
              <a:rPr lang="en" sz="1800" b="1" i="1">
                <a:latin typeface="Arial"/>
                <a:ea typeface="Arial"/>
                <a:cs typeface="Arial"/>
                <a:sym typeface="Arial"/>
              </a:rPr>
              <a:t>Promote Health</a:t>
            </a:r>
            <a:r>
              <a:rPr lang="en" sz="1800">
                <a:latin typeface="Arial"/>
                <a:ea typeface="Arial"/>
                <a:cs typeface="Arial"/>
                <a:sym typeface="Arial"/>
              </a:rPr>
              <a:t> survey</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Download Google search history for each participant through the </a:t>
            </a:r>
            <a:r>
              <a:rPr lang="en" sz="1800" b="1" i="1">
                <a:latin typeface="Arial"/>
                <a:ea typeface="Arial"/>
                <a:cs typeface="Arial"/>
                <a:sym typeface="Arial"/>
              </a:rPr>
              <a:t>Google Takeout</a:t>
            </a:r>
            <a:r>
              <a:rPr lang="en" sz="1800">
                <a:latin typeface="Arial"/>
                <a:ea typeface="Arial"/>
                <a:cs typeface="Arial"/>
                <a:sym typeface="Arial"/>
              </a:rPr>
              <a:t> platform</a:t>
            </a:r>
            <a:endParaRPr sz="1800">
              <a:latin typeface="Arial"/>
              <a:ea typeface="Arial"/>
              <a:cs typeface="Arial"/>
              <a:sym typeface="Arial"/>
            </a:endParaRPr>
          </a:p>
          <a:p>
            <a:pPr marL="914400" lvl="1" indent="-330200" algn="l" rtl="0">
              <a:lnSpc>
                <a:spcPct val="115000"/>
              </a:lnSpc>
              <a:spcBef>
                <a:spcPts val="0"/>
              </a:spcBef>
              <a:spcAft>
                <a:spcPts val="0"/>
              </a:spcAft>
              <a:buSzPts val="1600"/>
              <a:buChar char="○"/>
            </a:pPr>
            <a:r>
              <a:rPr lang="en" sz="1600">
                <a:latin typeface="Arial"/>
                <a:ea typeface="Arial"/>
                <a:cs typeface="Arial"/>
                <a:sym typeface="Arial"/>
              </a:rPr>
              <a:t>data is de-identified via Google’s Cloud Data Loss Prevention (DLP) API before handing it to the research team</a:t>
            </a:r>
            <a:endParaRPr sz="16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fade">
                                      <p:cBhvr>
                                        <p:cTn id="12" dur="1000"/>
                                        <p:tgtEl>
                                          <p:spTgt spid="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1" end="1"/>
                                            </p:txEl>
                                          </p:spTgt>
                                        </p:tgtEl>
                                        <p:attrNameLst>
                                          <p:attrName>style.visibility</p:attrName>
                                        </p:attrNameLst>
                                      </p:cBhvr>
                                      <p:to>
                                        <p:strVal val="visible"/>
                                      </p:to>
                                    </p:set>
                                    <p:animEffect transition="in" filter="fade">
                                      <p:cBhvr>
                                        <p:cTn id="17" dur="1000"/>
                                        <p:tgtEl>
                                          <p:spTgt spid="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2" end="2"/>
                                            </p:txEl>
                                          </p:spTgt>
                                        </p:tgtEl>
                                        <p:attrNameLst>
                                          <p:attrName>style.visibility</p:attrName>
                                        </p:attrNameLst>
                                      </p:cBhvr>
                                      <p:to>
                                        <p:strVal val="visible"/>
                                      </p:to>
                                    </p:set>
                                    <p:animEffect transition="in" filter="fade">
                                      <p:cBhvr>
                                        <p:cTn id="22" dur="1000"/>
                                        <p:tgtEl>
                                          <p:spTgt spid="8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xEl>
                                              <p:pRg st="3" end="3"/>
                                            </p:txEl>
                                          </p:spTgt>
                                        </p:tgtEl>
                                        <p:attrNameLst>
                                          <p:attrName>style.visibility</p:attrName>
                                        </p:attrNameLst>
                                      </p:cBhvr>
                                      <p:to>
                                        <p:strVal val="visible"/>
                                      </p:to>
                                    </p:set>
                                    <p:animEffect transition="in" filter="fade">
                                      <p:cBhvr>
                                        <p:cTn id="27" dur="1000"/>
                                        <p:tgtEl>
                                          <p:spTgt spid="8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xEl>
                                              <p:pRg st="4" end="4"/>
                                            </p:txEl>
                                          </p:spTgt>
                                        </p:tgtEl>
                                        <p:attrNameLst>
                                          <p:attrName>style.visibility</p:attrName>
                                        </p:attrNameLst>
                                      </p:cBhvr>
                                      <p:to>
                                        <p:strVal val="visible"/>
                                      </p:to>
                                    </p:set>
                                    <p:animEffect transition="in" filter="fade">
                                      <p:cBhvr>
                                        <p:cTn id="32" dur="1000"/>
                                        <p:tgtEl>
                                          <p:spTgt spid="8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xEl>
                                              <p:pRg st="5" end="5"/>
                                            </p:txEl>
                                          </p:spTgt>
                                        </p:tgtEl>
                                        <p:attrNameLst>
                                          <p:attrName>style.visibility</p:attrName>
                                        </p:attrNameLst>
                                      </p:cBhvr>
                                      <p:to>
                                        <p:strVal val="visible"/>
                                      </p:to>
                                    </p:set>
                                    <p:animEffect transition="in" filter="fade">
                                      <p:cBhvr>
                                        <p:cTn id="37" dur="1000"/>
                                        <p:tgtEl>
                                          <p:spTgt spid="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Data Collection</a:t>
            </a:r>
            <a:endParaRPr/>
          </a:p>
        </p:txBody>
      </p:sp>
      <p:sp>
        <p:nvSpPr>
          <p:cNvPr id="87" name="Google Shape;87;p18"/>
          <p:cNvSpPr txBox="1">
            <a:spLocks noGrp="1"/>
          </p:cNvSpPr>
          <p:nvPr>
            <p:ph type="body" idx="2"/>
          </p:nvPr>
        </p:nvSpPr>
        <p:spPr>
          <a:xfrm>
            <a:off x="336600" y="771475"/>
            <a:ext cx="3999900" cy="423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latin typeface="Arial"/>
                <a:ea typeface="Arial"/>
                <a:cs typeface="Arial"/>
                <a:sym typeface="Arial"/>
              </a:rPr>
              <a:t>Through </a:t>
            </a:r>
            <a:r>
              <a:rPr lang="en" sz="1800" b="1" i="1">
                <a:latin typeface="Arial"/>
                <a:ea typeface="Arial"/>
                <a:cs typeface="Arial"/>
                <a:sym typeface="Arial"/>
              </a:rPr>
              <a:t>Promote Health</a:t>
            </a:r>
            <a:r>
              <a:rPr lang="en" sz="1800">
                <a:latin typeface="Arial"/>
                <a:ea typeface="Arial"/>
                <a:cs typeface="Arial"/>
                <a:sym typeface="Arial"/>
              </a:rPr>
              <a:t> survey, the answers to self-esteem questions were used to compute the Rosenberg Self-Esteem Scale (RSES)</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53 individuals had score less than 12 (on a scale of 0-30), indicating low self-esteem (LSM) and 55 individuals had score greater than or equal to 12 indicating no sign of low self-esteem</a:t>
            </a:r>
            <a:endParaRPr sz="1800">
              <a:latin typeface="Arial"/>
              <a:ea typeface="Arial"/>
              <a:cs typeface="Arial"/>
              <a:sym typeface="Arial"/>
            </a:endParaRPr>
          </a:p>
        </p:txBody>
      </p:sp>
      <p:pic>
        <p:nvPicPr>
          <p:cNvPr id="88" name="Google Shape;88;p18"/>
          <p:cNvPicPr preferRelativeResize="0"/>
          <p:nvPr/>
        </p:nvPicPr>
        <p:blipFill rotWithShape="1">
          <a:blip r:embed="rId3">
            <a:alphaModFix/>
          </a:blip>
          <a:srcRect/>
          <a:stretch/>
        </p:blipFill>
        <p:spPr>
          <a:xfrm>
            <a:off x="4495800" y="476195"/>
            <a:ext cx="4484284" cy="2595800"/>
          </a:xfrm>
          <a:prstGeom prst="rect">
            <a:avLst/>
          </a:prstGeom>
          <a:noFill/>
          <a:ln>
            <a:noFill/>
          </a:ln>
        </p:spPr>
      </p:pic>
      <p:graphicFrame>
        <p:nvGraphicFramePr>
          <p:cNvPr id="89" name="Google Shape;89;p18"/>
          <p:cNvGraphicFramePr/>
          <p:nvPr/>
        </p:nvGraphicFramePr>
        <p:xfrm>
          <a:off x="4664868" y="3143436"/>
          <a:ext cx="4265200" cy="1818690"/>
        </p:xfrm>
        <a:graphic>
          <a:graphicData uri="http://schemas.openxmlformats.org/drawingml/2006/table">
            <a:tbl>
              <a:tblPr firstRow="1" bandRow="1">
                <a:noFill/>
                <a:tableStyleId>{8F6C6FC8-DFB2-4E84-AE53-794142865341}</a:tableStyleId>
              </a:tblPr>
              <a:tblGrid>
                <a:gridCol w="2132600">
                  <a:extLst>
                    <a:ext uri="{9D8B030D-6E8A-4147-A177-3AD203B41FA5}">
                      <a16:colId xmlns:a16="http://schemas.microsoft.com/office/drawing/2014/main" val="20000"/>
                    </a:ext>
                  </a:extLst>
                </a:gridCol>
                <a:gridCol w="2132600">
                  <a:extLst>
                    <a:ext uri="{9D8B030D-6E8A-4147-A177-3AD203B41FA5}">
                      <a16:colId xmlns:a16="http://schemas.microsoft.com/office/drawing/2014/main" val="20001"/>
                    </a:ext>
                  </a:extLst>
                </a:gridCol>
              </a:tblGrid>
              <a:tr h="264150">
                <a:tc>
                  <a:txBody>
                    <a:bodyPr/>
                    <a:lstStyle/>
                    <a:p>
                      <a:pPr marL="0" marR="0" lvl="0" indent="0" algn="ctr" rtl="0">
                        <a:lnSpc>
                          <a:spcPct val="100000"/>
                        </a:lnSpc>
                        <a:spcBef>
                          <a:spcPts val="0"/>
                        </a:spcBef>
                        <a:spcAft>
                          <a:spcPts val="0"/>
                        </a:spcAft>
                        <a:buNone/>
                      </a:pPr>
                      <a:r>
                        <a:rPr lang="en" sz="1100" b="1" u="none" strike="noStrike" cap="none">
                          <a:solidFill>
                            <a:srgbClr val="333333"/>
                          </a:solidFill>
                        </a:rPr>
                        <a:t>Year</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1" u="none" strike="noStrike" cap="none">
                          <a:solidFill>
                            <a:srgbClr val="333333"/>
                          </a:solidFill>
                        </a:rPr>
                        <a:t>Number of students</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57175">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Freshman</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38</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8125">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Sophomore</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18</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31925">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Juniors</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17</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72875">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Seniors</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19</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56675">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5</a:t>
                      </a:r>
                      <a:r>
                        <a:rPr lang="en" sz="1100" b="0" u="none" strike="noStrike" cap="none" baseline="30000">
                          <a:solidFill>
                            <a:srgbClr val="333333"/>
                          </a:solidFill>
                        </a:rPr>
                        <a:t>th</a:t>
                      </a:r>
                      <a:r>
                        <a:rPr lang="en" sz="1100" b="0" u="none" strike="noStrike" cap="none">
                          <a:solidFill>
                            <a:srgbClr val="333333"/>
                          </a:solidFill>
                        </a:rPr>
                        <a:t> year undergraduates</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4</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97650">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Graduate </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b="0" u="none" strike="noStrike" cap="none">
                          <a:solidFill>
                            <a:srgbClr val="333333"/>
                          </a:solidFill>
                        </a:rPr>
                        <a:t>12</a:t>
                      </a:r>
                      <a:endParaRPr/>
                    </a:p>
                  </a:txBody>
                  <a:tcPr marL="91450" marR="91450" marT="45725" marB="45725">
                    <a:lnL w="9525" cap="flat" cmpd="sng">
                      <a:solidFill>
                        <a:srgbClr val="333333"/>
                      </a:solidFill>
                      <a:prstDash val="solid"/>
                      <a:round/>
                      <a:headEnd type="none" w="sm" len="sm"/>
                      <a:tailEnd type="none" w="sm" len="sm"/>
                    </a:lnL>
                    <a:lnR w="9525" cap="flat" cmpd="sng">
                      <a:solidFill>
                        <a:srgbClr val="333333"/>
                      </a:solidFill>
                      <a:prstDash val="solid"/>
                      <a:round/>
                      <a:headEnd type="none" w="sm" len="sm"/>
                      <a:tailEnd type="none" w="sm" len="sm"/>
                    </a:lnR>
                    <a:lnT w="9525" cap="flat" cmpd="sng">
                      <a:solidFill>
                        <a:srgbClr val="333333"/>
                      </a:solidFill>
                      <a:prstDash val="solid"/>
                      <a:round/>
                      <a:headEnd type="none" w="sm" len="sm"/>
                      <a:tailEnd type="none" w="sm" len="sm"/>
                    </a:lnT>
                    <a:lnB w="9525" cap="flat" cmpd="sng">
                      <a:solidFill>
                        <a:srgbClr val="333333"/>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10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Creating Features From Search Logs (Queries)</a:t>
            </a:r>
            <a:endParaRPr/>
          </a:p>
        </p:txBody>
      </p:sp>
      <p:sp>
        <p:nvSpPr>
          <p:cNvPr id="95" name="Google Shape;95;p19"/>
          <p:cNvSpPr txBox="1">
            <a:spLocks noGrp="1"/>
          </p:cNvSpPr>
          <p:nvPr>
            <p:ph type="body" idx="1"/>
          </p:nvPr>
        </p:nvSpPr>
        <p:spPr>
          <a:xfrm>
            <a:off x="311700" y="1533475"/>
            <a:ext cx="80052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latin typeface="Arial"/>
                <a:ea typeface="Arial"/>
                <a:cs typeface="Arial"/>
                <a:sym typeface="Arial"/>
              </a:rPr>
              <a:t>2 Types of Features</a:t>
            </a:r>
            <a:endParaRPr sz="240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a:latin typeface="Arial"/>
                <a:ea typeface="Arial"/>
                <a:cs typeface="Arial"/>
                <a:sym typeface="Arial"/>
              </a:rPr>
              <a:t>Search Categories based features</a:t>
            </a:r>
            <a:endParaRPr sz="2000">
              <a:latin typeface="Arial"/>
              <a:ea typeface="Arial"/>
              <a:cs typeface="Arial"/>
              <a:sym typeface="Arial"/>
            </a:endParaRPr>
          </a:p>
          <a:p>
            <a:pPr marL="914400" lvl="1" indent="-381000" algn="l" rtl="0">
              <a:lnSpc>
                <a:spcPct val="115000"/>
              </a:lnSpc>
              <a:spcBef>
                <a:spcPts val="0"/>
              </a:spcBef>
              <a:spcAft>
                <a:spcPts val="0"/>
              </a:spcAft>
              <a:buSzPts val="2400"/>
              <a:buChar char="○"/>
            </a:pPr>
            <a:r>
              <a:rPr lang="en" sz="2000">
                <a:latin typeface="Arial"/>
                <a:ea typeface="Arial"/>
                <a:cs typeface="Arial"/>
                <a:sym typeface="Arial"/>
              </a:rPr>
              <a:t>Linguistic based features(LIWC)</a:t>
            </a:r>
            <a:endParaRPr sz="20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Feature Creation: Search Categories</a:t>
            </a:r>
            <a:endParaRPr/>
          </a:p>
        </p:txBody>
      </p:sp>
      <p:sp>
        <p:nvSpPr>
          <p:cNvPr id="101" name="Google Shape;101;p20"/>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latin typeface="Arial"/>
                <a:ea typeface="Arial"/>
                <a:cs typeface="Arial"/>
                <a:sym typeface="Arial"/>
              </a:rPr>
              <a:t>Google Cloud NLP API Content Classification</a:t>
            </a:r>
            <a:endParaRPr sz="240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a:latin typeface="Arial"/>
                <a:ea typeface="Arial"/>
                <a:cs typeface="Arial"/>
                <a:sym typeface="Arial"/>
              </a:rPr>
              <a:t>API returns hierarchical list of categories. Take top category in list.</a:t>
            </a:r>
            <a:endParaRPr sz="180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a:latin typeface="Arial"/>
                <a:ea typeface="Arial"/>
                <a:cs typeface="Arial"/>
                <a:sym typeface="Arial"/>
              </a:rPr>
              <a:t>Search Query </a:t>
            </a:r>
            <a:r>
              <a:rPr lang="en" sz="1800" i="1">
                <a:latin typeface="Arial"/>
                <a:ea typeface="Arial"/>
                <a:cs typeface="Arial"/>
                <a:sym typeface="Arial"/>
              </a:rPr>
              <a:t>q</a:t>
            </a:r>
            <a:r>
              <a:rPr lang="en" sz="1800">
                <a:latin typeface="Arial"/>
                <a:ea typeface="Arial"/>
                <a:cs typeface="Arial"/>
                <a:sym typeface="Arial"/>
              </a:rPr>
              <a:t> -&gt; API -&gt; Hierarchical List “1. Arts &amp; Entertainment, 2. Humor, 3. Funny...”</a:t>
            </a:r>
            <a:endParaRPr sz="180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a:latin typeface="Arial"/>
                <a:ea typeface="Arial"/>
                <a:cs typeface="Arial"/>
                <a:sym typeface="Arial"/>
              </a:rPr>
              <a:t>Categorize </a:t>
            </a:r>
            <a:r>
              <a:rPr lang="en" sz="1800" i="1">
                <a:latin typeface="Arial"/>
                <a:ea typeface="Arial"/>
                <a:cs typeface="Arial"/>
                <a:sym typeface="Arial"/>
              </a:rPr>
              <a:t>q</a:t>
            </a:r>
            <a:r>
              <a:rPr lang="en" sz="1800">
                <a:latin typeface="Arial"/>
                <a:ea typeface="Arial"/>
                <a:cs typeface="Arial"/>
                <a:sym typeface="Arial"/>
              </a:rPr>
              <a:t> as broad category “1. Arts &amp; Entertainment”</a:t>
            </a:r>
            <a:endParaRPr sz="1800">
              <a:latin typeface="Arial"/>
              <a:ea typeface="Arial"/>
              <a:cs typeface="Arial"/>
              <a:sym typeface="Arial"/>
            </a:endParaRPr>
          </a:p>
          <a:p>
            <a:pPr marL="457200" lvl="0" indent="0" algn="l" rtl="0">
              <a:lnSpc>
                <a:spcPct val="115000"/>
              </a:lnSpc>
              <a:spcBef>
                <a:spcPts val="1600"/>
              </a:spcBef>
              <a:spcAft>
                <a:spcPts val="1600"/>
              </a:spcAft>
              <a:buSzPts val="1800"/>
              <a:buNone/>
            </a:pPr>
            <a:endParaRPr>
              <a:latin typeface="Arial"/>
              <a:ea typeface="Arial"/>
              <a:cs typeface="Arial"/>
              <a:sym typeface="Arial"/>
            </a:endParaRPr>
          </a:p>
        </p:txBody>
      </p:sp>
      <p:grpSp>
        <p:nvGrpSpPr>
          <p:cNvPr id="103" name="Google Shape;103;p20"/>
          <p:cNvGrpSpPr/>
          <p:nvPr/>
        </p:nvGrpSpPr>
        <p:grpSpPr>
          <a:xfrm>
            <a:off x="1142000" y="2956625"/>
            <a:ext cx="5758863" cy="2110676"/>
            <a:chOff x="2414540" y="3028761"/>
            <a:chExt cx="6287741" cy="2304514"/>
          </a:xfrm>
        </p:grpSpPr>
        <p:pic>
          <p:nvPicPr>
            <p:cNvPr id="104" name="Google Shape;104;p20"/>
            <p:cNvPicPr preferRelativeResize="0"/>
            <p:nvPr/>
          </p:nvPicPr>
          <p:blipFill rotWithShape="1">
            <a:blip r:embed="rId3">
              <a:alphaModFix/>
            </a:blip>
            <a:srcRect/>
            <a:stretch/>
          </p:blipFill>
          <p:spPr>
            <a:xfrm>
              <a:off x="2414540" y="3028761"/>
              <a:ext cx="4148143" cy="2304514"/>
            </a:xfrm>
            <a:prstGeom prst="rect">
              <a:avLst/>
            </a:prstGeom>
            <a:noFill/>
            <a:ln>
              <a:noFill/>
            </a:ln>
          </p:spPr>
        </p:pic>
        <p:sp>
          <p:nvSpPr>
            <p:cNvPr id="105" name="Google Shape;105;p20"/>
            <p:cNvSpPr txBox="1"/>
            <p:nvPr/>
          </p:nvSpPr>
          <p:spPr>
            <a:xfrm>
              <a:off x="6207675" y="3192526"/>
              <a:ext cx="2494606" cy="672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highlight>
                    <a:srgbClr val="C9DAF8"/>
                  </a:highlight>
                  <a:latin typeface="Arial"/>
                  <a:ea typeface="Arial"/>
                  <a:cs typeface="Arial"/>
                  <a:sym typeface="Arial"/>
                </a:rPr>
                <a:t>LS: Low Self Esteem</a:t>
              </a:r>
              <a:endParaRPr sz="1400" b="0" i="0" u="none" strike="noStrike" cap="none">
                <a:solidFill>
                  <a:srgbClr val="000000"/>
                </a:solidFill>
                <a:highlight>
                  <a:srgbClr val="C9DAF8"/>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highlight>
                    <a:srgbClr val="F9CB9C"/>
                  </a:highlight>
                  <a:latin typeface="Arial"/>
                  <a:ea typeface="Arial"/>
                  <a:cs typeface="Arial"/>
                  <a:sym typeface="Arial"/>
                </a:rPr>
                <a:t>NLS: No Low Self Esteem</a:t>
              </a:r>
              <a:endParaRPr sz="1400" b="0" i="0" u="none" strike="noStrike" cap="none">
                <a:solidFill>
                  <a:srgbClr val="000000"/>
                </a:solidFill>
                <a:highlight>
                  <a:srgbClr val="F9CB9C"/>
                </a:highlight>
                <a:latin typeface="Arial"/>
                <a:ea typeface="Arial"/>
                <a:cs typeface="Arial"/>
                <a:sym typeface="Arial"/>
              </a:endParaRPr>
            </a:p>
          </p:txBody>
        </p:sp>
      </p:grpSp>
      <p:sp>
        <p:nvSpPr>
          <p:cNvPr id="107" name="Google Shape;107;p20"/>
          <p:cNvSpPr txBox="1"/>
          <p:nvPr/>
        </p:nvSpPr>
        <p:spPr>
          <a:xfrm>
            <a:off x="4792075" y="3722199"/>
            <a:ext cx="1723025" cy="6155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chemeClr val="dk2"/>
                </a:solidFill>
              </a:rPr>
              <a:t>Note: there are 27 categories</a:t>
            </a:r>
            <a:endParaRPr dirty="0">
              <a:solidFill>
                <a:schemeClr val="dk2"/>
              </a:solidFill>
            </a:endParaRPr>
          </a:p>
        </p:txBody>
      </p:sp>
      <p:sp>
        <p:nvSpPr>
          <p:cNvPr id="10" name="Google Shape;118;p21">
            <a:extLst>
              <a:ext uri="{FF2B5EF4-FFF2-40B4-BE49-F238E27FC236}">
                <a16:creationId xmlns:a16="http://schemas.microsoft.com/office/drawing/2014/main" id="{3F02E710-9A64-4810-A3A2-307D3F81A382}"/>
              </a:ext>
            </a:extLst>
          </p:cNvPr>
          <p:cNvSpPr txBox="1"/>
          <p:nvPr/>
        </p:nvSpPr>
        <p:spPr>
          <a:xfrm>
            <a:off x="1279655" y="2652173"/>
            <a:ext cx="4086867" cy="43931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dirty="0">
                <a:solidFill>
                  <a:schemeClr val="dk2"/>
                </a:solidFill>
              </a:rPr>
              <a:t>Search </a:t>
            </a:r>
            <a:r>
              <a:rPr lang="en-US" dirty="0">
                <a:solidFill>
                  <a:schemeClr val="dk2"/>
                </a:solidFill>
              </a:rPr>
              <a:t>f</a:t>
            </a:r>
            <a:r>
              <a:rPr lang="en" dirty="0">
                <a:solidFill>
                  <a:schemeClr val="dk2"/>
                </a:solidFill>
              </a:rPr>
              <a:t>requency of LS vs NLS</a:t>
            </a:r>
            <a:endParaRPr dirty="0">
              <a:solidFill>
                <a:schemeClr val="dk2"/>
              </a:solidFill>
            </a:endParaRPr>
          </a:p>
          <a:p>
            <a:pPr marL="0" marR="0" lvl="0" indent="0" algn="ctr" rtl="0">
              <a:lnSpc>
                <a:spcPct val="100000"/>
              </a:lnSpc>
              <a:spcBef>
                <a:spcPts val="0"/>
              </a:spcBef>
              <a:spcAft>
                <a:spcPts val="0"/>
              </a:spcAft>
              <a:buClr>
                <a:srgbClr val="000000"/>
              </a:buClr>
              <a:buSzPts val="1400"/>
              <a:buFont typeface="Arial"/>
              <a:buNone/>
            </a:pPr>
            <a:r>
              <a:rPr lang="en" dirty="0">
                <a:solidFill>
                  <a:schemeClr val="dk2"/>
                </a:solidFill>
              </a:rPr>
              <a:t>with greatest difference</a:t>
            </a:r>
            <a:endParaRPr dirty="0">
              <a:solidFill>
                <a:schemeClr val="dk2"/>
              </a:solidFil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Data Exploration: Search Categories</a:t>
            </a:r>
            <a:endParaRPr sz="2400" u="sng">
              <a:solidFill>
                <a:schemeClr val="dk2"/>
              </a:solidFill>
              <a:latin typeface="Proxima Nova"/>
              <a:ea typeface="Proxima Nova"/>
              <a:cs typeface="Proxima Nova"/>
              <a:sym typeface="Proxima Nova"/>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13" name="Google Shape;113;p21"/>
          <p:cNvSpPr txBox="1">
            <a:spLocks noGrp="1"/>
          </p:cNvSpPr>
          <p:nvPr>
            <p:ph type="body" idx="1"/>
          </p:nvPr>
        </p:nvSpPr>
        <p:spPr>
          <a:xfrm>
            <a:off x="311700" y="850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dirty="0">
                <a:latin typeface="Arial"/>
                <a:ea typeface="Arial"/>
                <a:cs typeface="Arial"/>
                <a:sym typeface="Arial"/>
              </a:rPr>
              <a:t>Compare frequency of categories of LS/NLS users</a:t>
            </a:r>
            <a:endParaRPr sz="2400" dirty="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dirty="0">
                <a:latin typeface="Arial"/>
                <a:ea typeface="Arial"/>
                <a:cs typeface="Arial"/>
                <a:sym typeface="Arial"/>
              </a:rPr>
              <a:t>LS more reliant on web searching for school work</a:t>
            </a:r>
            <a:endParaRPr sz="1800" dirty="0">
              <a:latin typeface="Arial"/>
              <a:ea typeface="Arial"/>
              <a:cs typeface="Arial"/>
              <a:sym typeface="Arial"/>
            </a:endParaRPr>
          </a:p>
          <a:p>
            <a:pPr marL="914400" lvl="1" indent="-342900" algn="l" rtl="0">
              <a:lnSpc>
                <a:spcPct val="115000"/>
              </a:lnSpc>
              <a:spcBef>
                <a:spcPts val="0"/>
              </a:spcBef>
              <a:spcAft>
                <a:spcPts val="0"/>
              </a:spcAft>
              <a:buSzPts val="1800"/>
              <a:buChar char="○"/>
            </a:pPr>
            <a:r>
              <a:rPr lang="en" sz="1800" dirty="0">
                <a:latin typeface="Arial"/>
                <a:ea typeface="Arial"/>
                <a:cs typeface="Arial"/>
                <a:sym typeface="Arial"/>
              </a:rPr>
              <a:t>LS search at higher frequency during late hours</a:t>
            </a:r>
            <a:endParaRPr sz="1800" dirty="0">
              <a:latin typeface="Arial"/>
              <a:ea typeface="Arial"/>
              <a:cs typeface="Arial"/>
              <a:sym typeface="Arial"/>
            </a:endParaRPr>
          </a:p>
          <a:p>
            <a:pPr marL="0" lvl="0" indent="0" algn="l" rtl="0">
              <a:lnSpc>
                <a:spcPct val="115000"/>
              </a:lnSpc>
              <a:spcBef>
                <a:spcPts val="1600"/>
              </a:spcBef>
              <a:spcAft>
                <a:spcPts val="1600"/>
              </a:spcAft>
              <a:buSzPts val="1800"/>
              <a:buNone/>
            </a:pPr>
            <a:endParaRPr dirty="0">
              <a:latin typeface="Arial"/>
              <a:ea typeface="Arial"/>
              <a:cs typeface="Arial"/>
              <a:sym typeface="Arial"/>
            </a:endParaRPr>
          </a:p>
        </p:txBody>
      </p:sp>
      <p:grpSp>
        <p:nvGrpSpPr>
          <p:cNvPr id="114" name="Google Shape;114;p21"/>
          <p:cNvGrpSpPr/>
          <p:nvPr/>
        </p:nvGrpSpPr>
        <p:grpSpPr>
          <a:xfrm>
            <a:off x="768337" y="2023519"/>
            <a:ext cx="7877120" cy="3109301"/>
            <a:chOff x="1231149" y="2606975"/>
            <a:chExt cx="6671003" cy="2555310"/>
          </a:xfrm>
        </p:grpSpPr>
        <p:grpSp>
          <p:nvGrpSpPr>
            <p:cNvPr id="115" name="Google Shape;115;p21"/>
            <p:cNvGrpSpPr/>
            <p:nvPr/>
          </p:nvGrpSpPr>
          <p:grpSpPr>
            <a:xfrm>
              <a:off x="1231149" y="2791918"/>
              <a:ext cx="6671003" cy="2370367"/>
              <a:chOff x="2659205" y="3066845"/>
              <a:chExt cx="5951470" cy="2114700"/>
            </a:xfrm>
          </p:grpSpPr>
          <p:pic>
            <p:nvPicPr>
              <p:cNvPr id="116" name="Google Shape;116;p21"/>
              <p:cNvPicPr preferRelativeResize="0"/>
              <p:nvPr/>
            </p:nvPicPr>
            <p:blipFill rotWithShape="1">
              <a:blip r:embed="rId3">
                <a:alphaModFix/>
              </a:blip>
              <a:srcRect/>
              <a:stretch/>
            </p:blipFill>
            <p:spPr>
              <a:xfrm>
                <a:off x="2659205" y="3066845"/>
                <a:ext cx="3806474" cy="2114700"/>
              </a:xfrm>
              <a:prstGeom prst="rect">
                <a:avLst/>
              </a:prstGeom>
              <a:noFill/>
              <a:ln>
                <a:noFill/>
              </a:ln>
            </p:spPr>
          </p:pic>
          <p:sp>
            <p:nvSpPr>
              <p:cNvPr id="117" name="Google Shape;117;p21"/>
              <p:cNvSpPr txBox="1"/>
              <p:nvPr/>
            </p:nvSpPr>
            <p:spPr>
              <a:xfrm>
                <a:off x="6207675" y="3192525"/>
                <a:ext cx="2403000" cy="68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highlight>
                      <a:srgbClr val="C9DAF8"/>
                    </a:highlight>
                    <a:latin typeface="Arial"/>
                    <a:ea typeface="Arial"/>
                    <a:cs typeface="Arial"/>
                    <a:sym typeface="Arial"/>
                  </a:rPr>
                  <a:t>LS: Low Self Esteem</a:t>
                </a:r>
                <a:endParaRPr sz="1400" b="0" i="0" u="none" strike="noStrike" cap="none" dirty="0">
                  <a:solidFill>
                    <a:srgbClr val="000000"/>
                  </a:solidFill>
                  <a:highlight>
                    <a:srgbClr val="C9DAF8"/>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highlight>
                      <a:srgbClr val="F9CB9C"/>
                    </a:highlight>
                    <a:latin typeface="Arial"/>
                    <a:ea typeface="Arial"/>
                    <a:cs typeface="Arial"/>
                    <a:sym typeface="Arial"/>
                  </a:rPr>
                  <a:t>NLS: No Low Self Esteem</a:t>
                </a:r>
                <a:endParaRPr sz="1400" b="0" i="0" u="none" strike="noStrike" cap="none" dirty="0">
                  <a:solidFill>
                    <a:srgbClr val="000000"/>
                  </a:solidFill>
                  <a:highlight>
                    <a:srgbClr val="F9CB9C"/>
                  </a:highlight>
                  <a:latin typeface="Arial"/>
                  <a:ea typeface="Arial"/>
                  <a:cs typeface="Arial"/>
                  <a:sym typeface="Arial"/>
                </a:endParaRPr>
              </a:p>
            </p:txBody>
          </p:sp>
        </p:grpSp>
        <p:sp>
          <p:nvSpPr>
            <p:cNvPr id="118" name="Google Shape;118;p21"/>
            <p:cNvSpPr txBox="1"/>
            <p:nvPr/>
          </p:nvSpPr>
          <p:spPr>
            <a:xfrm>
              <a:off x="1658126" y="2606975"/>
              <a:ext cx="3461100" cy="36104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dirty="0">
                  <a:solidFill>
                    <a:schemeClr val="dk2"/>
                  </a:solidFill>
                </a:rPr>
                <a:t>Search </a:t>
              </a:r>
              <a:r>
                <a:rPr lang="en-US" dirty="0">
                  <a:solidFill>
                    <a:schemeClr val="dk2"/>
                  </a:solidFill>
                </a:rPr>
                <a:t>f</a:t>
              </a:r>
              <a:r>
                <a:rPr lang="en" dirty="0">
                  <a:solidFill>
                    <a:schemeClr val="dk2"/>
                  </a:solidFill>
                </a:rPr>
                <a:t>requency of LS vs NLS</a:t>
              </a:r>
              <a:endParaRPr dirty="0">
                <a:solidFill>
                  <a:schemeClr val="dk2"/>
                </a:solidFill>
              </a:endParaRPr>
            </a:p>
            <a:p>
              <a:pPr marL="0" marR="0" lvl="0" indent="0" algn="ctr" rtl="0">
                <a:lnSpc>
                  <a:spcPct val="100000"/>
                </a:lnSpc>
                <a:spcBef>
                  <a:spcPts val="0"/>
                </a:spcBef>
                <a:spcAft>
                  <a:spcPts val="0"/>
                </a:spcAft>
                <a:buClr>
                  <a:srgbClr val="000000"/>
                </a:buClr>
                <a:buSzPts val="1400"/>
                <a:buFont typeface="Arial"/>
                <a:buNone/>
              </a:pPr>
              <a:r>
                <a:rPr lang="en" dirty="0">
                  <a:solidFill>
                    <a:schemeClr val="dk2"/>
                  </a:solidFill>
                </a:rPr>
                <a:t>with greatest difference</a:t>
              </a:r>
              <a:endParaRPr dirty="0">
                <a:solidFill>
                  <a:schemeClr val="dk2"/>
                </a:solidFil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roxima Nova"/>
                <a:ea typeface="Proxima Nova"/>
                <a:cs typeface="Proxima Nova"/>
                <a:sym typeface="Proxima Nova"/>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1306</Words>
  <Application>Microsoft Office PowerPoint</Application>
  <PresentationFormat>On-screen Show (16:9)</PresentationFormat>
  <Paragraphs>185</Paragraphs>
  <Slides>25</Slides>
  <Notes>25</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Proxima Nova</vt:lpstr>
      <vt:lpstr>Alfa Slab One</vt:lpstr>
      <vt:lpstr>Arial</vt:lpstr>
      <vt:lpstr>Gameday</vt:lpstr>
      <vt:lpstr>CS548 - Fall 2019 Web Mining ShowCase  Showcase by Narges Ahani, Pascal Bakker, and Anirudh Basavraj Paramshetti  Showcasing work by Anis Zaman, Rupam Acharyya, Henry Kautz, and  Vincent Silenzio  on Detecting Low Self-Esteem in Youths from Web Search Data</vt:lpstr>
      <vt:lpstr>References</vt:lpstr>
      <vt:lpstr>Introduction</vt:lpstr>
      <vt:lpstr>Introduction</vt:lpstr>
      <vt:lpstr>Data Collection</vt:lpstr>
      <vt:lpstr>Data Collection</vt:lpstr>
      <vt:lpstr>Creating Features From Search Logs (Queries)</vt:lpstr>
      <vt:lpstr>Feature Creation: Search Categories</vt:lpstr>
      <vt:lpstr>Data Exploration: Search Categories  </vt:lpstr>
      <vt:lpstr>Feature Creation: Linguistic</vt:lpstr>
      <vt:lpstr>Feature Creation: Linguistic</vt:lpstr>
      <vt:lpstr>Data Exploration: Linguistic</vt:lpstr>
      <vt:lpstr>Modeling</vt:lpstr>
      <vt:lpstr>Modeling</vt:lpstr>
      <vt:lpstr>Modeling</vt:lpstr>
      <vt:lpstr>Modeling</vt:lpstr>
      <vt:lpstr>Modeling</vt:lpstr>
      <vt:lpstr>Modeling</vt:lpstr>
      <vt:lpstr>Modeling</vt:lpstr>
      <vt:lpstr>Modeling</vt:lpstr>
      <vt:lpstr>Results</vt:lpstr>
      <vt:lpstr>Results</vt:lpstr>
      <vt:lpstr>Conclusions</vt:lpstr>
      <vt:lpstr>Future Work</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CS548 - Fall 2019 Web Mining ShowCase  Showcase by Narges Ahani, Pascal Bakker, and Anirudh Basavraj Paramshetti  Showcasing work by Anis Zaman, Rupam Acharyya, Henry Kautz, and  Vincent Silenzio  on Detecting Low Self-Esteem in Youths from Web Search Data</dc:title>
  <cp:lastModifiedBy>Ruiz</cp:lastModifiedBy>
  <cp:revision>15</cp:revision>
  <dcterms:modified xsi:type="dcterms:W3CDTF">2019-11-26T19:05:02Z</dcterms:modified>
</cp:coreProperties>
</file>