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57" r:id="rId4"/>
    <p:sldId id="258" r:id="rId5"/>
    <p:sldId id="269" r:id="rId6"/>
    <p:sldId id="278" r:id="rId7"/>
    <p:sldId id="259" r:id="rId8"/>
    <p:sldId id="270" r:id="rId9"/>
    <p:sldId id="271" r:id="rId10"/>
    <p:sldId id="272" r:id="rId11"/>
    <p:sldId id="273" r:id="rId12"/>
    <p:sldId id="260" r:id="rId13"/>
    <p:sldId id="266" r:id="rId14"/>
    <p:sldId id="262" r:id="rId15"/>
    <p:sldId id="277" r:id="rId16"/>
    <p:sldId id="261" r:id="rId17"/>
    <p:sldId id="274" r:id="rId18"/>
    <p:sldId id="275" r:id="rId19"/>
    <p:sldId id="276" r:id="rId20"/>
    <p:sldId id="263" r:id="rId21"/>
    <p:sldId id="267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AB21-60D8-A84C-A160-210187A431B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D9BD-78D7-544D-BED6-DDBC6703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7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445E-8BE2-6E49-868F-83755E9A38F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7BF6-E036-7C48-970E-562A920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CAD3-96CC-DF40-B6D2-3995362961D5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B3EC-C435-6C42-873A-CDA90A52139A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6FC1-448D-FB47-A918-781053004969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3603-149B-4340-BDEC-2D22E943D560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8EB-2249-6949-AD2D-9F243493B1F1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B818-16B6-9247-A602-D5F382440F22}" type="datetime1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0B5-8CF9-A443-91EA-149709BF09D2}" type="datetime1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5B7E-7265-6144-AD0E-8E0C10E6494F}" type="datetime1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D652-24F9-0A41-B4B4-B85DCD62E7FF}" type="datetime1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B3FA-0F37-1941-964B-65EBAB8BE5F8}" type="datetime1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F6F5-AFAD-7F4B-8DC2-B497F24D73AD}" type="datetime1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EF30-07FA-FD48-BE0F-9894C08E2342}" type="datetime1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34F6-D81B-044A-827B-D653BFB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CS4445 Data Mining B term 2014.  WPI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Solutions HW4:  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smtClean="0"/>
              <a:t>Classification </a:t>
            </a:r>
            <a:r>
              <a:rPr lang="en-US" altLang="zh-CN" dirty="0" smtClean="0"/>
              <a:t>Rules using RIPPER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By </a:t>
            </a:r>
            <a:r>
              <a:rPr lang="en-US" dirty="0" err="1" smtClean="0">
                <a:solidFill>
                  <a:srgbClr val="000000"/>
                </a:solidFill>
              </a:rPr>
              <a:t>Chiying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696456"/>
              </p:ext>
            </p:extLst>
          </p:nvPr>
        </p:nvGraphicFramePr>
        <p:xfrm>
          <a:off x="2989865" y="5613212"/>
          <a:ext cx="5778500" cy="11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9865" y="5613212"/>
                        <a:ext cx="5778500" cy="110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candidate </a:t>
            </a:r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6912" y="1417638"/>
            <a:ext cx="8788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“safety = high”, </a:t>
            </a:r>
            <a:endParaRPr lang="en-US" dirty="0"/>
          </a:p>
          <a:p>
            <a:r>
              <a:rPr lang="en-US" dirty="0" smtClean="0"/>
              <a:t>				safety = high -&gt; class = good</a:t>
            </a:r>
            <a:endParaRPr lang="en-US" dirty="0"/>
          </a:p>
          <a:p>
            <a:r>
              <a:rPr lang="en-US" dirty="0" smtClean="0"/>
              <a:t>Given: 	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safety = high 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safety = high and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42595"/>
              </p:ext>
            </p:extLst>
          </p:nvPr>
        </p:nvGraphicFramePr>
        <p:xfrm>
          <a:off x="1028951" y="5197476"/>
          <a:ext cx="2413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07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07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07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07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07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0468"/>
              </p:ext>
            </p:extLst>
          </p:nvPr>
        </p:nvGraphicFramePr>
        <p:xfrm>
          <a:off x="2106594" y="2909420"/>
          <a:ext cx="4476852" cy="69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44860"/>
              </p:ext>
            </p:extLst>
          </p:nvPr>
        </p:nvGraphicFramePr>
        <p:xfrm>
          <a:off x="2106594" y="4107486"/>
          <a:ext cx="4476852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18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0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41241"/>
              </p:ext>
            </p:extLst>
          </p:nvPr>
        </p:nvGraphicFramePr>
        <p:xfrm>
          <a:off x="2908300" y="5523701"/>
          <a:ext cx="5778500" cy="10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5523701"/>
                        <a:ext cx="5778500" cy="102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candidate </a:t>
            </a:r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6824" y="1417638"/>
            <a:ext cx="86720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“buying = low”, </a:t>
            </a:r>
            <a:endParaRPr lang="en-US" dirty="0"/>
          </a:p>
          <a:p>
            <a:r>
              <a:rPr lang="en-US" dirty="0" smtClean="0"/>
              <a:t>				buying = low -&gt; class = good</a:t>
            </a:r>
            <a:endParaRPr lang="en-US" dirty="0"/>
          </a:p>
          <a:p>
            <a:r>
              <a:rPr lang="en-US" dirty="0" smtClean="0"/>
              <a:t>Given: 	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buying = low 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buying = low and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98826"/>
              </p:ext>
            </p:extLst>
          </p:nvPr>
        </p:nvGraphicFramePr>
        <p:xfrm>
          <a:off x="900094" y="5197476"/>
          <a:ext cx="2413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44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44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44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44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44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1714"/>
              </p:ext>
            </p:extLst>
          </p:nvPr>
        </p:nvGraphicFramePr>
        <p:xfrm>
          <a:off x="2106594" y="2886118"/>
          <a:ext cx="4476852" cy="46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24668"/>
              </p:ext>
            </p:extLst>
          </p:nvPr>
        </p:nvGraphicFramePr>
        <p:xfrm>
          <a:off x="2106594" y="3818295"/>
          <a:ext cx="4476852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18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0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Rule: </a:t>
            </a:r>
            <a:r>
              <a:rPr lang="en-US" sz="3600" dirty="0" smtClean="0"/>
              <a:t>Choosing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condition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 Math"/>
              </a:rPr>
              <a:t>Now we have the information gain for each of the possible conditions </a:t>
            </a:r>
            <a:r>
              <a:rPr lang="en-US" sz="2000" dirty="0" smtClean="0">
                <a:latin typeface="Cambria Math"/>
              </a:rPr>
              <a:t>for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the antecedent </a:t>
            </a:r>
            <a:r>
              <a:rPr lang="en-US" sz="2000" dirty="0" smtClean="0">
                <a:latin typeface="Cambria Math"/>
              </a:rPr>
              <a:t>of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the rule, as shown in the following table.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77214"/>
              </p:ext>
            </p:extLst>
          </p:nvPr>
        </p:nvGraphicFramePr>
        <p:xfrm>
          <a:off x="1224928" y="2519303"/>
          <a:ext cx="69261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934"/>
                <a:gridCol w="4895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Possible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r>
                        <a:rPr lang="en-US" baseline="0" dirty="0" smtClean="0"/>
                        <a:t> =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(1/(1+3))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(2/(2+20))) = 1.459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(1/(1+4))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(2/(2+20))) = 1.138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r>
                        <a:rPr lang="en-US" dirty="0" smtClean="0"/>
                        <a:t> = 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(2/(2+4))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(2/(2+20))) = 3.749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(2/(2+9))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(2/(2+20))) = 2.000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Safety =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= 1*(log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(2/(2+3)) - log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(2/(2+20))) =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4.275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944902"/>
            <a:ext cx="83820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</a:rPr>
              <a:t>Then, we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select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condition “safety = high” with highest information gain as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the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first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antecedent </a:t>
            </a:r>
            <a:r>
              <a:rPr lang="en-US" altLang="zh-CN" sz="2000" dirty="0" smtClean="0">
                <a:latin typeface="Cambria Math"/>
              </a:rPr>
              <a:t>of</a:t>
            </a:r>
            <a:r>
              <a:rPr lang="en-US" altLang="zh-CN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the </a:t>
            </a:r>
            <a:r>
              <a:rPr lang="en-US" altLang="zh-CN" sz="2000" dirty="0" smtClean="0">
                <a:latin typeface="Cambria Math"/>
              </a:rPr>
              <a:t>rule. Since its gain is &gt; 0 we add </a:t>
            </a:r>
            <a:r>
              <a:rPr lang="en-US" altLang="zh-CN" sz="2000" dirty="0" smtClean="0">
                <a:latin typeface="Cambria Math"/>
              </a:rPr>
              <a:t>this condition</a:t>
            </a:r>
            <a:r>
              <a:rPr lang="en-US" altLang="zh-CN" sz="2000" dirty="0" smtClean="0">
                <a:latin typeface="Cambria Math"/>
              </a:rPr>
              <a:t> to the rule:</a:t>
            </a:r>
            <a:r>
              <a:rPr lang="en-US" sz="2000" dirty="0">
                <a:latin typeface="Cambria Math"/>
              </a:rPr>
              <a:t>	</a:t>
            </a:r>
            <a:r>
              <a:rPr lang="en-US" sz="2000" dirty="0" smtClean="0">
                <a:latin typeface="Cambria Math"/>
              </a:rPr>
              <a:t>	</a:t>
            </a:r>
          </a:p>
          <a:p>
            <a:pPr lvl="3" algn="just">
              <a:lnSpc>
                <a:spcPct val="114000"/>
              </a:lnSpc>
            </a:pPr>
            <a:r>
              <a:rPr lang="en-US" sz="2000" dirty="0">
                <a:latin typeface="Cambria Math"/>
              </a:rPr>
              <a:t>	</a:t>
            </a:r>
            <a:r>
              <a:rPr lang="en-US" sz="2000" dirty="0" smtClean="0">
                <a:latin typeface="Cambria Math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</a:rPr>
              <a:t>Safety = high </a:t>
            </a:r>
            <a:r>
              <a:rPr lang="en-US" sz="2000" dirty="0" smtClean="0">
                <a:latin typeface="Cambria Math"/>
              </a:rPr>
              <a:t>-&gt; class = good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9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Rule: Checking termination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9470"/>
          </a:xfrm>
        </p:spPr>
        <p:txBody>
          <a:bodyPr/>
          <a:lstStyle/>
          <a:p>
            <a:pPr algn="just"/>
            <a:r>
              <a:rPr lang="en-US" sz="2800" dirty="0" smtClean="0"/>
              <a:t>Then, we need to </a:t>
            </a:r>
            <a:r>
              <a:rPr lang="en-US" sz="2800" dirty="0" smtClean="0"/>
              <a:t>determine if the construction should stop. Since the current rule covers negative examples (shown in the table below), the construction continues to refine the rule.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90244"/>
              </p:ext>
            </p:extLst>
          </p:nvPr>
        </p:nvGraphicFramePr>
        <p:xfrm>
          <a:off x="1339991" y="415501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unacc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unacc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unacc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5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Ripper 1st Rule: </a:t>
            </a:r>
            <a:r>
              <a:rPr lang="en-US" sz="3600" dirty="0" smtClean="0"/>
              <a:t>2nd </a:t>
            </a:r>
            <a:r>
              <a:rPr lang="en-US" sz="3600" dirty="0"/>
              <a:t>Candidate Conditions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382000" cy="113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 Math"/>
              </a:rPr>
              <a:t>Next we attempt to find the second condition in the antecedent. We only need to look at possible conditions in the two instances where </a:t>
            </a:r>
            <a:r>
              <a:rPr lang="en-US" altLang="zh-CN" sz="2000" dirty="0" smtClean="0">
                <a:latin typeface="Cambria Math"/>
              </a:rPr>
              <a:t>safety</a:t>
            </a:r>
            <a:r>
              <a:rPr lang="en-US" sz="2000" dirty="0" smtClean="0">
                <a:latin typeface="Cambria Math"/>
              </a:rPr>
              <a:t> = </a:t>
            </a:r>
            <a:r>
              <a:rPr lang="en-US" altLang="zh-CN" sz="2000" dirty="0" smtClean="0">
                <a:latin typeface="Cambria Math"/>
              </a:rPr>
              <a:t>high</a:t>
            </a:r>
            <a:r>
              <a:rPr lang="en-US" sz="2000" dirty="0" smtClean="0">
                <a:latin typeface="Cambria Math"/>
              </a:rPr>
              <a:t> and </a:t>
            </a:r>
            <a:r>
              <a:rPr lang="en-US" altLang="zh-CN" sz="2000" dirty="0" smtClean="0">
                <a:latin typeface="Cambria Math"/>
              </a:rPr>
              <a:t>class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=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good, shown </a:t>
            </a:r>
            <a:r>
              <a:rPr lang="en-US" altLang="zh-CN" sz="2000" dirty="0" smtClean="0">
                <a:latin typeface="Cambria Math"/>
              </a:rPr>
              <a:t>in the following table.</a:t>
            </a:r>
            <a:endParaRPr lang="en-US" sz="2000" dirty="0" smtClean="0">
              <a:latin typeface="Cambria Math"/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88822"/>
              </p:ext>
            </p:extLst>
          </p:nvPr>
        </p:nvGraphicFramePr>
        <p:xfrm>
          <a:off x="1651000" y="319894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74248"/>
              </p:ext>
            </p:extLst>
          </p:nvPr>
        </p:nvGraphicFramePr>
        <p:xfrm>
          <a:off x="1435454" y="5327783"/>
          <a:ext cx="6583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00200"/>
                <a:gridCol w="1711960"/>
                <a:gridCol w="16459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 : </a:t>
                      </a:r>
                      <a:r>
                        <a:rPr lang="en-US" altLang="zh-CN" dirty="0" smtClean="0"/>
                        <a:t>safety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=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high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and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…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dirty="0" smtClean="0"/>
                        <a:t> -&gt; class =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612586"/>
            <a:ext cx="8878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ambria Math"/>
              </a:rPr>
              <a:t>The list of possible conditions are in the table below.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Ripper 1</a:t>
            </a:r>
            <a:r>
              <a:rPr lang="en-US" baseline="30000" dirty="0"/>
              <a:t>st</a:t>
            </a:r>
            <a:r>
              <a:rPr lang="en-US" dirty="0"/>
              <a:t> Rule: Comparing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candidate </a:t>
            </a:r>
            <a:r>
              <a:rPr lang="en-US" dirty="0"/>
              <a:t>conditions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02202"/>
              </p:ext>
            </p:extLst>
          </p:nvPr>
        </p:nvGraphicFramePr>
        <p:xfrm>
          <a:off x="999630" y="2357850"/>
          <a:ext cx="6993720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386" y="1354432"/>
            <a:ext cx="8657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Next, </a:t>
            </a:r>
            <a:r>
              <a:rPr lang="en-US" dirty="0"/>
              <a:t>we determine the information gain for each of possible conditions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rule. We </a:t>
            </a:r>
            <a:r>
              <a:rPr lang="en-US" dirty="0" smtClean="0"/>
              <a:t>will add one of them as the second </a:t>
            </a:r>
            <a:r>
              <a:rPr lang="en-US" dirty="0" smtClean="0"/>
              <a:t>condition in the antecedent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rule.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instances used in the construction are shown in the following table.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824" y="3760444"/>
            <a:ext cx="8654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the number of instances such that </a:t>
            </a:r>
            <a:r>
              <a:rPr lang="en-US" altLang="zh-CN" dirty="0"/>
              <a:t>safety</a:t>
            </a:r>
            <a:r>
              <a:rPr lang="zh-CN" altLang="en-US" dirty="0"/>
              <a:t> </a:t>
            </a:r>
            <a:r>
              <a:rPr lang="en-US" dirty="0"/>
              <a:t>= high and class = </a:t>
            </a:r>
            <a:r>
              <a:rPr lang="en-US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corresponding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/>
              <a:t>: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the number of instances such that </a:t>
            </a:r>
            <a:r>
              <a:rPr lang="en-US" altLang="zh-CN" dirty="0"/>
              <a:t>safety</a:t>
            </a:r>
            <a:r>
              <a:rPr lang="zh-CN" altLang="en-US" dirty="0"/>
              <a:t> </a:t>
            </a:r>
            <a:r>
              <a:rPr lang="en-US" dirty="0"/>
              <a:t>= high and class ≠ </a:t>
            </a:r>
            <a:r>
              <a:rPr lang="en-US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corresponding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are: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46073"/>
              </p:ext>
            </p:extLst>
          </p:nvPr>
        </p:nvGraphicFramePr>
        <p:xfrm>
          <a:off x="1066805" y="5769422"/>
          <a:ext cx="699372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13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531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1531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1531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9963"/>
              </p:ext>
            </p:extLst>
          </p:nvPr>
        </p:nvGraphicFramePr>
        <p:xfrm>
          <a:off x="1030872" y="4458422"/>
          <a:ext cx="6993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175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7531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17531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candidate </a:t>
            </a:r>
            <a:r>
              <a:rPr lang="en-US" sz="3200" dirty="0"/>
              <a:t>1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53196" y="1291610"/>
            <a:ext cx="9980804" cy="36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Cambria Math"/>
              </a:rPr>
              <a:t>For “buying </a:t>
            </a:r>
            <a:r>
              <a:rPr lang="en-US" altLang="zh-CN" dirty="0">
                <a:latin typeface="Cambria Math"/>
              </a:rPr>
              <a:t>= high</a:t>
            </a:r>
            <a:r>
              <a:rPr lang="en-US" altLang="zh-CN" dirty="0" smtClean="0">
                <a:latin typeface="Cambria Math"/>
              </a:rPr>
              <a:t>”, </a:t>
            </a: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</a:t>
            </a:r>
          </a:p>
          <a:p>
            <a:pPr algn="just">
              <a:lnSpc>
                <a:spcPct val="114000"/>
              </a:lnSpc>
            </a:pP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safety= high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and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buying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=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high </a:t>
            </a:r>
            <a:r>
              <a:rPr lang="en-US" altLang="zh-CN" dirty="0">
                <a:latin typeface="Cambria Math"/>
              </a:rPr>
              <a:t>-&gt; class = </a:t>
            </a:r>
            <a:r>
              <a:rPr lang="en-US" altLang="zh-CN" dirty="0" smtClean="0">
                <a:latin typeface="Cambria Math"/>
              </a:rPr>
              <a:t>good</a:t>
            </a:r>
          </a:p>
          <a:p>
            <a:pPr algn="just"/>
            <a:r>
              <a:rPr lang="en-US" dirty="0" smtClean="0"/>
              <a:t>   Given</a:t>
            </a:r>
            <a:r>
              <a:rPr lang="en-US" dirty="0"/>
              <a:t>: 	</a:t>
            </a:r>
            <a:endParaRPr lang="en-US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class 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buying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high</a:t>
            </a:r>
            <a:r>
              <a:rPr lang="zh-CN" alt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</a:t>
            </a:r>
            <a:r>
              <a:rPr lang="en-US" altLang="zh-CN" sz="1600" dirty="0" smtClean="0"/>
              <a:t>buying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high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class </a:t>
            </a:r>
            <a:r>
              <a:rPr lang="en-US" sz="1600" dirty="0"/>
              <a:t>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33335"/>
              </p:ext>
            </p:extLst>
          </p:nvPr>
        </p:nvGraphicFramePr>
        <p:xfrm>
          <a:off x="3162300" y="5242898"/>
          <a:ext cx="6172200" cy="12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300" y="5242898"/>
                        <a:ext cx="6172200" cy="12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4604"/>
              </p:ext>
            </p:extLst>
          </p:nvPr>
        </p:nvGraphicFramePr>
        <p:xfrm>
          <a:off x="1116530" y="4995184"/>
          <a:ext cx="2413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65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66049"/>
              </p:ext>
            </p:extLst>
          </p:nvPr>
        </p:nvGraphicFramePr>
        <p:xfrm>
          <a:off x="1174793" y="3133766"/>
          <a:ext cx="6993720" cy="45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5136"/>
              </p:ext>
            </p:extLst>
          </p:nvPr>
        </p:nvGraphicFramePr>
        <p:xfrm>
          <a:off x="1174794" y="4123629"/>
          <a:ext cx="6993720" cy="45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2</a:t>
            </a:r>
            <a:r>
              <a:rPr lang="en-US" sz="3200" baseline="30000" dirty="0"/>
              <a:t>nd</a:t>
            </a:r>
            <a:r>
              <a:rPr lang="en-US" sz="3200" dirty="0"/>
              <a:t> candidate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81564" y="1291610"/>
            <a:ext cx="9752822" cy="386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Cambria Math"/>
              </a:rPr>
              <a:t>For “</a:t>
            </a:r>
            <a:r>
              <a:rPr lang="en-US" altLang="zh-CN" dirty="0" err="1" smtClean="0">
                <a:latin typeface="Cambria Math"/>
              </a:rPr>
              <a:t>maint</a:t>
            </a:r>
            <a:r>
              <a:rPr lang="en-US" altLang="zh-CN" dirty="0" smtClean="0">
                <a:latin typeface="Cambria Math"/>
              </a:rPr>
              <a:t> = med”,</a:t>
            </a:r>
          </a:p>
          <a:p>
            <a:pPr algn="just">
              <a:lnSpc>
                <a:spcPct val="114000"/>
              </a:lnSpc>
            </a:pP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safety= high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and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err="1">
                <a:latin typeface="Cambria Math"/>
              </a:rPr>
              <a:t>maint</a:t>
            </a:r>
            <a:r>
              <a:rPr lang="en-US" altLang="zh-CN" dirty="0">
                <a:latin typeface="Cambria Math"/>
              </a:rPr>
              <a:t> = med-&gt; class = </a:t>
            </a:r>
            <a:r>
              <a:rPr lang="en-US" altLang="zh-CN" dirty="0" smtClean="0">
                <a:latin typeface="Cambria Math"/>
              </a:rPr>
              <a:t>good</a:t>
            </a:r>
            <a:endParaRPr lang="en-US" altLang="zh-CN" dirty="0">
              <a:latin typeface="Cambria Math"/>
            </a:endParaRPr>
          </a:p>
          <a:p>
            <a:pPr algn="just"/>
            <a:r>
              <a:rPr lang="en-US" dirty="0" smtClean="0"/>
              <a:t>    Given</a:t>
            </a:r>
            <a:r>
              <a:rPr lang="en-US" dirty="0"/>
              <a:t>: 	</a:t>
            </a:r>
            <a:endParaRPr lang="en-US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 in 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class 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err="1">
                <a:latin typeface="Cambria Math"/>
              </a:rPr>
              <a:t>maint</a:t>
            </a:r>
            <a:r>
              <a:rPr lang="en-US" altLang="zh-CN" sz="1600" dirty="0">
                <a:latin typeface="Cambria Math"/>
              </a:rPr>
              <a:t> = </a:t>
            </a:r>
            <a:r>
              <a:rPr lang="en-US" altLang="zh-CN" sz="1600" dirty="0" smtClean="0">
                <a:latin typeface="Cambria Math"/>
              </a:rPr>
              <a:t>med </a:t>
            </a:r>
            <a:r>
              <a:rPr lang="en-US" sz="1600" dirty="0" smtClean="0"/>
              <a:t>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</a:t>
            </a:r>
            <a:r>
              <a:rPr lang="en-US" altLang="zh-CN" sz="1600" dirty="0" err="1">
                <a:latin typeface="Cambria Math"/>
              </a:rPr>
              <a:t>maint</a:t>
            </a:r>
            <a:r>
              <a:rPr lang="en-US" altLang="zh-CN" sz="1600" dirty="0">
                <a:latin typeface="Cambria Math"/>
              </a:rPr>
              <a:t> = </a:t>
            </a:r>
            <a:r>
              <a:rPr lang="en-US" altLang="zh-CN" sz="1600" dirty="0" smtClean="0">
                <a:latin typeface="Cambria Math"/>
              </a:rPr>
              <a:t>med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class </a:t>
            </a:r>
            <a:r>
              <a:rPr lang="en-US" sz="1600" dirty="0"/>
              <a:t>≠ </a:t>
            </a:r>
            <a:r>
              <a:rPr lang="en-US" sz="1600" dirty="0" smtClean="0"/>
              <a:t>good </a:t>
            </a:r>
            <a:r>
              <a:rPr lang="en-US" sz="1600" dirty="0" smtClean="0">
                <a:solidFill>
                  <a:srgbClr val="FF0000"/>
                </a:solidFill>
              </a:rPr>
              <a:t>(no instances)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42312"/>
              </p:ext>
            </p:extLst>
          </p:nvPr>
        </p:nvGraphicFramePr>
        <p:xfrm>
          <a:off x="3162300" y="4784271"/>
          <a:ext cx="6172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300" y="4784271"/>
                        <a:ext cx="61722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15236"/>
              </p:ext>
            </p:extLst>
          </p:nvPr>
        </p:nvGraphicFramePr>
        <p:xfrm>
          <a:off x="1046620" y="4706567"/>
          <a:ext cx="241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92664"/>
              </p:ext>
            </p:extLst>
          </p:nvPr>
        </p:nvGraphicFramePr>
        <p:xfrm>
          <a:off x="953023" y="3106719"/>
          <a:ext cx="6993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2</a:t>
            </a:r>
            <a:r>
              <a:rPr lang="en-US" sz="3200" baseline="30000" dirty="0"/>
              <a:t>nd</a:t>
            </a:r>
            <a:r>
              <a:rPr lang="en-US" sz="3200" dirty="0"/>
              <a:t> candidate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8240" y="1291610"/>
            <a:ext cx="9619588" cy="386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Cambria Math"/>
              </a:rPr>
              <a:t>For “persons = 4”,</a:t>
            </a: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</a:t>
            </a:r>
          </a:p>
          <a:p>
            <a:pPr algn="just">
              <a:lnSpc>
                <a:spcPct val="114000"/>
              </a:lnSpc>
            </a:pP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safety= high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and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>
                <a:latin typeface="Cambria Math"/>
              </a:rPr>
              <a:t>persons = </a:t>
            </a:r>
            <a:r>
              <a:rPr lang="en-US" altLang="zh-CN" dirty="0" smtClean="0">
                <a:latin typeface="Cambria Math"/>
              </a:rPr>
              <a:t>4 -</a:t>
            </a:r>
            <a:r>
              <a:rPr lang="en-US" altLang="zh-CN" dirty="0">
                <a:latin typeface="Cambria Math"/>
              </a:rPr>
              <a:t>&gt; class = </a:t>
            </a:r>
            <a:r>
              <a:rPr lang="en-US" altLang="zh-CN" dirty="0" smtClean="0">
                <a:latin typeface="Cambria Math"/>
              </a:rPr>
              <a:t>good</a:t>
            </a:r>
            <a:endParaRPr lang="en-US" altLang="zh-CN" dirty="0">
              <a:latin typeface="Cambria Math"/>
            </a:endParaRPr>
          </a:p>
          <a:p>
            <a:pPr algn="just"/>
            <a:r>
              <a:rPr lang="en-US" dirty="0" smtClean="0"/>
              <a:t>   Given</a:t>
            </a:r>
            <a:r>
              <a:rPr lang="en-US" dirty="0"/>
              <a:t>: 	</a:t>
            </a:r>
            <a:endParaRPr lang="en-US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class 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>
                <a:latin typeface="Cambria Math"/>
              </a:rPr>
              <a:t>persons = 4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class 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 smtClean="0"/>
              <a:t>n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high and </a:t>
            </a:r>
            <a:r>
              <a:rPr lang="en-US" altLang="zh-CN" sz="1600" dirty="0">
                <a:latin typeface="Cambria Math"/>
              </a:rPr>
              <a:t>persons = </a:t>
            </a:r>
            <a:r>
              <a:rPr lang="en-US" altLang="zh-CN" sz="1600" dirty="0" smtClean="0">
                <a:latin typeface="Cambria Math"/>
              </a:rPr>
              <a:t>4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class </a:t>
            </a:r>
            <a:r>
              <a:rPr lang="en-US" sz="1600" dirty="0"/>
              <a:t>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(no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instances)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47001"/>
              </p:ext>
            </p:extLst>
          </p:nvPr>
        </p:nvGraphicFramePr>
        <p:xfrm>
          <a:off x="3069084" y="4959036"/>
          <a:ext cx="6172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9084" y="4959036"/>
                        <a:ext cx="61722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05990"/>
              </p:ext>
            </p:extLst>
          </p:nvPr>
        </p:nvGraphicFramePr>
        <p:xfrm>
          <a:off x="836884" y="4811426"/>
          <a:ext cx="2413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727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2727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727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727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727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40156"/>
              </p:ext>
            </p:extLst>
          </p:nvPr>
        </p:nvGraphicFramePr>
        <p:xfrm>
          <a:off x="953023" y="3106719"/>
          <a:ext cx="6993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2</a:t>
            </a:r>
            <a:r>
              <a:rPr lang="en-US" sz="3200" baseline="30000" dirty="0"/>
              <a:t>nd</a:t>
            </a:r>
            <a:r>
              <a:rPr lang="en-US" sz="3200" dirty="0"/>
              <a:t> candidate </a:t>
            </a:r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8240" y="1291610"/>
            <a:ext cx="10178890" cy="36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Cambria Math"/>
              </a:rPr>
              <a:t>For “buying </a:t>
            </a:r>
            <a:r>
              <a:rPr lang="en-US" altLang="zh-CN" dirty="0">
                <a:latin typeface="Cambria Math"/>
              </a:rPr>
              <a:t>= </a:t>
            </a:r>
            <a:r>
              <a:rPr lang="en-US" altLang="zh-CN" dirty="0" smtClean="0">
                <a:latin typeface="Cambria Math"/>
              </a:rPr>
              <a:t>low”,		</a:t>
            </a:r>
          </a:p>
          <a:p>
            <a:pPr algn="just">
              <a:lnSpc>
                <a:spcPct val="114000"/>
              </a:lnSpc>
            </a:pPr>
            <a:r>
              <a:rPr lang="en-US" altLang="zh-CN" dirty="0">
                <a:latin typeface="Cambria Math"/>
              </a:rPr>
              <a:t>	</a:t>
            </a:r>
            <a:r>
              <a:rPr lang="en-US" altLang="zh-CN" dirty="0" smtClean="0">
                <a:latin typeface="Cambria Math"/>
              </a:rPr>
              <a:t>			safety= high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and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buying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=</a:t>
            </a:r>
            <a:r>
              <a:rPr lang="zh-CN" altLang="en-US" dirty="0" smtClean="0">
                <a:latin typeface="Cambria Math"/>
              </a:rPr>
              <a:t> </a:t>
            </a:r>
            <a:r>
              <a:rPr lang="en-US" altLang="zh-CN" dirty="0" smtClean="0">
                <a:latin typeface="Cambria Math"/>
              </a:rPr>
              <a:t>low </a:t>
            </a:r>
            <a:r>
              <a:rPr lang="en-US" altLang="zh-CN" dirty="0">
                <a:latin typeface="Cambria Math"/>
              </a:rPr>
              <a:t>-&gt; class = </a:t>
            </a:r>
            <a:r>
              <a:rPr lang="en-US" altLang="zh-CN" dirty="0" smtClean="0">
                <a:latin typeface="Cambria Math"/>
              </a:rPr>
              <a:t>good</a:t>
            </a:r>
            <a:endParaRPr lang="en-US" altLang="zh-CN" dirty="0">
              <a:latin typeface="Cambria Math"/>
            </a:endParaRPr>
          </a:p>
          <a:p>
            <a:pPr algn="just"/>
            <a:r>
              <a:rPr lang="en-US" dirty="0" smtClean="0"/>
              <a:t>   Given</a:t>
            </a:r>
            <a:r>
              <a:rPr lang="en-US" dirty="0"/>
              <a:t>: 	</a:t>
            </a:r>
            <a:endParaRPr lang="en-US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15)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p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buying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low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r>
              <a:rPr lang="en-US" sz="1600" dirty="0" smtClean="0"/>
              <a:t>n</a:t>
            </a:r>
            <a:r>
              <a:rPr lang="en-US" altLang="zh-CN" sz="1600" baseline="-25000" dirty="0" smtClean="0"/>
              <a:t>2</a:t>
            </a:r>
            <a:r>
              <a:rPr lang="en-US" sz="1600" dirty="0" smtClean="0"/>
              <a:t> is the number of instances such that </a:t>
            </a:r>
            <a:r>
              <a:rPr lang="en-US" altLang="zh-CN" sz="1600" dirty="0" smtClean="0"/>
              <a:t>safety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= high and </a:t>
            </a:r>
            <a:r>
              <a:rPr lang="en-US" altLang="zh-CN" sz="1600" dirty="0" smtClean="0"/>
              <a:t>buying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low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54131"/>
              </p:ext>
            </p:extLst>
          </p:nvPr>
        </p:nvGraphicFramePr>
        <p:xfrm>
          <a:off x="3150648" y="5040593"/>
          <a:ext cx="6172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0648" y="5040593"/>
                        <a:ext cx="61722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37982"/>
              </p:ext>
            </p:extLst>
          </p:nvPr>
        </p:nvGraphicFramePr>
        <p:xfrm>
          <a:off x="999630" y="5086809"/>
          <a:ext cx="2413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494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494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494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2494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494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0667"/>
              </p:ext>
            </p:extLst>
          </p:nvPr>
        </p:nvGraphicFramePr>
        <p:xfrm>
          <a:off x="999630" y="3121951"/>
          <a:ext cx="6993720" cy="45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574"/>
              </p:ext>
            </p:extLst>
          </p:nvPr>
        </p:nvGraphicFramePr>
        <p:xfrm>
          <a:off x="999630" y="4062091"/>
          <a:ext cx="6993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0"/>
                <a:gridCol w="1165620"/>
                <a:gridCol w="1165620"/>
                <a:gridCol w="1165620"/>
                <a:gridCol w="1165620"/>
                <a:gridCol w="1165620"/>
              </a:tblGrid>
              <a:tr h="20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044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</a:t>
            </a:r>
            <a:r>
              <a:rPr lang="zh-CN" altLang="en-US" dirty="0" smtClean="0"/>
              <a:t> </a:t>
            </a:r>
            <a:r>
              <a:rPr lang="en-US" dirty="0" smtClean="0"/>
              <a:t>Dataset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76566"/>
              </p:ext>
            </p:extLst>
          </p:nvPr>
        </p:nvGraphicFramePr>
        <p:xfrm>
          <a:off x="137386" y="2431727"/>
          <a:ext cx="4476852" cy="423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349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93950"/>
              </p:ext>
            </p:extLst>
          </p:nvPr>
        </p:nvGraphicFramePr>
        <p:xfrm>
          <a:off x="4634630" y="2431727"/>
          <a:ext cx="4425036" cy="423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6"/>
                <a:gridCol w="737506"/>
                <a:gridCol w="737506"/>
                <a:gridCol w="737506"/>
                <a:gridCol w="737506"/>
                <a:gridCol w="737506"/>
              </a:tblGrid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19200"/>
            <a:ext cx="8382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>
                <a:latin typeface="Cambria Math"/>
              </a:rPr>
              <a:t>T</a:t>
            </a:r>
            <a:r>
              <a:rPr lang="en-US" altLang="zh-CN" sz="2000" dirty="0" smtClean="0">
                <a:latin typeface="Cambria Math"/>
              </a:rPr>
              <a:t>he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car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dataset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contains 22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instances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,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four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predictive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attributes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and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one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class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attribute.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endParaRPr lang="en-US" altLang="zh-CN" sz="2000" dirty="0" smtClean="0">
              <a:latin typeface="Cambria Math"/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Rule: Choosing </a:t>
            </a:r>
            <a:r>
              <a:rPr lang="en-US" dirty="0" smtClean="0"/>
              <a:t>2nd </a:t>
            </a:r>
            <a:r>
              <a:rPr lang="en-US" dirty="0"/>
              <a:t>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382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>
                <a:latin typeface="Cambria Math"/>
              </a:rPr>
              <a:t>Now we have the information gain for each of the possible conditions </a:t>
            </a:r>
            <a:r>
              <a:rPr lang="en-US" sz="2000" dirty="0" smtClean="0">
                <a:latin typeface="Cambria Math"/>
              </a:rPr>
              <a:t>for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>
                <a:latin typeface="Cambria Math"/>
              </a:rPr>
              <a:t>the </a:t>
            </a:r>
            <a:r>
              <a:rPr lang="en-US" altLang="zh-CN" sz="2000" dirty="0" smtClean="0">
                <a:latin typeface="Cambria Math"/>
              </a:rPr>
              <a:t>second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antecedent </a:t>
            </a:r>
            <a:r>
              <a:rPr lang="en-US" sz="2000" dirty="0" smtClean="0">
                <a:latin typeface="Cambria Math"/>
              </a:rPr>
              <a:t>of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>
                <a:latin typeface="Cambria Math"/>
              </a:rPr>
              <a:t>the rule, as shown in the following table.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04872"/>
              </p:ext>
            </p:extLst>
          </p:nvPr>
        </p:nvGraphicFramePr>
        <p:xfrm>
          <a:off x="1192202" y="2616714"/>
          <a:ext cx="70884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654"/>
                <a:gridCol w="4781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Possible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r>
                        <a:rPr lang="en-US" baseline="0" dirty="0" smtClean="0"/>
                        <a:t> =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(1/(1+1))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(2/(2+3))) = 0.6439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(1/(1+2))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(2/(2+3))) = </a:t>
                      </a:r>
                      <a:r>
                        <a:rPr lang="en-US" altLang="zh-CN" dirty="0" smtClean="0"/>
                        <a:t>-0.5261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Maint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= med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= 1*(log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(2/(2+0)) - log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(2/(2+3))) =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2.6439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1*(log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(2/(2+0)) -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(2/(2+3))) = </a:t>
                      </a:r>
                      <a:r>
                        <a:rPr lang="en-US" altLang="zh-CN" dirty="0" smtClean="0"/>
                        <a:t>2.6439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944902"/>
            <a:ext cx="83820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</a:rPr>
              <a:t>There is a tie for highest info gain. We can pick any of the two conditions that yield the maximum. Let’s  select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the first of the two: “</a:t>
            </a:r>
            <a:r>
              <a:rPr lang="en-US" altLang="zh-CN" sz="2000" dirty="0" err="1" smtClean="0">
                <a:latin typeface="Cambria Math"/>
              </a:rPr>
              <a:t>Maint</a:t>
            </a:r>
            <a:r>
              <a:rPr lang="en-US" altLang="zh-CN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= med” with highest information </a:t>
            </a:r>
            <a:r>
              <a:rPr lang="en-US" altLang="zh-CN" sz="2000" dirty="0" smtClean="0">
                <a:latin typeface="Cambria Math"/>
              </a:rPr>
              <a:t>gain. Since its gain is &gt; 0, we add this condition  to the rule: </a:t>
            </a:r>
            <a:r>
              <a:rPr lang="en-US" sz="2000" dirty="0">
                <a:latin typeface="Cambria Math"/>
              </a:rPr>
              <a:t>	</a:t>
            </a:r>
            <a:r>
              <a:rPr lang="en-US" sz="2000" dirty="0" smtClean="0">
                <a:latin typeface="Cambria Math"/>
              </a:rPr>
              <a:t>Safety = high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and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Cambria Math"/>
              </a:rPr>
              <a:t>Maint</a:t>
            </a:r>
            <a:r>
              <a:rPr lang="zh-CN" altLang="en-US" sz="2000" dirty="0" smtClean="0">
                <a:solidFill>
                  <a:srgbClr val="FF0000"/>
                </a:solidFill>
                <a:latin typeface="Cambria Math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/>
              </a:rPr>
              <a:t>=</a:t>
            </a:r>
            <a:r>
              <a:rPr lang="zh-CN" altLang="en-US" sz="2000" dirty="0" smtClean="0">
                <a:solidFill>
                  <a:srgbClr val="FF0000"/>
                </a:solidFill>
                <a:latin typeface="Cambria Math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/>
              </a:rPr>
              <a:t>med</a:t>
            </a:r>
            <a:r>
              <a:rPr lang="en-US" sz="2000" dirty="0" smtClean="0">
                <a:solidFill>
                  <a:srgbClr val="FF0000"/>
                </a:solidFill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-&gt; class = good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Rule: Checking termination criteria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5206"/>
          </a:xfrm>
        </p:spPr>
        <p:txBody>
          <a:bodyPr/>
          <a:lstStyle/>
          <a:p>
            <a:pPr algn="just"/>
            <a:r>
              <a:rPr lang="en-US" sz="2800" dirty="0"/>
              <a:t>Then, we need to determine if the construction should stop. </a:t>
            </a:r>
            <a:r>
              <a:rPr lang="en-US" sz="2800" dirty="0" smtClean="0"/>
              <a:t>The current rule doesn’t cover any negative examples, only the positive examples </a:t>
            </a:r>
            <a:r>
              <a:rPr lang="en-US" sz="2800" dirty="0" smtClean="0"/>
              <a:t>below: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17334"/>
              </p:ext>
            </p:extLst>
          </p:nvPr>
        </p:nvGraphicFramePr>
        <p:xfrm>
          <a:off x="1651000" y="34768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20828" y="4906004"/>
            <a:ext cx="7965971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000" dirty="0" smtClean="0">
                <a:latin typeface="Cambria Math"/>
                <a:sym typeface="Wingdings" pitchFamily="2" charset="2"/>
              </a:rPr>
              <a:t>Therefore, there </a:t>
            </a:r>
            <a:r>
              <a:rPr lang="en-US" sz="2000" dirty="0">
                <a:latin typeface="Cambria Math"/>
                <a:sym typeface="Wingdings" pitchFamily="2" charset="2"/>
              </a:rPr>
              <a:t>is no need to add more conditions to the rule. </a:t>
            </a:r>
            <a:endParaRPr lang="en-US" sz="2000" dirty="0" smtClean="0">
              <a:latin typeface="Cambria Math"/>
              <a:sym typeface="Wingdings" pitchFamily="2" charset="2"/>
            </a:endParaRPr>
          </a:p>
          <a:p>
            <a:pPr algn="just">
              <a:lnSpc>
                <a:spcPct val="114000"/>
              </a:lnSpc>
            </a:pPr>
            <a:r>
              <a:rPr lang="en-US" sz="2000" dirty="0" smtClean="0">
                <a:latin typeface="Cambria Math"/>
                <a:sym typeface="Wingdings" pitchFamily="2" charset="2"/>
              </a:rPr>
              <a:t>RIPPER’s </a:t>
            </a:r>
            <a:r>
              <a:rPr lang="en-US" sz="2000" dirty="0">
                <a:latin typeface="Cambria Math"/>
                <a:sym typeface="Wingdings" pitchFamily="2" charset="2"/>
              </a:rPr>
              <a:t>construction of the first rule is now </a:t>
            </a:r>
            <a:r>
              <a:rPr lang="en-US" sz="2000" dirty="0" smtClean="0">
                <a:latin typeface="Cambria Math"/>
                <a:sym typeface="Wingdings" pitchFamily="2" charset="2"/>
              </a:rPr>
              <a:t>complete!</a:t>
            </a:r>
            <a:endParaRPr lang="en-US" sz="2000" dirty="0">
              <a:latin typeface="Cambria Math"/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Ripper : </a:t>
            </a:r>
            <a:r>
              <a:rPr lang="en-US" dirty="0" smtClean="0"/>
              <a:t>Pruning </a:t>
            </a:r>
            <a:r>
              <a:rPr lang="en-US" dirty="0" smtClean="0"/>
              <a:t>the First Rule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85860"/>
            <a:ext cx="8773886" cy="637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mbria Math"/>
              </a:rPr>
              <a:t>The First rule:    	</a:t>
            </a:r>
            <a:r>
              <a:rPr lang="en-US" dirty="0">
                <a:latin typeface="Cambria Math"/>
              </a:rPr>
              <a:t> </a:t>
            </a:r>
            <a:r>
              <a:rPr lang="en-US" i="1" dirty="0" smtClean="0">
                <a:latin typeface="Cambria Math"/>
              </a:rPr>
              <a:t>Safety </a:t>
            </a:r>
            <a:r>
              <a:rPr lang="en-US" i="1" dirty="0">
                <a:latin typeface="Cambria Math"/>
              </a:rPr>
              <a:t>= high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and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 err="1">
                <a:latin typeface="Cambria Math"/>
              </a:rPr>
              <a:t>Maint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=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med</a:t>
            </a:r>
            <a:r>
              <a:rPr lang="en-US" i="1" dirty="0">
                <a:latin typeface="Cambria Math"/>
              </a:rPr>
              <a:t> -&gt; class = </a:t>
            </a:r>
            <a:r>
              <a:rPr lang="en-US" i="1" dirty="0" smtClean="0">
                <a:latin typeface="Cambria Math"/>
              </a:rPr>
              <a:t>good</a:t>
            </a:r>
            <a:endParaRPr lang="en-US" dirty="0" smtClean="0"/>
          </a:p>
          <a:p>
            <a:pPr marL="0" lvl="3">
              <a:lnSpc>
                <a:spcPct val="114000"/>
              </a:lnSpc>
            </a:pPr>
            <a:r>
              <a:rPr lang="en-US" dirty="0" smtClean="0">
                <a:latin typeface="Cambria Math"/>
              </a:rPr>
              <a:t>To prune the above rule, </a:t>
            </a:r>
            <a:r>
              <a:rPr lang="en-US" dirty="0" smtClean="0">
                <a:latin typeface="Cambria Math"/>
              </a:rPr>
              <a:t>the RIPPER </a:t>
            </a:r>
            <a:r>
              <a:rPr lang="en-US" dirty="0" smtClean="0">
                <a:latin typeface="Cambria Math"/>
              </a:rPr>
              <a:t>algorithm will: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mbria Math"/>
              </a:rPr>
              <a:t>Prepare a validation set which is apart from the training dataset.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mbria Math"/>
              </a:rPr>
              <a:t>Apply the following metric to evaluate the pruned </a:t>
            </a:r>
            <a:r>
              <a:rPr lang="en-US" dirty="0" smtClean="0">
                <a:latin typeface="Cambria Math"/>
              </a:rPr>
              <a:t>rule over the validation set:   </a:t>
            </a:r>
            <a:endParaRPr lang="en-US" dirty="0" smtClean="0">
              <a:latin typeface="Cambria Math"/>
            </a:endParaRPr>
          </a:p>
          <a:p>
            <a:r>
              <a:rPr lang="en-US" sz="2000" i="1" dirty="0">
                <a:latin typeface="Cambria Math"/>
              </a:rPr>
              <a:t>	</a:t>
            </a:r>
            <a:r>
              <a:rPr lang="en-US" sz="2000" i="1" dirty="0" smtClean="0">
                <a:latin typeface="Cambria Math"/>
              </a:rPr>
              <a:t>					</a:t>
            </a:r>
            <a:endParaRPr lang="en-US" sz="2000" dirty="0" smtClean="0">
              <a:latin typeface="Cambria Math"/>
            </a:endParaRPr>
          </a:p>
          <a:p>
            <a:r>
              <a:rPr lang="en-US" sz="2000" dirty="0">
                <a:latin typeface="Cambria Math"/>
              </a:rPr>
              <a:t>	</a:t>
            </a:r>
            <a:endParaRPr lang="en-US" sz="2000" dirty="0" smtClean="0">
              <a:latin typeface="Cambria Math"/>
            </a:endParaRPr>
          </a:p>
          <a:p>
            <a:r>
              <a:rPr lang="en-US" sz="2000" dirty="0">
                <a:latin typeface="Cambria Math"/>
              </a:rPr>
              <a:t>	</a:t>
            </a:r>
            <a:r>
              <a:rPr lang="en-US" sz="2000" dirty="0" smtClean="0">
                <a:latin typeface="Cambria Math"/>
              </a:rPr>
              <a:t>where</a:t>
            </a:r>
            <a:endParaRPr lang="en-US" sz="2000" dirty="0" smtClean="0">
              <a:latin typeface="Cambria Math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i="1" dirty="0" smtClean="0">
                <a:latin typeface="Cambria Math"/>
              </a:rPr>
              <a:t>p</a:t>
            </a:r>
            <a:r>
              <a:rPr lang="en-US" dirty="0">
                <a:latin typeface="Cambria Math"/>
              </a:rPr>
              <a:t>: </a:t>
            </a:r>
            <a:r>
              <a:rPr lang="en-US" dirty="0" smtClean="0">
                <a:latin typeface="Cambria Math"/>
              </a:rPr>
              <a:t>the number </a:t>
            </a:r>
            <a:r>
              <a:rPr lang="en-US" dirty="0">
                <a:latin typeface="Cambria Math"/>
              </a:rPr>
              <a:t>of positive </a:t>
            </a:r>
            <a:r>
              <a:rPr lang="en-US" dirty="0">
                <a:latin typeface="Cambria Math"/>
              </a:rPr>
              <a:t>examples in the validation set </a:t>
            </a:r>
            <a:r>
              <a:rPr lang="en-US" dirty="0">
                <a:latin typeface="Cambria Math"/>
              </a:rPr>
              <a:t>covered by the </a:t>
            </a:r>
            <a:r>
              <a:rPr lang="en-US" dirty="0" smtClean="0">
                <a:latin typeface="Cambria Math"/>
              </a:rPr>
              <a:t>rule.</a:t>
            </a:r>
            <a:endParaRPr lang="en-US" dirty="0" smtClean="0">
              <a:latin typeface="Cambria Math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i="1" dirty="0" smtClean="0">
                <a:latin typeface="Cambria Math"/>
              </a:rPr>
              <a:t>n</a:t>
            </a:r>
            <a:r>
              <a:rPr lang="en-US" dirty="0">
                <a:latin typeface="Cambria Math"/>
              </a:rPr>
              <a:t>: </a:t>
            </a:r>
            <a:r>
              <a:rPr lang="en-US" dirty="0" smtClean="0">
                <a:latin typeface="Cambria Math"/>
              </a:rPr>
              <a:t>the number </a:t>
            </a:r>
            <a:r>
              <a:rPr lang="en-US" dirty="0">
                <a:latin typeface="Cambria Math"/>
              </a:rPr>
              <a:t>of negative </a:t>
            </a:r>
            <a:r>
              <a:rPr lang="en-US" dirty="0">
                <a:latin typeface="Cambria Math"/>
              </a:rPr>
              <a:t>examples in the validation set </a:t>
            </a:r>
            <a:r>
              <a:rPr lang="en-US" dirty="0">
                <a:latin typeface="Cambria Math"/>
              </a:rPr>
              <a:t>covered by the </a:t>
            </a:r>
            <a:r>
              <a:rPr lang="en-US" dirty="0" smtClean="0">
                <a:latin typeface="Cambria Math"/>
              </a:rPr>
              <a:t>rule.</a:t>
            </a:r>
            <a:endParaRPr lang="en-US" dirty="0" smtClean="0">
              <a:latin typeface="Cambria Math"/>
            </a:endParaRPr>
          </a:p>
          <a:p>
            <a:pPr lvl="1"/>
            <a:endParaRPr lang="en-US" sz="1050" dirty="0" smtClean="0">
              <a:latin typeface="Cambria Math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>
                <a:latin typeface="Cambria Math"/>
              </a:rPr>
              <a:t>P</a:t>
            </a:r>
            <a:r>
              <a:rPr lang="en-US" b="1" dirty="0" smtClean="0">
                <a:latin typeface="Cambria Math"/>
              </a:rPr>
              <a:t>runing </a:t>
            </a:r>
            <a:r>
              <a:rPr lang="en-US" b="1" dirty="0">
                <a:latin typeface="Cambria Math"/>
              </a:rPr>
              <a:t>method</a:t>
            </a:r>
            <a:r>
              <a:rPr lang="en-US" dirty="0">
                <a:latin typeface="Cambria Math"/>
              </a:rPr>
              <a:t>: </a:t>
            </a:r>
            <a:endParaRPr lang="en-US" dirty="0" smtClean="0">
              <a:latin typeface="Cambria Math"/>
            </a:endParaRPr>
          </a:p>
          <a:p>
            <a:pPr algn="just"/>
            <a:r>
              <a:rPr lang="en-US" dirty="0">
                <a:latin typeface="Cambria Math"/>
              </a:rPr>
              <a:t>	</a:t>
            </a:r>
            <a:r>
              <a:rPr lang="en-US" dirty="0" smtClean="0">
                <a:latin typeface="Cambria Math"/>
              </a:rPr>
              <a:t>F</a:t>
            </a:r>
            <a:r>
              <a:rPr lang="en-US" dirty="0" smtClean="0">
                <a:latin typeface="Cambria Math"/>
              </a:rPr>
              <a:t>irst we consider</a:t>
            </a:r>
            <a:r>
              <a:rPr lang="en-US" dirty="0" smtClean="0">
                <a:latin typeface="Cambria Math"/>
              </a:rPr>
              <a:t>	</a:t>
            </a:r>
            <a:r>
              <a:rPr lang="en-US" dirty="0" smtClean="0">
                <a:latin typeface="Cambria Math"/>
              </a:rPr>
              <a:t>pruning </a:t>
            </a:r>
            <a:r>
              <a:rPr lang="en-US" dirty="0" smtClean="0">
                <a:latin typeface="Cambria Math"/>
              </a:rPr>
              <a:t>the last condition </a:t>
            </a:r>
            <a:r>
              <a:rPr lang="en-US" dirty="0" smtClean="0">
                <a:latin typeface="Cambria Math"/>
              </a:rPr>
              <a:t>of the rule: “</a:t>
            </a:r>
            <a:r>
              <a:rPr lang="en-US" i="1" dirty="0" err="1" smtClean="0">
                <a:latin typeface="Cambria Math"/>
              </a:rPr>
              <a:t>Maint</a:t>
            </a:r>
            <a:r>
              <a:rPr lang="en-US" i="1" dirty="0" smtClean="0">
                <a:latin typeface="Cambria Math"/>
              </a:rPr>
              <a:t> </a:t>
            </a:r>
            <a:r>
              <a:rPr lang="en-US" i="1" dirty="0" smtClean="0">
                <a:latin typeface="Cambria Math"/>
              </a:rPr>
              <a:t>= </a:t>
            </a:r>
            <a:r>
              <a:rPr lang="en-US" i="1" dirty="0" smtClean="0">
                <a:latin typeface="Cambria Math"/>
              </a:rPr>
              <a:t>med</a:t>
            </a:r>
            <a:r>
              <a:rPr lang="en-US" dirty="0" smtClean="0">
                <a:latin typeface="Cambria Math"/>
              </a:rPr>
              <a:t>”.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mbria Math"/>
              </a:rPr>
              <a:t>I</a:t>
            </a:r>
            <a:r>
              <a:rPr lang="en-US" dirty="0" smtClean="0">
                <a:latin typeface="Cambria Math"/>
              </a:rPr>
              <a:t>f </a:t>
            </a:r>
            <a:r>
              <a:rPr lang="en-US" dirty="0" smtClean="0">
                <a:latin typeface="Cambria Math"/>
              </a:rPr>
              <a:t>the </a:t>
            </a:r>
            <a:r>
              <a:rPr lang="en-US" dirty="0" smtClean="0">
                <a:latin typeface="Cambria Math"/>
              </a:rPr>
              <a:t>v value of </a:t>
            </a:r>
            <a:r>
              <a:rPr lang="en-US" dirty="0" smtClean="0">
                <a:latin typeface="Cambria Math"/>
              </a:rPr>
              <a:t>the rule </a:t>
            </a:r>
            <a:r>
              <a:rPr lang="en-US" i="1" dirty="0">
                <a:latin typeface="Cambria Math"/>
              </a:rPr>
              <a:t>Safety = high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i="1" dirty="0" smtClean="0">
                <a:latin typeface="Cambria Math"/>
              </a:rPr>
              <a:t> </a:t>
            </a:r>
            <a:r>
              <a:rPr lang="en-US" i="1" dirty="0">
                <a:latin typeface="Cambria Math"/>
              </a:rPr>
              <a:t>-&gt; class = </a:t>
            </a:r>
            <a:r>
              <a:rPr lang="en-US" i="1" dirty="0" smtClean="0">
                <a:latin typeface="Cambria Math"/>
              </a:rPr>
              <a:t>good </a:t>
            </a:r>
            <a:r>
              <a:rPr lang="en-US" dirty="0">
                <a:latin typeface="Cambria Math"/>
              </a:rPr>
              <a:t> </a:t>
            </a:r>
            <a:r>
              <a:rPr lang="en-US" dirty="0" smtClean="0">
                <a:latin typeface="Cambria Math"/>
              </a:rPr>
              <a:t>is no lower than the         v value of the rule </a:t>
            </a:r>
            <a:r>
              <a:rPr lang="en-US" i="1" dirty="0" smtClean="0">
                <a:latin typeface="Cambria Math"/>
              </a:rPr>
              <a:t>Safety </a:t>
            </a:r>
            <a:r>
              <a:rPr lang="en-US" i="1" dirty="0">
                <a:latin typeface="Cambria Math"/>
              </a:rPr>
              <a:t>= high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and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 err="1">
                <a:latin typeface="Cambria Math"/>
              </a:rPr>
              <a:t>Maint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=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altLang="zh-CN" i="1" dirty="0">
                <a:latin typeface="Cambria Math"/>
              </a:rPr>
              <a:t>med</a:t>
            </a:r>
            <a:r>
              <a:rPr lang="en-US" i="1" dirty="0">
                <a:latin typeface="Cambria Math"/>
              </a:rPr>
              <a:t> -&gt; class = </a:t>
            </a:r>
            <a:r>
              <a:rPr lang="en-US" i="1" dirty="0" smtClean="0">
                <a:latin typeface="Cambria Math"/>
              </a:rPr>
              <a:t>good  </a:t>
            </a:r>
            <a:r>
              <a:rPr lang="en-US" dirty="0" smtClean="0">
                <a:latin typeface="Cambria Math"/>
              </a:rPr>
              <a:t>then:</a:t>
            </a:r>
          </a:p>
          <a:p>
            <a:pPr lvl="2" algn="just"/>
            <a:r>
              <a:rPr lang="en-US" dirty="0" smtClean="0">
                <a:latin typeface="Cambria Math"/>
              </a:rPr>
              <a:t>(1) remove the last condition </a:t>
            </a:r>
            <a:r>
              <a:rPr lang="en-US" dirty="0">
                <a:latin typeface="Cambria Math"/>
              </a:rPr>
              <a:t>“</a:t>
            </a:r>
            <a:r>
              <a:rPr lang="en-US" i="1" dirty="0" err="1">
                <a:latin typeface="Cambria Math"/>
              </a:rPr>
              <a:t>Maint</a:t>
            </a:r>
            <a:r>
              <a:rPr lang="en-US" i="1" dirty="0">
                <a:latin typeface="Cambria Math"/>
              </a:rPr>
              <a:t> = med</a:t>
            </a:r>
            <a:r>
              <a:rPr lang="en-US" dirty="0" smtClean="0">
                <a:latin typeface="Cambria Math"/>
              </a:rPr>
              <a:t>” from the rule , and</a:t>
            </a:r>
          </a:p>
          <a:p>
            <a:pPr lvl="2" algn="just"/>
            <a:r>
              <a:rPr lang="en-US" dirty="0" smtClean="0">
                <a:latin typeface="Cambria Math"/>
              </a:rPr>
              <a:t>(2) repeat this pruning method recursively with </a:t>
            </a:r>
            <a:r>
              <a:rPr lang="en-US" i="1" dirty="0">
                <a:latin typeface="Cambria Math"/>
              </a:rPr>
              <a:t>Safety = high</a:t>
            </a:r>
            <a:r>
              <a:rPr lang="zh-CN" altLang="en-US" i="1" dirty="0">
                <a:latin typeface="Cambria Math"/>
              </a:rPr>
              <a:t> </a:t>
            </a:r>
            <a:r>
              <a:rPr lang="en-US" i="1" dirty="0">
                <a:latin typeface="Cambria Math"/>
              </a:rPr>
              <a:t> -&gt; class = good</a:t>
            </a:r>
            <a:endParaRPr lang="en-US" dirty="0">
              <a:latin typeface="Cambria Math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 Math"/>
              </a:rPr>
              <a:t>Otherwise, stop the pruning procedure (that is, do not consider removing any other conditions of the rule). 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000" i="1" dirty="0" smtClean="0">
              <a:latin typeface="Cambria Math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Cambria Math"/>
            </a:endParaRPr>
          </a:p>
          <a:p>
            <a:endParaRPr lang="en-US" sz="2000" b="1" dirty="0">
              <a:latin typeface="Cambria Math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48674"/>
              </p:ext>
            </p:extLst>
          </p:nvPr>
        </p:nvGraphicFramePr>
        <p:xfrm>
          <a:off x="3619569" y="2547035"/>
          <a:ext cx="952431" cy="7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3" imgW="584200" imgH="431800" progId="Equation.3">
                  <p:embed/>
                </p:oleObj>
              </mc:Choice>
              <mc:Fallback>
                <p:oleObj name="Equation" r:id="rId3" imgW="58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69" y="2547035"/>
                        <a:ext cx="952431" cy="70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Ripper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Rule: Selecting a consequent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92763"/>
              </p:ext>
            </p:extLst>
          </p:nvPr>
        </p:nvGraphicFramePr>
        <p:xfrm>
          <a:off x="3161162" y="3596119"/>
          <a:ext cx="32125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11"/>
                <a:gridCol w="13314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class =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class = </a:t>
                      </a:r>
                      <a:r>
                        <a:rPr lang="en-US" altLang="zh-CN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class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=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unacc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99" y="1219200"/>
            <a:ext cx="8591131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</a:rPr>
              <a:t>We will use Ripper algorithm to construct the first rule </a:t>
            </a:r>
            <a:r>
              <a:rPr lang="en-US" altLang="zh-CN" sz="2000" dirty="0" smtClean="0">
                <a:latin typeface="Cambria Math"/>
              </a:rPr>
              <a:t>for</a:t>
            </a:r>
            <a:r>
              <a:rPr lang="en-US" altLang="zh-CN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the Car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dataset.</a:t>
            </a:r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</a:rPr>
              <a:t>A</a:t>
            </a:r>
            <a:r>
              <a:rPr lang="en-US" sz="2000" dirty="0" smtClean="0">
                <a:latin typeface="Cambria Math"/>
              </a:rPr>
              <a:t> rule is defined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as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the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form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of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antecedent </a:t>
            </a:r>
            <a:r>
              <a:rPr lang="en-US" sz="2000" dirty="0" smtClean="0">
                <a:latin typeface="Cambria Math"/>
                <a:sym typeface="Wingdings" pitchFamily="2" charset="2"/>
              </a:rPr>
              <a:t>-&gt; consequence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.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In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Ripper,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>
                <a:latin typeface="Cambria Math"/>
                <a:sym typeface="Wingdings" pitchFamily="2" charset="2"/>
              </a:rPr>
              <a:t>w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construct rules for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least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frequent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class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first.</a:t>
            </a:r>
            <a:endParaRPr lang="en-US" altLang="zh-CN" sz="2000" dirty="0" smtClean="0">
              <a:latin typeface="Cambria Math"/>
              <a:sym typeface="Wingdings" pitchFamily="2" charset="2"/>
            </a:endParaRPr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following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table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shows 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frequencies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of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class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values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in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dataset</a:t>
            </a:r>
            <a:r>
              <a:rPr lang="en-US" altLang="zh-CN" sz="2000" dirty="0">
                <a:latin typeface="Cambria Math"/>
                <a:sym typeface="Wingdings" pitchFamily="2" charset="2"/>
              </a:rPr>
              <a:t>.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‘class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=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good’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has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lowest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frequency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and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we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should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choose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it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as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consequence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of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the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first</a:t>
            </a:r>
            <a:r>
              <a:rPr lang="zh-CN" altLang="en-US" sz="2000" dirty="0" smtClean="0">
                <a:latin typeface="Cambria Math"/>
                <a:sym typeface="Wingdings" pitchFamily="2" charset="2"/>
              </a:rPr>
              <a:t> </a:t>
            </a:r>
            <a:r>
              <a:rPr lang="en-US" altLang="zh-CN" sz="2000" dirty="0" smtClean="0">
                <a:latin typeface="Cambria Math"/>
                <a:sym typeface="Wingdings" pitchFamily="2" charset="2"/>
              </a:rPr>
              <a:t>rule.</a:t>
            </a:r>
            <a:endParaRPr lang="en-US" sz="2000" dirty="0" smtClean="0">
              <a:latin typeface="Cambria Math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23" y="5426148"/>
            <a:ext cx="859113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latin typeface="Cambria Math"/>
              </a:rPr>
              <a:t>Thus,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we start from the empty</a:t>
            </a:r>
            <a:r>
              <a:rPr lang="en-US" altLang="zh-CN" sz="2000" dirty="0" smtClean="0">
                <a:latin typeface="Cambria Math"/>
              </a:rPr>
              <a:t> rule</a:t>
            </a:r>
            <a:r>
              <a:rPr lang="zh-CN" altLang="en-US" sz="2000" dirty="0" smtClean="0">
                <a:latin typeface="Cambria Math"/>
              </a:rPr>
              <a:t>  </a:t>
            </a:r>
            <a:r>
              <a:rPr lang="en-US" altLang="zh-CN" sz="2000" dirty="0" smtClean="0">
                <a:latin typeface="Cambria Math"/>
              </a:rPr>
              <a:t>‘</a:t>
            </a:r>
            <a:r>
              <a:rPr lang="zh-CN" altLang="en-US" sz="2000" dirty="0" smtClean="0">
                <a:latin typeface="Cambria Math"/>
              </a:rPr>
              <a:t> </a:t>
            </a:r>
            <a:r>
              <a:rPr lang="en-US" altLang="zh-CN" sz="2000" dirty="0" smtClean="0">
                <a:latin typeface="Cambria Math"/>
              </a:rPr>
              <a:t>-&gt; class = good’.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Ripper </a:t>
            </a:r>
            <a:r>
              <a:rPr lang="en-US" sz="3600" dirty="0" smtClean="0"/>
              <a:t>1st</a:t>
            </a:r>
            <a:r>
              <a:rPr lang="en-US" sz="3600" dirty="0" smtClean="0"/>
              <a:t> Rule: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Candidate Conditions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5733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 Math"/>
              </a:rPr>
              <a:t>Next we attempt to find the first condition </a:t>
            </a:r>
            <a:r>
              <a:rPr lang="en-US" sz="2000" dirty="0" smtClean="0">
                <a:latin typeface="Cambria Math"/>
              </a:rPr>
              <a:t>for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the antecedent </a:t>
            </a:r>
            <a:r>
              <a:rPr lang="en-US" sz="2000" dirty="0" smtClean="0">
                <a:latin typeface="Cambria Math"/>
              </a:rPr>
              <a:t>of</a:t>
            </a:r>
            <a:r>
              <a:rPr lang="en-US" sz="2000" dirty="0" smtClean="0">
                <a:latin typeface="Cambria Math"/>
              </a:rPr>
              <a:t> </a:t>
            </a:r>
            <a:r>
              <a:rPr lang="en-US" sz="2000" dirty="0" smtClean="0">
                <a:latin typeface="Cambria Math"/>
              </a:rPr>
              <a:t>the rule ‘-&gt;class = good’. In the dataset, there </a:t>
            </a:r>
            <a:r>
              <a:rPr lang="en-US" sz="2000" dirty="0" smtClean="0">
                <a:latin typeface="Cambria Math"/>
              </a:rPr>
              <a:t>are </a:t>
            </a:r>
            <a:r>
              <a:rPr lang="en-US" sz="2000" dirty="0" smtClean="0">
                <a:latin typeface="Cambria Math"/>
              </a:rPr>
              <a:t>two instances covered by the </a:t>
            </a:r>
            <a:r>
              <a:rPr lang="en-US" sz="2000" dirty="0" smtClean="0">
                <a:latin typeface="Cambria Math"/>
              </a:rPr>
              <a:t>rule:</a:t>
            </a:r>
          </a:p>
          <a:p>
            <a:pPr algn="just">
              <a:lnSpc>
                <a:spcPct val="114000"/>
              </a:lnSpc>
            </a:pPr>
            <a:endParaRPr lang="en-US" sz="2000" dirty="0">
              <a:latin typeface="Cambria Math"/>
            </a:endParaRPr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  <a:p>
            <a:pPr algn="just">
              <a:lnSpc>
                <a:spcPct val="114000"/>
              </a:lnSpc>
            </a:pPr>
            <a:endParaRPr lang="en-US" sz="2000" dirty="0" smtClean="0">
              <a:latin typeface="Cambria Math"/>
            </a:endParaRPr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endParaRPr lang="en-US" sz="2000" dirty="0" smtClean="0">
              <a:latin typeface="Cambria Math"/>
            </a:endParaRPr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 Math"/>
              </a:rPr>
              <a:t>We only need to look at possible conditions in the above two instances where class = good. </a:t>
            </a:r>
            <a:r>
              <a:rPr lang="en-US" sz="2000" dirty="0" smtClean="0">
                <a:latin typeface="Cambria Math"/>
              </a:rPr>
              <a:t>All </a:t>
            </a:r>
            <a:r>
              <a:rPr lang="en-US" sz="2000" dirty="0" smtClean="0">
                <a:latin typeface="Cambria Math"/>
              </a:rPr>
              <a:t>possible conditions are listed in the following </a:t>
            </a:r>
            <a:r>
              <a:rPr lang="en-US" sz="2000" dirty="0" smtClean="0">
                <a:latin typeface="Cambria Math"/>
              </a:rPr>
              <a:t>table:</a:t>
            </a:r>
            <a:endParaRPr lang="en-US" sz="2000" dirty="0" smtClean="0">
              <a:latin typeface="Cambria Math"/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05063"/>
              </p:ext>
            </p:extLst>
          </p:nvPr>
        </p:nvGraphicFramePr>
        <p:xfrm>
          <a:off x="1557783" y="280067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67092"/>
              </p:ext>
            </p:extLst>
          </p:nvPr>
        </p:nvGraphicFramePr>
        <p:xfrm>
          <a:off x="533400" y="5256799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00200"/>
                <a:gridCol w="171196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 :  -&gt; class =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Maint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 =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Buying = 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Ripper 1</a:t>
            </a:r>
            <a:r>
              <a:rPr lang="en-US" baseline="30000" dirty="0" smtClean="0"/>
              <a:t>st</a:t>
            </a:r>
            <a:r>
              <a:rPr lang="en-US" dirty="0" smtClean="0"/>
              <a:t> Rule: Comparing candidate conditions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16942"/>
              </p:ext>
            </p:extLst>
          </p:nvPr>
        </p:nvGraphicFramePr>
        <p:xfrm>
          <a:off x="137386" y="2385123"/>
          <a:ext cx="4476852" cy="423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349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97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50836"/>
              </p:ext>
            </p:extLst>
          </p:nvPr>
        </p:nvGraphicFramePr>
        <p:xfrm>
          <a:off x="4634630" y="2385123"/>
          <a:ext cx="4425036" cy="423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6"/>
                <a:gridCol w="737506"/>
                <a:gridCol w="737506"/>
                <a:gridCol w="737506"/>
                <a:gridCol w="737506"/>
                <a:gridCol w="737506"/>
              </a:tblGrid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3527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386" y="1354432"/>
            <a:ext cx="892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Next, </a:t>
            </a:r>
            <a:r>
              <a:rPr lang="en-US" dirty="0"/>
              <a:t>we determine the information gain for each of possible conditions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the rule</a:t>
            </a:r>
            <a:r>
              <a:rPr lang="en-US" dirty="0" smtClean="0"/>
              <a:t>. We will add one of them as the first antecedent into the rule.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instances used in the construction are shown in the following table.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Ripper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Rule: Calculating info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3996"/>
            <a:ext cx="8491627" cy="485216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calculate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FOIL’s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information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gain</a:t>
            </a:r>
            <a:r>
              <a:rPr lang="en-US" altLang="en-US" sz="1600" dirty="0" smtClean="0"/>
              <a:t>, </a:t>
            </a:r>
            <a:r>
              <a:rPr lang="en-US" altLang="en-US" sz="1600" dirty="0" smtClean="0"/>
              <a:t>we start by calculating </a:t>
            </a:r>
            <a:r>
              <a:rPr lang="en-US" altLang="zh-CN" sz="1600" dirty="0" smtClean="0"/>
              <a:t>p</a:t>
            </a:r>
            <a:r>
              <a:rPr lang="en-US" altLang="zh-CN" sz="1600" baseline="-25000" dirty="0" smtClean="0"/>
              <a:t>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 for the rule                           </a:t>
            </a:r>
            <a:r>
              <a:rPr lang="en-US" sz="1600" dirty="0" smtClean="0">
                <a:latin typeface="Cambria Math"/>
              </a:rPr>
              <a:t>‘-&gt;</a:t>
            </a:r>
            <a:r>
              <a:rPr lang="en-US" sz="1600" dirty="0">
                <a:latin typeface="Cambria Math"/>
              </a:rPr>
              <a:t>class = good</a:t>
            </a:r>
            <a:r>
              <a:rPr lang="en-US" sz="1600" dirty="0" smtClean="0">
                <a:latin typeface="Cambria Math"/>
              </a:rPr>
              <a:t>’ </a:t>
            </a:r>
            <a:r>
              <a:rPr lang="en-US" altLang="zh-CN" sz="1600" dirty="0" smtClean="0"/>
              <a:t>before adding a new condition.</a:t>
            </a:r>
          </a:p>
          <a:p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</a:t>
            </a:r>
            <a:r>
              <a:rPr lang="en-US" sz="1600" dirty="0"/>
              <a:t>is the number of instances </a:t>
            </a:r>
            <a:r>
              <a:rPr lang="en-US" sz="1600" dirty="0" smtClean="0"/>
              <a:t>with class </a:t>
            </a:r>
            <a:r>
              <a:rPr lang="en-US" sz="1600" dirty="0"/>
              <a:t>=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corresponding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are</a:t>
            </a:r>
            <a:r>
              <a:rPr lang="en-US" altLang="zh-CN" sz="1600" dirty="0" smtClean="0"/>
              <a:t>: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</a:t>
            </a:r>
            <a:r>
              <a:rPr lang="en-US" sz="1600" dirty="0"/>
              <a:t>is the number of instances such that class ≠ </a:t>
            </a:r>
            <a:r>
              <a:rPr lang="en-US" sz="1600" dirty="0" smtClean="0"/>
              <a:t>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corresponding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are: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9927"/>
              </p:ext>
            </p:extLst>
          </p:nvPr>
        </p:nvGraphicFramePr>
        <p:xfrm>
          <a:off x="2106594" y="2431729"/>
          <a:ext cx="4476852" cy="69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53753"/>
              </p:ext>
            </p:extLst>
          </p:nvPr>
        </p:nvGraphicFramePr>
        <p:xfrm>
          <a:off x="137386" y="3941185"/>
          <a:ext cx="4476852" cy="248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18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26633"/>
              </p:ext>
            </p:extLst>
          </p:nvPr>
        </p:nvGraphicFramePr>
        <p:xfrm>
          <a:off x="4634630" y="3941189"/>
          <a:ext cx="4425036" cy="248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6"/>
                <a:gridCol w="737506"/>
                <a:gridCol w="737506"/>
                <a:gridCol w="737506"/>
                <a:gridCol w="737506"/>
                <a:gridCol w="737506"/>
              </a:tblGrid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19189"/>
              </p:ext>
            </p:extLst>
          </p:nvPr>
        </p:nvGraphicFramePr>
        <p:xfrm>
          <a:off x="2908300" y="5417662"/>
          <a:ext cx="6172200" cy="106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5417662"/>
                        <a:ext cx="6172200" cy="1061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r>
              <a:rPr lang="en-US" sz="3600" dirty="0" smtClean="0"/>
              <a:t>Rule: Calculating info gain for </a:t>
            </a:r>
            <a:r>
              <a:rPr lang="en-US" sz="3600" dirty="0" smtClean="0"/>
              <a:t>candidate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3520" y="1140639"/>
            <a:ext cx="8753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first candidate condition: </a:t>
            </a:r>
            <a:r>
              <a:rPr lang="en-US" dirty="0" smtClean="0"/>
              <a:t> </a:t>
            </a:r>
            <a:r>
              <a:rPr lang="en-US" dirty="0" smtClean="0"/>
              <a:t>“buying = high”, </a:t>
            </a:r>
            <a:r>
              <a:rPr lang="en-US" dirty="0" smtClean="0"/>
              <a:t> we need to calculate the information gain of adding this condition to th</a:t>
            </a:r>
            <a:r>
              <a:rPr lang="en-US" dirty="0" smtClean="0"/>
              <a:t>e empty rule obtaining:</a:t>
            </a:r>
            <a:endParaRPr lang="en-US" dirty="0"/>
          </a:p>
          <a:p>
            <a:r>
              <a:rPr lang="en-US" dirty="0" smtClean="0"/>
              <a:t>				buying = high -&gt; class = good</a:t>
            </a:r>
            <a:endParaRPr lang="en-US" dirty="0"/>
          </a:p>
          <a:p>
            <a:r>
              <a:rPr lang="en-US" dirty="0" smtClean="0"/>
              <a:t>Given: 	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 in 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buying = high and class = good (instances as follows)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buying = high and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05700"/>
              </p:ext>
            </p:extLst>
          </p:nvPr>
        </p:nvGraphicFramePr>
        <p:xfrm>
          <a:off x="842516" y="5008878"/>
          <a:ext cx="2413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46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246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46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</a:tr>
              <a:tr h="246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246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5967"/>
              </p:ext>
            </p:extLst>
          </p:nvPr>
        </p:nvGraphicFramePr>
        <p:xfrm>
          <a:off x="2269724" y="2897764"/>
          <a:ext cx="4476852" cy="46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83651"/>
              </p:ext>
            </p:extLst>
          </p:nvPr>
        </p:nvGraphicFramePr>
        <p:xfrm>
          <a:off x="2321540" y="3818295"/>
          <a:ext cx="4425036" cy="90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6"/>
                <a:gridCol w="737506"/>
                <a:gridCol w="737506"/>
                <a:gridCol w="737506"/>
                <a:gridCol w="737506"/>
                <a:gridCol w="737506"/>
              </a:tblGrid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91916"/>
              </p:ext>
            </p:extLst>
          </p:nvPr>
        </p:nvGraphicFramePr>
        <p:xfrm>
          <a:off x="2908300" y="5662328"/>
          <a:ext cx="5778500" cy="95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5662328"/>
                        <a:ext cx="5778500" cy="95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candidate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8477" y="1417638"/>
            <a:ext cx="8625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“</a:t>
            </a:r>
            <a:r>
              <a:rPr lang="en-US" dirty="0" err="1"/>
              <a:t>m</a:t>
            </a:r>
            <a:r>
              <a:rPr lang="en-US" dirty="0" err="1" smtClean="0"/>
              <a:t>aint</a:t>
            </a:r>
            <a:r>
              <a:rPr lang="en-US" dirty="0" smtClean="0"/>
              <a:t> = med”, </a:t>
            </a:r>
            <a:endParaRPr lang="en-US" dirty="0"/>
          </a:p>
          <a:p>
            <a:r>
              <a:rPr lang="en-US" dirty="0" smtClean="0"/>
              <a:t>				</a:t>
            </a:r>
            <a:r>
              <a:rPr lang="en-US" dirty="0" err="1" smtClean="0"/>
              <a:t>maint</a:t>
            </a:r>
            <a:r>
              <a:rPr lang="en-US" dirty="0" smtClean="0"/>
              <a:t> = med -&gt; class = good</a:t>
            </a:r>
            <a:endParaRPr lang="en-US" dirty="0"/>
          </a:p>
          <a:p>
            <a:r>
              <a:rPr lang="en-US" dirty="0" smtClean="0"/>
              <a:t>Given: 	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 in 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</a:t>
            </a:r>
            <a:r>
              <a:rPr lang="en-US" sz="1600" dirty="0" err="1" smtClean="0"/>
              <a:t>maint</a:t>
            </a:r>
            <a:r>
              <a:rPr lang="en-US" sz="1600" dirty="0" smtClean="0"/>
              <a:t> = med 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follows)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</a:t>
            </a:r>
            <a:r>
              <a:rPr lang="en-US" sz="1600" dirty="0" err="1" smtClean="0"/>
              <a:t>maint</a:t>
            </a:r>
            <a:r>
              <a:rPr lang="en-US" sz="1600" dirty="0" smtClean="0"/>
              <a:t> = med and class ≠ good (instances as follows)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90503"/>
              </p:ext>
            </p:extLst>
          </p:nvPr>
        </p:nvGraphicFramePr>
        <p:xfrm>
          <a:off x="749300" y="5219596"/>
          <a:ext cx="2413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279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279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279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279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279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58776"/>
              </p:ext>
            </p:extLst>
          </p:nvPr>
        </p:nvGraphicFramePr>
        <p:xfrm>
          <a:off x="2106594" y="2851165"/>
          <a:ext cx="4476852" cy="69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66965"/>
              </p:ext>
            </p:extLst>
          </p:nvPr>
        </p:nvGraphicFramePr>
        <p:xfrm>
          <a:off x="2106594" y="3866449"/>
          <a:ext cx="4476852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18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59490"/>
              </p:ext>
            </p:extLst>
          </p:nvPr>
        </p:nvGraphicFramePr>
        <p:xfrm>
          <a:off x="2908300" y="5706990"/>
          <a:ext cx="6172200" cy="101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Document" r:id="rId3" imgW="5486400" imgH="889000" progId="Word.Document.12">
                  <p:embed/>
                </p:oleObj>
              </mc:Choice>
              <mc:Fallback>
                <p:oleObj name="Document" r:id="rId3" imgW="5486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5706990"/>
                        <a:ext cx="6172200" cy="1014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Rule: Calculating info gain for candidate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432" y="1417638"/>
            <a:ext cx="8602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“persons = </a:t>
            </a:r>
            <a:r>
              <a:rPr lang="en-US" dirty="0"/>
              <a:t>4</a:t>
            </a:r>
            <a:r>
              <a:rPr lang="en-US" dirty="0" smtClean="0"/>
              <a:t>”, </a:t>
            </a:r>
            <a:endParaRPr lang="en-US" dirty="0"/>
          </a:p>
          <a:p>
            <a:r>
              <a:rPr lang="en-US" dirty="0" smtClean="0"/>
              <a:t>				persons = 4 -&gt; class = good</a:t>
            </a:r>
            <a:endParaRPr lang="en-US" dirty="0"/>
          </a:p>
          <a:p>
            <a:r>
              <a:rPr lang="en-US" dirty="0" smtClean="0"/>
              <a:t>Given: 	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= good (instances in slide 6)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is the number of instances such that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slide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6)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persons = 4 and class =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follows:)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the number of instances such that persons = 4 and class ≠ good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(instances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follows:)</a:t>
            </a:r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1833"/>
              </p:ext>
            </p:extLst>
          </p:nvPr>
        </p:nvGraphicFramePr>
        <p:xfrm>
          <a:off x="1017296" y="5208515"/>
          <a:ext cx="2413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</a:tblGrid>
              <a:tr h="205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Measures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34F6-D81B-044A-827B-D653BFB1FCF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69091"/>
              </p:ext>
            </p:extLst>
          </p:nvPr>
        </p:nvGraphicFramePr>
        <p:xfrm>
          <a:off x="2106594" y="2816212"/>
          <a:ext cx="4476852" cy="69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230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2324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28422"/>
              </p:ext>
            </p:extLst>
          </p:nvPr>
        </p:nvGraphicFramePr>
        <p:xfrm>
          <a:off x="137386" y="3871279"/>
          <a:ext cx="4476852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42"/>
                <a:gridCol w="746142"/>
                <a:gridCol w="746142"/>
                <a:gridCol w="746142"/>
                <a:gridCol w="746142"/>
                <a:gridCol w="746142"/>
              </a:tblGrid>
              <a:tr h="18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15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vhigh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10040"/>
              </p:ext>
            </p:extLst>
          </p:nvPr>
        </p:nvGraphicFramePr>
        <p:xfrm>
          <a:off x="4634630" y="3871283"/>
          <a:ext cx="4425036" cy="135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6"/>
                <a:gridCol w="737506"/>
                <a:gridCol w="737506"/>
                <a:gridCol w="737506"/>
                <a:gridCol w="737506"/>
                <a:gridCol w="737506"/>
              </a:tblGrid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Instance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Buying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Class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260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0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2148</Words>
  <Application>Microsoft Office PowerPoint</Application>
  <PresentationFormat>On-screen Show (4:3)</PresentationFormat>
  <Paragraphs>1248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Document</vt:lpstr>
      <vt:lpstr>Equation</vt:lpstr>
      <vt:lpstr>CS4445 Data Mining B term 2014.  WPI  Solutions HW4:        Classification Rules using RIPPER</vt:lpstr>
      <vt:lpstr>Car Dataset</vt:lpstr>
      <vt:lpstr>Ripper 1st Rule: Selecting a consequent</vt:lpstr>
      <vt:lpstr>Ripper 1st Rule: 1st Candidate Conditions</vt:lpstr>
      <vt:lpstr>Ripper 1st Rule: Comparing candidate conditions</vt:lpstr>
      <vt:lpstr>Ripper 1st Rule: Calculating info gain</vt:lpstr>
      <vt:lpstr>1st Rule: Calculating info gain for candidate 1</vt:lpstr>
      <vt:lpstr>1st Rule: Calculating info gain for candidate 2</vt:lpstr>
      <vt:lpstr>1st Rule: Calculating info gain for candidate 3</vt:lpstr>
      <vt:lpstr>1st Rule: Calculating info gain for candidate 4</vt:lpstr>
      <vt:lpstr>1st Rule: Calculating info gain for candidate 5</vt:lpstr>
      <vt:lpstr>1st Rule: Choosing 1st condition</vt:lpstr>
      <vt:lpstr>1st Rule: Checking termination criteria</vt:lpstr>
      <vt:lpstr>Ripper 1st Rule: 2nd Candidate Conditions</vt:lpstr>
      <vt:lpstr>Ripper 1st Rule: Comparing 2nd candidate conditions</vt:lpstr>
      <vt:lpstr>1st Rule: Calculating info gain for 2nd candidate 1</vt:lpstr>
      <vt:lpstr>1st Rule: Calculating info gain for 2nd candidate 2</vt:lpstr>
      <vt:lpstr>1st Rule: Calculating info gain for 2nd candidate 3</vt:lpstr>
      <vt:lpstr>1st Rule: Calculating info gain for 2nd candidate 4</vt:lpstr>
      <vt:lpstr>1st Rule: Choosing 2nd condition</vt:lpstr>
      <vt:lpstr>1st Rule: Checking termination criteria</vt:lpstr>
      <vt:lpstr>Ripper : Pruning the First Rule</vt:lpstr>
    </vt:vector>
  </TitlesOfParts>
  <Company>Worcester 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to Classification Rules using RIPPER</dc:title>
  <dc:creator>CHIYING WANG</dc:creator>
  <cp:lastModifiedBy>Ruiz</cp:lastModifiedBy>
  <cp:revision>163</cp:revision>
  <dcterms:created xsi:type="dcterms:W3CDTF">2014-12-07T02:55:36Z</dcterms:created>
  <dcterms:modified xsi:type="dcterms:W3CDTF">2014-12-11T04:30:34Z</dcterms:modified>
</cp:coreProperties>
</file>