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3" r:id="rId4"/>
    <p:sldId id="276" r:id="rId5"/>
    <p:sldId id="261" r:id="rId6"/>
    <p:sldId id="262" r:id="rId7"/>
    <p:sldId id="271" r:id="rId8"/>
    <p:sldId id="285" r:id="rId9"/>
    <p:sldId id="263" r:id="rId10"/>
    <p:sldId id="264" r:id="rId11"/>
    <p:sldId id="265" r:id="rId12"/>
    <p:sldId id="267" r:id="rId13"/>
    <p:sldId id="260" r:id="rId14"/>
    <p:sldId id="272" r:id="rId15"/>
    <p:sldId id="277" r:id="rId16"/>
    <p:sldId id="278" r:id="rId17"/>
    <p:sldId id="275" r:id="rId18"/>
    <p:sldId id="279" r:id="rId19"/>
    <p:sldId id="280" r:id="rId20"/>
    <p:sldId id="281" r:id="rId21"/>
    <p:sldId id="282" r:id="rId22"/>
    <p:sldId id="284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3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024E4-8F3A-4E9D-89A7-CAFA4A88C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EF2447-D28D-4863-86D5-CB41AC93FA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68526C-0FA1-4A74-B702-D53B152F54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FAE15E-F1AC-459D-80B0-94F33C771C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F45E17-C406-42A0-B9B1-4483CE8526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732690-FD99-4281-A015-CB2D2DD736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5092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50C1F-60DE-4C73-B0B5-8ACE1FA1C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9696E0-8926-497A-A477-F78BC325C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C97DB9-6DB4-4DC6-8226-7BEFD2A511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562E1C-CF27-4CF3-A8AE-582BE5F58A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BB4F54E-F4DC-45CF-8543-02D42EC604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BC43E-B07A-49D3-A704-A6A3A9A8BA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55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C1E717-0224-4935-90D1-11CA868A60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541F8-6A0E-40EF-A3EC-A426CFD8B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DB3B0A6-CB46-44CC-8E1B-8D6CF7FB26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DFDA70-DAA2-410C-999D-3ADC4E4113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F8BD71-DC44-4C86-A8E9-92DE298574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61910-5AD7-4BB5-95F1-2AE5E4FA5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52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C059E-8568-4CD3-90A9-D2EAAA25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13070-C0F4-45CD-AF8A-35586518D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705D89-AAF1-44C6-A3FE-67DE2EDC36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EC829F-0971-4F96-B3AF-2192338BFC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2878E81-672F-4AC7-9F83-957B0BB5BA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2A74E-563D-4B2F-8AA1-0E953F5DFD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77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00210-67F8-496C-BCE6-7CC9228A4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3E1A0C-5FFD-4826-97DB-2C6C64EEE9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6FBFE3-6D51-41ED-8599-1408762881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CD7BBB-2F79-4E6D-8BBD-C268798389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AE1259-AC3F-4D43-8093-F37DFC9547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99C71-E138-4B18-A16E-E5ED1C1CAB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869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3156A-940D-4ED8-922E-FD2A72325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B62F4-5D66-443B-9625-1F976F707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46EF2-88E9-4BBC-BF18-CE70A3783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A4E3F6-4C01-4F41-8FBE-47CE850333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6615FE-B03B-4879-91ED-DB7ADC0987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B39FF7-C9C4-464E-BBD5-50CB83D009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A7A66-E537-4612-804C-E9F7513D19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779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B8F9D-B637-42C6-B65C-597B5B5A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41526-3D83-4485-A070-350610C9B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A2EF63-81CB-4A7D-8D6D-8906576B1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B5F099-6FBB-48C3-B174-2577B969A6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953D9E-56A9-4672-9C4E-A15CCE8C25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DDED64-36EB-4866-B8E6-C6C005E63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B4F0087-05CA-4C2D-9FD7-A21DE67393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282081-19EC-4EBE-9287-21D1B7D7F3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D1D8F-F819-49A6-AB4F-14DEA0753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18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5D955-9A61-40D1-854C-A34411141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5923E7B-D471-42E3-A886-4A108F5149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4C8E579-BEAE-411E-8C77-AE8AA92B6F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893415-D557-4BE3-8535-8B40EF4971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98FAB4-B883-4549-89DB-5BFE471C33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250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194788E-97D8-4207-8216-7A219724DE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DD5BD61-E1FB-4394-BE37-DC02ED516E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B4636ED-E4B1-40BF-B54C-E2A454056B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5F52A-99E8-4589-89B8-245CBE2FCC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4223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4774E-7CC7-45D2-A375-4F960E369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E4BDA-5860-41A5-B353-6E725BBB1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17B2F8-D0EA-42F9-99FF-54345D9F4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E89BFA-2AA6-4E1F-9994-B6B797FC27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358973-9373-43F1-BC0E-88BEEE0DD5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15DBFA-1565-49B7-B079-8398A7D685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8C649-D324-4556-A46B-5E6A05D19B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555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568C0-5D70-4F58-B089-2FFA342A0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DDDF59-5AA2-4972-8B4F-F92F731E19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7E9F49-FE88-4D17-B2CE-D86291B3D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C23464-AD1B-449D-80A6-CE41F30C62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A4842E-0362-499B-8F81-BA94A27ED2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A099AD-0CA0-4223-9554-9B2B386A3B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119D1-30FB-4220-AD6E-58A223CEC8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68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3ED8124-5410-4E8C-874B-3CFD8B68F0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80F7C5C-0467-42C8-B9BE-AC4050666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AABAE62-5D9A-443A-8AE8-D011AF6CA3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257D474-B607-4736-8BC6-3ECBFDA3272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57643A5-391D-459B-B89F-0C20998A86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762B6BFC-DDD0-469B-8CDD-24427BE048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>
            <a:extLst>
              <a:ext uri="{FF2B5EF4-FFF2-40B4-BE49-F238E27FC236}">
                <a16:creationId xmlns:a16="http://schemas.microsoft.com/office/drawing/2014/main" id="{FA11EB69-E2CC-4DD7-8E49-3A95E65CE75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 anchor="ctr"/>
          <a:lstStyle/>
          <a:p>
            <a:pPr eaLnBrk="1" hangingPunct="1"/>
            <a:r>
              <a:rPr lang="en-US" altLang="en-US" sz="4000"/>
              <a:t/>
            </a:r>
            <a:br>
              <a:rPr lang="en-US" altLang="en-US" sz="4000"/>
            </a:br>
            <a:r>
              <a:rPr lang="en-US" altLang="en-US" sz="2800"/>
              <a:t>CS4341</a:t>
            </a:r>
            <a:r>
              <a:rPr lang="en-US" altLang="en-US" sz="4000"/>
              <a:t>	</a:t>
            </a:r>
            <a:br>
              <a:rPr lang="en-US" altLang="en-US" sz="4000"/>
            </a:br>
            <a:r>
              <a:rPr lang="en-US" altLang="en-US" sz="4000"/>
              <a:t>Introduction to Artificial Intelligence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105605D-3DEB-4A9A-9286-01AC28C2285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743200"/>
            <a:ext cx="6400800" cy="1752600"/>
          </a:xfrm>
        </p:spPr>
        <p:txBody>
          <a:bodyPr/>
          <a:lstStyle/>
          <a:p>
            <a:pPr eaLnBrk="1" hangingPunct="1"/>
            <a:r>
              <a:rPr lang="en-US" altLang="en-US" dirty="0"/>
              <a:t>A-Term 2017</a:t>
            </a:r>
          </a:p>
          <a:p>
            <a:pPr eaLnBrk="1" hangingPunct="1"/>
            <a:endParaRPr lang="en-US" altLang="en-US" sz="1800" dirty="0"/>
          </a:p>
          <a:p>
            <a:pPr eaLnBrk="1" hangingPunct="1"/>
            <a:r>
              <a:rPr lang="en-US" altLang="en-US" sz="3200" dirty="0"/>
              <a:t>Chapter 1: Introduction</a:t>
            </a:r>
          </a:p>
          <a:p>
            <a:pPr eaLnBrk="1" hangingPunct="1"/>
            <a:endParaRPr lang="en-US" altLang="en-US" sz="3200" dirty="0"/>
          </a:p>
          <a:p>
            <a:pPr eaLnBrk="1" hangingPunct="1"/>
            <a:r>
              <a:rPr lang="en-US" altLang="en-US" dirty="0" err="1" smtClean="0"/>
              <a:t>Ahmedul</a:t>
            </a:r>
            <a:r>
              <a:rPr lang="en-US" altLang="en-US" dirty="0" smtClean="0"/>
              <a:t> </a:t>
            </a:r>
            <a:r>
              <a:rPr lang="en-US" altLang="en-US" dirty="0"/>
              <a:t>Kabir</a:t>
            </a:r>
          </a:p>
          <a:p>
            <a:pPr eaLnBrk="1" hangingPunct="1"/>
            <a:r>
              <a:rPr lang="en-US" altLang="en-US" dirty="0"/>
              <a:t>Prof. Carolina Ruiz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217BA2-0BDF-4528-A03D-8D450AF3A9A4}"/>
              </a:ext>
            </a:extLst>
          </p:cNvPr>
          <p:cNvSpPr txBox="1"/>
          <p:nvPr/>
        </p:nvSpPr>
        <p:spPr>
          <a:xfrm>
            <a:off x="609600" y="4095690"/>
            <a:ext cx="80059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Adapted from slides available in Russell &amp; </a:t>
            </a:r>
            <a:r>
              <a:rPr lang="en-US" sz="2000" dirty="0" err="1"/>
              <a:t>Norvig’s</a:t>
            </a:r>
            <a:r>
              <a:rPr lang="en-US" sz="2000" dirty="0"/>
              <a:t> textbook </a:t>
            </a:r>
            <a:r>
              <a:rPr lang="en-US" sz="2000" dirty="0" smtClean="0"/>
              <a:t>website </a:t>
            </a: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2A79C-77A0-445C-8E7A-4B4DAE2A005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068" y="5235575"/>
            <a:ext cx="2023863" cy="15637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6780B2A0-90C8-4612-B752-978740C157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Thinking rationally: "laws of thought"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5D357E34-B3F1-4532-AA11-27567582C1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altLang="en-US" sz="2400" dirty="0"/>
              <a:t>Aristotle: what are “the right” arguments/thought processes?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altLang="en-US" sz="2400" dirty="0">
                <a:solidFill>
                  <a:srgbClr val="C00000"/>
                </a:solidFill>
              </a:rPr>
              <a:t>Syllogisms</a:t>
            </a:r>
            <a:r>
              <a:rPr lang="en-US" altLang="en-US" sz="2400" dirty="0"/>
              <a:t> provide patterns for argument: always yield correct conclusions when correct premises are given.</a:t>
            </a:r>
          </a:p>
          <a:p>
            <a:pPr marL="114935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000" dirty="0"/>
              <a:t>“</a:t>
            </a:r>
            <a:r>
              <a:rPr lang="en-US" altLang="en-US" sz="2000" dirty="0">
                <a:solidFill>
                  <a:srgbClr val="0070C0"/>
                </a:solidFill>
              </a:rPr>
              <a:t>Socrates is a man. All men are mortal.</a:t>
            </a:r>
          </a:p>
          <a:p>
            <a:pPr marL="1195388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2000" dirty="0">
                <a:solidFill>
                  <a:srgbClr val="0070C0"/>
                </a:solidFill>
              </a:rPr>
              <a:t>Therefore, Socrates is mortal</a:t>
            </a:r>
            <a:r>
              <a:rPr lang="en-US" altLang="en-US" sz="2000" dirty="0"/>
              <a:t>”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altLang="en-US" sz="2400" dirty="0"/>
              <a:t>Logicians in the 19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century developed a notation for statements about all kinds of objects in the real world.</a:t>
            </a: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altLang="en-US" sz="2400" dirty="0"/>
              <a:t>Problems: 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altLang="en-US" sz="2000" dirty="0"/>
              <a:t>Not all intelligent behavior is mediated by logical deliberation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altLang="en-US" sz="2000" dirty="0"/>
              <a:t>Difference between solving problems “in principle”, and solving them in practice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5D823D5-ED22-4EDE-8EAA-6FD921FB73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Acting rationally: rational agent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75EA2A62-CA7C-4892-AB0D-452E8D18E0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>
                <a:solidFill>
                  <a:srgbClr val="FF0000"/>
                </a:solidFill>
              </a:rPr>
              <a:t>Rational</a:t>
            </a:r>
            <a:r>
              <a:rPr lang="en-US" altLang="en-US" sz="2400" dirty="0"/>
              <a:t> behavior: doing the right thing</a:t>
            </a:r>
          </a:p>
          <a:p>
            <a:pPr eaLnBrk="1" hangingPunct="1"/>
            <a:r>
              <a:rPr lang="en-US" altLang="en-US" sz="2400" dirty="0"/>
              <a:t>The right thing: that which is expected to maximize goal achievement, given the available information</a:t>
            </a:r>
          </a:p>
          <a:p>
            <a:pPr eaLnBrk="1" hangingPunct="1"/>
            <a:r>
              <a:rPr lang="en-US" altLang="en-US" sz="2400" dirty="0"/>
              <a:t>Doesn't necessarily involve thinking – e.g., blinking reflex – but thinking should be in the service of rational action
Advantages:</a:t>
            </a:r>
          </a:p>
          <a:p>
            <a:pPr lvl="1" eaLnBrk="1" hangingPunct="1"/>
            <a:r>
              <a:rPr lang="en-US" altLang="en-US" sz="2000" dirty="0"/>
              <a:t>More general than the “laws of thought” approach</a:t>
            </a:r>
          </a:p>
          <a:p>
            <a:pPr lvl="1" eaLnBrk="1" hangingPunct="1"/>
            <a:r>
              <a:rPr lang="en-US" altLang="en-US" sz="2000" dirty="0"/>
              <a:t>More amenable to scientific development than approaches based on human behavior or human thought </a:t>
            </a:r>
          </a:p>
          <a:p>
            <a:pPr lvl="1" eaLnBrk="1" hangingPunct="1"/>
            <a:endParaRPr lang="en-US" altLang="en-US" sz="2000" dirty="0"/>
          </a:p>
          <a:p>
            <a:pPr marL="457200" lvl="1" indent="0" eaLnBrk="1" hangingPunct="1">
              <a:buNone/>
            </a:pPr>
            <a:r>
              <a:rPr lang="en-US" altLang="en-US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This course will focus on building rational agents</a:t>
            </a:r>
          </a:p>
          <a:p>
            <a:pPr lvl="1" eaLnBrk="1" hangingPunct="1"/>
            <a:endParaRPr lang="en-US" alt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55EC6D7-877D-44E7-AFAA-0AD740BA9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Foundations of AI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7F622B5E-8C17-4FA1-B203-132DED189E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C00000"/>
                </a:solidFill>
              </a:rPr>
              <a:t>Philosophy</a:t>
            </a:r>
            <a:r>
              <a:rPr lang="en-US" altLang="en-US" sz="2000" dirty="0"/>
              <a:t>		Methods of reasoning, mind as a physical </a:t>
            </a:r>
            <a:br>
              <a:rPr lang="en-US" altLang="en-US" sz="2000" dirty="0"/>
            </a:br>
            <a:r>
              <a:rPr lang="en-US" altLang="en-US" sz="2000" dirty="0"/>
              <a:t>		 	system, foundations of knowledge and learning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C00000"/>
                </a:solidFill>
              </a:rPr>
              <a:t>Mathematics	</a:t>
            </a:r>
            <a:r>
              <a:rPr lang="en-US" altLang="en-US" sz="2000" dirty="0"/>
              <a:t>	Formal representation and proof, algorithms,</a:t>
            </a:r>
            <a:br>
              <a:rPr lang="en-US" altLang="en-US" sz="2000" dirty="0"/>
            </a:br>
            <a:r>
              <a:rPr lang="en-US" altLang="en-US" sz="2000" dirty="0"/>
              <a:t>			computation, (un)decidability, (in)tractability,</a:t>
            </a:r>
            <a:br>
              <a:rPr lang="en-US" altLang="en-US" sz="2000" dirty="0"/>
            </a:br>
            <a:r>
              <a:rPr lang="en-US" altLang="en-US" sz="2000" dirty="0"/>
              <a:t>			probability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C00000"/>
                </a:solidFill>
              </a:rPr>
              <a:t>Economics</a:t>
            </a:r>
            <a:r>
              <a:rPr lang="en-US" altLang="en-US" sz="2000" dirty="0"/>
              <a:t>		Formal theory of rational decisions</a:t>
            </a:r>
          </a:p>
          <a:p>
            <a:pPr eaLnBrk="1" hangingPunct="1">
              <a:lnSpc>
                <a:spcPct val="80000"/>
              </a:lnSpc>
            </a:pPr>
            <a:endParaRPr lang="en-US" altLang="en-US" sz="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C00000"/>
                </a:solidFill>
              </a:rPr>
              <a:t>Neuroscience</a:t>
            </a:r>
            <a:r>
              <a:rPr lang="en-US" altLang="en-US" sz="2000" dirty="0"/>
              <a:t>	Physical substrate for mental activity</a:t>
            </a:r>
          </a:p>
          <a:p>
            <a:pPr eaLnBrk="1" hangingPunct="1">
              <a:lnSpc>
                <a:spcPct val="80000"/>
              </a:lnSpc>
            </a:pPr>
            <a:endParaRPr lang="en-US" altLang="en-US" sz="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C00000"/>
                </a:solidFill>
              </a:rPr>
              <a:t>Psychology </a:t>
            </a:r>
            <a:r>
              <a:rPr lang="en-US" altLang="en-US" sz="2000" dirty="0"/>
              <a:t>		Experimental techniques on human and animal 			behavior</a:t>
            </a:r>
          </a:p>
          <a:p>
            <a:pPr eaLnBrk="1" hangingPunct="1">
              <a:lnSpc>
                <a:spcPct val="80000"/>
              </a:lnSpc>
            </a:pPr>
            <a:endParaRPr lang="en-US" altLang="en-US" sz="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C00000"/>
                </a:solidFill>
              </a:rPr>
              <a:t>Computer </a:t>
            </a:r>
            <a:r>
              <a:rPr lang="en-US" altLang="en-US" sz="2000" dirty="0"/>
              <a:t>		Building fast and efficient computers </a:t>
            </a:r>
            <a:br>
              <a:rPr lang="en-US" altLang="en-US" sz="2000" dirty="0"/>
            </a:br>
            <a:r>
              <a:rPr lang="en-US" altLang="en-US" sz="2000" dirty="0">
                <a:solidFill>
                  <a:srgbClr val="C00000"/>
                </a:solidFill>
              </a:rPr>
              <a:t>engineering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C00000"/>
                </a:solidFill>
              </a:rPr>
              <a:t>Control theory</a:t>
            </a:r>
            <a:r>
              <a:rPr lang="en-US" altLang="en-US" sz="2000" dirty="0"/>
              <a:t>	Simple and optimal agent design</a:t>
            </a:r>
          </a:p>
          <a:p>
            <a:pPr eaLnBrk="1" hangingPunct="1">
              <a:lnSpc>
                <a:spcPct val="80000"/>
              </a:lnSpc>
            </a:pPr>
            <a:endParaRPr lang="en-US" altLang="en-US" sz="800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>
                <a:solidFill>
                  <a:srgbClr val="C00000"/>
                </a:solidFill>
              </a:rPr>
              <a:t>Linguistics</a:t>
            </a:r>
            <a:r>
              <a:rPr lang="en-US" altLang="en-US" sz="2000" dirty="0"/>
              <a:t>		Knowledge representation, grammar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F4713099-EC91-496E-B0AB-60C2A3959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Overview of Topics in this Course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65F0F0C-9B49-46DE-B72A-8DC3BB841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Introduction, Intelligent Agents </a:t>
            </a:r>
          </a:p>
          <a:p>
            <a:pPr eaLnBrk="1" hangingPunct="1"/>
            <a:r>
              <a:rPr lang="en-US" alt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Problem-solving techniques:</a:t>
            </a:r>
          </a:p>
          <a:p>
            <a:pPr lvl="1" eaLnBrk="1" hangingPunct="1"/>
            <a:r>
              <a:rPr lang="en-US" altLang="en-US" sz="2400" dirty="0"/>
              <a:t>Blind Search, Heuristic Search, Optimal search, Adversarial Search (Game Playing), Constraint Satisfaction</a:t>
            </a:r>
          </a:p>
          <a:p>
            <a:pPr eaLnBrk="1" hangingPunct="1"/>
            <a:r>
              <a:rPr lang="en-US" alt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Knowledge representation, Logic and planning</a:t>
            </a:r>
          </a:p>
          <a:p>
            <a:pPr eaLnBrk="1" hangingPunct="1"/>
            <a:r>
              <a:rPr lang="en-US" altLang="en-US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Applications of AI</a:t>
            </a:r>
          </a:p>
          <a:p>
            <a:pPr lvl="1" eaLnBrk="1" hangingPunct="1"/>
            <a:r>
              <a:rPr lang="en-US" altLang="en-US" sz="2400" dirty="0"/>
              <a:t>Machine </a:t>
            </a:r>
            <a:r>
              <a:rPr lang="en-US" altLang="en-US" sz="2400" dirty="0" smtClean="0"/>
              <a:t>Learning </a:t>
            </a:r>
          </a:p>
          <a:p>
            <a:pPr lvl="1" eaLnBrk="1" hangingPunct="1"/>
            <a:r>
              <a:rPr lang="en-US" altLang="en-US" sz="2400" dirty="0" smtClean="0"/>
              <a:t>Computer Vision </a:t>
            </a:r>
          </a:p>
          <a:p>
            <a:pPr lvl="1" eaLnBrk="1" hangingPunct="1"/>
            <a:r>
              <a:rPr lang="en-US" altLang="en-US" sz="2400" dirty="0" smtClean="0"/>
              <a:t>Natural Language </a:t>
            </a:r>
            <a:r>
              <a:rPr lang="en-US" altLang="en-US" sz="2400" dirty="0" smtClean="0"/>
              <a:t>P</a:t>
            </a:r>
            <a:r>
              <a:rPr lang="en-US" altLang="en-US" sz="2400" dirty="0" smtClean="0"/>
              <a:t>rocessing </a:t>
            </a:r>
          </a:p>
          <a:p>
            <a:pPr lvl="1" eaLnBrk="1" hangingPunct="1"/>
            <a:r>
              <a:rPr lang="en-US" altLang="en-US" sz="2400" dirty="0" smtClean="0"/>
              <a:t>Robotics</a:t>
            </a:r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D10458D-AD5E-44D8-9D2B-C9B1F5DA3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AI in everyday life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C3705579-553E-4A5A-BCDB-47C52F289F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29640" y="1401388"/>
            <a:ext cx="3505200" cy="7921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Personal assistants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EECC26-B1C2-43E1-9471-79D4E2C366F2}"/>
              </a:ext>
            </a:extLst>
          </p:cNvPr>
          <p:cNvSpPr txBox="1"/>
          <p:nvPr/>
        </p:nvSpPr>
        <p:spPr>
          <a:xfrm flipH="1">
            <a:off x="1752600" y="5774167"/>
            <a:ext cx="18592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Bgr.com/tag/</a:t>
            </a:r>
            <a:r>
              <a:rPr lang="en-US" sz="800" dirty="0" err="1"/>
              <a:t>siri</a:t>
            </a:r>
            <a:endParaRPr lang="en-US" sz="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B98D3D-D241-453D-8C32-0804300B32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276600"/>
            <a:ext cx="4191000" cy="23595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B6592E-31C3-4C5F-89A3-022E89DEFC71}"/>
              </a:ext>
            </a:extLst>
          </p:cNvPr>
          <p:cNvSpPr txBox="1"/>
          <p:nvPr/>
        </p:nvSpPr>
        <p:spPr>
          <a:xfrm>
            <a:off x="5105400" y="1417638"/>
            <a:ext cx="38651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/>
              <a:t>Recommendation Systems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6FC633-1771-4926-A7DF-BA4A89B96D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776" y="2156302"/>
            <a:ext cx="3505200" cy="10972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461BB0-DC9A-4258-BD67-27F7D00D32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76" y="3657600"/>
            <a:ext cx="3810000" cy="139598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81367FC3-DD48-4F47-B5CC-34A82008453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791200" y="5213047"/>
            <a:ext cx="3062130" cy="12193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8D3EF7-1DD9-4694-AB94-0C76A9704A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297" y="1925717"/>
            <a:ext cx="3174603" cy="126984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EADF3A7-D8C4-4C06-9828-14574456CA5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31" y="1918836"/>
            <a:ext cx="1056084" cy="10560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D10458D-AD5E-44D8-9D2B-C9B1F5DA3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AI in everyday life (cont.)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C3705579-553E-4A5A-BCDB-47C52F289F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417638"/>
            <a:ext cx="3290601" cy="792162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dirty="0"/>
              <a:t>Email categorization, </a:t>
            </a:r>
          </a:p>
          <a:p>
            <a:pPr marL="0" indent="0">
              <a:buNone/>
            </a:pPr>
            <a:r>
              <a:rPr lang="en-US" altLang="en-US" sz="2000" dirty="0"/>
              <a:t>Spam filtering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0D9B95-57FB-45CD-947F-688666F5A007}"/>
              </a:ext>
            </a:extLst>
          </p:cNvPr>
          <p:cNvSpPr txBox="1"/>
          <p:nvPr/>
        </p:nvSpPr>
        <p:spPr>
          <a:xfrm>
            <a:off x="1676399" y="5442805"/>
            <a:ext cx="20714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https://sendpulse.com/support/spam-filter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8867B-FE35-4AB0-9548-157442A8BE51}"/>
              </a:ext>
            </a:extLst>
          </p:cNvPr>
          <p:cNvSpPr txBox="1"/>
          <p:nvPr/>
        </p:nvSpPr>
        <p:spPr>
          <a:xfrm>
            <a:off x="5505169" y="1572320"/>
            <a:ext cx="226376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000" dirty="0"/>
              <a:t>Fraud prevention, </a:t>
            </a:r>
          </a:p>
          <a:p>
            <a:r>
              <a:rPr lang="en-US" altLang="en-US" sz="2000" dirty="0"/>
              <a:t>Credit decisions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073C3-8271-45FD-AB97-A0344442E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01" y="2239109"/>
            <a:ext cx="2805399" cy="32036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AF2E8B-3C61-401F-A821-06D4022075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101" y="2659857"/>
            <a:ext cx="5013899" cy="2362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D87F7F-D329-4570-B4FA-704D68978AB6}"/>
              </a:ext>
            </a:extLst>
          </p:cNvPr>
          <p:cNvSpPr txBox="1"/>
          <p:nvPr/>
        </p:nvSpPr>
        <p:spPr>
          <a:xfrm flipH="1">
            <a:off x="5638800" y="5227361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https://www.cafecredit.com/free-credit-score</a:t>
            </a:r>
          </a:p>
        </p:txBody>
      </p:sp>
    </p:spTree>
    <p:extLst>
      <p:ext uri="{BB962C8B-B14F-4D97-AF65-F5344CB8AC3E}">
        <p14:creationId xmlns:p14="http://schemas.microsoft.com/office/powerpoint/2010/main" val="17265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FD10458D-AD5E-44D8-9D2B-C9B1F5DA3A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dirty="0"/>
              <a:t>AI in everyday life (cont.)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C3705579-553E-4A5A-BCDB-47C52F289F4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r>
              <a:rPr lang="en-US" altLang="en-US" sz="2400" dirty="0"/>
              <a:t>Face and Object recognition</a:t>
            </a:r>
          </a:p>
          <a:p>
            <a:pPr lvl="1"/>
            <a:r>
              <a:rPr lang="en-US" altLang="en-US" sz="2000" dirty="0"/>
              <a:t>Facebook, Pinterest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34148B-7DEF-4BAB-B1B1-D278D970F949}"/>
              </a:ext>
            </a:extLst>
          </p:cNvPr>
          <p:cNvSpPr txBox="1"/>
          <p:nvPr/>
        </p:nvSpPr>
        <p:spPr>
          <a:xfrm>
            <a:off x="2705099" y="5728156"/>
            <a:ext cx="37337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https://www.classaction.org/blog/facebook-sued-over-face-recognition-feature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8C54F0-B823-4804-96C0-0A98CE88D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48" y="3124200"/>
            <a:ext cx="72009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49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2CDEF3A-ED31-417F-8918-74E9F28FE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AI Success stories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91B6AA9-5659-4C7A-90C5-C48DADD8E2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1249362"/>
          </a:xfrm>
        </p:spPr>
        <p:txBody>
          <a:bodyPr/>
          <a:lstStyle/>
          <a:p>
            <a:r>
              <a:rPr lang="en-US" altLang="en-US" sz="1800" dirty="0"/>
              <a:t>Game Playing</a:t>
            </a:r>
          </a:p>
          <a:p>
            <a:pPr lvl="1"/>
            <a:r>
              <a:rPr lang="en-US" altLang="en-US" sz="1600" dirty="0" err="1"/>
              <a:t>DeepBlue</a:t>
            </a:r>
            <a:r>
              <a:rPr lang="en-US" altLang="en-US" sz="1600" dirty="0"/>
              <a:t> beats Gary Kasparov (1997)</a:t>
            </a:r>
          </a:p>
          <a:p>
            <a:pPr lvl="1"/>
            <a:r>
              <a:rPr lang="en-US" altLang="en-US" sz="1600" dirty="0"/>
              <a:t>IBM Watson wins Jeopardy! (2011)</a:t>
            </a:r>
          </a:p>
          <a:p>
            <a:pPr lvl="1"/>
            <a:r>
              <a:rPr lang="en-US" altLang="en-US" sz="1600" dirty="0"/>
              <a:t>AlphaGo beats world champion Go player (2016)</a:t>
            </a:r>
          </a:p>
          <a:p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B46813-B256-4FE2-9A31-6B82209E864B}"/>
              </a:ext>
            </a:extLst>
          </p:cNvPr>
          <p:cNvSpPr txBox="1"/>
          <p:nvPr/>
        </p:nvSpPr>
        <p:spPr>
          <a:xfrm>
            <a:off x="457200" y="5519426"/>
            <a:ext cx="34499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https://www.technobuffalo.com/2013/05/21/ibm-watson-smartphone-ap/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18F34A-E9D5-4AAA-A289-70A99B88B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220270"/>
            <a:ext cx="3885519" cy="21286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3AA963-3A01-4C3B-A5DC-B9A68A6A89EB}"/>
              </a:ext>
            </a:extLst>
          </p:cNvPr>
          <p:cNvSpPr txBox="1"/>
          <p:nvPr/>
        </p:nvSpPr>
        <p:spPr>
          <a:xfrm>
            <a:off x="5657655" y="5411704"/>
            <a:ext cx="23775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http://www.bbc.com/news/technology-35785875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710D6B-9892-4253-A15B-789B69980C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185101"/>
            <a:ext cx="3786885" cy="2128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2CDEF3A-ED31-417F-8918-74E9F28FE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AI Success stories (cont.)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91B6AA9-5659-4C7A-90C5-C48DADD8E2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715962"/>
          </a:xfrm>
        </p:spPr>
        <p:txBody>
          <a:bodyPr/>
          <a:lstStyle/>
          <a:p>
            <a:r>
              <a:rPr lang="en-US" altLang="en-US" sz="1800" dirty="0"/>
              <a:t>Autonomous vehicles</a:t>
            </a:r>
          </a:p>
          <a:p>
            <a:pPr lvl="1"/>
            <a:r>
              <a:rPr lang="en-US" altLang="en-US" sz="1600" dirty="0"/>
              <a:t>Google self-driving car, Tesla autopilot</a:t>
            </a:r>
          </a:p>
          <a:p>
            <a:pPr marL="0" indent="0">
              <a:buNone/>
            </a:pPr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49F9D-98EA-4E69-AE10-0226DE2A09DC}"/>
              </a:ext>
            </a:extLst>
          </p:cNvPr>
          <p:cNvSpPr txBox="1"/>
          <p:nvPr/>
        </p:nvSpPr>
        <p:spPr>
          <a:xfrm>
            <a:off x="2590800" y="6032956"/>
            <a:ext cx="382348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https://www.tesla.com/videos/autopilot-self-driving-hardware-neighborhood-long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E7FB2A-C969-4B52-9330-06F32815323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29" y="2362200"/>
            <a:ext cx="6776071" cy="352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67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2CDEF3A-ED31-417F-8918-74E9F28FE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AI Success stories (cont.)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91B6AA9-5659-4C7A-90C5-C48DADD8E2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1858962"/>
          </a:xfrm>
        </p:spPr>
        <p:txBody>
          <a:bodyPr/>
          <a:lstStyle/>
          <a:p>
            <a:endParaRPr lang="en-US" altLang="en-US" sz="1800" dirty="0"/>
          </a:p>
          <a:p>
            <a:r>
              <a:rPr lang="en-US" altLang="en-US" sz="1800" dirty="0"/>
              <a:t>Theorem Proving</a:t>
            </a:r>
          </a:p>
          <a:p>
            <a:pPr lvl="1"/>
            <a:r>
              <a:rPr lang="en-US" altLang="en-US" sz="1600" dirty="0"/>
              <a:t>Proved a mathematical conjecture (Robbins conjecture) unsolved for decades </a:t>
            </a:r>
          </a:p>
          <a:p>
            <a:r>
              <a:rPr lang="en-US" altLang="en-US" sz="1800" dirty="0"/>
              <a:t>Medical diagnosis</a:t>
            </a:r>
          </a:p>
          <a:p>
            <a:pPr lvl="1"/>
            <a:r>
              <a:rPr lang="en-US" altLang="en-US" sz="1600" dirty="0"/>
              <a:t>AI systems outperformed human experts in blood infection diagnosis and lung cancer diagnosis</a:t>
            </a:r>
          </a:p>
          <a:p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385C8A-BD7E-4C92-B588-EEAD66D2952C}"/>
              </a:ext>
            </a:extLst>
          </p:cNvPr>
          <p:cNvSpPr txBox="1"/>
          <p:nvPr/>
        </p:nvSpPr>
        <p:spPr>
          <a:xfrm>
            <a:off x="2971800" y="6295799"/>
            <a:ext cx="36631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http://wnep.com/2017/03/03/google-uses-ai-to-help-diagnose-breast-cancer/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1D238A-D8B9-478C-A15C-0200ECEB1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330346"/>
            <a:ext cx="5638800" cy="284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AEBA73B-0EAA-488C-AE75-7FFCBD7C5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8917FBE-AFF9-490E-AEF8-EBCE4A44C6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To define what AI is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To give an overview of topics to be covered in this course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To look at some applications of AI 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To get an idea about the state of the art in AI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2CDEF3A-ED31-417F-8918-74E9F28FE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AI Success stories (cont.)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91B6AA9-5659-4C7A-90C5-C48DADD8E2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1249362"/>
          </a:xfrm>
        </p:spPr>
        <p:txBody>
          <a:bodyPr/>
          <a:lstStyle/>
          <a:p>
            <a:r>
              <a:rPr lang="en-US" altLang="en-US" sz="1800" dirty="0"/>
              <a:t>Robot explorers </a:t>
            </a:r>
          </a:p>
          <a:p>
            <a:pPr lvl="1"/>
            <a:r>
              <a:rPr lang="en-US" altLang="en-US" sz="1600" dirty="0"/>
              <a:t>Mars exploration rovers designed at the NASA Jet Propulsions Laboratory. </a:t>
            </a:r>
          </a:p>
          <a:p>
            <a:pPr lvl="1"/>
            <a:r>
              <a:rPr lang="en-US" altLang="en-US" sz="1600" dirty="0"/>
              <a:t>In 2016, NASA installed a new AI system called AEGIS in the Curiosity rover, enabling it to choose targets autonomously.</a:t>
            </a:r>
          </a:p>
          <a:p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7F2AA8-5854-408D-B2FC-E4131B2B6111}"/>
              </a:ext>
            </a:extLst>
          </p:cNvPr>
          <p:cNvSpPr txBox="1"/>
          <p:nvPr/>
        </p:nvSpPr>
        <p:spPr>
          <a:xfrm>
            <a:off x="2895600" y="6172200"/>
            <a:ext cx="37850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https://www.jpl.nasa.gov/missions/mars-science-laboratory-curiosity-rover-msl//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E3C07D-FD9D-4168-AA36-F9164FBE0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705" y="2647950"/>
            <a:ext cx="56388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2CDEF3A-ED31-417F-8918-74E9F28FE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AI Success stories (cont.)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E91B6AA9-5659-4C7A-90C5-C48DADD8E2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944562"/>
          </a:xfrm>
        </p:spPr>
        <p:txBody>
          <a:bodyPr/>
          <a:lstStyle/>
          <a:p>
            <a:r>
              <a:rPr lang="en-US" altLang="en-US" sz="1800" dirty="0"/>
              <a:t>Image processing</a:t>
            </a:r>
          </a:p>
          <a:p>
            <a:pPr lvl="1"/>
            <a:r>
              <a:rPr lang="en-US" altLang="en-US" sz="1600" dirty="0"/>
              <a:t>Using deep neural networks, possible to identify and categorize objects in images</a:t>
            </a:r>
          </a:p>
          <a:p>
            <a:endParaRPr lang="en-US" altLang="en-US" sz="1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F937A2-A3E1-4A17-A603-07D3D344436C}"/>
              </a:ext>
            </a:extLst>
          </p:cNvPr>
          <p:cNvSpPr txBox="1"/>
          <p:nvPr/>
        </p:nvSpPr>
        <p:spPr>
          <a:xfrm>
            <a:off x="2819400" y="6324600"/>
            <a:ext cx="36920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https://machinelearningmastery.com/inspirational-applications-deep-learning/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D9269-A8AB-457D-B8EB-0706ADF3DE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362200"/>
            <a:ext cx="50398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8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F43E8-86BC-4AF8-A930-7F8FBDEB5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remarks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635279-5A90-4B89-9274-A6833907F83F}"/>
              </a:ext>
            </a:extLst>
          </p:cNvPr>
          <p:cNvSpPr txBox="1"/>
          <p:nvPr/>
        </p:nvSpPr>
        <p:spPr>
          <a:xfrm flipH="1">
            <a:off x="3276600" y="5791200"/>
            <a:ext cx="399288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https://twitter.com/mark_riedl/status/837879984375091200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1D857C-A8E8-444E-B031-6969A5B1C4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09800"/>
            <a:ext cx="8077200" cy="26843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184B5F-77A2-45D9-9121-68324B806AF0}"/>
              </a:ext>
            </a:extLst>
          </p:cNvPr>
          <p:cNvSpPr txBox="1"/>
          <p:nvPr/>
        </p:nvSpPr>
        <p:spPr>
          <a:xfrm>
            <a:off x="4648200" y="1981201"/>
            <a:ext cx="4191000" cy="29129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83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561C0FFD-BC17-4B12-8297-426B2975C1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is AI?</a:t>
            </a:r>
          </a:p>
        </p:txBody>
      </p:sp>
      <p:sp>
        <p:nvSpPr>
          <p:cNvPr id="4099" name="Content Placeholder 2">
            <a:extLst>
              <a:ext uri="{FF2B5EF4-FFF2-40B4-BE49-F238E27FC236}">
                <a16:creationId xmlns:a16="http://schemas.microsoft.com/office/drawing/2014/main" id="{FB053265-717C-4F99-8CAF-E8A5B04D96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3733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z="2400" dirty="0"/>
              <a:t>• </a:t>
            </a:r>
            <a:r>
              <a:rPr lang="en-US" altLang="en-US" sz="2000" dirty="0"/>
              <a:t>AI is a relatively new field - started at the end of the 1940s</a:t>
            </a:r>
          </a:p>
          <a:p>
            <a:pPr marL="0" indent="0">
              <a:buFontTx/>
              <a:buNone/>
            </a:pPr>
            <a:r>
              <a:rPr lang="en-US" altLang="en-US" sz="2000" dirty="0"/>
              <a:t>• Its name was coined by John McCarthy in 1956</a:t>
            </a:r>
          </a:p>
          <a:p>
            <a:pPr marL="0" indent="0">
              <a:buFontTx/>
              <a:buNone/>
            </a:pPr>
            <a:r>
              <a:rPr lang="en-US" altLang="en-US" sz="2000" dirty="0"/>
              <a:t>• Two of the many definitions of Artificial Intelligence are:</a:t>
            </a:r>
          </a:p>
          <a:p>
            <a:pPr marL="0" indent="0">
              <a:buFontTx/>
              <a:buNone/>
            </a:pPr>
            <a:endParaRPr lang="en-US" altLang="en-US" sz="2000" dirty="0"/>
          </a:p>
          <a:p>
            <a:pPr marL="0" indent="0">
              <a:buFontTx/>
              <a:buNone/>
            </a:pPr>
            <a:endParaRPr lang="en-US" altLang="en-US" sz="2000" dirty="0"/>
          </a:p>
          <a:p>
            <a:pPr marL="0" indent="0">
              <a:buFontTx/>
              <a:buNone/>
            </a:pPr>
            <a:endParaRPr lang="en-US" altLang="en-US" sz="2000" dirty="0"/>
          </a:p>
          <a:p>
            <a:pPr marL="0" indent="0">
              <a:buFontTx/>
              <a:buNone/>
            </a:pPr>
            <a:endParaRPr lang="en-US" altLang="en-US" sz="2400" dirty="0"/>
          </a:p>
          <a:p>
            <a:pPr marL="0" indent="0">
              <a:buFontTx/>
              <a:buNone/>
            </a:pPr>
            <a:r>
              <a:rPr lang="en-US" altLang="en-US" sz="2000" dirty="0"/>
              <a:t>What is an “intelligent entity” or what does it mean to “behave intelligently”?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0AC47C-CFC1-4572-8EA7-C24D6364886E}"/>
              </a:ext>
            </a:extLst>
          </p:cNvPr>
          <p:cNvSpPr txBox="1"/>
          <p:nvPr/>
        </p:nvSpPr>
        <p:spPr>
          <a:xfrm>
            <a:off x="832338" y="2760784"/>
            <a:ext cx="3405554" cy="1046440"/>
          </a:xfrm>
          <a:prstGeom prst="rect">
            <a:avLst/>
          </a:prstGeom>
          <a:noFill/>
          <a:ln>
            <a:solidFill>
              <a:schemeClr val="tx2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en-US" sz="1600" dirty="0"/>
              <a:t>“</a:t>
            </a:r>
            <a:r>
              <a:rPr lang="en-US" altLang="en-US" sz="1600" dirty="0">
                <a:solidFill>
                  <a:srgbClr val="0070C0"/>
                </a:solidFill>
              </a:rPr>
              <a:t>AI as an attempt to understand intelligent entities and to build them</a:t>
            </a:r>
            <a:r>
              <a:rPr lang="en-US" altLang="en-US" sz="1600" dirty="0"/>
              <a:t>” </a:t>
            </a:r>
          </a:p>
          <a:p>
            <a:pPr lvl="1"/>
            <a:r>
              <a:rPr lang="en-US" altLang="en-US" sz="1400" dirty="0"/>
              <a:t>(Russell and </a:t>
            </a:r>
            <a:r>
              <a:rPr lang="en-US" altLang="en-US" sz="1400" dirty="0" err="1"/>
              <a:t>Norvig</a:t>
            </a:r>
            <a:r>
              <a:rPr lang="en-US" altLang="en-US" sz="1400" dirty="0"/>
              <a:t>, 1995)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92356C-9E95-4CD2-BE95-E17ADD718EBD}"/>
              </a:ext>
            </a:extLst>
          </p:cNvPr>
          <p:cNvSpPr txBox="1"/>
          <p:nvPr/>
        </p:nvSpPr>
        <p:spPr>
          <a:xfrm>
            <a:off x="4800600" y="2760784"/>
            <a:ext cx="3505200" cy="104644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en-US" sz="1600" dirty="0"/>
              <a:t> “</a:t>
            </a:r>
            <a:r>
              <a:rPr lang="en-US" altLang="en-US" sz="1600" dirty="0">
                <a:solidFill>
                  <a:srgbClr val="0070C0"/>
                </a:solidFill>
              </a:rPr>
              <a:t>AI is the design and study of computer programs that behave intelligently</a:t>
            </a:r>
            <a:r>
              <a:rPr lang="en-US" altLang="en-US" sz="1600" dirty="0"/>
              <a:t>” </a:t>
            </a:r>
          </a:p>
          <a:p>
            <a:pPr lvl="1"/>
            <a:r>
              <a:rPr lang="en-US" altLang="en-US" sz="1400" dirty="0"/>
              <a:t>(Dean, Allen, and Aloimonos,1995)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F6567D-863E-470C-866E-C883ACB8841B}"/>
              </a:ext>
            </a:extLst>
          </p:cNvPr>
          <p:cNvSpPr txBox="1"/>
          <p:nvPr/>
        </p:nvSpPr>
        <p:spPr>
          <a:xfrm>
            <a:off x="808892" y="4858255"/>
            <a:ext cx="3429000" cy="1508105"/>
          </a:xfrm>
          <a:prstGeom prst="rect">
            <a:avLst/>
          </a:prstGeom>
          <a:noFill/>
          <a:ln>
            <a:solidFill>
              <a:schemeClr val="tx2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en-US" sz="1600" dirty="0"/>
              <a:t>“</a:t>
            </a:r>
            <a:r>
              <a:rPr lang="en-US" altLang="en-US" sz="1600" dirty="0">
                <a:solidFill>
                  <a:srgbClr val="0070C0"/>
                </a:solidFill>
              </a:rPr>
              <a:t>Intelligence is the degree of accomplishment exhibited by a system when performing a task</a:t>
            </a:r>
            <a:r>
              <a:rPr lang="en-US" altLang="en-US" sz="1600" dirty="0"/>
              <a:t>” </a:t>
            </a:r>
          </a:p>
          <a:p>
            <a:pPr lvl="1"/>
            <a:r>
              <a:rPr lang="en-US" altLang="en-US" sz="1400" dirty="0"/>
              <a:t>(Allen. AAAI97 invited lecture)</a:t>
            </a:r>
          </a:p>
          <a:p>
            <a:pPr lvl="1"/>
            <a:endParaRPr lang="en-US" alt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6EA306-6A64-42DD-9E58-30D885AA8430}"/>
              </a:ext>
            </a:extLst>
          </p:cNvPr>
          <p:cNvSpPr txBox="1"/>
          <p:nvPr/>
        </p:nvSpPr>
        <p:spPr>
          <a:xfrm>
            <a:off x="4800600" y="4858255"/>
            <a:ext cx="3505200" cy="1508105"/>
          </a:xfrm>
          <a:prstGeom prst="rect">
            <a:avLst/>
          </a:prstGeom>
          <a:noFill/>
          <a:ln>
            <a:solidFill>
              <a:schemeClr val="tx2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lvl="1"/>
            <a:r>
              <a:rPr lang="en-US" altLang="en-US" sz="1600" dirty="0"/>
              <a:t>“</a:t>
            </a:r>
            <a:r>
              <a:rPr lang="en-US" altLang="en-US" sz="1600" dirty="0">
                <a:solidFill>
                  <a:srgbClr val="0070C0"/>
                </a:solidFill>
              </a:rPr>
              <a:t>The aggregate or global capacity to act purposefully, to think rationally, and to deal effectively with its environment</a:t>
            </a:r>
            <a:r>
              <a:rPr lang="en-US" altLang="en-US" sz="1600" dirty="0"/>
              <a:t>” </a:t>
            </a:r>
            <a:r>
              <a:rPr lang="en-US" altLang="en-US" sz="1400" dirty="0"/>
              <a:t>(Wechsler, 1958)</a:t>
            </a:r>
            <a:endParaRPr lang="en-US" altLang="en-US" sz="1050" dirty="0"/>
          </a:p>
          <a:p>
            <a:pPr lvl="1"/>
            <a:endParaRPr lang="en-US" alt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92480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AI can be seen as an ensemble of ideas &amp; techniques for:</a:t>
            </a:r>
          </a:p>
          <a:p>
            <a:pPr marL="796925"/>
            <a:r>
              <a:rPr lang="en-US" sz="2400" dirty="0"/>
              <a:t>representing knowledge</a:t>
            </a:r>
          </a:p>
          <a:p>
            <a:pPr marL="796925"/>
            <a:r>
              <a:rPr lang="en-US" sz="2400" dirty="0"/>
              <a:t>using knowledge to solve </a:t>
            </a:r>
            <a:r>
              <a:rPr lang="en-US" sz="2400" dirty="0" smtClean="0"/>
              <a:t>problems (problem solving)</a:t>
            </a:r>
            <a:endParaRPr lang="en-US" sz="2400" dirty="0"/>
          </a:p>
          <a:p>
            <a:endParaRPr lang="en-US" sz="900" dirty="0"/>
          </a:p>
          <a:p>
            <a:pPr marL="0" indent="0">
              <a:buNone/>
            </a:pPr>
            <a:r>
              <a:rPr lang="en-US" sz="2400" dirty="0"/>
              <a:t> with two goals:</a:t>
            </a:r>
          </a:p>
          <a:p>
            <a:pPr marL="796925"/>
            <a:r>
              <a:rPr lang="en-US" sz="2400" dirty="0"/>
              <a:t>Engineering Goal:</a:t>
            </a:r>
          </a:p>
          <a:p>
            <a:pPr marL="1149350" lvl="1" indent="-352425">
              <a:tabLst>
                <a:tab pos="1149350" algn="l"/>
              </a:tabLst>
            </a:pPr>
            <a:r>
              <a:rPr lang="en-US" sz="2400" dirty="0"/>
              <a:t>To solve real-world problems using AI</a:t>
            </a:r>
          </a:p>
          <a:p>
            <a:pPr marL="796925" indent="-339725"/>
            <a:r>
              <a:rPr lang="en-US" sz="2400" dirty="0"/>
              <a:t>Scientific Goal:</a:t>
            </a:r>
          </a:p>
          <a:p>
            <a:pPr marL="1149350" lvl="1" indent="-352425"/>
            <a:r>
              <a:rPr lang="en-US" sz="2400" dirty="0"/>
              <a:t>To explain various sorts of intelligence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820615-0F12-44B4-AB5E-CAA24AFB1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756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What is AI? (cont.)</a:t>
            </a:r>
          </a:p>
        </p:txBody>
      </p:sp>
    </p:spTree>
    <p:extLst>
      <p:ext uri="{BB962C8B-B14F-4D97-AF65-F5344CB8AC3E}">
        <p14:creationId xmlns:p14="http://schemas.microsoft.com/office/powerpoint/2010/main" val="3522350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22D8AD5-FDD5-4C80-AC11-795DA92E5B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39469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What is AI? (cont.)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BCDC31-0CD9-4737-9566-C27ADE3DA1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39" y="1533404"/>
            <a:ext cx="6693061" cy="5019796"/>
          </a:xfrm>
          <a:prstGeom prst="rect">
            <a:avLst/>
          </a:prstGeom>
        </p:spPr>
      </p:pic>
      <p:sp>
        <p:nvSpPr>
          <p:cNvPr id="5123" name="Rectangle 3">
            <a:extLst>
              <a:ext uri="{FF2B5EF4-FFF2-40B4-BE49-F238E27FC236}">
                <a16:creationId xmlns:a16="http://schemas.microsoft.com/office/drawing/2014/main" id="{9E06FE9F-11AD-445A-9946-AE27F0BEC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7892" y="1347300"/>
            <a:ext cx="82296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/>
              <a:t>Views of AI fall into four categories:
</a:t>
            </a:r>
          </a:p>
          <a:p>
            <a:pPr eaLnBrk="1" hangingPunct="1"/>
            <a:endParaRPr lang="en-US" altLang="en-US" sz="2400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	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400" dirty="0"/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3E5777D-3316-49D7-A4EF-5A232468A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6324600"/>
            <a:ext cx="457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800" dirty="0"/>
              <a:t>https://kartikkukreja.wordpress.com/2015/05/17/what-is-ai-and-what-can-we-do-with-it-today/</a:t>
            </a:r>
          </a:p>
          <a:p>
            <a:pPr eaLnBrk="1" hangingPunct="1">
              <a:buFontTx/>
              <a:buNone/>
            </a:pPr>
            <a:r>
              <a:rPr lang="en-US" altLang="en-US" sz="800" dirty="0"/>
              <a:t>	</a:t>
            </a:r>
          </a:p>
          <a:p>
            <a:pPr eaLnBrk="1" hangingPunct="1">
              <a:buFontTx/>
              <a:buNone/>
            </a:pPr>
            <a:endParaRPr lang="en-US" altLang="en-US" sz="800" dirty="0"/>
          </a:p>
          <a:p>
            <a:pPr eaLnBrk="1" hangingPunct="1">
              <a:buFontTx/>
              <a:buNone/>
            </a:pPr>
            <a:endParaRPr lang="en-US" altLang="en-US" sz="800" dirty="0"/>
          </a:p>
          <a:p>
            <a:pPr eaLnBrk="1" hangingPunct="1">
              <a:buFontTx/>
              <a:buNone/>
            </a:pPr>
            <a:endParaRPr lang="en-US" altLang="en-US" sz="800" dirty="0"/>
          </a:p>
          <a:p>
            <a:pPr eaLnBrk="1" hangingPunct="1">
              <a:buFontTx/>
              <a:buNone/>
            </a:pPr>
            <a:endParaRPr lang="en-US" altLang="en-US" sz="800" dirty="0"/>
          </a:p>
          <a:p>
            <a:pPr eaLnBrk="1" hangingPunct="1">
              <a:buFontTx/>
              <a:buNone/>
            </a:pPr>
            <a:endParaRPr lang="en-US" altLang="en-US" sz="800" dirty="0"/>
          </a:p>
          <a:p>
            <a:pPr eaLnBrk="1" hangingPunct="1">
              <a:buFontTx/>
              <a:buNone/>
            </a:pPr>
            <a:endParaRPr lang="en-US" alt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4CD00EF-1D3C-4BA2-9188-6AFEC80895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/>
              <a:t>Acting humanly: Turing Test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61875AE-0C6D-46B8-9D99-3547D9750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589395"/>
            <a:ext cx="5720863" cy="267780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200" dirty="0"/>
              <a:t>Alan Turing (1950) "Computing machinery and intelligence":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200" dirty="0">
                <a:solidFill>
                  <a:srgbClr val="FFC000"/>
                </a:solidFill>
              </a:rPr>
              <a:t>"Can machines think?" </a:t>
            </a:r>
            <a:r>
              <a:rPr lang="en-US" altLang="en-US" sz="2200" dirty="0">
                <a:sym typeface="Wingdings" panose="05000000000000000000" pitchFamily="2" charset="2"/>
              </a:rPr>
              <a:t></a:t>
            </a:r>
            <a:r>
              <a:rPr lang="en-US" altLang="en-US" sz="2200" dirty="0"/>
              <a:t> </a:t>
            </a:r>
            <a:r>
              <a:rPr lang="en-US" altLang="en-US" sz="2200" dirty="0">
                <a:solidFill>
                  <a:srgbClr val="00B050"/>
                </a:solidFill>
              </a:rPr>
              <a:t>"Can machines behave intelligently?“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200" dirty="0">
              <a:solidFill>
                <a:srgbClr val="00B05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200" dirty="0"/>
              <a:t>Operational test for intelligent behavior: </a:t>
            </a:r>
            <a:r>
              <a:rPr lang="en-US" altLang="en-US" sz="2200" dirty="0">
                <a:solidFill>
                  <a:srgbClr val="0070C0"/>
                </a:solidFill>
              </a:rPr>
              <a:t>the Imitation Game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200" dirty="0"/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200" dirty="0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US" altLang="en-US" sz="2200" dirty="0"/>
          </a:p>
        </p:txBody>
      </p:sp>
      <p:pic>
        <p:nvPicPr>
          <p:cNvPr id="6148" name="Picture 4" descr="turing">
            <a:extLst>
              <a:ext uri="{FF2B5EF4-FFF2-40B4-BE49-F238E27FC236}">
                <a16:creationId xmlns:a16="http://schemas.microsoft.com/office/drawing/2014/main" id="{6A5EEF1B-EF9A-4849-8331-37AC4A6F17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69" y="4495800"/>
            <a:ext cx="43973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921E79-3D7A-4A63-BF26-23C1B7349B4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295400"/>
            <a:ext cx="1882262" cy="26841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5ABB63-7F6C-47DC-B65F-C913433AC8B8}"/>
              </a:ext>
            </a:extLst>
          </p:cNvPr>
          <p:cNvSpPr txBox="1"/>
          <p:nvPr/>
        </p:nvSpPr>
        <p:spPr>
          <a:xfrm>
            <a:off x="457200" y="4495800"/>
            <a:ext cx="394481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800" dirty="0">
                <a:solidFill>
                  <a:srgbClr val="C00000"/>
                </a:solidFill>
              </a:rPr>
              <a:t>The test</a:t>
            </a:r>
            <a:r>
              <a:rPr lang="en-US" altLang="en-US" sz="1800" dirty="0"/>
              <a:t>: A computer is interrogated by a human through a terminal and passes the test if the interrogator cannot tell if there is a computer or a human at the other end.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E3B3F-428C-493D-A023-AF9A271B4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2"/>
          </a:xfrm>
        </p:spPr>
        <p:txBody>
          <a:bodyPr/>
          <a:lstStyle/>
          <a:p>
            <a:r>
              <a:rPr lang="en-US" altLang="en-US" sz="2000" dirty="0"/>
              <a:t>To pass the Turing test a machine will need to: </a:t>
            </a:r>
          </a:p>
          <a:p>
            <a:pPr marL="1254125">
              <a:buFontTx/>
              <a:buAutoNum type="arabicPeriod"/>
            </a:pPr>
            <a:r>
              <a:rPr lang="en-US" altLang="en-US" sz="2000" dirty="0"/>
              <a:t>represent knowledge </a:t>
            </a:r>
          </a:p>
          <a:p>
            <a:pPr marL="1254125">
              <a:buFontTx/>
              <a:buAutoNum type="arabicPeriod"/>
            </a:pPr>
            <a:r>
              <a:rPr lang="en-US" altLang="en-US" sz="2000" dirty="0"/>
              <a:t>reason automatically </a:t>
            </a:r>
          </a:p>
          <a:p>
            <a:pPr marL="1254125">
              <a:buFontTx/>
              <a:buAutoNum type="arabicPeriod"/>
            </a:pPr>
            <a:r>
              <a:rPr lang="en-US" altLang="en-US" sz="2000" dirty="0"/>
              <a:t>learn </a:t>
            </a:r>
          </a:p>
          <a:p>
            <a:pPr marL="1254125">
              <a:buFontTx/>
              <a:buAutoNum type="arabicPeriod"/>
            </a:pPr>
            <a:r>
              <a:rPr lang="en-US" altLang="en-US" sz="2000" dirty="0"/>
              <a:t>process natural language </a:t>
            </a:r>
          </a:p>
          <a:p>
            <a:r>
              <a:rPr lang="en-US" altLang="en-US" sz="2000" dirty="0"/>
              <a:t>For the TOTAL Turing test (which includes also a video signal so that the interrogator can test the subject’s perceptual abilities) the machine will also need to: </a:t>
            </a:r>
          </a:p>
          <a:p>
            <a:pPr marL="1371600" indent="-457200">
              <a:buFontTx/>
              <a:buNone/>
            </a:pPr>
            <a:r>
              <a:rPr lang="en-US" altLang="en-US" sz="2000" dirty="0"/>
              <a:t>5. “see” (computer vision)</a:t>
            </a:r>
          </a:p>
          <a:p>
            <a:pPr marL="914400" indent="0">
              <a:buFontTx/>
              <a:buNone/>
            </a:pPr>
            <a:r>
              <a:rPr lang="en-US" altLang="en-US" sz="2000" dirty="0"/>
              <a:t>6. “move” (robotics) </a:t>
            </a:r>
          </a:p>
          <a:p>
            <a:r>
              <a:rPr lang="en-US" altLang="en-US" sz="2000" dirty="0"/>
              <a:t>In 2014, a chatbot named “</a:t>
            </a:r>
            <a:r>
              <a:rPr lang="en-US" altLang="en-US" sz="2000" dirty="0">
                <a:solidFill>
                  <a:srgbClr val="6B6BCF"/>
                </a:solidFill>
              </a:rPr>
              <a:t>Eugene </a:t>
            </a:r>
            <a:r>
              <a:rPr lang="en-US" altLang="en-US" sz="2000" dirty="0" err="1">
                <a:solidFill>
                  <a:srgbClr val="6B6BCF"/>
                </a:solidFill>
              </a:rPr>
              <a:t>Goostman</a:t>
            </a:r>
            <a:r>
              <a:rPr lang="en-US" altLang="en-US" sz="2000" dirty="0"/>
              <a:t>” claimed to have passed the Turing test, but was later dismissed by </a:t>
            </a:r>
            <a:r>
              <a:rPr lang="en-US" altLang="en-US" sz="2000" dirty="0" smtClean="0"/>
              <a:t>critics</a:t>
            </a:r>
            <a:endParaRPr lang="en-US" altLang="en-US" sz="2000" dirty="0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31D5386-1412-4D22-AD3D-F52DE53C7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Acting humanly: Turing Test (cont.)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160DC-B4F4-4A60-9119-A39FCB738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r>
              <a:rPr lang="en-US" sz="3200" dirty="0"/>
              <a:t>Transcript of a chat with Eugene </a:t>
            </a:r>
            <a:r>
              <a:rPr lang="en-US" sz="3200" dirty="0" err="1"/>
              <a:t>Goostman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CD3275-97B6-4751-833C-CC8059248C2B}"/>
              </a:ext>
            </a:extLst>
          </p:cNvPr>
          <p:cNvSpPr txBox="1"/>
          <p:nvPr/>
        </p:nvSpPr>
        <p:spPr>
          <a:xfrm>
            <a:off x="2209800" y="6477000"/>
            <a:ext cx="53797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http://www.huffingtonpost.com/2014/06/09/turing-test-eugene-goostman_n_5474457.html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483F7A-E14B-4804-B650-4DED6C494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01872"/>
            <a:ext cx="5562600" cy="557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59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E3FDFCEF-DD8F-4F26-B8FA-02B5EF623F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Thinking humanly: cognitive modeling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A207399-C123-46E8-ACF3-24F7D11160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Requires scientific theories of internal activities of the brain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/>
              <a:t>Three ways to do this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/>
              <a:t>Introspection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/>
              <a:t>Psychological experiments - predicting and testing behavior of human subjects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400" dirty="0"/>
              <a:t>Direct identification from brain imaging and neurological data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dirty="0">
                <a:solidFill>
                  <a:schemeClr val="accent5">
                    <a:lumMod val="50000"/>
                  </a:schemeClr>
                </a:solidFill>
              </a:rPr>
              <a:t>Cognitive Science </a:t>
            </a:r>
            <a:r>
              <a:rPr lang="en-US" altLang="en-US" sz="2800" dirty="0"/>
              <a:t>brings together computer models form AI and techniques from psychology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3561</TotalTime>
  <Words>926</Words>
  <Application>Microsoft Office PowerPoint</Application>
  <PresentationFormat>On-screen Show (4:3)</PresentationFormat>
  <Paragraphs>168</Paragraphs>
  <Slides>22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Wingdings</vt:lpstr>
      <vt:lpstr>Default Design</vt:lpstr>
      <vt:lpstr> CS4341  Introduction to Artificial Intelligence</vt:lpstr>
      <vt:lpstr>Objectives</vt:lpstr>
      <vt:lpstr>What is AI?</vt:lpstr>
      <vt:lpstr>PowerPoint Presentation</vt:lpstr>
      <vt:lpstr>What is AI? (cont.)</vt:lpstr>
      <vt:lpstr>Acting humanly: Turing Test</vt:lpstr>
      <vt:lpstr>Acting humanly: Turing Test (cont.)</vt:lpstr>
      <vt:lpstr>Transcript of a chat with Eugene Goostman</vt:lpstr>
      <vt:lpstr>Thinking humanly: cognitive modeling</vt:lpstr>
      <vt:lpstr>Thinking rationally: "laws of thought"</vt:lpstr>
      <vt:lpstr>Acting rationally: rational agent</vt:lpstr>
      <vt:lpstr>The Foundations of AI</vt:lpstr>
      <vt:lpstr>Overview of Topics in this Course</vt:lpstr>
      <vt:lpstr>AI in everyday life</vt:lpstr>
      <vt:lpstr>AI in everyday life (cont.)</vt:lpstr>
      <vt:lpstr>AI in everyday life (cont.)</vt:lpstr>
      <vt:lpstr>AI Success stories</vt:lpstr>
      <vt:lpstr>AI Success stories (cont.)</vt:lpstr>
      <vt:lpstr>AI Success stories (cont.)</vt:lpstr>
      <vt:lpstr>AI Success stories (cont.)</vt:lpstr>
      <vt:lpstr>AI Success stories (cont.)</vt:lpstr>
      <vt:lpstr>Final remarks</vt:lpstr>
    </vt:vector>
  </TitlesOfParts>
  <Company>NUS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Min-Yen Kan</dc:creator>
  <cp:lastModifiedBy>Ruiz</cp:lastModifiedBy>
  <cp:revision>52</cp:revision>
  <dcterms:created xsi:type="dcterms:W3CDTF">2003-12-17T02:04:52Z</dcterms:created>
  <dcterms:modified xsi:type="dcterms:W3CDTF">2017-08-24T15:20:19Z</dcterms:modified>
</cp:coreProperties>
</file>