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9" autoAdjust="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6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2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4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8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8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0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2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1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2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0A4A-183B-C241-9BB3-03E89627CA2B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16912-0454-5148-9A5D-A9A4DBC5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7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</a:t>
            </a:r>
            <a:r>
              <a:rPr lang="en-US" dirty="0" smtClean="0"/>
              <a:t>Nested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0789"/>
            <a:ext cx="8229600" cy="4429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 smtClean="0"/>
              <a:t>example shows </a:t>
            </a:r>
            <a:r>
              <a:rPr lang="en-US" dirty="0" smtClean="0"/>
              <a:t>how the areas of our “under the hood” map </a:t>
            </a:r>
            <a:r>
              <a:rPr lang="en-US" dirty="0" smtClean="0"/>
              <a:t>appear when you have references to one object inside another.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 smtClean="0"/>
              <a:t>use </a:t>
            </a:r>
            <a:r>
              <a:rPr lang="en-US" dirty="0" smtClean="0"/>
              <a:t>the Dillo </a:t>
            </a:r>
            <a:r>
              <a:rPr lang="en-US" dirty="0" smtClean="0"/>
              <a:t>and Cage classes for this example.</a:t>
            </a:r>
          </a:p>
        </p:txBody>
      </p:sp>
    </p:spTree>
    <p:extLst>
      <p:ext uri="{BB962C8B-B14F-4D97-AF65-F5344CB8AC3E}">
        <p14:creationId xmlns:p14="http://schemas.microsoft.com/office/powerpoint/2010/main" val="1933313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994" y="3944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KNOWN CLASSES</a:t>
            </a:r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736260" y="45856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OBJECTS</a:t>
            </a:r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0218" y="4819810"/>
            <a:ext cx="169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NAMED VALUES</a:t>
            </a:r>
            <a:endParaRPr lang="en-US" u="sn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83861" y="177247"/>
            <a:ext cx="14598" cy="65238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4799075"/>
            <a:ext cx="4598459" cy="207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83861" y="5222718"/>
            <a:ext cx="45601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634074" y="5253948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EXPRESSION</a:t>
            </a:r>
            <a:r>
              <a:rPr lang="en-US" dirty="0" smtClean="0"/>
              <a:t>S (map shows result after all)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10795" y="607547"/>
            <a:ext cx="3030716" cy="2759520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400" dirty="0" smtClean="0">
                <a:solidFill>
                  <a:schemeClr val="tx1"/>
                </a:solidFill>
              </a:rPr>
              <a:t>// classes show fields only, no methods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//   or constructors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class </a:t>
            </a:r>
            <a:r>
              <a:rPr lang="en-US" sz="1400" dirty="0" smtClean="0">
                <a:solidFill>
                  <a:schemeClr val="tx1"/>
                </a:solidFill>
              </a:rPr>
              <a:t>Dillo </a:t>
            </a:r>
            <a:r>
              <a:rPr lang="en-US" sz="1400" dirty="0" smtClean="0">
                <a:solidFill>
                  <a:schemeClr val="tx1"/>
                </a:solidFill>
              </a:rPr>
              <a:t>implements </a:t>
            </a:r>
            <a:r>
              <a:rPr lang="en-US" sz="1400" dirty="0" err="1" smtClean="0">
                <a:solidFill>
                  <a:schemeClr val="tx1"/>
                </a:solidFill>
              </a:rPr>
              <a:t>IAnimal</a:t>
            </a:r>
            <a:r>
              <a:rPr lang="en-US" sz="1400" dirty="0" smtClean="0">
                <a:solidFill>
                  <a:schemeClr val="tx1"/>
                </a:solidFill>
              </a:rPr>
              <a:t>{</a:t>
            </a:r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  </a:t>
            </a:r>
            <a:r>
              <a:rPr lang="en-US" sz="1400" dirty="0" err="1" smtClean="0">
                <a:solidFill>
                  <a:schemeClr val="tx1"/>
                </a:solidFill>
              </a:rPr>
              <a:t>int</a:t>
            </a:r>
            <a:r>
              <a:rPr lang="en-US" sz="1400" dirty="0" smtClean="0">
                <a:solidFill>
                  <a:schemeClr val="tx1"/>
                </a:solidFill>
              </a:rPr>
              <a:t> length;</a:t>
            </a:r>
          </a:p>
          <a:p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boolean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isDead</a:t>
            </a:r>
            <a:r>
              <a:rPr lang="en-US" sz="1400" dirty="0" smtClean="0">
                <a:solidFill>
                  <a:schemeClr val="tx1"/>
                </a:solidFill>
              </a:rPr>
              <a:t>;</a:t>
            </a:r>
            <a:endParaRPr lang="en-US" dirty="0"/>
          </a:p>
          <a:p>
            <a:r>
              <a:rPr lang="en-US" sz="1400" dirty="0" smtClean="0">
                <a:solidFill>
                  <a:schemeClr val="tx1"/>
                </a:solidFill>
              </a:rPr>
              <a:t>}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class Cage {</a:t>
            </a:r>
          </a:p>
          <a:p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int</a:t>
            </a:r>
            <a:r>
              <a:rPr lang="en-US" sz="1400" dirty="0" smtClean="0">
                <a:solidFill>
                  <a:schemeClr val="tx1"/>
                </a:solidFill>
              </a:rPr>
              <a:t> size;</a:t>
            </a:r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IAnimal</a:t>
            </a:r>
            <a:r>
              <a:rPr lang="en-US" sz="1400" dirty="0" smtClean="0">
                <a:solidFill>
                  <a:schemeClr val="tx1"/>
                </a:solidFill>
              </a:rPr>
              <a:t> resident;</a:t>
            </a:r>
          </a:p>
          <a:p>
            <a:r>
              <a:rPr lang="en-US" sz="1400" dirty="0">
                <a:solidFill>
                  <a:schemeClr val="tx1"/>
                </a:solidFill>
              </a:rPr>
              <a:t>}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39014" y="616040"/>
            <a:ext cx="3316413" cy="537543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u="sng" dirty="0" smtClean="0">
                <a:solidFill>
                  <a:schemeClr val="tx1"/>
                </a:solidFill>
              </a:rPr>
              <a:t>Dillo:</a:t>
            </a:r>
            <a:r>
              <a:rPr lang="en-US" sz="1400" dirty="0" smtClean="0">
                <a:solidFill>
                  <a:schemeClr val="tx1"/>
                </a:solidFill>
              </a:rPr>
              <a:t> length = </a:t>
            </a:r>
            <a:r>
              <a:rPr lang="en-US" sz="1400" dirty="0">
                <a:solidFill>
                  <a:schemeClr val="tx1"/>
                </a:solidFill>
              </a:rPr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; </a:t>
            </a:r>
            <a:r>
              <a:rPr lang="en-US" sz="1400" dirty="0" err="1" smtClean="0">
                <a:solidFill>
                  <a:schemeClr val="tx1"/>
                </a:solidFill>
              </a:rPr>
              <a:t>isDead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smtClean="0">
                <a:solidFill>
                  <a:schemeClr val="tx1"/>
                </a:solidFill>
              </a:rPr>
              <a:t>= </a:t>
            </a:r>
            <a:r>
              <a:rPr lang="en-US" sz="1400" smtClean="0">
                <a:solidFill>
                  <a:schemeClr val="tx1"/>
                </a:solidFill>
              </a:rPr>
              <a:t>false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0795" y="5321816"/>
            <a:ext cx="927870" cy="434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rgbClr val="000000"/>
                </a:solidFill>
              </a:rPr>
              <a:t>babyDillo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5" name="Elbow Connector 14"/>
          <p:cNvCxnSpPr>
            <a:stCxn id="14" idx="3"/>
            <a:endCxn id="13" idx="1"/>
          </p:cNvCxnSpPr>
          <p:nvPr/>
        </p:nvCxnSpPr>
        <p:spPr>
          <a:xfrm flipV="1">
            <a:off x="1138665" y="884812"/>
            <a:ext cx="3800349" cy="4654068"/>
          </a:xfrm>
          <a:prstGeom prst="bentConnector3">
            <a:avLst>
              <a:gd name="adj1" fmla="val 59468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4791940" y="3891995"/>
            <a:ext cx="4193310" cy="116683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Note that there is no name associated directly with the length=15 Dillo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We can access it as cage1031.resident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939014" y="1512351"/>
            <a:ext cx="3316413" cy="519664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u="sng" dirty="0" smtClean="0">
                <a:solidFill>
                  <a:schemeClr val="tx1"/>
                </a:solidFill>
              </a:rPr>
              <a:t>Cage:</a:t>
            </a:r>
            <a:r>
              <a:rPr lang="en-US" sz="1400" dirty="0" smtClean="0">
                <a:solidFill>
                  <a:schemeClr val="tx1"/>
                </a:solidFill>
              </a:rPr>
              <a:t> size= 10; </a:t>
            </a:r>
            <a:r>
              <a:rPr lang="en-US" sz="1400" dirty="0" smtClean="0">
                <a:solidFill>
                  <a:schemeClr val="tx1"/>
                </a:solidFill>
              </a:rPr>
              <a:t>resident = 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25" name="Elbow Connector 24"/>
          <p:cNvCxnSpPr>
            <a:stCxn id="31" idx="3"/>
            <a:endCxn id="24" idx="1"/>
          </p:cNvCxnSpPr>
          <p:nvPr/>
        </p:nvCxnSpPr>
        <p:spPr>
          <a:xfrm flipV="1">
            <a:off x="1138665" y="1772183"/>
            <a:ext cx="3800349" cy="4110954"/>
          </a:xfrm>
          <a:prstGeom prst="bentConnector3">
            <a:avLst>
              <a:gd name="adj1" fmla="val 70608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10795" y="5666073"/>
            <a:ext cx="927870" cy="434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cage143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51596" y="5650960"/>
            <a:ext cx="40322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Dillo </a:t>
            </a:r>
            <a:r>
              <a:rPr lang="en-US" dirty="0" err="1" smtClean="0"/>
              <a:t>babyDillo</a:t>
            </a:r>
            <a:r>
              <a:rPr lang="en-US" dirty="0" smtClean="0"/>
              <a:t> = new Dillo(8, false);</a:t>
            </a:r>
          </a:p>
          <a:p>
            <a:r>
              <a:rPr lang="en-US" dirty="0" smtClean="0"/>
              <a:t>Cage cage143 = new Cage(10, </a:t>
            </a:r>
            <a:r>
              <a:rPr lang="en-US" dirty="0" err="1" smtClean="0"/>
              <a:t>babyDillo</a:t>
            </a:r>
            <a:r>
              <a:rPr lang="en-US" dirty="0" smtClean="0"/>
              <a:t>);</a:t>
            </a:r>
          </a:p>
          <a:p>
            <a:r>
              <a:rPr lang="en-US" dirty="0" smtClean="0"/>
              <a:t>Cage cage1031 = 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new Cage(20, new Dillo(15, true);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939014" y="3198257"/>
            <a:ext cx="3316413" cy="519664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u="sng" dirty="0" smtClean="0">
                <a:solidFill>
                  <a:schemeClr val="tx1"/>
                </a:solidFill>
              </a:rPr>
              <a:t>Dillo:</a:t>
            </a:r>
            <a:r>
              <a:rPr lang="en-US" sz="1400" dirty="0" smtClean="0">
                <a:solidFill>
                  <a:schemeClr val="tx1"/>
                </a:solidFill>
              </a:rPr>
              <a:t> length = </a:t>
            </a:r>
            <a:r>
              <a:rPr lang="en-US" sz="1400" dirty="0" smtClean="0">
                <a:solidFill>
                  <a:schemeClr val="tx1"/>
                </a:solidFill>
              </a:rPr>
              <a:t>15; </a:t>
            </a:r>
            <a:r>
              <a:rPr lang="en-US" sz="1400" dirty="0" err="1" smtClean="0">
                <a:solidFill>
                  <a:schemeClr val="tx1"/>
                </a:solidFill>
              </a:rPr>
              <a:t>isDead</a:t>
            </a:r>
            <a:r>
              <a:rPr lang="en-US" sz="1400" dirty="0" smtClean="0">
                <a:solidFill>
                  <a:schemeClr val="tx1"/>
                </a:solidFill>
              </a:rPr>
              <a:t> = </a:t>
            </a:r>
            <a:r>
              <a:rPr lang="en-US" sz="1400" dirty="0" smtClean="0">
                <a:solidFill>
                  <a:schemeClr val="tx1"/>
                </a:solidFill>
              </a:rPr>
              <a:t>true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39014" y="2352665"/>
            <a:ext cx="3316413" cy="519664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u="sng" dirty="0">
                <a:solidFill>
                  <a:schemeClr val="tx1"/>
                </a:solidFill>
              </a:rPr>
              <a:t>Cage:</a:t>
            </a:r>
            <a:r>
              <a:rPr lang="en-US" sz="1400" dirty="0">
                <a:solidFill>
                  <a:schemeClr val="tx1"/>
                </a:solidFill>
              </a:rPr>
              <a:t> size= </a:t>
            </a:r>
            <a:r>
              <a:rPr lang="en-US" sz="1400" dirty="0" smtClean="0">
                <a:solidFill>
                  <a:schemeClr val="tx1"/>
                </a:solidFill>
              </a:rPr>
              <a:t>20</a:t>
            </a:r>
            <a:r>
              <a:rPr lang="en-US" sz="1400" dirty="0">
                <a:solidFill>
                  <a:schemeClr val="tx1"/>
                </a:solidFill>
              </a:rPr>
              <a:t>; resident = </a:t>
            </a:r>
          </a:p>
        </p:txBody>
      </p:sp>
      <p:cxnSp>
        <p:nvCxnSpPr>
          <p:cNvPr id="27" name="Elbow Connector 26"/>
          <p:cNvCxnSpPr/>
          <p:nvPr/>
        </p:nvCxnSpPr>
        <p:spPr>
          <a:xfrm flipV="1">
            <a:off x="1153389" y="2635767"/>
            <a:ext cx="3800349" cy="3515256"/>
          </a:xfrm>
          <a:prstGeom prst="bentConnector3">
            <a:avLst>
              <a:gd name="adj1" fmla="val 83975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5616" y="5956052"/>
            <a:ext cx="927870" cy="434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cage1031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6678083" y="1153584"/>
            <a:ext cx="306917" cy="6503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6628970" y="2635764"/>
            <a:ext cx="313695" cy="5942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210795" y="3460976"/>
            <a:ext cx="2921872" cy="116683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When you write Java code to reach a field or method, each arrow you follow gets replaced with a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4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210</Words>
  <Application>Microsoft Macintosh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Mapping Nested Objects</vt:lpstr>
      <vt:lpstr>PowerPoint Presentation</vt:lpstr>
    </vt:vector>
  </TitlesOfParts>
  <Manager/>
  <Company>WPI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Kathi Fisler</dc:creator>
  <cp:keywords/>
  <dc:description/>
  <cp:lastModifiedBy>Kathi Fisler</cp:lastModifiedBy>
  <cp:revision>30</cp:revision>
  <dcterms:created xsi:type="dcterms:W3CDTF">2015-09-14T12:59:26Z</dcterms:created>
  <dcterms:modified xsi:type="dcterms:W3CDTF">2016-10-31T19:17:06Z</dcterms:modified>
  <cp:category/>
</cp:coreProperties>
</file>