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99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8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10/21/15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167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10/21/15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824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10/21/15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944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10/21/15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086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10/21/15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47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10/21/15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082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10/21/15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608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10/21/15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532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10/21/15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822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10/21/15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516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00A4A-183B-C241-9BB3-03E89627CA2B}" type="datetimeFigureOut">
              <a:rPr lang="en-US" smtClean="0"/>
              <a:t>10/21/15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621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00A4A-183B-C241-9BB3-03E89627CA2B}" type="datetimeFigureOut">
              <a:rPr lang="en-US" smtClean="0"/>
              <a:t>10/21/15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C16912-0454-5148-9A5D-A9A4DBC59F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277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Mapping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60789"/>
            <a:ext cx="8229600" cy="44292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This </a:t>
            </a:r>
            <a:r>
              <a:rPr lang="en-US" dirty="0" err="1" smtClean="0"/>
              <a:t>slidedeck</a:t>
            </a:r>
            <a:r>
              <a:rPr lang="en-US" dirty="0" smtClean="0"/>
              <a:t> shows how the areas of our “under the hood” map get modified when you call a method.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We again use the Dillo class, but this time after we have written the </a:t>
            </a:r>
            <a:r>
              <a:rPr lang="en-US" dirty="0" err="1" smtClean="0">
                <a:latin typeface="Courier New"/>
                <a:cs typeface="Courier New"/>
              </a:rPr>
              <a:t>canShelter</a:t>
            </a:r>
            <a:r>
              <a:rPr lang="en-US" dirty="0" smtClean="0"/>
              <a:t> method.  We start with the map populated with the Dillo class and a named value that refers to a </a:t>
            </a:r>
            <a:r>
              <a:rPr lang="en-US" dirty="0"/>
              <a:t>D</a:t>
            </a:r>
            <a:r>
              <a:rPr lang="en-US" dirty="0" smtClean="0"/>
              <a:t>illo.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313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994" y="39449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KNOWN CLASSES</a:t>
            </a:r>
            <a:endParaRPr lang="en-US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4736260" y="45856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OBJECTS</a:t>
            </a:r>
            <a:endParaRPr lang="en-US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50218" y="4819810"/>
            <a:ext cx="169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NAMED VALUES</a:t>
            </a:r>
            <a:endParaRPr lang="en-US" u="sng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83861" y="177247"/>
            <a:ext cx="14598" cy="65238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4799075"/>
            <a:ext cx="4598459" cy="207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83861" y="5222718"/>
            <a:ext cx="456013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634074" y="5253948"/>
            <a:ext cx="4558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EXPRESSION</a:t>
            </a:r>
            <a:r>
              <a:rPr lang="en-US" dirty="0" smtClean="0"/>
              <a:t> (impact on other areas are in red)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10795" y="607546"/>
            <a:ext cx="2854846" cy="3144463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400" dirty="0" smtClean="0">
                <a:solidFill>
                  <a:schemeClr val="tx1"/>
                </a:solidFill>
              </a:rPr>
              <a:t>class Dillo 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</a:t>
            </a:r>
            <a:r>
              <a:rPr lang="en-US" sz="1400" dirty="0" err="1" smtClean="0">
                <a:solidFill>
                  <a:schemeClr val="tx1"/>
                </a:solidFill>
              </a:rPr>
              <a:t>int</a:t>
            </a:r>
            <a:r>
              <a:rPr lang="en-US" sz="1400" dirty="0" smtClean="0">
                <a:solidFill>
                  <a:schemeClr val="tx1"/>
                </a:solidFill>
              </a:rPr>
              <a:t> length;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boolean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isDead</a:t>
            </a:r>
            <a:r>
              <a:rPr lang="en-US" sz="1400" dirty="0" smtClean="0">
                <a:solidFill>
                  <a:schemeClr val="tx1"/>
                </a:solidFill>
              </a:rPr>
              <a:t>;</a:t>
            </a: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Dillo (</a:t>
            </a:r>
            <a:r>
              <a:rPr lang="en-US" sz="1400" dirty="0" err="1" smtClean="0">
                <a:solidFill>
                  <a:schemeClr val="tx1"/>
                </a:solidFill>
              </a:rPr>
              <a:t>int</a:t>
            </a:r>
            <a:r>
              <a:rPr lang="en-US" sz="1400" dirty="0" smtClean="0">
                <a:solidFill>
                  <a:schemeClr val="tx1"/>
                </a:solidFill>
              </a:rPr>
              <a:t> length, </a:t>
            </a:r>
            <a:r>
              <a:rPr lang="en-US" sz="1400" dirty="0" err="1" smtClean="0">
                <a:solidFill>
                  <a:schemeClr val="tx1"/>
                </a:solidFill>
              </a:rPr>
              <a:t>boolean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isDead</a:t>
            </a:r>
            <a:r>
              <a:rPr lang="en-US" sz="1400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  </a:t>
            </a:r>
            <a:r>
              <a:rPr lang="en-US" sz="1400" dirty="0" err="1" smtClean="0">
                <a:solidFill>
                  <a:schemeClr val="tx1"/>
                </a:solidFill>
              </a:rPr>
              <a:t>this.length</a:t>
            </a:r>
            <a:r>
              <a:rPr lang="en-US" sz="1400" dirty="0" smtClean="0">
                <a:solidFill>
                  <a:schemeClr val="tx1"/>
                </a:solidFill>
              </a:rPr>
              <a:t> = length;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  </a:t>
            </a:r>
            <a:r>
              <a:rPr lang="en-US" sz="1400" dirty="0" err="1" smtClean="0">
                <a:solidFill>
                  <a:schemeClr val="tx1"/>
                </a:solidFill>
              </a:rPr>
              <a:t>this.isDead</a:t>
            </a:r>
            <a:r>
              <a:rPr lang="en-US" sz="1400" dirty="0" smtClean="0">
                <a:solidFill>
                  <a:schemeClr val="tx1"/>
                </a:solidFill>
              </a:rPr>
              <a:t> = </a:t>
            </a:r>
            <a:r>
              <a:rPr lang="en-US" sz="1400" dirty="0" err="1" smtClean="0">
                <a:solidFill>
                  <a:schemeClr val="tx1"/>
                </a:solidFill>
              </a:rPr>
              <a:t>isDead</a:t>
            </a:r>
            <a:r>
              <a:rPr lang="en-US" sz="14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</a:t>
            </a:r>
            <a:r>
              <a:rPr lang="en-US" sz="1400" dirty="0" smtClean="0">
                <a:solidFill>
                  <a:schemeClr val="tx1"/>
                </a:solidFill>
              </a:rPr>
              <a:t>}</a:t>
            </a: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</a:t>
            </a:r>
            <a:r>
              <a:rPr lang="en-US" sz="1400" dirty="0" err="1" smtClean="0">
                <a:solidFill>
                  <a:schemeClr val="tx1"/>
                </a:solidFill>
              </a:rPr>
              <a:t>boolean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canShelter</a:t>
            </a:r>
            <a:r>
              <a:rPr lang="en-US" sz="1400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   return (</a:t>
            </a:r>
            <a:r>
              <a:rPr lang="en-US" sz="1400" dirty="0" err="1" smtClean="0">
                <a:solidFill>
                  <a:schemeClr val="tx1"/>
                </a:solidFill>
              </a:rPr>
              <a:t>this.isDead</a:t>
            </a:r>
            <a:r>
              <a:rPr lang="en-US" sz="1400" dirty="0" smtClean="0">
                <a:solidFill>
                  <a:schemeClr val="tx1"/>
                </a:solidFill>
              </a:rPr>
              <a:t> &amp;&amp;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                 </a:t>
            </a:r>
            <a:r>
              <a:rPr lang="en-US" sz="1400" dirty="0" err="1" smtClean="0">
                <a:solidFill>
                  <a:schemeClr val="tx1"/>
                </a:solidFill>
              </a:rPr>
              <a:t>this.length</a:t>
            </a:r>
            <a:r>
              <a:rPr lang="en-US" sz="1400" dirty="0" smtClean="0">
                <a:solidFill>
                  <a:schemeClr val="tx1"/>
                </a:solidFill>
              </a:rPr>
              <a:t> &gt; 60);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}</a:t>
            </a:r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}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939015" y="643174"/>
            <a:ext cx="2418518" cy="2203703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400" u="sng" dirty="0" smtClean="0">
                <a:solidFill>
                  <a:schemeClr val="tx1"/>
                </a:solidFill>
              </a:rPr>
              <a:t>Dillo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length = 3</a:t>
            </a:r>
          </a:p>
          <a:p>
            <a:r>
              <a:rPr lang="en-US" sz="1400" dirty="0" err="1" smtClean="0">
                <a:solidFill>
                  <a:schemeClr val="tx1"/>
                </a:solidFill>
              </a:rPr>
              <a:t>isDead</a:t>
            </a:r>
            <a:r>
              <a:rPr lang="en-US" sz="1400" dirty="0" smtClean="0">
                <a:solidFill>
                  <a:schemeClr val="tx1"/>
                </a:solidFill>
              </a:rPr>
              <a:t> = </a:t>
            </a:r>
            <a:r>
              <a:rPr lang="en-US" sz="1400" dirty="0" smtClean="0">
                <a:solidFill>
                  <a:schemeClr val="tx1"/>
                </a:solidFill>
              </a:rPr>
              <a:t>true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boolean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canShelter</a:t>
            </a:r>
            <a:r>
              <a:rPr lang="en-US" sz="1400" dirty="0">
                <a:solidFill>
                  <a:schemeClr val="tx1"/>
                </a:solidFill>
              </a:rPr>
              <a:t>() 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return (</a:t>
            </a:r>
            <a:r>
              <a:rPr lang="en-US" sz="1400" dirty="0" err="1">
                <a:solidFill>
                  <a:schemeClr val="tx1"/>
                </a:solidFill>
              </a:rPr>
              <a:t>this.isDead</a:t>
            </a:r>
            <a:r>
              <a:rPr lang="en-US" sz="1400" dirty="0">
                <a:solidFill>
                  <a:schemeClr val="tx1"/>
                </a:solidFill>
              </a:rPr>
              <a:t> &amp;&amp;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          </a:t>
            </a:r>
            <a:r>
              <a:rPr lang="en-US" sz="1400" dirty="0" err="1">
                <a:solidFill>
                  <a:schemeClr val="tx1"/>
                </a:solidFill>
              </a:rPr>
              <a:t>this.length</a:t>
            </a:r>
            <a:r>
              <a:rPr lang="en-US" sz="1400" dirty="0">
                <a:solidFill>
                  <a:schemeClr val="tx1"/>
                </a:solidFill>
              </a:rPr>
              <a:t> &gt; 60);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}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0795" y="5463971"/>
            <a:ext cx="927870" cy="434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err="1" smtClean="0">
                <a:solidFill>
                  <a:srgbClr val="000000"/>
                </a:solidFill>
              </a:rPr>
              <a:t>deadDillo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15" name="Elbow Connector 14"/>
          <p:cNvCxnSpPr>
            <a:stCxn id="14" idx="3"/>
            <a:endCxn id="13" idx="1"/>
          </p:cNvCxnSpPr>
          <p:nvPr/>
        </p:nvCxnSpPr>
        <p:spPr>
          <a:xfrm flipV="1">
            <a:off x="1138665" y="1745026"/>
            <a:ext cx="3800350" cy="3936009"/>
          </a:xfrm>
          <a:prstGeom prst="bentConnector3">
            <a:avLst>
              <a:gd name="adj1" fmla="val 72280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5269984" y="3149090"/>
            <a:ext cx="3430595" cy="164152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 start with an object bound to the name </a:t>
            </a:r>
            <a:r>
              <a:rPr lang="en-US" dirty="0" err="1" smtClean="0"/>
              <a:t>deadDillo</a:t>
            </a:r>
            <a:r>
              <a:rPr lang="en-US" dirty="0" smtClean="0"/>
              <a:t>.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Notice that the object contains a copy of the method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0485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994" y="39449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KNOWN CLASSES</a:t>
            </a:r>
            <a:endParaRPr lang="en-US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4736260" y="45856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OBJECTS</a:t>
            </a:r>
            <a:endParaRPr lang="en-US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50218" y="4819810"/>
            <a:ext cx="169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NAMED VALUES</a:t>
            </a:r>
            <a:endParaRPr lang="en-US" u="sng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83861" y="177247"/>
            <a:ext cx="14598" cy="65238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4799075"/>
            <a:ext cx="4598459" cy="207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5086613" y="5623280"/>
            <a:ext cx="2884044" cy="10485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400" dirty="0" smtClean="0"/>
          </a:p>
          <a:p>
            <a:r>
              <a:rPr lang="en-US" sz="1400" dirty="0" err="1" smtClean="0"/>
              <a:t>deadDillo.canShelter</a:t>
            </a:r>
            <a:r>
              <a:rPr lang="en-US" sz="1400" dirty="0" smtClean="0"/>
              <a:t>()</a:t>
            </a:r>
            <a:endParaRPr lang="en-US" sz="1400" dirty="0" smtClean="0"/>
          </a:p>
          <a:p>
            <a:pPr algn="ctr"/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583861" y="5222718"/>
            <a:ext cx="456013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634074" y="5253948"/>
            <a:ext cx="4558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EXPRESSION</a:t>
            </a:r>
            <a:r>
              <a:rPr lang="en-US" dirty="0" smtClean="0"/>
              <a:t> (impact on other areas are in red)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10795" y="607546"/>
            <a:ext cx="2854846" cy="3144463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400" dirty="0" smtClean="0">
                <a:solidFill>
                  <a:schemeClr val="tx1"/>
                </a:solidFill>
              </a:rPr>
              <a:t>class Dillo 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</a:t>
            </a:r>
            <a:r>
              <a:rPr lang="en-US" sz="1400" dirty="0" err="1" smtClean="0">
                <a:solidFill>
                  <a:schemeClr val="tx1"/>
                </a:solidFill>
              </a:rPr>
              <a:t>int</a:t>
            </a:r>
            <a:r>
              <a:rPr lang="en-US" sz="1400" dirty="0" smtClean="0">
                <a:solidFill>
                  <a:schemeClr val="tx1"/>
                </a:solidFill>
              </a:rPr>
              <a:t> length;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boolean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isDead</a:t>
            </a:r>
            <a:r>
              <a:rPr lang="en-US" sz="1400" dirty="0" smtClean="0">
                <a:solidFill>
                  <a:schemeClr val="tx1"/>
                </a:solidFill>
              </a:rPr>
              <a:t>;</a:t>
            </a: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Dillo (</a:t>
            </a:r>
            <a:r>
              <a:rPr lang="en-US" sz="1400" dirty="0" err="1" smtClean="0">
                <a:solidFill>
                  <a:schemeClr val="tx1"/>
                </a:solidFill>
              </a:rPr>
              <a:t>int</a:t>
            </a:r>
            <a:r>
              <a:rPr lang="en-US" sz="1400" dirty="0" smtClean="0">
                <a:solidFill>
                  <a:schemeClr val="tx1"/>
                </a:solidFill>
              </a:rPr>
              <a:t> length, </a:t>
            </a:r>
            <a:r>
              <a:rPr lang="en-US" sz="1400" dirty="0" err="1" smtClean="0">
                <a:solidFill>
                  <a:schemeClr val="tx1"/>
                </a:solidFill>
              </a:rPr>
              <a:t>boolean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isDead</a:t>
            </a:r>
            <a:r>
              <a:rPr lang="en-US" sz="1400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  </a:t>
            </a:r>
            <a:r>
              <a:rPr lang="en-US" sz="1400" dirty="0" err="1" smtClean="0">
                <a:solidFill>
                  <a:schemeClr val="tx1"/>
                </a:solidFill>
              </a:rPr>
              <a:t>this.length</a:t>
            </a:r>
            <a:r>
              <a:rPr lang="en-US" sz="1400" dirty="0" smtClean="0">
                <a:solidFill>
                  <a:schemeClr val="tx1"/>
                </a:solidFill>
              </a:rPr>
              <a:t> = length;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  </a:t>
            </a:r>
            <a:r>
              <a:rPr lang="en-US" sz="1400" dirty="0" err="1" smtClean="0">
                <a:solidFill>
                  <a:schemeClr val="tx1"/>
                </a:solidFill>
              </a:rPr>
              <a:t>this.isDead</a:t>
            </a:r>
            <a:r>
              <a:rPr lang="en-US" sz="1400" dirty="0" smtClean="0">
                <a:solidFill>
                  <a:schemeClr val="tx1"/>
                </a:solidFill>
              </a:rPr>
              <a:t> = </a:t>
            </a:r>
            <a:r>
              <a:rPr lang="en-US" sz="1400" dirty="0" err="1" smtClean="0">
                <a:solidFill>
                  <a:schemeClr val="tx1"/>
                </a:solidFill>
              </a:rPr>
              <a:t>isDead</a:t>
            </a:r>
            <a:r>
              <a:rPr lang="en-US" sz="14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</a:t>
            </a:r>
            <a:r>
              <a:rPr lang="en-US" sz="1400" dirty="0" smtClean="0">
                <a:solidFill>
                  <a:schemeClr val="tx1"/>
                </a:solidFill>
              </a:rPr>
              <a:t>}</a:t>
            </a: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</a:t>
            </a:r>
            <a:r>
              <a:rPr lang="en-US" sz="1400" dirty="0" err="1" smtClean="0">
                <a:solidFill>
                  <a:schemeClr val="tx1"/>
                </a:solidFill>
              </a:rPr>
              <a:t>boolean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canShelter</a:t>
            </a:r>
            <a:r>
              <a:rPr lang="en-US" sz="1400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   return (</a:t>
            </a:r>
            <a:r>
              <a:rPr lang="en-US" sz="1400" dirty="0" err="1" smtClean="0">
                <a:solidFill>
                  <a:schemeClr val="tx1"/>
                </a:solidFill>
              </a:rPr>
              <a:t>this.isDead</a:t>
            </a:r>
            <a:r>
              <a:rPr lang="en-US" sz="1400" dirty="0" smtClean="0">
                <a:solidFill>
                  <a:schemeClr val="tx1"/>
                </a:solidFill>
              </a:rPr>
              <a:t> &amp;&amp;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                 </a:t>
            </a:r>
            <a:r>
              <a:rPr lang="en-US" sz="1400" dirty="0" err="1" smtClean="0">
                <a:solidFill>
                  <a:schemeClr val="tx1"/>
                </a:solidFill>
              </a:rPr>
              <a:t>this.length</a:t>
            </a:r>
            <a:r>
              <a:rPr lang="en-US" sz="1400" dirty="0" smtClean="0">
                <a:solidFill>
                  <a:schemeClr val="tx1"/>
                </a:solidFill>
              </a:rPr>
              <a:t> &gt; 60);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}</a:t>
            </a:r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}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939015" y="643174"/>
            <a:ext cx="2418518" cy="2203703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400" u="sng" dirty="0" smtClean="0">
                <a:solidFill>
                  <a:schemeClr val="tx1"/>
                </a:solidFill>
              </a:rPr>
              <a:t>Dillo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length = 3</a:t>
            </a:r>
          </a:p>
          <a:p>
            <a:r>
              <a:rPr lang="en-US" sz="1400" dirty="0" err="1" smtClean="0">
                <a:solidFill>
                  <a:schemeClr val="tx1"/>
                </a:solidFill>
              </a:rPr>
              <a:t>isDead</a:t>
            </a:r>
            <a:r>
              <a:rPr lang="en-US" sz="1400" dirty="0" smtClean="0">
                <a:solidFill>
                  <a:schemeClr val="tx1"/>
                </a:solidFill>
              </a:rPr>
              <a:t> = </a:t>
            </a:r>
            <a:r>
              <a:rPr lang="en-US" sz="1400" dirty="0" smtClean="0">
                <a:solidFill>
                  <a:schemeClr val="tx1"/>
                </a:solidFill>
              </a:rPr>
              <a:t>true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boolean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canShelter</a:t>
            </a:r>
            <a:r>
              <a:rPr lang="en-US" sz="1400" dirty="0">
                <a:solidFill>
                  <a:schemeClr val="tx1"/>
                </a:solidFill>
              </a:rPr>
              <a:t>() 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return (</a:t>
            </a:r>
            <a:r>
              <a:rPr lang="en-US" sz="1400" dirty="0" err="1">
                <a:solidFill>
                  <a:schemeClr val="tx1"/>
                </a:solidFill>
              </a:rPr>
              <a:t>this.isDead</a:t>
            </a:r>
            <a:r>
              <a:rPr lang="en-US" sz="1400" dirty="0">
                <a:solidFill>
                  <a:schemeClr val="tx1"/>
                </a:solidFill>
              </a:rPr>
              <a:t> &amp;&amp;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          </a:t>
            </a:r>
            <a:r>
              <a:rPr lang="en-US" sz="1400" dirty="0" err="1">
                <a:solidFill>
                  <a:schemeClr val="tx1"/>
                </a:solidFill>
              </a:rPr>
              <a:t>this.length</a:t>
            </a:r>
            <a:r>
              <a:rPr lang="en-US" sz="1400" dirty="0">
                <a:solidFill>
                  <a:schemeClr val="tx1"/>
                </a:solidFill>
              </a:rPr>
              <a:t> &gt; 60);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}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0795" y="5463971"/>
            <a:ext cx="927870" cy="434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err="1" smtClean="0">
                <a:solidFill>
                  <a:srgbClr val="000000"/>
                </a:solidFill>
              </a:rPr>
              <a:t>deadDillo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15" name="Elbow Connector 14"/>
          <p:cNvCxnSpPr>
            <a:stCxn id="14" idx="3"/>
            <a:endCxn id="13" idx="1"/>
          </p:cNvCxnSpPr>
          <p:nvPr/>
        </p:nvCxnSpPr>
        <p:spPr>
          <a:xfrm flipV="1">
            <a:off x="1138665" y="1745026"/>
            <a:ext cx="3800350" cy="3936009"/>
          </a:xfrm>
          <a:prstGeom prst="bentConnector3">
            <a:avLst>
              <a:gd name="adj1" fmla="val 72280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4939016" y="2992847"/>
            <a:ext cx="4068126" cy="2073093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When you call a method, Java associates the name </a:t>
            </a:r>
            <a:r>
              <a:rPr lang="en-US" dirty="0" smtClean="0">
                <a:latin typeface="Courier New"/>
                <a:cs typeface="Courier New"/>
              </a:rPr>
              <a:t>this</a:t>
            </a:r>
            <a:r>
              <a:rPr lang="en-US" dirty="0" smtClean="0"/>
              <a:t> with the object on which you call the method.  </a:t>
            </a:r>
          </a:p>
          <a:p>
            <a:pPr algn="ctr"/>
            <a:endParaRPr lang="en-US" dirty="0"/>
          </a:p>
          <a:p>
            <a:pPr algn="ctr"/>
            <a:r>
              <a:rPr lang="en-US" dirty="0" smtClean="0"/>
              <a:t>If the method had parameters, Java would associate the parameter names with their values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91971" y="6010544"/>
            <a:ext cx="707137" cy="434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solidFill>
                  <a:srgbClr val="FF0000"/>
                </a:solidFill>
              </a:rPr>
              <a:t>this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7" name="Elbow Connector 16"/>
          <p:cNvCxnSpPr/>
          <p:nvPr/>
        </p:nvCxnSpPr>
        <p:spPr>
          <a:xfrm flipV="1">
            <a:off x="1165466" y="2277007"/>
            <a:ext cx="3800350" cy="3936009"/>
          </a:xfrm>
          <a:prstGeom prst="bentConnector3">
            <a:avLst>
              <a:gd name="adj1" fmla="val 82267"/>
            </a:avLst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1329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994" y="39449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KNOWN CLASSES</a:t>
            </a:r>
            <a:endParaRPr lang="en-US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4736260" y="45856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OBJECTS</a:t>
            </a:r>
            <a:endParaRPr lang="en-US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50218" y="4819810"/>
            <a:ext cx="169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NAMED VALUES</a:t>
            </a:r>
            <a:endParaRPr lang="en-US" u="sng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83861" y="177247"/>
            <a:ext cx="14598" cy="65238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4799075"/>
            <a:ext cx="4598459" cy="207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5086613" y="5623280"/>
            <a:ext cx="2884044" cy="10485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400" dirty="0" smtClean="0"/>
          </a:p>
          <a:p>
            <a:r>
              <a:rPr lang="en-US" sz="1400" dirty="0">
                <a:solidFill>
                  <a:schemeClr val="tx1"/>
                </a:solidFill>
              </a:rPr>
              <a:t> return (</a:t>
            </a:r>
            <a:r>
              <a:rPr lang="en-US" sz="1400" dirty="0" err="1">
                <a:solidFill>
                  <a:schemeClr val="tx1"/>
                </a:solidFill>
              </a:rPr>
              <a:t>this.isDead</a:t>
            </a:r>
            <a:r>
              <a:rPr lang="en-US" sz="1400" dirty="0">
                <a:solidFill>
                  <a:schemeClr val="tx1"/>
                </a:solidFill>
              </a:rPr>
              <a:t> &amp;&amp;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   </a:t>
            </a:r>
            <a:r>
              <a:rPr lang="en-US" sz="1400" dirty="0" err="1" smtClean="0">
                <a:solidFill>
                  <a:schemeClr val="tx1"/>
                </a:solidFill>
              </a:rPr>
              <a:t>this.length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>
                <a:solidFill>
                  <a:schemeClr val="tx1"/>
                </a:solidFill>
              </a:rPr>
              <a:t>&gt; 60);</a:t>
            </a:r>
          </a:p>
          <a:p>
            <a:pPr algn="ctr"/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583861" y="5222718"/>
            <a:ext cx="456013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634074" y="5253948"/>
            <a:ext cx="4558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EXPRESSION</a:t>
            </a:r>
            <a:r>
              <a:rPr lang="en-US" dirty="0" smtClean="0"/>
              <a:t> (impact on other areas are in red)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10795" y="607546"/>
            <a:ext cx="2854846" cy="3144463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400" dirty="0" smtClean="0">
                <a:solidFill>
                  <a:schemeClr val="tx1"/>
                </a:solidFill>
              </a:rPr>
              <a:t>class Dillo 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</a:t>
            </a:r>
            <a:r>
              <a:rPr lang="en-US" sz="1400" dirty="0" err="1" smtClean="0">
                <a:solidFill>
                  <a:schemeClr val="tx1"/>
                </a:solidFill>
              </a:rPr>
              <a:t>int</a:t>
            </a:r>
            <a:r>
              <a:rPr lang="en-US" sz="1400" dirty="0" smtClean="0">
                <a:solidFill>
                  <a:schemeClr val="tx1"/>
                </a:solidFill>
              </a:rPr>
              <a:t> length;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boolean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isDead</a:t>
            </a:r>
            <a:r>
              <a:rPr lang="en-US" sz="1400" dirty="0" smtClean="0">
                <a:solidFill>
                  <a:schemeClr val="tx1"/>
                </a:solidFill>
              </a:rPr>
              <a:t>;</a:t>
            </a: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Dillo (</a:t>
            </a:r>
            <a:r>
              <a:rPr lang="en-US" sz="1400" dirty="0" err="1" smtClean="0">
                <a:solidFill>
                  <a:schemeClr val="tx1"/>
                </a:solidFill>
              </a:rPr>
              <a:t>int</a:t>
            </a:r>
            <a:r>
              <a:rPr lang="en-US" sz="1400" dirty="0" smtClean="0">
                <a:solidFill>
                  <a:schemeClr val="tx1"/>
                </a:solidFill>
              </a:rPr>
              <a:t> length, </a:t>
            </a:r>
            <a:r>
              <a:rPr lang="en-US" sz="1400" dirty="0" err="1" smtClean="0">
                <a:solidFill>
                  <a:schemeClr val="tx1"/>
                </a:solidFill>
              </a:rPr>
              <a:t>boolean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isDead</a:t>
            </a:r>
            <a:r>
              <a:rPr lang="en-US" sz="1400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  </a:t>
            </a:r>
            <a:r>
              <a:rPr lang="en-US" sz="1400" dirty="0" err="1" smtClean="0">
                <a:solidFill>
                  <a:schemeClr val="tx1"/>
                </a:solidFill>
              </a:rPr>
              <a:t>this.length</a:t>
            </a:r>
            <a:r>
              <a:rPr lang="en-US" sz="1400" dirty="0" smtClean="0">
                <a:solidFill>
                  <a:schemeClr val="tx1"/>
                </a:solidFill>
              </a:rPr>
              <a:t> = length;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  </a:t>
            </a:r>
            <a:r>
              <a:rPr lang="en-US" sz="1400" dirty="0" err="1" smtClean="0">
                <a:solidFill>
                  <a:schemeClr val="tx1"/>
                </a:solidFill>
              </a:rPr>
              <a:t>this.isDead</a:t>
            </a:r>
            <a:r>
              <a:rPr lang="en-US" sz="1400" dirty="0" smtClean="0">
                <a:solidFill>
                  <a:schemeClr val="tx1"/>
                </a:solidFill>
              </a:rPr>
              <a:t> = </a:t>
            </a:r>
            <a:r>
              <a:rPr lang="en-US" sz="1400" dirty="0" err="1" smtClean="0">
                <a:solidFill>
                  <a:schemeClr val="tx1"/>
                </a:solidFill>
              </a:rPr>
              <a:t>isDead</a:t>
            </a:r>
            <a:r>
              <a:rPr lang="en-US" sz="14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</a:t>
            </a:r>
            <a:r>
              <a:rPr lang="en-US" sz="1400" dirty="0" smtClean="0">
                <a:solidFill>
                  <a:schemeClr val="tx1"/>
                </a:solidFill>
              </a:rPr>
              <a:t>}</a:t>
            </a: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</a:t>
            </a:r>
            <a:r>
              <a:rPr lang="en-US" sz="1400" dirty="0" err="1" smtClean="0">
                <a:solidFill>
                  <a:schemeClr val="tx1"/>
                </a:solidFill>
              </a:rPr>
              <a:t>boolean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canShelter</a:t>
            </a:r>
            <a:r>
              <a:rPr lang="en-US" sz="1400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   return (</a:t>
            </a:r>
            <a:r>
              <a:rPr lang="en-US" sz="1400" dirty="0" err="1" smtClean="0">
                <a:solidFill>
                  <a:schemeClr val="tx1"/>
                </a:solidFill>
              </a:rPr>
              <a:t>this.isDead</a:t>
            </a:r>
            <a:r>
              <a:rPr lang="en-US" sz="1400" dirty="0" smtClean="0">
                <a:solidFill>
                  <a:schemeClr val="tx1"/>
                </a:solidFill>
              </a:rPr>
              <a:t> &amp;&amp;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                 </a:t>
            </a:r>
            <a:r>
              <a:rPr lang="en-US" sz="1400" dirty="0" err="1" smtClean="0">
                <a:solidFill>
                  <a:schemeClr val="tx1"/>
                </a:solidFill>
              </a:rPr>
              <a:t>this.length</a:t>
            </a:r>
            <a:r>
              <a:rPr lang="en-US" sz="1400" dirty="0" smtClean="0">
                <a:solidFill>
                  <a:schemeClr val="tx1"/>
                </a:solidFill>
              </a:rPr>
              <a:t> &gt; 60);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}</a:t>
            </a:r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}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939015" y="643174"/>
            <a:ext cx="2418518" cy="2203703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400" u="sng" dirty="0" smtClean="0">
                <a:solidFill>
                  <a:schemeClr val="tx1"/>
                </a:solidFill>
              </a:rPr>
              <a:t>Dillo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length = 3</a:t>
            </a:r>
          </a:p>
          <a:p>
            <a:r>
              <a:rPr lang="en-US" sz="1400" dirty="0" err="1" smtClean="0">
                <a:solidFill>
                  <a:schemeClr val="tx1"/>
                </a:solidFill>
              </a:rPr>
              <a:t>isDead</a:t>
            </a:r>
            <a:r>
              <a:rPr lang="en-US" sz="1400" dirty="0" smtClean="0">
                <a:solidFill>
                  <a:schemeClr val="tx1"/>
                </a:solidFill>
              </a:rPr>
              <a:t> = </a:t>
            </a:r>
            <a:r>
              <a:rPr lang="en-US" sz="1400" dirty="0" smtClean="0">
                <a:solidFill>
                  <a:schemeClr val="tx1"/>
                </a:solidFill>
              </a:rPr>
              <a:t>true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boolean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canShelter</a:t>
            </a:r>
            <a:r>
              <a:rPr lang="en-US" sz="1400" dirty="0">
                <a:solidFill>
                  <a:schemeClr val="tx1"/>
                </a:solidFill>
              </a:rPr>
              <a:t>() 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return (</a:t>
            </a:r>
            <a:r>
              <a:rPr lang="en-US" sz="1400" dirty="0" err="1">
                <a:solidFill>
                  <a:schemeClr val="tx1"/>
                </a:solidFill>
              </a:rPr>
              <a:t>this.isDead</a:t>
            </a:r>
            <a:r>
              <a:rPr lang="en-US" sz="1400" dirty="0">
                <a:solidFill>
                  <a:schemeClr val="tx1"/>
                </a:solidFill>
              </a:rPr>
              <a:t> &amp;&amp;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          </a:t>
            </a:r>
            <a:r>
              <a:rPr lang="en-US" sz="1400" dirty="0" err="1">
                <a:solidFill>
                  <a:schemeClr val="tx1"/>
                </a:solidFill>
              </a:rPr>
              <a:t>this.length</a:t>
            </a:r>
            <a:r>
              <a:rPr lang="en-US" sz="1400" dirty="0">
                <a:solidFill>
                  <a:schemeClr val="tx1"/>
                </a:solidFill>
              </a:rPr>
              <a:t> &gt; 60);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}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0795" y="5463971"/>
            <a:ext cx="927870" cy="434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err="1" smtClean="0">
                <a:solidFill>
                  <a:srgbClr val="000000"/>
                </a:solidFill>
              </a:rPr>
              <a:t>deadDillo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15" name="Elbow Connector 14"/>
          <p:cNvCxnSpPr>
            <a:stCxn id="14" idx="3"/>
            <a:endCxn id="13" idx="1"/>
          </p:cNvCxnSpPr>
          <p:nvPr/>
        </p:nvCxnSpPr>
        <p:spPr>
          <a:xfrm flipV="1">
            <a:off x="1138665" y="1745026"/>
            <a:ext cx="3800350" cy="3936009"/>
          </a:xfrm>
          <a:prstGeom prst="bentConnector3">
            <a:avLst>
              <a:gd name="adj1" fmla="val 72280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5269984" y="3149090"/>
            <a:ext cx="3430595" cy="1641522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next expression that Java evaluates is the body of the method.  The body of </a:t>
            </a:r>
            <a:r>
              <a:rPr lang="en-US" dirty="0" err="1" smtClean="0">
                <a:latin typeface="Courier New"/>
                <a:cs typeface="Courier New"/>
              </a:rPr>
              <a:t>canShelter</a:t>
            </a:r>
            <a:r>
              <a:rPr lang="en-US" dirty="0" smtClean="0"/>
              <a:t> doesn’t change the map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91971" y="6010544"/>
            <a:ext cx="707137" cy="434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1400" dirty="0" smtClean="0">
                <a:solidFill>
                  <a:schemeClr val="tx1"/>
                </a:solidFill>
              </a:rPr>
              <a:t>this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7" name="Elbow Connector 16"/>
          <p:cNvCxnSpPr/>
          <p:nvPr/>
        </p:nvCxnSpPr>
        <p:spPr>
          <a:xfrm flipV="1">
            <a:off x="1165466" y="2277007"/>
            <a:ext cx="3800350" cy="3936009"/>
          </a:xfrm>
          <a:prstGeom prst="bentConnector3">
            <a:avLst>
              <a:gd name="adj1" fmla="val 82267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9471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994" y="39449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KNOWN CLASSES</a:t>
            </a:r>
            <a:endParaRPr lang="en-US" u="sng" dirty="0"/>
          </a:p>
        </p:txBody>
      </p:sp>
      <p:sp>
        <p:nvSpPr>
          <p:cNvPr id="5" name="TextBox 4"/>
          <p:cNvSpPr txBox="1"/>
          <p:nvPr/>
        </p:nvSpPr>
        <p:spPr>
          <a:xfrm>
            <a:off x="4736260" y="45856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OBJECTS</a:t>
            </a:r>
            <a:endParaRPr lang="en-US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50218" y="4819810"/>
            <a:ext cx="1699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NAMED VALUES</a:t>
            </a:r>
            <a:endParaRPr lang="en-US" u="sng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83861" y="177247"/>
            <a:ext cx="14598" cy="652381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4799075"/>
            <a:ext cx="4598459" cy="207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5086613" y="5623280"/>
            <a:ext cx="2884044" cy="10485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400" dirty="0" smtClean="0"/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&lt;nothing, method finished&gt;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4583861" y="5222718"/>
            <a:ext cx="456013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634074" y="5253948"/>
            <a:ext cx="4558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/>
              <a:t>EXPRESSION</a:t>
            </a:r>
            <a:r>
              <a:rPr lang="en-US" dirty="0" smtClean="0"/>
              <a:t> (impact on other areas are in red)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10795" y="607546"/>
            <a:ext cx="2854846" cy="3144463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400" dirty="0" smtClean="0">
                <a:solidFill>
                  <a:schemeClr val="tx1"/>
                </a:solidFill>
              </a:rPr>
              <a:t>class Dillo 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</a:t>
            </a:r>
            <a:r>
              <a:rPr lang="en-US" sz="1400" dirty="0" err="1" smtClean="0">
                <a:solidFill>
                  <a:schemeClr val="tx1"/>
                </a:solidFill>
              </a:rPr>
              <a:t>int</a:t>
            </a:r>
            <a:r>
              <a:rPr lang="en-US" sz="1400" dirty="0" smtClean="0">
                <a:solidFill>
                  <a:schemeClr val="tx1"/>
                </a:solidFill>
              </a:rPr>
              <a:t> length;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boolean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isDead</a:t>
            </a:r>
            <a:r>
              <a:rPr lang="en-US" sz="1400" dirty="0" smtClean="0">
                <a:solidFill>
                  <a:schemeClr val="tx1"/>
                </a:solidFill>
              </a:rPr>
              <a:t>;</a:t>
            </a: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Dillo (</a:t>
            </a:r>
            <a:r>
              <a:rPr lang="en-US" sz="1400" dirty="0" err="1" smtClean="0">
                <a:solidFill>
                  <a:schemeClr val="tx1"/>
                </a:solidFill>
              </a:rPr>
              <a:t>int</a:t>
            </a:r>
            <a:r>
              <a:rPr lang="en-US" sz="1400" dirty="0" smtClean="0">
                <a:solidFill>
                  <a:schemeClr val="tx1"/>
                </a:solidFill>
              </a:rPr>
              <a:t> length, </a:t>
            </a:r>
            <a:r>
              <a:rPr lang="en-US" sz="1400" dirty="0" err="1" smtClean="0">
                <a:solidFill>
                  <a:schemeClr val="tx1"/>
                </a:solidFill>
              </a:rPr>
              <a:t>boolean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isDead</a:t>
            </a:r>
            <a:r>
              <a:rPr lang="en-US" sz="1400" dirty="0" smtClean="0">
                <a:solidFill>
                  <a:schemeClr val="tx1"/>
                </a:solidFill>
              </a:rPr>
              <a:t>) 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  </a:t>
            </a:r>
            <a:r>
              <a:rPr lang="en-US" sz="1400" dirty="0" err="1" smtClean="0">
                <a:solidFill>
                  <a:schemeClr val="tx1"/>
                </a:solidFill>
              </a:rPr>
              <a:t>this.length</a:t>
            </a:r>
            <a:r>
              <a:rPr lang="en-US" sz="1400" dirty="0" smtClean="0">
                <a:solidFill>
                  <a:schemeClr val="tx1"/>
                </a:solidFill>
              </a:rPr>
              <a:t> = length;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  </a:t>
            </a:r>
            <a:r>
              <a:rPr lang="en-US" sz="1400" dirty="0" err="1" smtClean="0">
                <a:solidFill>
                  <a:schemeClr val="tx1"/>
                </a:solidFill>
              </a:rPr>
              <a:t>this.isDead</a:t>
            </a:r>
            <a:r>
              <a:rPr lang="en-US" sz="1400" dirty="0" smtClean="0">
                <a:solidFill>
                  <a:schemeClr val="tx1"/>
                </a:solidFill>
              </a:rPr>
              <a:t> = </a:t>
            </a:r>
            <a:r>
              <a:rPr lang="en-US" sz="1400" dirty="0" err="1" smtClean="0">
                <a:solidFill>
                  <a:schemeClr val="tx1"/>
                </a:solidFill>
              </a:rPr>
              <a:t>isDead</a:t>
            </a:r>
            <a:r>
              <a:rPr lang="en-US" sz="1400" dirty="0" smtClean="0">
                <a:solidFill>
                  <a:schemeClr val="tx1"/>
                </a:solidFill>
              </a:rPr>
              <a:t>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</a:t>
            </a:r>
            <a:r>
              <a:rPr lang="en-US" sz="1400" dirty="0" smtClean="0">
                <a:solidFill>
                  <a:schemeClr val="tx1"/>
                </a:solidFill>
              </a:rPr>
              <a:t>}</a:t>
            </a:r>
          </a:p>
          <a:p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</a:t>
            </a:r>
            <a:r>
              <a:rPr lang="en-US" sz="1400" dirty="0" err="1" smtClean="0">
                <a:solidFill>
                  <a:schemeClr val="tx1"/>
                </a:solidFill>
              </a:rPr>
              <a:t>boolean</a:t>
            </a:r>
            <a:r>
              <a:rPr lang="en-US" sz="1400" dirty="0" smtClean="0">
                <a:solidFill>
                  <a:schemeClr val="tx1"/>
                </a:solidFill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</a:rPr>
              <a:t>canShelter</a:t>
            </a:r>
            <a:r>
              <a:rPr lang="en-US" sz="1400" dirty="0" smtClean="0">
                <a:solidFill>
                  <a:schemeClr val="tx1"/>
                </a:solidFill>
              </a:rPr>
              <a:t>() 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   return (</a:t>
            </a:r>
            <a:r>
              <a:rPr lang="en-US" sz="1400" dirty="0" err="1" smtClean="0">
                <a:solidFill>
                  <a:schemeClr val="tx1"/>
                </a:solidFill>
              </a:rPr>
              <a:t>this.isDead</a:t>
            </a:r>
            <a:r>
              <a:rPr lang="en-US" sz="1400" dirty="0" smtClean="0">
                <a:solidFill>
                  <a:schemeClr val="tx1"/>
                </a:solidFill>
              </a:rPr>
              <a:t> &amp;&amp;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                  </a:t>
            </a:r>
            <a:r>
              <a:rPr lang="en-US" sz="1400" dirty="0" err="1" smtClean="0">
                <a:solidFill>
                  <a:schemeClr val="tx1"/>
                </a:solidFill>
              </a:rPr>
              <a:t>this.length</a:t>
            </a:r>
            <a:r>
              <a:rPr lang="en-US" sz="1400" dirty="0" smtClean="0">
                <a:solidFill>
                  <a:schemeClr val="tx1"/>
                </a:solidFill>
              </a:rPr>
              <a:t> &gt; 60);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   }</a:t>
            </a:r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}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939015" y="643174"/>
            <a:ext cx="2418518" cy="2203703"/>
          </a:xfrm>
          <a:prstGeom prst="rect">
            <a:avLst/>
          </a:prstGeom>
          <a:noFill/>
          <a:ln w="6350" cmpd="sng"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r>
              <a:rPr lang="en-US" sz="1400" u="sng" dirty="0" smtClean="0">
                <a:solidFill>
                  <a:schemeClr val="tx1"/>
                </a:solidFill>
              </a:rPr>
              <a:t>Dillo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length = 3</a:t>
            </a:r>
          </a:p>
          <a:p>
            <a:r>
              <a:rPr lang="en-US" sz="1400" dirty="0" err="1" smtClean="0">
                <a:solidFill>
                  <a:schemeClr val="tx1"/>
                </a:solidFill>
              </a:rPr>
              <a:t>isDead</a:t>
            </a:r>
            <a:r>
              <a:rPr lang="en-US" sz="1400" dirty="0" smtClean="0">
                <a:solidFill>
                  <a:schemeClr val="tx1"/>
                </a:solidFill>
              </a:rPr>
              <a:t> = </a:t>
            </a:r>
            <a:r>
              <a:rPr lang="en-US" sz="1400" dirty="0" smtClean="0">
                <a:solidFill>
                  <a:schemeClr val="tx1"/>
                </a:solidFill>
              </a:rPr>
              <a:t>true</a:t>
            </a:r>
          </a:p>
          <a:p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boolean</a:t>
            </a:r>
            <a:r>
              <a:rPr lang="en-US" sz="1400" dirty="0">
                <a:solidFill>
                  <a:schemeClr val="tx1"/>
                </a:solidFill>
              </a:rPr>
              <a:t> </a:t>
            </a:r>
            <a:r>
              <a:rPr lang="en-US" sz="1400" dirty="0" err="1">
                <a:solidFill>
                  <a:schemeClr val="tx1"/>
                </a:solidFill>
              </a:rPr>
              <a:t>canShelter</a:t>
            </a:r>
            <a:r>
              <a:rPr lang="en-US" sz="1400" dirty="0">
                <a:solidFill>
                  <a:schemeClr val="tx1"/>
                </a:solidFill>
              </a:rPr>
              <a:t>() {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return (</a:t>
            </a:r>
            <a:r>
              <a:rPr lang="en-US" sz="1400" dirty="0" err="1">
                <a:solidFill>
                  <a:schemeClr val="tx1"/>
                </a:solidFill>
              </a:rPr>
              <a:t>this.isDead</a:t>
            </a:r>
            <a:r>
              <a:rPr lang="en-US" sz="1400" dirty="0">
                <a:solidFill>
                  <a:schemeClr val="tx1"/>
                </a:solidFill>
              </a:rPr>
              <a:t> &amp;&amp;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                  </a:t>
            </a:r>
            <a:r>
              <a:rPr lang="en-US" sz="1400" dirty="0" err="1">
                <a:solidFill>
                  <a:schemeClr val="tx1"/>
                </a:solidFill>
              </a:rPr>
              <a:t>this.length</a:t>
            </a:r>
            <a:r>
              <a:rPr lang="en-US" sz="1400" dirty="0">
                <a:solidFill>
                  <a:schemeClr val="tx1"/>
                </a:solidFill>
              </a:rPr>
              <a:t> &gt; 60);</a:t>
            </a:r>
          </a:p>
          <a:p>
            <a:r>
              <a:rPr lang="en-US" sz="1400" dirty="0">
                <a:solidFill>
                  <a:schemeClr val="tx1"/>
                </a:solidFill>
              </a:rPr>
              <a:t>    }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0795" y="5463971"/>
            <a:ext cx="927870" cy="43412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err="1" smtClean="0">
                <a:solidFill>
                  <a:srgbClr val="000000"/>
                </a:solidFill>
              </a:rPr>
              <a:t>deadDillo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15" name="Elbow Connector 14"/>
          <p:cNvCxnSpPr>
            <a:stCxn id="14" idx="3"/>
            <a:endCxn id="13" idx="1"/>
          </p:cNvCxnSpPr>
          <p:nvPr/>
        </p:nvCxnSpPr>
        <p:spPr>
          <a:xfrm flipV="1">
            <a:off x="1138665" y="1745026"/>
            <a:ext cx="3800350" cy="3936009"/>
          </a:xfrm>
          <a:prstGeom prst="bentConnector3">
            <a:avLst>
              <a:gd name="adj1" fmla="val 72280"/>
            </a:avLst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5138602" y="2988500"/>
            <a:ext cx="3664166" cy="2127647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Once the method call has returned and finished, Java removes the named values for </a:t>
            </a:r>
            <a:r>
              <a:rPr lang="en-US" dirty="0" smtClean="0">
                <a:latin typeface="Courier New"/>
                <a:cs typeface="Courier New"/>
              </a:rPr>
              <a:t>this</a:t>
            </a:r>
            <a:r>
              <a:rPr lang="en-US" dirty="0" smtClean="0"/>
              <a:t> and any parameters (notice </a:t>
            </a:r>
            <a:r>
              <a:rPr lang="en-US" dirty="0" smtClean="0">
                <a:latin typeface="Courier New"/>
                <a:cs typeface="Courier New"/>
              </a:rPr>
              <a:t>this</a:t>
            </a:r>
            <a:r>
              <a:rPr lang="en-US" dirty="0" smtClean="0"/>
              <a:t> is now missing).  Those names won’t reach objects unless/until the method gets called again.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335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386</TotalTime>
  <Words>593</Words>
  <Application>Microsoft Macintosh PowerPoint</Application>
  <PresentationFormat>On-screen Show (4:3)</PresentationFormat>
  <Paragraphs>133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Mapping Methods</vt:lpstr>
      <vt:lpstr>PowerPoint Presentation</vt:lpstr>
      <vt:lpstr>PowerPoint Presentation</vt:lpstr>
      <vt:lpstr>PowerPoint Presentation</vt:lpstr>
      <vt:lpstr>PowerPoint Presentation</vt:lpstr>
    </vt:vector>
  </TitlesOfParts>
  <Manager/>
  <Company>WPI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Kathi Fisler</dc:creator>
  <cp:keywords/>
  <dc:description/>
  <cp:lastModifiedBy>Kathi Fisler</cp:lastModifiedBy>
  <cp:revision>18</cp:revision>
  <dcterms:created xsi:type="dcterms:W3CDTF">2015-09-14T12:59:26Z</dcterms:created>
  <dcterms:modified xsi:type="dcterms:W3CDTF">2015-10-21T20:12:03Z</dcterms:modified>
  <cp:category/>
</cp:coreProperties>
</file>