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2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42534-2430-7043-BC50-7CAC951103E7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C1E0A-E6A1-C249-B28E-04946BEAF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21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 blank</a:t>
            </a:r>
            <a:r>
              <a:rPr lang="en-US" baseline="0" dirty="0" smtClean="0"/>
              <a:t> map, before any classes are defined or any expressions executed.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C1E0A-E6A1-C249-B28E-04946BEAF3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89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6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82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4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8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8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0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32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2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1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21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7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 the Hood: A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0789"/>
            <a:ext cx="8229600" cy="4429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 err="1" smtClean="0"/>
              <a:t>slidedeck</a:t>
            </a:r>
            <a:r>
              <a:rPr lang="en-US" dirty="0" smtClean="0"/>
              <a:t> shows the various kinds of information that Java tracks under the hood as you create classes and objects and evaluate expressions.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first slide shows a blank map.  The rest of the slides show how the map gets populated as you execute various expressions.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300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994" y="3944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KNOWN CLASSES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736260" y="4585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OBJECTS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0218" y="4819810"/>
            <a:ext cx="169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NAMED VALUES</a:t>
            </a:r>
            <a:endParaRPr lang="en-US" u="sn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83861" y="177247"/>
            <a:ext cx="14598" cy="6523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4799075"/>
            <a:ext cx="4598459" cy="207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83861" y="5222718"/>
            <a:ext cx="4560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34074" y="5253948"/>
            <a:ext cx="4558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EXPRESSION</a:t>
            </a:r>
            <a:r>
              <a:rPr lang="en-US" dirty="0" smtClean="0"/>
              <a:t> (impact on other areas are in red)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959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994" y="3944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KNOWN CLASSES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736260" y="4585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OBJECTS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0218" y="4819810"/>
            <a:ext cx="169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NAMED VALUES</a:t>
            </a:r>
            <a:endParaRPr lang="en-US" u="sn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83861" y="177247"/>
            <a:ext cx="14598" cy="6523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4799075"/>
            <a:ext cx="4598459" cy="207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086613" y="5623280"/>
            <a:ext cx="2884044" cy="10485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/>
          </a:p>
          <a:p>
            <a:r>
              <a:rPr lang="en-US" sz="1400" dirty="0" smtClean="0"/>
              <a:t>class Dillo {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</a:t>
            </a:r>
            <a:r>
              <a:rPr lang="en-US" sz="1400" dirty="0" err="1" smtClean="0"/>
              <a:t>int</a:t>
            </a:r>
            <a:r>
              <a:rPr lang="en-US" sz="1400" dirty="0" smtClean="0"/>
              <a:t> length;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…</a:t>
            </a:r>
          </a:p>
          <a:p>
            <a:r>
              <a:rPr lang="en-US" sz="1400" dirty="0"/>
              <a:t>}</a:t>
            </a:r>
            <a:endParaRPr lang="en-US" sz="1400" dirty="0" smtClean="0"/>
          </a:p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583861" y="5222718"/>
            <a:ext cx="4560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34074" y="5253948"/>
            <a:ext cx="4558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EXPRESSION</a:t>
            </a:r>
            <a:r>
              <a:rPr lang="en-US" dirty="0" smtClean="0"/>
              <a:t> (impact on other areas are in red)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0795" y="607546"/>
            <a:ext cx="2854846" cy="2107915"/>
          </a:xfrm>
          <a:prstGeom prst="rect">
            <a:avLst/>
          </a:prstGeom>
          <a:noFill/>
          <a:ln w="6350" cmpd="sng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chemeClr val="accent2"/>
                </a:solidFill>
              </a:rPr>
              <a:t>class Dillo {</a:t>
            </a:r>
          </a:p>
          <a:p>
            <a:r>
              <a:rPr lang="en-US" sz="1400" dirty="0">
                <a:solidFill>
                  <a:schemeClr val="accent2"/>
                </a:solidFill>
              </a:rPr>
              <a:t> </a:t>
            </a:r>
            <a:r>
              <a:rPr lang="en-US" sz="1400" dirty="0" smtClean="0">
                <a:solidFill>
                  <a:schemeClr val="accent2"/>
                </a:solidFill>
              </a:rPr>
              <a:t>   </a:t>
            </a:r>
            <a:r>
              <a:rPr lang="en-US" sz="1400" dirty="0" err="1" smtClean="0">
                <a:solidFill>
                  <a:schemeClr val="accent2"/>
                </a:solidFill>
              </a:rPr>
              <a:t>int</a:t>
            </a:r>
            <a:r>
              <a:rPr lang="en-US" sz="1400" dirty="0" smtClean="0">
                <a:solidFill>
                  <a:schemeClr val="accent2"/>
                </a:solidFill>
              </a:rPr>
              <a:t> length;</a:t>
            </a:r>
          </a:p>
          <a:p>
            <a:r>
              <a:rPr lang="en-US" sz="1400" dirty="0">
                <a:solidFill>
                  <a:schemeClr val="accent2"/>
                </a:solidFill>
              </a:rPr>
              <a:t> </a:t>
            </a:r>
            <a:r>
              <a:rPr lang="en-US" sz="1400" dirty="0" smtClean="0">
                <a:solidFill>
                  <a:schemeClr val="accent2"/>
                </a:solidFill>
              </a:rPr>
              <a:t>  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r>
              <a:rPr lang="en-US" sz="1400" dirty="0" err="1" smtClean="0">
                <a:solidFill>
                  <a:schemeClr val="accent2"/>
                </a:solidFill>
              </a:rPr>
              <a:t>boolean</a:t>
            </a:r>
            <a:r>
              <a:rPr lang="en-US" sz="1400" dirty="0" smtClean="0">
                <a:solidFill>
                  <a:schemeClr val="accent2"/>
                </a:solidFill>
              </a:rPr>
              <a:t> </a:t>
            </a:r>
            <a:r>
              <a:rPr lang="en-US" sz="1400" dirty="0" err="1" smtClean="0">
                <a:solidFill>
                  <a:schemeClr val="accent2"/>
                </a:solidFill>
              </a:rPr>
              <a:t>isDead</a:t>
            </a:r>
            <a:r>
              <a:rPr lang="en-US" sz="1400" dirty="0" smtClean="0">
                <a:solidFill>
                  <a:schemeClr val="accent2"/>
                </a:solidFill>
              </a:rPr>
              <a:t>;</a:t>
            </a:r>
          </a:p>
          <a:p>
            <a:endParaRPr lang="en-US" sz="1400" dirty="0" smtClean="0">
              <a:solidFill>
                <a:schemeClr val="accent2"/>
              </a:solidFill>
            </a:endParaRPr>
          </a:p>
          <a:p>
            <a:r>
              <a:rPr lang="en-US" sz="1400" dirty="0">
                <a:solidFill>
                  <a:schemeClr val="accent2"/>
                </a:solidFill>
              </a:rPr>
              <a:t> </a:t>
            </a:r>
            <a:r>
              <a:rPr lang="en-US" sz="1400" dirty="0" smtClean="0">
                <a:solidFill>
                  <a:schemeClr val="accent2"/>
                </a:solidFill>
              </a:rPr>
              <a:t>   Dillo (</a:t>
            </a:r>
            <a:r>
              <a:rPr lang="en-US" sz="1400" dirty="0" err="1" smtClean="0">
                <a:solidFill>
                  <a:schemeClr val="accent2"/>
                </a:solidFill>
              </a:rPr>
              <a:t>int</a:t>
            </a:r>
            <a:r>
              <a:rPr lang="en-US" sz="1400" dirty="0" smtClean="0">
                <a:solidFill>
                  <a:schemeClr val="accent2"/>
                </a:solidFill>
              </a:rPr>
              <a:t> length, </a:t>
            </a:r>
            <a:r>
              <a:rPr lang="en-US" sz="1400" dirty="0" err="1" smtClean="0">
                <a:solidFill>
                  <a:schemeClr val="accent2"/>
                </a:solidFill>
              </a:rPr>
              <a:t>boolean</a:t>
            </a:r>
            <a:r>
              <a:rPr lang="en-US" sz="1400" dirty="0" smtClean="0">
                <a:solidFill>
                  <a:schemeClr val="accent2"/>
                </a:solidFill>
              </a:rPr>
              <a:t> </a:t>
            </a:r>
            <a:r>
              <a:rPr lang="en-US" sz="1400" dirty="0" err="1" smtClean="0">
                <a:solidFill>
                  <a:schemeClr val="accent2"/>
                </a:solidFill>
              </a:rPr>
              <a:t>isDead</a:t>
            </a:r>
            <a:r>
              <a:rPr lang="en-US" sz="1400" dirty="0" smtClean="0">
                <a:solidFill>
                  <a:schemeClr val="accent2"/>
                </a:solidFill>
              </a:rPr>
              <a:t>) {</a:t>
            </a:r>
          </a:p>
          <a:p>
            <a:r>
              <a:rPr lang="en-US" sz="1400" dirty="0">
                <a:solidFill>
                  <a:schemeClr val="accent2"/>
                </a:solidFill>
              </a:rPr>
              <a:t> </a:t>
            </a:r>
            <a:r>
              <a:rPr lang="en-US" sz="1400" dirty="0" smtClean="0">
                <a:solidFill>
                  <a:schemeClr val="accent2"/>
                </a:solidFill>
              </a:rPr>
              <a:t>      </a:t>
            </a:r>
            <a:r>
              <a:rPr lang="en-US" sz="1400" dirty="0" err="1" smtClean="0">
                <a:solidFill>
                  <a:schemeClr val="accent2"/>
                </a:solidFill>
              </a:rPr>
              <a:t>this.length</a:t>
            </a:r>
            <a:r>
              <a:rPr lang="en-US" sz="1400" dirty="0" smtClean="0">
                <a:solidFill>
                  <a:schemeClr val="accent2"/>
                </a:solidFill>
              </a:rPr>
              <a:t> = length;</a:t>
            </a:r>
          </a:p>
          <a:p>
            <a:r>
              <a:rPr lang="en-US" sz="1400" dirty="0">
                <a:solidFill>
                  <a:schemeClr val="accent2"/>
                </a:solidFill>
              </a:rPr>
              <a:t> </a:t>
            </a:r>
            <a:r>
              <a:rPr lang="en-US" sz="1400" dirty="0" smtClean="0">
                <a:solidFill>
                  <a:schemeClr val="accent2"/>
                </a:solidFill>
              </a:rPr>
              <a:t>      </a:t>
            </a:r>
            <a:r>
              <a:rPr lang="en-US" sz="1400" dirty="0" err="1" smtClean="0">
                <a:solidFill>
                  <a:schemeClr val="accent2"/>
                </a:solidFill>
              </a:rPr>
              <a:t>this.isDead</a:t>
            </a:r>
            <a:r>
              <a:rPr lang="en-US" sz="1400" dirty="0" smtClean="0">
                <a:solidFill>
                  <a:schemeClr val="accent2"/>
                </a:solidFill>
              </a:rPr>
              <a:t> = </a:t>
            </a:r>
            <a:r>
              <a:rPr lang="en-US" sz="1400" dirty="0" err="1" smtClean="0">
                <a:solidFill>
                  <a:schemeClr val="accent2"/>
                </a:solidFill>
              </a:rPr>
              <a:t>isDead</a:t>
            </a:r>
            <a:r>
              <a:rPr lang="en-US" sz="1400" dirty="0" smtClean="0">
                <a:solidFill>
                  <a:schemeClr val="accent2"/>
                </a:solidFill>
              </a:rPr>
              <a:t>;</a:t>
            </a:r>
          </a:p>
          <a:p>
            <a:r>
              <a:rPr lang="en-US" sz="1400" dirty="0">
                <a:solidFill>
                  <a:schemeClr val="accent2"/>
                </a:solidFill>
              </a:rPr>
              <a:t> </a:t>
            </a:r>
            <a:r>
              <a:rPr lang="en-US" sz="1400" dirty="0" smtClean="0">
                <a:solidFill>
                  <a:schemeClr val="accent2"/>
                </a:solidFill>
              </a:rPr>
              <a:t>   }</a:t>
            </a:r>
          </a:p>
          <a:p>
            <a:r>
              <a:rPr lang="en-US" sz="1400" dirty="0">
                <a:solidFill>
                  <a:schemeClr val="accent2"/>
                </a:solidFill>
              </a:rPr>
              <a:t>}</a:t>
            </a:r>
            <a:endParaRPr lang="en-US" sz="1400" dirty="0" smtClean="0">
              <a:solidFill>
                <a:schemeClr val="accent2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773710" y="3299434"/>
            <a:ext cx="2802870" cy="96355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 </a:t>
            </a:r>
            <a:r>
              <a:rPr lang="en-US" dirty="0" smtClean="0">
                <a:latin typeface="Courier New"/>
                <a:cs typeface="Courier New"/>
              </a:rPr>
              <a:t>class</a:t>
            </a:r>
            <a:r>
              <a:rPr lang="en-US" dirty="0" smtClean="0"/>
              <a:t>  expression adds to the known-classes area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694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994" y="3944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KNOWN CLASSES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736260" y="4585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OBJECTS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0218" y="4819810"/>
            <a:ext cx="169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NAMED VALUES</a:t>
            </a:r>
            <a:endParaRPr lang="en-US" u="sn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83861" y="177247"/>
            <a:ext cx="14598" cy="6523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4799075"/>
            <a:ext cx="4598459" cy="207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086613" y="5623280"/>
            <a:ext cx="2884044" cy="10485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/>
          </a:p>
          <a:p>
            <a:r>
              <a:rPr lang="en-US" sz="1400" dirty="0" smtClean="0"/>
              <a:t>new Dillo</a:t>
            </a:r>
            <a:r>
              <a:rPr lang="en-US" sz="1400" dirty="0"/>
              <a:t> </a:t>
            </a:r>
            <a:r>
              <a:rPr lang="en-US" sz="1400" dirty="0" smtClean="0"/>
              <a:t>(5, false)</a:t>
            </a:r>
          </a:p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583861" y="5222718"/>
            <a:ext cx="4560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34074" y="5253948"/>
            <a:ext cx="4558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EXPRESSION</a:t>
            </a:r>
            <a:r>
              <a:rPr lang="en-US" dirty="0" smtClean="0"/>
              <a:t> (impact on other areas are in red)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822231" y="607546"/>
            <a:ext cx="1422595" cy="925376"/>
          </a:xfrm>
          <a:prstGeom prst="rect">
            <a:avLst/>
          </a:prstGeom>
          <a:noFill/>
          <a:ln w="6350" cmpd="sng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/>
          </a:p>
          <a:p>
            <a:pPr algn="ctr"/>
            <a:r>
              <a:rPr lang="en-US" sz="1400" u="sng" dirty="0" smtClean="0">
                <a:solidFill>
                  <a:schemeClr val="accent2"/>
                </a:solidFill>
              </a:rPr>
              <a:t>Dillo</a:t>
            </a:r>
          </a:p>
          <a:p>
            <a:r>
              <a:rPr lang="en-US" sz="1400" dirty="0" smtClean="0">
                <a:solidFill>
                  <a:schemeClr val="accent2"/>
                </a:solidFill>
              </a:rPr>
              <a:t>length = 5</a:t>
            </a:r>
          </a:p>
          <a:p>
            <a:r>
              <a:rPr lang="en-US" sz="1400" dirty="0" err="1" smtClean="0">
                <a:solidFill>
                  <a:schemeClr val="accent2"/>
                </a:solidFill>
              </a:rPr>
              <a:t>isDead</a:t>
            </a:r>
            <a:r>
              <a:rPr lang="en-US" sz="1400" dirty="0" smtClean="0">
                <a:solidFill>
                  <a:schemeClr val="accent2"/>
                </a:solidFill>
              </a:rPr>
              <a:t> = false</a:t>
            </a:r>
          </a:p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10795" y="602168"/>
            <a:ext cx="2854846" cy="2107915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rgbClr val="000000"/>
                </a:solidFill>
              </a:rPr>
              <a:t>class Dillo {</a:t>
            </a:r>
          </a:p>
          <a:p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   </a:t>
            </a:r>
            <a:r>
              <a:rPr lang="en-US" sz="1400" dirty="0" err="1" smtClean="0">
                <a:solidFill>
                  <a:srgbClr val="000000"/>
                </a:solidFill>
              </a:rPr>
              <a:t>int</a:t>
            </a:r>
            <a:r>
              <a:rPr lang="en-US" sz="1400" dirty="0" smtClean="0">
                <a:solidFill>
                  <a:srgbClr val="000000"/>
                </a:solidFill>
              </a:rPr>
              <a:t> length;</a:t>
            </a:r>
          </a:p>
          <a:p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  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</a:rPr>
              <a:t>isDead</a:t>
            </a:r>
            <a:r>
              <a:rPr lang="en-US" sz="1400" dirty="0" smtClean="0">
                <a:solidFill>
                  <a:srgbClr val="000000"/>
                </a:solidFill>
              </a:rPr>
              <a:t>;</a:t>
            </a:r>
          </a:p>
          <a:p>
            <a:endParaRPr lang="en-US" sz="1400" dirty="0" smtClean="0">
              <a:solidFill>
                <a:srgbClr val="000000"/>
              </a:solidFill>
            </a:endParaRPr>
          </a:p>
          <a:p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   Dillo (</a:t>
            </a:r>
            <a:r>
              <a:rPr lang="en-US" sz="1400" dirty="0" err="1" smtClean="0">
                <a:solidFill>
                  <a:srgbClr val="000000"/>
                </a:solidFill>
              </a:rPr>
              <a:t>int</a:t>
            </a:r>
            <a:r>
              <a:rPr lang="en-US" sz="1400" dirty="0" smtClean="0">
                <a:solidFill>
                  <a:srgbClr val="000000"/>
                </a:solidFill>
              </a:rPr>
              <a:t> length, </a:t>
            </a:r>
            <a:r>
              <a:rPr lang="en-US" sz="1400" dirty="0" err="1" smtClean="0">
                <a:solidFill>
                  <a:srgbClr val="000000"/>
                </a:solidFill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</a:rPr>
              <a:t>isDead</a:t>
            </a:r>
            <a:r>
              <a:rPr lang="en-US" sz="1400" dirty="0" smtClean="0">
                <a:solidFill>
                  <a:srgbClr val="000000"/>
                </a:solidFill>
              </a:rPr>
              <a:t>) {</a:t>
            </a:r>
          </a:p>
          <a:p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      </a:t>
            </a:r>
            <a:r>
              <a:rPr lang="en-US" sz="1400" dirty="0" err="1" smtClean="0">
                <a:solidFill>
                  <a:srgbClr val="000000"/>
                </a:solidFill>
              </a:rPr>
              <a:t>this.length</a:t>
            </a:r>
            <a:r>
              <a:rPr lang="en-US" sz="1400" dirty="0" smtClean="0">
                <a:solidFill>
                  <a:srgbClr val="000000"/>
                </a:solidFill>
              </a:rPr>
              <a:t> = length;</a:t>
            </a:r>
          </a:p>
          <a:p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      </a:t>
            </a:r>
            <a:r>
              <a:rPr lang="en-US" sz="1400" dirty="0" err="1" smtClean="0">
                <a:solidFill>
                  <a:srgbClr val="000000"/>
                </a:solidFill>
              </a:rPr>
              <a:t>this.isDead</a:t>
            </a:r>
            <a:r>
              <a:rPr lang="en-US" sz="1400" dirty="0" smtClean="0">
                <a:solidFill>
                  <a:srgbClr val="000000"/>
                </a:solidFill>
              </a:rPr>
              <a:t> = </a:t>
            </a:r>
            <a:r>
              <a:rPr lang="en-US" sz="1400" dirty="0" err="1" smtClean="0">
                <a:solidFill>
                  <a:srgbClr val="000000"/>
                </a:solidFill>
              </a:rPr>
              <a:t>isDead</a:t>
            </a:r>
            <a:r>
              <a:rPr lang="en-US" sz="1400" dirty="0" smtClean="0">
                <a:solidFill>
                  <a:srgbClr val="000000"/>
                </a:solidFill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   }</a:t>
            </a:r>
          </a:p>
          <a:p>
            <a:r>
              <a:rPr lang="en-US" sz="1400" dirty="0">
                <a:solidFill>
                  <a:srgbClr val="000000"/>
                </a:solidFill>
              </a:rPr>
              <a:t>}</a:t>
            </a:r>
            <a:endParaRPr lang="en-US" sz="1400" dirty="0" smtClean="0">
              <a:solidFill>
                <a:srgbClr val="00000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5547349" y="3547620"/>
            <a:ext cx="2802870" cy="96355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 </a:t>
            </a:r>
            <a:r>
              <a:rPr lang="en-US" dirty="0" smtClean="0">
                <a:latin typeface="Courier New"/>
                <a:cs typeface="Courier New"/>
              </a:rPr>
              <a:t>new </a:t>
            </a:r>
            <a:r>
              <a:rPr lang="en-US" dirty="0" smtClean="0"/>
              <a:t>expression adds to the objects area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200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994" y="3944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KNOWN CLASSES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736260" y="4585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OBJECTS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0218" y="4819810"/>
            <a:ext cx="169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NAMED VALUES</a:t>
            </a:r>
            <a:endParaRPr lang="en-US" u="sn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83861" y="177247"/>
            <a:ext cx="14598" cy="6523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4799075"/>
            <a:ext cx="4598459" cy="207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086613" y="5623280"/>
            <a:ext cx="2884044" cy="10485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/>
          </a:p>
          <a:p>
            <a:r>
              <a:rPr lang="en-US" sz="1400" dirty="0" err="1" smtClean="0"/>
              <a:t>deadDillo</a:t>
            </a:r>
            <a:r>
              <a:rPr lang="en-US" sz="1400" dirty="0" smtClean="0"/>
              <a:t> = new Dillo</a:t>
            </a:r>
            <a:r>
              <a:rPr lang="en-US" sz="1400" dirty="0"/>
              <a:t> </a:t>
            </a:r>
            <a:r>
              <a:rPr lang="en-US" sz="1400" dirty="0" smtClean="0"/>
              <a:t>(3, true)</a:t>
            </a:r>
          </a:p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583861" y="5222718"/>
            <a:ext cx="4560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34074" y="5253948"/>
            <a:ext cx="4558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EXPRESSION</a:t>
            </a:r>
            <a:r>
              <a:rPr lang="en-US" dirty="0" smtClean="0"/>
              <a:t> (impact on other areas are in red)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822231" y="607546"/>
            <a:ext cx="1422595" cy="925376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>
              <a:solidFill>
                <a:srgbClr val="000000"/>
              </a:solidFill>
            </a:endParaRPr>
          </a:p>
          <a:p>
            <a:pPr algn="ctr"/>
            <a:r>
              <a:rPr lang="en-US" sz="1400" u="sng" dirty="0" smtClean="0">
                <a:solidFill>
                  <a:srgbClr val="000000"/>
                </a:solidFill>
              </a:rPr>
              <a:t>Dillo</a:t>
            </a:r>
          </a:p>
          <a:p>
            <a:r>
              <a:rPr lang="en-US" sz="1400" dirty="0" smtClean="0">
                <a:solidFill>
                  <a:srgbClr val="000000"/>
                </a:solidFill>
              </a:rPr>
              <a:t>length = 5</a:t>
            </a:r>
          </a:p>
          <a:p>
            <a:r>
              <a:rPr lang="en-US" sz="1400" dirty="0" err="1" smtClean="0">
                <a:solidFill>
                  <a:srgbClr val="000000"/>
                </a:solidFill>
              </a:rPr>
              <a:t>isDead</a:t>
            </a:r>
            <a:r>
              <a:rPr lang="en-US" sz="1400" dirty="0" smtClean="0">
                <a:solidFill>
                  <a:srgbClr val="000000"/>
                </a:solidFill>
              </a:rPr>
              <a:t> = false</a:t>
            </a:r>
          </a:p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0795" y="602168"/>
            <a:ext cx="2854846" cy="2107915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rgbClr val="000000"/>
                </a:solidFill>
              </a:rPr>
              <a:t>class Dillo {</a:t>
            </a:r>
          </a:p>
          <a:p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   </a:t>
            </a:r>
            <a:r>
              <a:rPr lang="en-US" sz="1400" dirty="0" err="1" smtClean="0">
                <a:solidFill>
                  <a:srgbClr val="000000"/>
                </a:solidFill>
              </a:rPr>
              <a:t>int</a:t>
            </a:r>
            <a:r>
              <a:rPr lang="en-US" sz="1400" dirty="0" smtClean="0">
                <a:solidFill>
                  <a:srgbClr val="000000"/>
                </a:solidFill>
              </a:rPr>
              <a:t> length;</a:t>
            </a:r>
          </a:p>
          <a:p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  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</a:rPr>
              <a:t>isDead</a:t>
            </a:r>
            <a:r>
              <a:rPr lang="en-US" sz="1400" dirty="0" smtClean="0">
                <a:solidFill>
                  <a:srgbClr val="000000"/>
                </a:solidFill>
              </a:rPr>
              <a:t>;</a:t>
            </a:r>
          </a:p>
          <a:p>
            <a:endParaRPr lang="en-US" sz="1400" dirty="0" smtClean="0">
              <a:solidFill>
                <a:srgbClr val="000000"/>
              </a:solidFill>
            </a:endParaRPr>
          </a:p>
          <a:p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   Dillo (</a:t>
            </a:r>
            <a:r>
              <a:rPr lang="en-US" sz="1400" dirty="0" err="1" smtClean="0">
                <a:solidFill>
                  <a:srgbClr val="000000"/>
                </a:solidFill>
              </a:rPr>
              <a:t>int</a:t>
            </a:r>
            <a:r>
              <a:rPr lang="en-US" sz="1400" dirty="0" smtClean="0">
                <a:solidFill>
                  <a:srgbClr val="000000"/>
                </a:solidFill>
              </a:rPr>
              <a:t> length, </a:t>
            </a:r>
            <a:r>
              <a:rPr lang="en-US" sz="1400" dirty="0" err="1" smtClean="0">
                <a:solidFill>
                  <a:srgbClr val="000000"/>
                </a:solidFill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</a:rPr>
              <a:t>isDead</a:t>
            </a:r>
            <a:r>
              <a:rPr lang="en-US" sz="1400" dirty="0" smtClean="0">
                <a:solidFill>
                  <a:srgbClr val="000000"/>
                </a:solidFill>
              </a:rPr>
              <a:t>) {</a:t>
            </a:r>
          </a:p>
          <a:p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      </a:t>
            </a:r>
            <a:r>
              <a:rPr lang="en-US" sz="1400" dirty="0" err="1" smtClean="0">
                <a:solidFill>
                  <a:srgbClr val="000000"/>
                </a:solidFill>
              </a:rPr>
              <a:t>this.length</a:t>
            </a:r>
            <a:r>
              <a:rPr lang="en-US" sz="1400" dirty="0" smtClean="0">
                <a:solidFill>
                  <a:srgbClr val="000000"/>
                </a:solidFill>
              </a:rPr>
              <a:t> = length;</a:t>
            </a:r>
          </a:p>
          <a:p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      </a:t>
            </a:r>
            <a:r>
              <a:rPr lang="en-US" sz="1400" dirty="0" err="1" smtClean="0">
                <a:solidFill>
                  <a:srgbClr val="000000"/>
                </a:solidFill>
              </a:rPr>
              <a:t>this.isDead</a:t>
            </a:r>
            <a:r>
              <a:rPr lang="en-US" sz="1400" dirty="0" smtClean="0">
                <a:solidFill>
                  <a:srgbClr val="000000"/>
                </a:solidFill>
              </a:rPr>
              <a:t> = </a:t>
            </a:r>
            <a:r>
              <a:rPr lang="en-US" sz="1400" dirty="0" err="1" smtClean="0">
                <a:solidFill>
                  <a:srgbClr val="000000"/>
                </a:solidFill>
              </a:rPr>
              <a:t>isDead</a:t>
            </a:r>
            <a:r>
              <a:rPr lang="en-US" sz="1400" dirty="0" smtClean="0">
                <a:solidFill>
                  <a:srgbClr val="000000"/>
                </a:solidFill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   }</a:t>
            </a:r>
          </a:p>
          <a:p>
            <a:r>
              <a:rPr lang="en-US" sz="1400" dirty="0">
                <a:solidFill>
                  <a:srgbClr val="000000"/>
                </a:solidFill>
              </a:rPr>
              <a:t>}</a:t>
            </a:r>
            <a:endParaRPr lang="en-US" sz="1400" dirty="0" smtClean="0">
              <a:solidFill>
                <a:srgbClr val="00000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822231" y="1971684"/>
            <a:ext cx="1422595" cy="925376"/>
          </a:xfrm>
          <a:prstGeom prst="rect">
            <a:avLst/>
          </a:prstGeom>
          <a:noFill/>
          <a:ln w="6350" cmpd="sng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/>
          </a:p>
          <a:p>
            <a:pPr algn="ctr"/>
            <a:r>
              <a:rPr lang="en-US" sz="1400" u="sng" dirty="0" smtClean="0">
                <a:solidFill>
                  <a:schemeClr val="accent2"/>
                </a:solidFill>
              </a:rPr>
              <a:t>Dillo</a:t>
            </a:r>
          </a:p>
          <a:p>
            <a:r>
              <a:rPr lang="en-US" sz="1400" dirty="0" smtClean="0">
                <a:solidFill>
                  <a:schemeClr val="accent2"/>
                </a:solidFill>
              </a:rPr>
              <a:t>length = 3</a:t>
            </a:r>
          </a:p>
          <a:p>
            <a:r>
              <a:rPr lang="en-US" sz="1400" dirty="0" err="1" smtClean="0">
                <a:solidFill>
                  <a:schemeClr val="accent2"/>
                </a:solidFill>
              </a:rPr>
              <a:t>isDead</a:t>
            </a:r>
            <a:r>
              <a:rPr lang="en-US" sz="1400" dirty="0" smtClean="0">
                <a:solidFill>
                  <a:schemeClr val="accent2"/>
                </a:solidFill>
              </a:rPr>
              <a:t> = true</a:t>
            </a:r>
          </a:p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10795" y="5463971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chemeClr val="accent2"/>
                </a:solidFill>
              </a:rPr>
              <a:t>deadDillo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7" name="Elbow Connector 6"/>
          <p:cNvCxnSpPr>
            <a:stCxn id="15" idx="3"/>
            <a:endCxn id="13" idx="1"/>
          </p:cNvCxnSpPr>
          <p:nvPr/>
        </p:nvCxnSpPr>
        <p:spPr>
          <a:xfrm flipV="1">
            <a:off x="1138665" y="2434372"/>
            <a:ext cx="3683566" cy="3246663"/>
          </a:xfrm>
          <a:prstGeom prst="bentConnector3">
            <a:avLst>
              <a:gd name="adj1" fmla="val 67834"/>
            </a:avLst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5328374" y="3693614"/>
            <a:ext cx="3138631" cy="87187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  </a:t>
            </a:r>
            <a:r>
              <a:rPr lang="en-US" dirty="0" smtClean="0">
                <a:latin typeface="Courier New"/>
                <a:cs typeface="Courier New"/>
              </a:rPr>
              <a:t>= </a:t>
            </a:r>
            <a:r>
              <a:rPr lang="en-US" dirty="0" smtClean="0"/>
              <a:t>expression yields</a:t>
            </a:r>
          </a:p>
          <a:p>
            <a:pPr algn="ctr"/>
            <a:r>
              <a:rPr lang="en-US" dirty="0" smtClean="0"/>
              <a:t>a named value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6564577" y="415188"/>
            <a:ext cx="2369569" cy="120813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Note there is no way to access the live </a:t>
            </a:r>
            <a:r>
              <a:rPr lang="en-US" dirty="0" err="1" smtClean="0"/>
              <a:t>dillo</a:t>
            </a:r>
            <a:r>
              <a:rPr lang="en-US" dirty="0" smtClean="0"/>
              <a:t> (but it still exists)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95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994" y="3944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KNOWN CLASSES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736260" y="4585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OBJECTS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0218" y="4819810"/>
            <a:ext cx="169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NAMED VALUES</a:t>
            </a:r>
            <a:endParaRPr lang="en-US" u="sn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83861" y="177247"/>
            <a:ext cx="14598" cy="6523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4799075"/>
            <a:ext cx="4598459" cy="207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086613" y="5623280"/>
            <a:ext cx="3219810" cy="10485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/>
          </a:p>
          <a:p>
            <a:r>
              <a:rPr lang="en-US" sz="1400" dirty="0" err="1" smtClean="0"/>
              <a:t>anotherDeadDillo</a:t>
            </a:r>
            <a:r>
              <a:rPr lang="en-US" sz="1400" dirty="0" smtClean="0"/>
              <a:t> = new Dillo</a:t>
            </a:r>
            <a:r>
              <a:rPr lang="en-US" sz="1400" dirty="0"/>
              <a:t> </a:t>
            </a:r>
            <a:r>
              <a:rPr lang="en-US" sz="1400" dirty="0" smtClean="0"/>
              <a:t>(3, true)</a:t>
            </a:r>
          </a:p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583861" y="5222718"/>
            <a:ext cx="4560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34074" y="5253948"/>
            <a:ext cx="4558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EXPRESSION</a:t>
            </a:r>
            <a:r>
              <a:rPr lang="en-US" dirty="0" smtClean="0"/>
              <a:t> (impact on other areas are in red)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822231" y="607546"/>
            <a:ext cx="1422595" cy="925376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>
              <a:solidFill>
                <a:srgbClr val="000000"/>
              </a:solidFill>
            </a:endParaRPr>
          </a:p>
          <a:p>
            <a:pPr algn="ctr"/>
            <a:r>
              <a:rPr lang="en-US" sz="1400" u="sng" dirty="0" smtClean="0">
                <a:solidFill>
                  <a:srgbClr val="000000"/>
                </a:solidFill>
              </a:rPr>
              <a:t>Dillo</a:t>
            </a:r>
          </a:p>
          <a:p>
            <a:r>
              <a:rPr lang="en-US" sz="1400" dirty="0" smtClean="0">
                <a:solidFill>
                  <a:srgbClr val="000000"/>
                </a:solidFill>
              </a:rPr>
              <a:t>length = 5</a:t>
            </a:r>
          </a:p>
          <a:p>
            <a:r>
              <a:rPr lang="en-US" sz="1400" dirty="0" err="1" smtClean="0">
                <a:solidFill>
                  <a:srgbClr val="000000"/>
                </a:solidFill>
              </a:rPr>
              <a:t>isDead</a:t>
            </a:r>
            <a:r>
              <a:rPr lang="en-US" sz="1400" dirty="0" smtClean="0">
                <a:solidFill>
                  <a:srgbClr val="000000"/>
                </a:solidFill>
              </a:rPr>
              <a:t> = false</a:t>
            </a:r>
          </a:p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0795" y="602168"/>
            <a:ext cx="2854846" cy="2107915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rgbClr val="000000"/>
                </a:solidFill>
              </a:rPr>
              <a:t>class Dillo {</a:t>
            </a:r>
          </a:p>
          <a:p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   </a:t>
            </a:r>
            <a:r>
              <a:rPr lang="en-US" sz="1400" dirty="0" err="1" smtClean="0">
                <a:solidFill>
                  <a:srgbClr val="000000"/>
                </a:solidFill>
              </a:rPr>
              <a:t>int</a:t>
            </a:r>
            <a:r>
              <a:rPr lang="en-US" sz="1400" dirty="0" smtClean="0">
                <a:solidFill>
                  <a:srgbClr val="000000"/>
                </a:solidFill>
              </a:rPr>
              <a:t> length;</a:t>
            </a:r>
          </a:p>
          <a:p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  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</a:rPr>
              <a:t>isDead</a:t>
            </a:r>
            <a:r>
              <a:rPr lang="en-US" sz="1400" dirty="0" smtClean="0">
                <a:solidFill>
                  <a:srgbClr val="000000"/>
                </a:solidFill>
              </a:rPr>
              <a:t>;</a:t>
            </a:r>
          </a:p>
          <a:p>
            <a:endParaRPr lang="en-US" sz="1400" dirty="0" smtClean="0">
              <a:solidFill>
                <a:srgbClr val="000000"/>
              </a:solidFill>
            </a:endParaRPr>
          </a:p>
          <a:p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   Dillo (</a:t>
            </a:r>
            <a:r>
              <a:rPr lang="en-US" sz="1400" dirty="0" err="1" smtClean="0">
                <a:solidFill>
                  <a:srgbClr val="000000"/>
                </a:solidFill>
              </a:rPr>
              <a:t>int</a:t>
            </a:r>
            <a:r>
              <a:rPr lang="en-US" sz="1400" dirty="0" smtClean="0">
                <a:solidFill>
                  <a:srgbClr val="000000"/>
                </a:solidFill>
              </a:rPr>
              <a:t> length, </a:t>
            </a:r>
            <a:r>
              <a:rPr lang="en-US" sz="1400" dirty="0" err="1" smtClean="0">
                <a:solidFill>
                  <a:srgbClr val="000000"/>
                </a:solidFill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</a:rPr>
              <a:t>isDead</a:t>
            </a:r>
            <a:r>
              <a:rPr lang="en-US" sz="1400" dirty="0" smtClean="0">
                <a:solidFill>
                  <a:srgbClr val="000000"/>
                </a:solidFill>
              </a:rPr>
              <a:t>) {</a:t>
            </a:r>
          </a:p>
          <a:p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      </a:t>
            </a:r>
            <a:r>
              <a:rPr lang="en-US" sz="1400" dirty="0" err="1" smtClean="0">
                <a:solidFill>
                  <a:srgbClr val="000000"/>
                </a:solidFill>
              </a:rPr>
              <a:t>this.length</a:t>
            </a:r>
            <a:r>
              <a:rPr lang="en-US" sz="1400" dirty="0" smtClean="0">
                <a:solidFill>
                  <a:srgbClr val="000000"/>
                </a:solidFill>
              </a:rPr>
              <a:t> = length;</a:t>
            </a:r>
          </a:p>
          <a:p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      </a:t>
            </a:r>
            <a:r>
              <a:rPr lang="en-US" sz="1400" dirty="0" err="1" smtClean="0">
                <a:solidFill>
                  <a:srgbClr val="000000"/>
                </a:solidFill>
              </a:rPr>
              <a:t>this.isDead</a:t>
            </a:r>
            <a:r>
              <a:rPr lang="en-US" sz="1400" dirty="0" smtClean="0">
                <a:solidFill>
                  <a:srgbClr val="000000"/>
                </a:solidFill>
              </a:rPr>
              <a:t> = </a:t>
            </a:r>
            <a:r>
              <a:rPr lang="en-US" sz="1400" dirty="0" err="1" smtClean="0">
                <a:solidFill>
                  <a:srgbClr val="000000"/>
                </a:solidFill>
              </a:rPr>
              <a:t>isDead</a:t>
            </a:r>
            <a:r>
              <a:rPr lang="en-US" sz="1400" dirty="0" smtClean="0">
                <a:solidFill>
                  <a:srgbClr val="000000"/>
                </a:solidFill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   }</a:t>
            </a:r>
          </a:p>
          <a:p>
            <a:r>
              <a:rPr lang="en-US" sz="1400" dirty="0">
                <a:solidFill>
                  <a:srgbClr val="000000"/>
                </a:solidFill>
              </a:rPr>
              <a:t>}</a:t>
            </a:r>
            <a:endParaRPr lang="en-US" sz="1400" dirty="0" smtClean="0">
              <a:solidFill>
                <a:srgbClr val="00000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822231" y="1971684"/>
            <a:ext cx="1422595" cy="925376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u="sng" dirty="0" smtClean="0">
                <a:solidFill>
                  <a:schemeClr val="tx1"/>
                </a:solidFill>
              </a:rPr>
              <a:t>Dillo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length = 3</a:t>
            </a:r>
          </a:p>
          <a:p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 = true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0795" y="5463971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rgbClr val="000000"/>
                </a:solidFill>
              </a:rPr>
              <a:t>deadDillo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7" name="Elbow Connector 6"/>
          <p:cNvCxnSpPr>
            <a:stCxn id="15" idx="3"/>
            <a:endCxn id="13" idx="1"/>
          </p:cNvCxnSpPr>
          <p:nvPr/>
        </p:nvCxnSpPr>
        <p:spPr>
          <a:xfrm flipV="1">
            <a:off x="1138665" y="2434372"/>
            <a:ext cx="3683566" cy="3246663"/>
          </a:xfrm>
          <a:prstGeom prst="bentConnector3">
            <a:avLst>
              <a:gd name="adj1" fmla="val 67834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828651" y="3335822"/>
            <a:ext cx="1422595" cy="925376"/>
          </a:xfrm>
          <a:prstGeom prst="rect">
            <a:avLst/>
          </a:prstGeom>
          <a:noFill/>
          <a:ln w="6350" cmpd="sng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/>
          </a:p>
          <a:p>
            <a:pPr algn="ctr"/>
            <a:r>
              <a:rPr lang="en-US" sz="1400" u="sng" dirty="0" smtClean="0">
                <a:solidFill>
                  <a:schemeClr val="accent2"/>
                </a:solidFill>
              </a:rPr>
              <a:t>Dillo</a:t>
            </a:r>
          </a:p>
          <a:p>
            <a:r>
              <a:rPr lang="en-US" sz="1400" dirty="0" smtClean="0">
                <a:solidFill>
                  <a:schemeClr val="accent2"/>
                </a:solidFill>
              </a:rPr>
              <a:t>length = 3</a:t>
            </a:r>
          </a:p>
          <a:p>
            <a:r>
              <a:rPr lang="en-US" sz="1400" dirty="0" err="1" smtClean="0">
                <a:solidFill>
                  <a:schemeClr val="accent2"/>
                </a:solidFill>
              </a:rPr>
              <a:t>isDead</a:t>
            </a:r>
            <a:r>
              <a:rPr lang="en-US" sz="1400" dirty="0" smtClean="0">
                <a:solidFill>
                  <a:schemeClr val="accent2"/>
                </a:solidFill>
              </a:rPr>
              <a:t> = true</a:t>
            </a:r>
          </a:p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210795" y="5898099"/>
            <a:ext cx="1539378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chemeClr val="accent2"/>
                </a:solidFill>
              </a:rPr>
              <a:t>anotherDeadDillo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11" name="Elbow Connector 10"/>
          <p:cNvCxnSpPr>
            <a:stCxn id="19" idx="3"/>
            <a:endCxn id="18" idx="1"/>
          </p:cNvCxnSpPr>
          <p:nvPr/>
        </p:nvCxnSpPr>
        <p:spPr>
          <a:xfrm flipV="1">
            <a:off x="1750173" y="3798510"/>
            <a:ext cx="3078478" cy="2316653"/>
          </a:xfrm>
          <a:prstGeom prst="bentConnector3">
            <a:avLst>
              <a:gd name="adj1" fmla="val 73236"/>
            </a:avLst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6510834" y="2519608"/>
            <a:ext cx="2414192" cy="118175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 is fine to have multiple objects with the same field values.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26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417</Words>
  <Application>Microsoft Macintosh PowerPoint</Application>
  <PresentationFormat>On-screen Show (4:3)</PresentationFormat>
  <Paragraphs>106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Under the Hood: A Map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WPI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Kathi Fisler</dc:creator>
  <cp:keywords/>
  <dc:description/>
  <cp:lastModifiedBy>Kathi Fisler</cp:lastModifiedBy>
  <cp:revision>14</cp:revision>
  <dcterms:created xsi:type="dcterms:W3CDTF">2015-09-14T12:59:26Z</dcterms:created>
  <dcterms:modified xsi:type="dcterms:W3CDTF">2015-10-21T20:12:11Z</dcterms:modified>
  <cp:category/>
</cp:coreProperties>
</file>