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2" r:id="rId4"/>
    <p:sldId id="263" r:id="rId5"/>
    <p:sldId id="258" r:id="rId6"/>
    <p:sldId id="259" r:id="rId7"/>
    <p:sldId id="264" r:id="rId8"/>
    <p:sldId id="261" r:id="rId9"/>
    <p:sldId id="260" r:id="rId10"/>
    <p:sldId id="265" r:id="rId11"/>
    <p:sldId id="266" r:id="rId12"/>
    <p:sldId id="273" r:id="rId13"/>
    <p:sldId id="267" r:id="rId14"/>
    <p:sldId id="268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45514-56E5-4435-8A54-0C0B13F5A10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58B3F-0D16-440A-911F-2FBCD705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8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E113979F-7D02-43DD-BAD9-0470E7E5D6A0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2329-3834-4DF2-B6A1-67077208DA21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B286-3146-4684-934A-9FC7F9ACF7F5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FF43C-F28A-4888-8C0D-8EB1ACEB60C0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F282-247A-4FDB-8E85-4D62768247BC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B399-77FA-4ED2-935C-920F2BF2AC3F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BD88-4729-464C-A0EB-D05ABB081728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73CA-C4C9-459A-8CA2-3EE6D82ACAB2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96F9-39EB-461A-A00D-75A66033A42A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669-1766-4065-B4D5-A01612F17A00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9021-3922-4630-8A67-A252E7479F9C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16F7335-91EC-42B8-8EE1-23E0CCB237BE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F349D63-1131-4751-8B8A-7A161C5716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244328" y="2919784"/>
            <a:ext cx="4970755" cy="2558994"/>
          </a:xfrm>
        </p:spPr>
        <p:txBody>
          <a:bodyPr/>
          <a:lstStyle/>
          <a:p>
            <a:r>
              <a:rPr lang="en-US" sz="3500" dirty="0" smtClean="0"/>
              <a:t>Types, Implementing, Extending, Interfaces, </a:t>
            </a:r>
            <a:r>
              <a:rPr lang="en-US" sz="3500" dirty="0" err="1"/>
              <a:t>Superclasses</a:t>
            </a:r>
            <a:r>
              <a:rPr lang="en-US" sz="3500" dirty="0"/>
              <a:t>, </a:t>
            </a:r>
            <a:r>
              <a:rPr lang="en-US" sz="3500" dirty="0" smtClean="0"/>
              <a:t>Subclasses, Casting, and Access Modifiers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5149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this?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514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interface </a:t>
            </a:r>
            <a:r>
              <a:rPr lang="en-US" sz="12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returnTheNumberSeven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 implements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...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returnFalse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...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....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C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myObject.returnFalse</a:t>
            </a:r>
            <a:r>
              <a:rPr lang="en-US" sz="1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500" dirty="0"/>
          </a:p>
          <a:p>
            <a:pPr marL="0" indent="0" algn="ctr">
              <a:buNone/>
            </a:pPr>
            <a:r>
              <a:rPr lang="en-US" sz="1500" dirty="0" smtClean="0"/>
              <a:t>Java sees </a:t>
            </a:r>
            <a:r>
              <a:rPr lang="en-US" sz="1500" b="1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5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dirty="0" smtClean="0"/>
              <a:t>as being of type </a:t>
            </a:r>
            <a:r>
              <a:rPr lang="en-US" sz="1500" b="1" i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500" dirty="0" smtClean="0"/>
              <a:t>. </a:t>
            </a:r>
          </a:p>
          <a:p>
            <a:pPr marL="0" indent="0" algn="ctr">
              <a:buNone/>
            </a:pP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Java only knows that objects of type </a:t>
            </a:r>
            <a:r>
              <a:rPr lang="en-US" sz="1500" b="1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5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dirty="0" smtClean="0"/>
              <a:t>have the method </a:t>
            </a:r>
            <a:r>
              <a:rPr lang="en-US" sz="1500" b="1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returnTheNumberSeven</a:t>
            </a:r>
            <a:r>
              <a:rPr lang="en-US" sz="15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dirty="0" smtClean="0"/>
              <a:t>and they don’t have a method called </a:t>
            </a:r>
            <a:r>
              <a:rPr lang="en-US" sz="1500" b="1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returnFalse</a:t>
            </a:r>
            <a:r>
              <a:rPr lang="en-US" sz="1500" dirty="0" smtClean="0"/>
              <a:t>.</a:t>
            </a:r>
          </a:p>
          <a:p>
            <a:pPr marL="0" indent="0" algn="ctr">
              <a:buNone/>
            </a:pP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Casting could let you correct this problem:</a:t>
            </a:r>
            <a:br>
              <a:rPr lang="en-US" sz="1500" dirty="0" smtClean="0"/>
            </a:b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((C)</a:t>
            </a:r>
            <a:r>
              <a:rPr lang="en-US" sz="1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sz="1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returnFalse</a:t>
            </a: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 algn="ctr">
              <a:buNone/>
            </a:pPr>
            <a:r>
              <a:rPr lang="en-US" sz="1500" dirty="0" smtClean="0"/>
              <a:t>Here I’ve told Java, “I promise that </a:t>
            </a:r>
            <a:r>
              <a:rPr lang="en-US" sz="15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5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dirty="0" smtClean="0"/>
              <a:t>is of type “</a:t>
            </a:r>
            <a:r>
              <a:rPr lang="en-US" sz="15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500" dirty="0" smtClean="0"/>
              <a:t>” and has this method.”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5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591012"/>
          </a:xfrm>
        </p:spPr>
        <p:txBody>
          <a:bodyPr>
            <a:normAutofit/>
          </a:bodyPr>
          <a:lstStyle/>
          <a:p>
            <a:r>
              <a:rPr lang="en-US" dirty="0" smtClean="0"/>
              <a:t>Again, imagine you have these two lines of code: </a:t>
            </a:r>
          </a:p>
          <a:p>
            <a:pPr marL="672084" lvl="1" indent="-342900">
              <a:buFont typeface="+mj-lt"/>
              <a:buAutoNum type="arabicPeriod"/>
            </a:pPr>
            <a:r>
              <a:rPr lang="en-US" sz="1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C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672084" lvl="1" indent="-342900">
              <a:buFont typeface="+mj-lt"/>
              <a:buAutoNum type="arabicPeriod"/>
            </a:pP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((C)</a:t>
            </a: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returnFalse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/>
            <a:endParaRPr lang="en-US" sz="1700" dirty="0" smtClean="0"/>
          </a:p>
          <a:p>
            <a:r>
              <a:rPr lang="en-US" dirty="0" smtClean="0"/>
              <a:t>Casting makes Java do this type check at runtime rather than when compiling</a:t>
            </a:r>
          </a:p>
          <a:p>
            <a:pPr lvl="1"/>
            <a:r>
              <a:rPr lang="en-US" dirty="0" smtClean="0"/>
              <a:t>Java sees line #1 above and says, “Okay, so </a:t>
            </a:r>
            <a:r>
              <a:rPr lang="en-US" sz="1900" b="1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/>
              <a:t>is of type </a:t>
            </a:r>
            <a:r>
              <a:rPr lang="en-US" sz="1900" b="1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In line #2 you’re saying, “No Java, I’ve got this, I promise this object is of type </a:t>
            </a:r>
            <a:r>
              <a:rPr lang="en-US" sz="1900" b="1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/>
              <a:t> specifically.”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5910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One last note regarding two lines of code: </a:t>
            </a:r>
          </a:p>
          <a:p>
            <a:pPr marL="672084" lvl="1" indent="-342900">
              <a:buFont typeface="+mj-lt"/>
              <a:buAutoNum type="arabicPeriod"/>
            </a:pPr>
            <a:r>
              <a:rPr lang="en-US" sz="1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C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672084" lvl="1" indent="-342900">
              <a:buFont typeface="+mj-lt"/>
              <a:buAutoNum type="arabicPeriod"/>
            </a:pP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((C)</a:t>
            </a: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returnFalse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29184" lvl="1" indent="0">
              <a:buNone/>
            </a:pPr>
            <a:endParaRPr lang="en-US" dirty="0" smtClean="0"/>
          </a:p>
          <a:p>
            <a:pPr marL="228600" lvl="1"/>
            <a:r>
              <a:rPr lang="en-US" dirty="0" smtClean="0"/>
              <a:t>Note the two sets of parentheses: </a:t>
            </a:r>
            <a:r>
              <a:rPr lang="en-US" sz="19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9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9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9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returnFalse</a:t>
            </a:r>
            <a:r>
              <a:rPr lang="en-US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One goes around the name of the class you’re casting this object to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Another goes around the cast AND the name of the object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 can then do the .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returnFalse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() call</a:t>
            </a:r>
          </a:p>
          <a:p>
            <a:pPr lvl="1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reiterate, this will make Java angry:</a:t>
            </a:r>
          </a:p>
          <a:p>
            <a:pPr lvl="1"/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(C)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myObject.returnFalse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this will make Java happy:</a:t>
            </a:r>
          </a:p>
          <a:p>
            <a:pPr lvl="1"/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((C)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returnFalse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1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Superclasses</a:t>
            </a:r>
            <a:r>
              <a:rPr lang="en-US" dirty="0" smtClean="0"/>
              <a:t> and Subclasses: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286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Dog {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Dog (){};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Just leaving constructor empty for now. Wouldn’t be empty if I wanted to pass in arguments when making a new Dog.*/</a:t>
            </a:r>
            <a:b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Methods would be here, if I added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them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Dog {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(){};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Just leaving constructor empty for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be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empty if I wanted to pass in arguments when making a new </a:t>
            </a:r>
            <a:r>
              <a:rPr lang="en-US" sz="1600" b="1" dirty="0" err="1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*/</a:t>
            </a:r>
            <a:b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Methods would be here, if I added them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Superclasses</a:t>
            </a:r>
            <a:r>
              <a:rPr lang="en-US" dirty="0" smtClean="0"/>
              <a:t> and Subclasses: </a:t>
            </a:r>
            <a:r>
              <a:rPr lang="en-US" sz="4000" dirty="0" smtClean="0"/>
              <a:t>What You Can Do With Casting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Dog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Dog (){};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Just leaving constructor empty for now. Wouldn’t be empty if I wanted to pass in arguments when making a new Dog.*/</a:t>
            </a:r>
            <a:b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Methods would be here, if I added them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Dog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(){};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Just leaving constructor empty for now . be empty if I wanted to pass in arguments when making a new </a:t>
            </a:r>
            <a:r>
              <a:rPr lang="en-US" sz="1200" b="1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*/</a:t>
            </a:r>
            <a:b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200" b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Methods would be here, if I added them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dirty="0" smtClean="0"/>
              <a:t>If you did this: 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myDog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 algn="ctr"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/>
              <a:t>It’s okay to make this cast: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myDog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dirty="0" smtClean="0"/>
              <a:t>Why? </a:t>
            </a:r>
          </a:p>
          <a:p>
            <a:pPr marL="0" indent="0" algn="ctr">
              <a:buNone/>
            </a:pPr>
            <a:r>
              <a:rPr lang="en-US" sz="2000" dirty="0" smtClean="0"/>
              <a:t>Because </a:t>
            </a:r>
            <a:r>
              <a:rPr lang="en-US" sz="20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myDog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was originally created as a </a:t>
            </a:r>
            <a:r>
              <a:rPr lang="en-US" sz="20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endParaRPr lang="en-US" sz="20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8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Superclasses</a:t>
            </a:r>
            <a:r>
              <a:rPr lang="en-US" dirty="0" smtClean="0"/>
              <a:t> and Subclasses: </a:t>
            </a:r>
            <a:r>
              <a:rPr lang="en-US" sz="4000" dirty="0" smtClean="0"/>
              <a:t>What You Can Do With Casting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Dog (){};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Just leaving constructor empty for now. Wouldn’t be empty if I wanted to pass in arguments when making a new Dog.*/</a:t>
            </a:r>
            <a:b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Methods would be here, if I added them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200" b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(){};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Just leaving constructor empty for now . be empty if I wanted to pass in arguments when making a new </a:t>
            </a:r>
            <a:r>
              <a:rPr lang="en-US" sz="1200" b="1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*/</a:t>
            </a:r>
            <a:b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200" b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Methods would be here, if I added them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dirty="0" smtClean="0"/>
              <a:t>If you did this: 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myDog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 algn="ctr"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/>
              <a:t>It’s okay to do this: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(Dog)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myDog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dirty="0" smtClean="0"/>
              <a:t>Why?</a:t>
            </a:r>
          </a:p>
          <a:p>
            <a:pPr marL="0" indent="0" algn="ctr">
              <a:buNone/>
            </a:pPr>
            <a:r>
              <a:rPr lang="en-US" sz="2000" dirty="0"/>
              <a:t>B</a:t>
            </a:r>
            <a:r>
              <a:rPr lang="en-US" sz="2000" dirty="0" smtClean="0"/>
              <a:t>ecause </a:t>
            </a:r>
            <a:r>
              <a:rPr lang="en-US" sz="18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myDog</a:t>
            </a:r>
            <a:r>
              <a:rPr lang="en-US" sz="2000" dirty="0" err="1" smtClean="0"/>
              <a:t>’s</a:t>
            </a:r>
            <a:r>
              <a:rPr lang="en-US" sz="2000" dirty="0" smtClean="0"/>
              <a:t> original type, </a:t>
            </a:r>
            <a:r>
              <a:rPr lang="en-US" sz="1800" b="1" i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2000" dirty="0" smtClean="0"/>
              <a:t>, extends </a:t>
            </a:r>
            <a:r>
              <a:rPr lang="en-US" sz="1800" b="1" i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</a:t>
            </a:r>
            <a:r>
              <a:rPr lang="en-US" sz="2000" dirty="0" smtClean="0"/>
              <a:t>.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0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Superclasses</a:t>
            </a:r>
            <a:r>
              <a:rPr lang="en-US" dirty="0" smtClean="0"/>
              <a:t> and Subclasses: </a:t>
            </a:r>
            <a:r>
              <a:rPr lang="en-US" sz="4000" dirty="0" smtClean="0"/>
              <a:t>What You </a:t>
            </a:r>
            <a:r>
              <a:rPr lang="en-US" sz="4000" b="1" u="sng" dirty="0" smtClean="0"/>
              <a:t>Cannot</a:t>
            </a:r>
            <a:r>
              <a:rPr lang="en-US" sz="4000" dirty="0" smtClean="0"/>
              <a:t> Do With Casting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924800" cy="45910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Dog {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Dog (){};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Just leaving constructor empty for now. Wouldn’t be empty if I wanted to pass in arguments when making a new Dog.*/</a:t>
            </a:r>
            <a:b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Methods would be here, if I added them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Dog {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(){};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Just leaving constructor empty for now . be empty if I wanted to pass in arguments when making a new </a:t>
            </a:r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*/</a:t>
            </a:r>
            <a:b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400" b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Methods would be here, if I added them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dirty="0" smtClean="0"/>
              <a:t>This is </a:t>
            </a:r>
            <a:r>
              <a:rPr lang="en-US" sz="2000" b="1" u="sng" dirty="0" smtClean="0"/>
              <a:t>not</a:t>
            </a:r>
            <a:r>
              <a:rPr lang="en-US" sz="2000" dirty="0" smtClean="0"/>
              <a:t> okay: 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myDog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Dog();</a:t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/>
              <a:t>and then doing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myDog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dirty="0" smtClean="0"/>
              <a:t>Why? </a:t>
            </a:r>
          </a:p>
          <a:p>
            <a:pPr marL="0" indent="0" algn="ctr">
              <a:buNone/>
            </a:pPr>
            <a:r>
              <a:rPr lang="en-US" sz="2000" dirty="0" smtClean="0"/>
              <a:t>Because </a:t>
            </a:r>
            <a:r>
              <a:rPr lang="en-US" sz="18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myDog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was originally created as a </a:t>
            </a:r>
            <a:r>
              <a:rPr lang="en-US" sz="18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</a:t>
            </a:r>
          </a:p>
          <a:p>
            <a:pPr marL="0" indent="0" algn="ctr">
              <a:buNone/>
            </a:pPr>
            <a:endParaRPr lang="en-US" sz="1800" b="1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dirty="0"/>
              <a:t>Error will say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java.lang.reflect.InvocationTargetException</a:t>
            </a:r>
            <a:r>
              <a:rPr 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Caused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by: </a:t>
            </a:r>
            <a:r>
              <a:rPr lang="en-US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java.lang.ClassCastException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 cannot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 cast to </a:t>
            </a:r>
            <a:r>
              <a:rPr lang="en-US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GoldenRetriever</a:t>
            </a:r>
            <a:endParaRPr lang="en-US" sz="20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b="1" dirty="0" smtClean="0"/>
              <a:t>Takeaway</a:t>
            </a:r>
            <a:r>
              <a:rPr lang="en-US" sz="2000" b="1" dirty="0"/>
              <a:t>: You can only refer to classes as their types or their “</a:t>
            </a:r>
            <a:r>
              <a:rPr lang="en-US" sz="2000" b="1" dirty="0" err="1"/>
              <a:t>supertypes</a:t>
            </a:r>
            <a:r>
              <a:rPr lang="en-US" sz="2000" b="1" dirty="0" smtClean="0"/>
              <a:t>.” 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7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Remember About Access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Remember: Set all fields to private (as a default) unless there is a good reason to set it to protected or public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One more time: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Set </a:t>
            </a:r>
            <a:r>
              <a:rPr lang="en-US" dirty="0"/>
              <a:t>all fields to private (as a default) unless there is a good reason to set it to protected or public.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7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Primitive</a:t>
            </a:r>
            <a:r>
              <a:rPr lang="en-US" dirty="0" smtClean="0"/>
              <a:t> types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double, etc.</a:t>
            </a:r>
          </a:p>
          <a:p>
            <a:r>
              <a:rPr lang="en-US" b="1" dirty="0" smtClean="0"/>
              <a:t>Classes</a:t>
            </a:r>
            <a:r>
              <a:rPr lang="en-US" dirty="0" smtClean="0"/>
              <a:t> are also types for variables</a:t>
            </a:r>
          </a:p>
          <a:p>
            <a:pPr lvl="1"/>
            <a:r>
              <a:rPr lang="en-US" dirty="0" err="1" smtClean="0"/>
              <a:t>Dillo</a:t>
            </a:r>
            <a:r>
              <a:rPr lang="en-US" dirty="0" smtClean="0"/>
              <a:t> (Yes, more </a:t>
            </a:r>
            <a:r>
              <a:rPr lang="en-US" dirty="0" err="1" smtClean="0"/>
              <a:t>dillos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Spreadsheet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b="1" dirty="0" smtClean="0"/>
              <a:t>Interfaces</a:t>
            </a:r>
            <a:r>
              <a:rPr lang="en-US" dirty="0" smtClean="0"/>
              <a:t> are also to be types for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1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extend classes?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</a:p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implement interfaces?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</a:p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5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an object get from its class type?</a:t>
            </a:r>
          </a:p>
          <a:p>
            <a:pPr lvl="1"/>
            <a:r>
              <a:rPr lang="en-US" dirty="0" smtClean="0"/>
              <a:t>Both fields and methods</a:t>
            </a:r>
          </a:p>
          <a:p>
            <a:r>
              <a:rPr lang="en-US" dirty="0" smtClean="0"/>
              <a:t>What does an object get from its superclass type?</a:t>
            </a:r>
          </a:p>
          <a:p>
            <a:pPr lvl="1"/>
            <a:r>
              <a:rPr lang="en-US" dirty="0" smtClean="0"/>
              <a:t>Both fields and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2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Interfaces: A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38388"/>
            <a:ext cx="8534400" cy="3951337"/>
          </a:xfrm>
        </p:spPr>
        <p:txBody>
          <a:bodyPr/>
          <a:lstStyle/>
          <a:p>
            <a:r>
              <a:rPr lang="en-US" dirty="0" smtClean="0"/>
              <a:t>A promise to implement certain methods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5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implements </a:t>
            </a:r>
            <a:r>
              <a:rPr lang="en-US" sz="15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endParaRPr lang="en-US" sz="15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 smtClean="0"/>
              <a:t> needs to have all methods that are inside of </a:t>
            </a:r>
            <a:r>
              <a:rPr lang="en-US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endParaRPr lang="en-US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B extends A</a:t>
            </a:r>
          </a:p>
          <a:p>
            <a:pPr lvl="2"/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/>
              <a:t> also needs to have all methods that are inside of </a:t>
            </a:r>
            <a:r>
              <a:rPr lang="en-US" i="1" dirty="0" err="1"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endParaRPr lang="en-US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Interfaces: How You Assign Their Types to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772400" cy="3951337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example, say you have these two classes:</a:t>
            </a:r>
            <a:endParaRPr lang="en-US" dirty="0"/>
          </a:p>
          <a:p>
            <a:pPr lvl="1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5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implements </a:t>
            </a:r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endParaRPr lang="en-US" sz="15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B implements </a:t>
            </a:r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endParaRPr lang="en-US" sz="15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is okay:</a:t>
            </a:r>
          </a:p>
          <a:p>
            <a:pPr lvl="1"/>
            <a:r>
              <a:rPr lang="en-US" sz="1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myObjectA</a:t>
            </a: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A();</a:t>
            </a:r>
          </a:p>
          <a:p>
            <a:pPr lvl="1"/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myObjectB</a:t>
            </a: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B();</a:t>
            </a:r>
          </a:p>
          <a:p>
            <a:pPr lvl="1"/>
            <a:endParaRPr lang="en-US" dirty="0"/>
          </a:p>
          <a:p>
            <a:r>
              <a:rPr lang="en-US" dirty="0" smtClean="0"/>
              <a:t>This is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okay:</a:t>
            </a:r>
          </a:p>
          <a:p>
            <a:pPr lvl="1"/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5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2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Interfaces: What They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8153400" cy="39513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refer to multiple classes as a common type</a:t>
            </a:r>
          </a:p>
          <a:p>
            <a:endParaRPr lang="en-US" dirty="0" smtClean="0"/>
          </a:p>
          <a:p>
            <a:r>
              <a:rPr lang="en-US" dirty="0" smtClean="0"/>
              <a:t>Example (same as before):</a:t>
            </a:r>
          </a:p>
          <a:p>
            <a:pPr lvl="1"/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5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implements </a:t>
            </a:r>
            <a:r>
              <a:rPr lang="en-US" sz="1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endParaRPr lang="en-US" sz="15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B 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implements </a:t>
            </a:r>
            <a:r>
              <a:rPr lang="en-US" sz="1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endParaRPr lang="en-US" sz="15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I can then do:</a:t>
            </a:r>
          </a:p>
          <a:p>
            <a:pPr marL="374904" lvl="1" indent="0">
              <a:buNone/>
            </a:pP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myList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&gt;();</a:t>
            </a:r>
            <a:endParaRPr lang="en-US" dirty="0" smtClean="0"/>
          </a:p>
          <a:p>
            <a:pPr marL="374904" lvl="1" indent="0">
              <a:buNone/>
            </a:pPr>
            <a:endParaRPr lang="en-US" dirty="0" smtClean="0"/>
          </a:p>
          <a:p>
            <a:pPr marL="374904" lvl="1" indent="0">
              <a:buNone/>
            </a:pPr>
            <a:r>
              <a:rPr lang="en-US" dirty="0" smtClean="0"/>
              <a:t>And this list can contain objects of class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 smtClean="0"/>
              <a:t>, of class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/>
              <a:t>, or both:</a:t>
            </a:r>
            <a:br>
              <a:rPr lang="en-US" dirty="0" smtClean="0"/>
            </a:b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myList.add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(new A());</a:t>
            </a:r>
            <a:b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myList.add</a:t>
            </a:r>
            <a:r>
              <a:rPr 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(new B());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8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interfaces get tricky:</a:t>
            </a:r>
            <a:br>
              <a:rPr lang="en-US" dirty="0" smtClean="0"/>
            </a:br>
            <a:r>
              <a:rPr lang="en-US" dirty="0" smtClean="0"/>
              <a:t>What’s wrong with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2862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interface 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returnTheNumberSeven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 implements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 {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...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returnFalse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... }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....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If I try to do:</a:t>
            </a:r>
            <a:br>
              <a:rPr lang="en-US" dirty="0" smtClean="0"/>
            </a:b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ImyInterface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C();</a:t>
            </a:r>
            <a:b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will Java be upset if I write:</a:t>
            </a:r>
            <a:br>
              <a:rPr lang="en-US" dirty="0" smtClean="0"/>
            </a:b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myObject.returnFalse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()?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D63-1131-4751-8B8A-7A161C5716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4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292</TotalTime>
  <Words>668</Words>
  <Application>Microsoft Office PowerPoint</Application>
  <PresentationFormat>On-screen Show (4:3)</PresentationFormat>
  <Paragraphs>175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Sketchbook</vt:lpstr>
      <vt:lpstr>Types, Implementing, Extending, Interfaces, Superclasses, Subclasses, Casting, and Access Modifiers</vt:lpstr>
      <vt:lpstr>Types</vt:lpstr>
      <vt:lpstr>Who can extend classes? </vt:lpstr>
      <vt:lpstr>Who can implement interfaces?</vt:lpstr>
      <vt:lpstr>Objects</vt:lpstr>
      <vt:lpstr>Interfaces: A Promise</vt:lpstr>
      <vt:lpstr>Interfaces: How You Assign Their Types to Objects</vt:lpstr>
      <vt:lpstr>Interfaces: What They Offer</vt:lpstr>
      <vt:lpstr>When interfaces get tricky: What’s wrong with this?</vt:lpstr>
      <vt:lpstr>What’s wrong with this? (2)</vt:lpstr>
      <vt:lpstr>Casting</vt:lpstr>
      <vt:lpstr>Casting</vt:lpstr>
      <vt:lpstr>Superclasses and Subclasses: Example</vt:lpstr>
      <vt:lpstr>Superclasses and Subclasses: What You Can Do With Casting</vt:lpstr>
      <vt:lpstr>Superclasses and Subclasses: What You Can Do With Casting</vt:lpstr>
      <vt:lpstr>Superclasses and Subclasses: What You Cannot Do With Casting</vt:lpstr>
      <vt:lpstr>What To Remember About Access Modifiers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CS2102: Past Quiz</dc:title>
  <dc:creator>Christina</dc:creator>
  <cp:lastModifiedBy>Christina</cp:lastModifiedBy>
  <cp:revision>77</cp:revision>
  <dcterms:created xsi:type="dcterms:W3CDTF">2015-12-10T14:53:38Z</dcterms:created>
  <dcterms:modified xsi:type="dcterms:W3CDTF">2015-12-11T01:02:23Z</dcterms:modified>
</cp:coreProperties>
</file>