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4" r:id="rId8"/>
    <p:sldId id="266" r:id="rId9"/>
    <p:sldId id="267" r:id="rId10"/>
    <p:sldId id="268" r:id="rId11"/>
    <p:sldId id="269" r:id="rId12"/>
    <p:sldId id="270" r:id="rId13"/>
    <p:sldId id="271" r:id="rId14"/>
    <p:sldId id="279" r:id="rId15"/>
    <p:sldId id="272" r:id="rId16"/>
    <p:sldId id="273" r:id="rId17"/>
    <p:sldId id="274" r:id="rId18"/>
    <p:sldId id="275" r:id="rId19"/>
    <p:sldId id="276" r:id="rId20"/>
    <p:sldId id="277" r:id="rId21"/>
    <p:sldId id="278" r:id="rId22"/>
    <p:sldId id="281" r:id="rId23"/>
    <p:sldId id="287" r:id="rId24"/>
    <p:sldId id="282" r:id="rId25"/>
    <p:sldId id="283" r:id="rId26"/>
    <p:sldId id="285" r:id="rId27"/>
    <p:sldId id="286" r:id="rId28"/>
    <p:sldId id="257" r:id="rId29"/>
    <p:sldId id="25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7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984370A-45EB-4929-A3A7-887C35A41254}" type="datetimeFigureOut">
              <a:rPr lang="en-US" smtClean="0"/>
              <a:t>11/19/2015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F242AD7-716B-4F11-BC86-6FD3D4AE501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84370A-45EB-4929-A3A7-887C35A41254}"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42AD7-716B-4F11-BC86-6FD3D4AE501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84370A-45EB-4929-A3A7-887C35A41254}"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42AD7-716B-4F11-BC86-6FD3D4AE501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984370A-45EB-4929-A3A7-887C35A41254}" type="datetimeFigureOut">
              <a:rPr lang="en-US" smtClean="0"/>
              <a:t>11/19/2015</a:t>
            </a:fld>
            <a:endParaRPr lang="en-US"/>
          </a:p>
        </p:txBody>
      </p:sp>
      <p:sp>
        <p:nvSpPr>
          <p:cNvPr id="9" name="Slide Number Placeholder 8"/>
          <p:cNvSpPr>
            <a:spLocks noGrp="1"/>
          </p:cNvSpPr>
          <p:nvPr>
            <p:ph type="sldNum" sz="quarter" idx="15"/>
          </p:nvPr>
        </p:nvSpPr>
        <p:spPr/>
        <p:txBody>
          <a:bodyPr rtlCol="0"/>
          <a:lstStyle/>
          <a:p>
            <a:fld id="{8F242AD7-716B-4F11-BC86-6FD3D4AE5017}"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984370A-45EB-4929-A3A7-887C35A41254}" type="datetimeFigureOut">
              <a:rPr lang="en-US" smtClean="0"/>
              <a:t>11/19/2015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F242AD7-716B-4F11-BC86-6FD3D4AE501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984370A-45EB-4929-A3A7-887C35A41254}"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242AD7-716B-4F11-BC86-6FD3D4AE5017}"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984370A-45EB-4929-A3A7-887C35A41254}" type="datetimeFigureOut">
              <a:rPr lang="en-US" smtClean="0"/>
              <a:t>11/19/2015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242AD7-716B-4F11-BC86-6FD3D4AE5017}"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984370A-45EB-4929-A3A7-887C35A41254}" type="datetimeFigureOut">
              <a:rPr lang="en-US" smtClean="0"/>
              <a:t>11/19/2015</a:t>
            </a:fld>
            <a:endParaRPr lang="en-US"/>
          </a:p>
        </p:txBody>
      </p:sp>
      <p:sp>
        <p:nvSpPr>
          <p:cNvPr id="7" name="Slide Number Placeholder 6"/>
          <p:cNvSpPr>
            <a:spLocks noGrp="1"/>
          </p:cNvSpPr>
          <p:nvPr>
            <p:ph type="sldNum" sz="quarter" idx="11"/>
          </p:nvPr>
        </p:nvSpPr>
        <p:spPr/>
        <p:txBody>
          <a:bodyPr rtlCol="0"/>
          <a:lstStyle/>
          <a:p>
            <a:fld id="{8F242AD7-716B-4F11-BC86-6FD3D4AE5017}"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84370A-45EB-4929-A3A7-887C35A41254}" type="datetimeFigureOut">
              <a:rPr lang="en-US" smtClean="0"/>
              <a:t>11/19/2015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242AD7-716B-4F11-BC86-6FD3D4AE501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984370A-45EB-4929-A3A7-887C35A41254}" type="datetimeFigureOut">
              <a:rPr lang="en-US" smtClean="0"/>
              <a:t>11/19/2015</a:t>
            </a:fld>
            <a:endParaRPr lang="en-US"/>
          </a:p>
        </p:txBody>
      </p:sp>
      <p:sp>
        <p:nvSpPr>
          <p:cNvPr id="22" name="Slide Number Placeholder 21"/>
          <p:cNvSpPr>
            <a:spLocks noGrp="1"/>
          </p:cNvSpPr>
          <p:nvPr>
            <p:ph type="sldNum" sz="quarter" idx="15"/>
          </p:nvPr>
        </p:nvSpPr>
        <p:spPr/>
        <p:txBody>
          <a:bodyPr rtlCol="0"/>
          <a:lstStyle/>
          <a:p>
            <a:fld id="{8F242AD7-716B-4F11-BC86-6FD3D4AE5017}"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984370A-45EB-4929-A3A7-887C35A41254}" type="datetimeFigureOut">
              <a:rPr lang="en-US" smtClean="0"/>
              <a:t>11/19/2015</a:t>
            </a:fld>
            <a:endParaRPr lang="en-US"/>
          </a:p>
        </p:txBody>
      </p:sp>
      <p:sp>
        <p:nvSpPr>
          <p:cNvPr id="18" name="Slide Number Placeholder 17"/>
          <p:cNvSpPr>
            <a:spLocks noGrp="1"/>
          </p:cNvSpPr>
          <p:nvPr>
            <p:ph type="sldNum" sz="quarter" idx="11"/>
          </p:nvPr>
        </p:nvSpPr>
        <p:spPr/>
        <p:txBody>
          <a:bodyPr rtlCol="0"/>
          <a:lstStyle/>
          <a:p>
            <a:fld id="{8F242AD7-716B-4F11-BC86-6FD3D4AE5017}"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984370A-45EB-4929-A3A7-887C35A41254}" type="datetimeFigureOut">
              <a:rPr lang="en-US" smtClean="0"/>
              <a:t>11/19/2015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F242AD7-716B-4F11-BC86-6FD3D4AE501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ckoverflow.com/questions/26750042/scanner-nextintx-throws-patternsyntaxexcep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858000" cy="2438400"/>
          </a:xfrm>
        </p:spPr>
        <p:txBody>
          <a:bodyPr>
            <a:normAutofit/>
          </a:bodyPr>
          <a:lstStyle/>
          <a:p>
            <a:r>
              <a:rPr lang="en-US" sz="2800" dirty="0"/>
              <a:t>Homework 2 Quiz Explanations, Notes About </a:t>
            </a:r>
            <a:r>
              <a:rPr lang="en-US" sz="2800" dirty="0" err="1"/>
              <a:t>LinkedLists</a:t>
            </a:r>
            <a:r>
              <a:rPr lang="en-US" sz="2800"/>
              <a:t> Inside Objects, </a:t>
            </a:r>
            <a:r>
              <a:rPr lang="en-US" sz="2800" smtClean="0"/>
              <a:t/>
            </a:r>
            <a:br>
              <a:rPr lang="en-US" sz="2800" smtClean="0"/>
            </a:br>
            <a:r>
              <a:rPr lang="en-US" sz="2800" smtClean="0"/>
              <a:t>and </a:t>
            </a:r>
            <a:r>
              <a:rPr lang="en-US" sz="2800"/>
              <a:t>a Bit about Streams</a:t>
            </a:r>
            <a:endParaRPr lang="en-US" sz="2500" dirty="0"/>
          </a:p>
        </p:txBody>
      </p:sp>
    </p:spTree>
    <p:extLst>
      <p:ext uri="{BB962C8B-B14F-4D97-AF65-F5344CB8AC3E}">
        <p14:creationId xmlns:p14="http://schemas.microsoft.com/office/powerpoint/2010/main" val="408310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1700" dirty="0" smtClean="0"/>
              <a:t>(Same setup as previous question, but different sequence of operations) Each of the three data structures on this assignment has operations that add elements, inspect the "first" element, and check for elements. Assume you did the following sequence of operations (renamed to match those in the interface, so &lt;DS&gt; would be one of the concrete Queue, Stack, </a:t>
            </a:r>
            <a:r>
              <a:rPr lang="en-US" sz="1700" dirty="0" err="1" smtClean="0"/>
              <a:t>etc</a:t>
            </a:r>
            <a:r>
              <a:rPr lang="en-US" sz="1700" dirty="0" smtClean="0"/>
              <a:t> classes, "insert" would be one of </a:t>
            </a:r>
            <a:r>
              <a:rPr lang="en-US" sz="1700" dirty="0" err="1" smtClean="0"/>
              <a:t>enqueue</a:t>
            </a:r>
            <a:r>
              <a:rPr lang="en-US" sz="1700" dirty="0" smtClean="0"/>
              <a:t>, push, </a:t>
            </a:r>
            <a:r>
              <a:rPr lang="en-US" sz="1700" dirty="0" err="1" smtClean="0"/>
              <a:t>etc</a:t>
            </a:r>
            <a:r>
              <a:rPr lang="en-US" sz="1700" dirty="0" smtClean="0"/>
              <a:t>): new &lt;DS&gt;.insert(5).insert(2).</a:t>
            </a:r>
            <a:r>
              <a:rPr lang="en-US" sz="1700" dirty="0" err="1" smtClean="0"/>
              <a:t>remFirst</a:t>
            </a:r>
            <a:r>
              <a:rPr lang="en-US" sz="1700" dirty="0" smtClean="0"/>
              <a:t>().insert(8).first() If this sequence returned 8, which data structure was being used? </a:t>
            </a:r>
            <a:endParaRPr lang="en-US" sz="1700" dirty="0"/>
          </a:p>
        </p:txBody>
      </p:sp>
      <p:sp>
        <p:nvSpPr>
          <p:cNvPr id="3" name="Content Placeholder 2"/>
          <p:cNvSpPr>
            <a:spLocks noGrp="1"/>
          </p:cNvSpPr>
          <p:nvPr>
            <p:ph sz="quarter" idx="1"/>
          </p:nvPr>
        </p:nvSpPr>
        <p:spPr>
          <a:xfrm>
            <a:off x="457200" y="3048000"/>
            <a:ext cx="8229600" cy="3581400"/>
          </a:xfrm>
        </p:spPr>
        <p:txBody>
          <a:bodyPr>
            <a:normAutofit fontScale="55000" lnSpcReduction="20000"/>
          </a:bodyPr>
          <a:lstStyle/>
          <a:p>
            <a:r>
              <a:rPr lang="en-US" sz="2500" strike="sngStrike" dirty="0" smtClean="0">
                <a:solidFill>
                  <a:srgbClr val="FF0000"/>
                </a:solidFill>
              </a:rPr>
              <a:t>We don't know -- it could be any of them</a:t>
            </a:r>
            <a:r>
              <a:rPr lang="en-US" sz="2500" dirty="0" smtClean="0">
                <a:solidFill>
                  <a:srgbClr val="FF0000"/>
                </a:solidFill>
              </a:rPr>
              <a:t> Cannot be a queue. See below.</a:t>
            </a:r>
            <a:endParaRPr lang="en-US" sz="2500" strike="sngStrike" dirty="0" smtClean="0">
              <a:solidFill>
                <a:srgbClr val="FF0000"/>
              </a:solidFill>
            </a:endParaRPr>
          </a:p>
          <a:p>
            <a:pPr marL="0" indent="0">
              <a:buNone/>
            </a:pPr>
            <a:r>
              <a:rPr lang="en-US" sz="2500" dirty="0" smtClean="0"/>
              <a:t>	</a:t>
            </a:r>
          </a:p>
          <a:p>
            <a:r>
              <a:rPr lang="en-US" sz="2500" dirty="0" smtClean="0"/>
              <a:t>Must be a stack. </a:t>
            </a:r>
          </a:p>
          <a:p>
            <a:pPr marL="0" indent="0">
              <a:buNone/>
            </a:pPr>
            <a:r>
              <a:rPr lang="en-US" sz="2500" dirty="0" smtClean="0"/>
              <a:t>	</a:t>
            </a:r>
          </a:p>
          <a:p>
            <a:r>
              <a:rPr lang="en-US" sz="2500" strike="sngStrike" dirty="0" smtClean="0">
                <a:solidFill>
                  <a:srgbClr val="FF0000"/>
                </a:solidFill>
              </a:rPr>
              <a:t>Must be a queue</a:t>
            </a:r>
            <a:r>
              <a:rPr lang="en-US" sz="2500" dirty="0" smtClean="0">
                <a:solidFill>
                  <a:srgbClr val="FF0000"/>
                </a:solidFill>
              </a:rPr>
              <a:t> This is incorrect because if it were a queue, 2 would be returned, not 8. We added 5, then 2, removed first (5, if this were a queue), then added 8. If it were a queue, 2 is next in line because it was added before 8.</a:t>
            </a:r>
            <a:endParaRPr lang="en-US" sz="2500" strike="sngStrike" dirty="0" smtClean="0">
              <a:solidFill>
                <a:srgbClr val="FF0000"/>
              </a:solidFill>
            </a:endParaRPr>
          </a:p>
          <a:p>
            <a:pPr marL="0" indent="0">
              <a:buNone/>
            </a:pPr>
            <a:r>
              <a:rPr lang="en-US" sz="2500" dirty="0" smtClean="0"/>
              <a:t>	</a:t>
            </a:r>
          </a:p>
          <a:p>
            <a:r>
              <a:rPr lang="en-US" sz="2500" dirty="0" smtClean="0"/>
              <a:t>Must be a priority queue</a:t>
            </a:r>
          </a:p>
          <a:p>
            <a:pPr marL="0" indent="0">
              <a:buNone/>
            </a:pPr>
            <a:r>
              <a:rPr lang="en-US" sz="2500" dirty="0" smtClean="0"/>
              <a:t>	</a:t>
            </a:r>
          </a:p>
          <a:p>
            <a:r>
              <a:rPr lang="en-US" sz="2500" dirty="0" smtClean="0"/>
              <a:t>Either a stack or a priority queue  Already explained above – can’t be a priority queue.</a:t>
            </a:r>
          </a:p>
          <a:p>
            <a:endParaRPr lang="en-US" sz="2500" dirty="0" smtClean="0"/>
          </a:p>
          <a:p>
            <a:r>
              <a:rPr lang="en-US" sz="2500" strike="sngStrike" dirty="0" smtClean="0">
                <a:solidFill>
                  <a:srgbClr val="FF0000"/>
                </a:solidFill>
              </a:rPr>
              <a:t>Either a queue or a priority queue</a:t>
            </a:r>
            <a:r>
              <a:rPr lang="en-US" sz="2500" dirty="0" smtClean="0">
                <a:solidFill>
                  <a:srgbClr val="FF0000"/>
                </a:solidFill>
              </a:rPr>
              <a:t> Already explained above – can’t be a queue.</a:t>
            </a:r>
            <a:endParaRPr lang="en-US" sz="2500" strike="sngStrike" dirty="0" smtClean="0">
              <a:solidFill>
                <a:srgbClr val="FF0000"/>
              </a:solidFill>
            </a:endParaRPr>
          </a:p>
          <a:p>
            <a:pPr marL="0" indent="0">
              <a:buNone/>
            </a:pPr>
            <a:endParaRPr lang="en-US" sz="2500" dirty="0" smtClean="0"/>
          </a:p>
          <a:p>
            <a:r>
              <a:rPr lang="en-US" sz="2500" strike="sngStrike" dirty="0" smtClean="0">
                <a:solidFill>
                  <a:srgbClr val="FF0000"/>
                </a:solidFill>
              </a:rPr>
              <a:t>Either a stack or a queue</a:t>
            </a:r>
            <a:r>
              <a:rPr lang="en-US" sz="2500" dirty="0" smtClean="0">
                <a:solidFill>
                  <a:srgbClr val="FF0000"/>
                </a:solidFill>
              </a:rPr>
              <a:t> – Already explained above – can’t be a queue.</a:t>
            </a:r>
            <a:endParaRPr lang="en-US" sz="2500" strike="sngStrike" dirty="0">
              <a:solidFill>
                <a:srgbClr val="FF0000"/>
              </a:solidFill>
            </a:endParaRPr>
          </a:p>
        </p:txBody>
      </p:sp>
    </p:spTree>
    <p:extLst>
      <p:ext uri="{BB962C8B-B14F-4D97-AF65-F5344CB8AC3E}">
        <p14:creationId xmlns:p14="http://schemas.microsoft.com/office/powerpoint/2010/main" val="156067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1700" dirty="0" smtClean="0"/>
              <a:t>(Same setup as previous question, but different sequence of operations) Each of the three data structures on this assignment has operations that add elements, inspect the "first" element, and check for elements. Assume you did the following sequence of operations (renamed to match those in the interface, so &lt;DS&gt; would be one of the concrete Queue, Stack, </a:t>
            </a:r>
            <a:r>
              <a:rPr lang="en-US" sz="1700" dirty="0" err="1" smtClean="0"/>
              <a:t>etc</a:t>
            </a:r>
            <a:r>
              <a:rPr lang="en-US" sz="1700" dirty="0" smtClean="0"/>
              <a:t> classes, "insert" would be one of </a:t>
            </a:r>
            <a:r>
              <a:rPr lang="en-US" sz="1700" dirty="0" err="1" smtClean="0"/>
              <a:t>enqueue</a:t>
            </a:r>
            <a:r>
              <a:rPr lang="en-US" sz="1700" dirty="0" smtClean="0"/>
              <a:t>, push, </a:t>
            </a:r>
            <a:r>
              <a:rPr lang="en-US" sz="1700" dirty="0" err="1" smtClean="0"/>
              <a:t>etc</a:t>
            </a:r>
            <a:r>
              <a:rPr lang="en-US" sz="1700" dirty="0" smtClean="0"/>
              <a:t>): new &lt;DS&gt;.insert(5).insert(2).</a:t>
            </a:r>
            <a:r>
              <a:rPr lang="en-US" sz="1700" dirty="0" err="1" smtClean="0"/>
              <a:t>remFirst</a:t>
            </a:r>
            <a:r>
              <a:rPr lang="en-US" sz="1700" dirty="0" smtClean="0"/>
              <a:t>().insert(8).first() If this sequence returned 8, which data structure was being used? </a:t>
            </a:r>
            <a:endParaRPr lang="en-US" sz="1700" dirty="0"/>
          </a:p>
        </p:txBody>
      </p:sp>
      <p:sp>
        <p:nvSpPr>
          <p:cNvPr id="3" name="Content Placeholder 2"/>
          <p:cNvSpPr>
            <a:spLocks noGrp="1"/>
          </p:cNvSpPr>
          <p:nvPr>
            <p:ph sz="quarter" idx="1"/>
          </p:nvPr>
        </p:nvSpPr>
        <p:spPr>
          <a:xfrm>
            <a:off x="457200" y="3048000"/>
            <a:ext cx="8229600" cy="3581400"/>
          </a:xfrm>
        </p:spPr>
        <p:txBody>
          <a:bodyPr>
            <a:normAutofit fontScale="47500" lnSpcReduction="20000"/>
          </a:bodyPr>
          <a:lstStyle/>
          <a:p>
            <a:r>
              <a:rPr lang="en-US" sz="2500" strike="sngStrike" dirty="0" smtClean="0">
                <a:solidFill>
                  <a:srgbClr val="FF0000"/>
                </a:solidFill>
              </a:rPr>
              <a:t>We don't know -- it could be any of them</a:t>
            </a:r>
            <a:r>
              <a:rPr lang="en-US" sz="2500" dirty="0" smtClean="0">
                <a:solidFill>
                  <a:srgbClr val="FF0000"/>
                </a:solidFill>
              </a:rPr>
              <a:t> Cannot be a priority queue or a queue. See below.</a:t>
            </a:r>
            <a:endParaRPr lang="en-US" sz="2500" strike="sngStrike" dirty="0" smtClean="0">
              <a:solidFill>
                <a:srgbClr val="FF0000"/>
              </a:solidFill>
            </a:endParaRPr>
          </a:p>
          <a:p>
            <a:pPr marL="0" indent="0">
              <a:buNone/>
            </a:pPr>
            <a:r>
              <a:rPr lang="en-US" sz="2500" dirty="0" smtClean="0"/>
              <a:t>	</a:t>
            </a:r>
          </a:p>
          <a:p>
            <a:r>
              <a:rPr lang="en-US" sz="2500" b="1" dirty="0" smtClean="0">
                <a:solidFill>
                  <a:srgbClr val="00B050"/>
                </a:solidFill>
              </a:rPr>
              <a:t>Must be a stack. </a:t>
            </a:r>
            <a:r>
              <a:rPr lang="en-US" sz="2500" dirty="0" smtClean="0">
                <a:solidFill>
                  <a:srgbClr val="00B050"/>
                </a:solidFill>
              </a:rPr>
              <a:t>This is the correct answer. If you add 5, then add 2, remove first, and add 8, the only way to get 8 back again is if it’s a stack (because stacks are last-in, first out)</a:t>
            </a:r>
            <a:endParaRPr lang="en-US" sz="2500" b="1" dirty="0" smtClean="0">
              <a:solidFill>
                <a:srgbClr val="00B050"/>
              </a:solidFill>
            </a:endParaRPr>
          </a:p>
          <a:p>
            <a:pPr marL="0" indent="0">
              <a:buNone/>
            </a:pPr>
            <a:r>
              <a:rPr lang="en-US" sz="2500" dirty="0" smtClean="0"/>
              <a:t>	</a:t>
            </a:r>
          </a:p>
          <a:p>
            <a:r>
              <a:rPr lang="en-US" sz="2500" strike="sngStrike" dirty="0" smtClean="0">
                <a:solidFill>
                  <a:srgbClr val="FF0000"/>
                </a:solidFill>
              </a:rPr>
              <a:t>Must be a queue</a:t>
            </a:r>
            <a:r>
              <a:rPr lang="en-US" sz="2500" dirty="0" smtClean="0">
                <a:solidFill>
                  <a:srgbClr val="FF0000"/>
                </a:solidFill>
              </a:rPr>
              <a:t> </a:t>
            </a:r>
          </a:p>
          <a:p>
            <a:pPr marL="0" indent="0">
              <a:buNone/>
            </a:pPr>
            <a:r>
              <a:rPr lang="en-US" sz="2500" dirty="0" smtClean="0"/>
              <a:t>	</a:t>
            </a:r>
          </a:p>
          <a:p>
            <a:r>
              <a:rPr lang="en-US" sz="2500" strike="sngStrike" dirty="0" smtClean="0">
                <a:solidFill>
                  <a:srgbClr val="FF0000"/>
                </a:solidFill>
              </a:rPr>
              <a:t>Must be a priority queue </a:t>
            </a:r>
            <a:r>
              <a:rPr lang="en-US" sz="2500" dirty="0" smtClean="0">
                <a:solidFill>
                  <a:srgbClr val="FF0000"/>
                </a:solidFill>
              </a:rPr>
              <a:t>This is incorrect because if it were a priority queue, 2 would be returned, not 8. We added 5, then 2, removed first (5, if this were a queue), then added 8. If it were a priority  queue, 2 is next in line because 2 &lt; 8.</a:t>
            </a:r>
            <a:endParaRPr lang="en-US" sz="2500" strike="sngStrike" dirty="0" smtClean="0">
              <a:solidFill>
                <a:srgbClr val="FF0000"/>
              </a:solidFill>
            </a:endParaRPr>
          </a:p>
          <a:p>
            <a:pPr marL="0" indent="0">
              <a:buNone/>
            </a:pPr>
            <a:r>
              <a:rPr lang="en-US" sz="2500" dirty="0" smtClean="0"/>
              <a:t>	</a:t>
            </a:r>
          </a:p>
          <a:p>
            <a:r>
              <a:rPr lang="en-US" sz="2500" strike="sngStrike" dirty="0" smtClean="0">
                <a:solidFill>
                  <a:srgbClr val="FF0000"/>
                </a:solidFill>
              </a:rPr>
              <a:t>Either a stack or a priority queue</a:t>
            </a:r>
            <a:r>
              <a:rPr lang="en-US" sz="2500" dirty="0" smtClean="0">
                <a:solidFill>
                  <a:srgbClr val="FF0000"/>
                </a:solidFill>
              </a:rPr>
              <a:t>  Already explained above – can’t be a priority queue.</a:t>
            </a:r>
          </a:p>
          <a:p>
            <a:endParaRPr lang="en-US" sz="2500" dirty="0" smtClean="0"/>
          </a:p>
          <a:p>
            <a:r>
              <a:rPr lang="en-US" sz="2500" strike="sngStrike" dirty="0" smtClean="0">
                <a:solidFill>
                  <a:srgbClr val="FF0000"/>
                </a:solidFill>
              </a:rPr>
              <a:t>Either a queue or a priority queue</a:t>
            </a:r>
            <a:r>
              <a:rPr lang="en-US" sz="2500" dirty="0" smtClean="0">
                <a:solidFill>
                  <a:srgbClr val="FF0000"/>
                </a:solidFill>
              </a:rPr>
              <a:t> Already explained above – can’t be a queue or  a priority queue.</a:t>
            </a:r>
            <a:endParaRPr lang="en-US" sz="2500" strike="sngStrike" dirty="0" smtClean="0">
              <a:solidFill>
                <a:srgbClr val="FF0000"/>
              </a:solidFill>
            </a:endParaRPr>
          </a:p>
          <a:p>
            <a:pPr marL="0" indent="0">
              <a:buNone/>
            </a:pPr>
            <a:endParaRPr lang="en-US" sz="2500" dirty="0" smtClean="0"/>
          </a:p>
          <a:p>
            <a:r>
              <a:rPr lang="en-US" sz="2500" strike="sngStrike" dirty="0" smtClean="0">
                <a:solidFill>
                  <a:srgbClr val="FF0000"/>
                </a:solidFill>
              </a:rPr>
              <a:t>Either a stack or a queue</a:t>
            </a:r>
            <a:endParaRPr lang="en-US" sz="2500" strike="sngStrike" dirty="0">
              <a:solidFill>
                <a:srgbClr val="FF0000"/>
              </a:solidFill>
            </a:endParaRPr>
          </a:p>
        </p:txBody>
      </p:sp>
    </p:spTree>
    <p:extLst>
      <p:ext uri="{BB962C8B-B14F-4D97-AF65-F5344CB8AC3E}">
        <p14:creationId xmlns:p14="http://schemas.microsoft.com/office/powerpoint/2010/main" val="415843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HW4: </a:t>
            </a:r>
            <a:r>
              <a:rPr lang="en-US" dirty="0" err="1" smtClean="0"/>
              <a:t>LinkedList</a:t>
            </a:r>
            <a:r>
              <a:rPr lang="en-US" dirty="0" smtClean="0"/>
              <a:t> Inside of a Class. How to Add to It and Access It</a:t>
            </a:r>
            <a:endParaRPr lang="en-US" dirty="0"/>
          </a:p>
        </p:txBody>
      </p:sp>
      <p:sp>
        <p:nvSpPr>
          <p:cNvPr id="3" name="Content Placeholder 2"/>
          <p:cNvSpPr>
            <a:spLocks noGrp="1"/>
          </p:cNvSpPr>
          <p:nvPr>
            <p:ph sz="quarter" idx="1"/>
          </p:nvPr>
        </p:nvSpPr>
        <p:spPr/>
        <p:txBody>
          <a:bodyPr/>
          <a:lstStyle/>
          <a:p>
            <a:r>
              <a:rPr lang="en-US" dirty="0" smtClean="0"/>
              <a:t>Ex: You have a class called “</a:t>
            </a:r>
            <a:r>
              <a:rPr lang="en-US" dirty="0" err="1" smtClean="0"/>
              <a:t>Dillo</a:t>
            </a:r>
            <a:r>
              <a:rPr lang="en-US" dirty="0" smtClean="0"/>
              <a:t>,” which has:</a:t>
            </a:r>
          </a:p>
          <a:p>
            <a:pPr lvl="1"/>
            <a:r>
              <a:rPr lang="en-US" dirty="0" smtClean="0"/>
              <a:t>A string for its name</a:t>
            </a:r>
          </a:p>
          <a:p>
            <a:pPr lvl="1"/>
            <a:r>
              <a:rPr lang="en-US" dirty="0" smtClean="0"/>
              <a:t>An </a:t>
            </a:r>
            <a:r>
              <a:rPr lang="en-US" dirty="0" err="1" smtClean="0"/>
              <a:t>int</a:t>
            </a:r>
            <a:r>
              <a:rPr lang="en-US" dirty="0" smtClean="0"/>
              <a:t> for its length</a:t>
            </a:r>
          </a:p>
          <a:p>
            <a:pPr lvl="1"/>
            <a:r>
              <a:rPr lang="en-US" dirty="0" smtClean="0"/>
              <a:t>A </a:t>
            </a:r>
            <a:r>
              <a:rPr lang="en-US" dirty="0" err="1" smtClean="0"/>
              <a:t>LinkedList</a:t>
            </a:r>
            <a:r>
              <a:rPr lang="en-US" dirty="0" smtClean="0"/>
              <a:t> of </a:t>
            </a:r>
            <a:r>
              <a:rPr lang="en-US" dirty="0" err="1" smtClean="0"/>
              <a:t>Dillos</a:t>
            </a:r>
            <a:r>
              <a:rPr lang="en-US" dirty="0" smtClean="0"/>
              <a:t>, which are its friends</a:t>
            </a:r>
          </a:p>
          <a:p>
            <a:r>
              <a:rPr lang="en-US" dirty="0" smtClean="0"/>
              <a:t>Let’s say you want to go through the list of a </a:t>
            </a:r>
            <a:r>
              <a:rPr lang="en-US" dirty="0" err="1" smtClean="0"/>
              <a:t>dillo’s</a:t>
            </a:r>
            <a:r>
              <a:rPr lang="en-US" dirty="0" smtClean="0"/>
              <a:t> friends and print to the console the name of each friend, if its length is greater than 5</a:t>
            </a:r>
          </a:p>
        </p:txBody>
      </p:sp>
    </p:spTree>
    <p:extLst>
      <p:ext uri="{BB962C8B-B14F-4D97-AF65-F5344CB8AC3E}">
        <p14:creationId xmlns:p14="http://schemas.microsoft.com/office/powerpoint/2010/main" val="1742345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HW4: </a:t>
            </a:r>
            <a:r>
              <a:rPr lang="en-US" dirty="0" err="1" smtClean="0"/>
              <a:t>LinkedList</a:t>
            </a:r>
            <a:r>
              <a:rPr lang="en-US" dirty="0" smtClean="0"/>
              <a:t> Inside of a Class</a:t>
            </a:r>
            <a:endParaRPr lang="en-US" dirty="0"/>
          </a:p>
        </p:txBody>
      </p:sp>
      <p:sp>
        <p:nvSpPr>
          <p:cNvPr id="3" name="Content Placeholder 2"/>
          <p:cNvSpPr>
            <a:spLocks noGrp="1"/>
          </p:cNvSpPr>
          <p:nvPr>
            <p:ph sz="quarter" idx="1"/>
          </p:nvPr>
        </p:nvSpPr>
        <p:spPr>
          <a:xfrm>
            <a:off x="457200" y="1828800"/>
            <a:ext cx="8610600" cy="4297363"/>
          </a:xfrm>
        </p:spPr>
        <p:txBody>
          <a:bodyPr>
            <a:normAutofit/>
          </a:bodyPr>
          <a:lstStyle/>
          <a:p>
            <a:pPr marL="0" indent="0">
              <a:buNone/>
            </a:pPr>
            <a:r>
              <a:rPr lang="en-US" sz="1700" dirty="0" smtClean="0">
                <a:latin typeface="Consolas" panose="020B0609020204030204" pitchFamily="49" charset="0"/>
                <a:cs typeface="Consolas" panose="020B0609020204030204" pitchFamily="49" charset="0"/>
              </a:rPr>
              <a:t>class </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String name;</a:t>
            </a:r>
            <a:br>
              <a:rPr lang="en-US" sz="1700" dirty="0" smtClean="0">
                <a:latin typeface="Consolas" panose="020B0609020204030204" pitchFamily="49" charset="0"/>
                <a:cs typeface="Consolas" panose="020B0609020204030204" pitchFamily="49" charset="0"/>
              </a:rPr>
            </a:b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int</a:t>
            </a:r>
            <a:r>
              <a:rPr lang="en-US" sz="1700" dirty="0" smtClean="0">
                <a:latin typeface="Consolas" panose="020B0609020204030204" pitchFamily="49" charset="0"/>
                <a:cs typeface="Consolas" panose="020B0609020204030204" pitchFamily="49" charset="0"/>
              </a:rPr>
              <a:t> length;</a:t>
            </a:r>
            <a:br>
              <a:rPr lang="en-US" sz="1700" dirty="0" smtClean="0">
                <a:latin typeface="Consolas" panose="020B0609020204030204" pitchFamily="49" charset="0"/>
                <a:cs typeface="Consolas" panose="020B0609020204030204" pitchFamily="49" charset="0"/>
              </a:rPr>
            </a:b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LinkedList</a:t>
            </a:r>
            <a:r>
              <a:rPr lang="en-US" sz="1700" dirty="0" smtClean="0">
                <a:latin typeface="Consolas" panose="020B0609020204030204" pitchFamily="49" charset="0"/>
                <a:cs typeface="Consolas" panose="020B0609020204030204" pitchFamily="49" charset="0"/>
              </a:rPr>
              <a:t>&lt;</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&gt; friends;</a:t>
            </a:r>
            <a:br>
              <a:rPr lang="en-US" sz="1700" dirty="0" smtClean="0">
                <a:latin typeface="Consolas" panose="020B0609020204030204" pitchFamily="49" charset="0"/>
                <a:cs typeface="Consolas" panose="020B0609020204030204" pitchFamily="49" charset="0"/>
              </a:rPr>
            </a:br>
            <a:endParaRPr lang="en-US" sz="1700" dirty="0" smtClean="0">
              <a:latin typeface="Consolas" panose="020B0609020204030204" pitchFamily="49" charset="0"/>
              <a:cs typeface="Consolas" panose="020B0609020204030204" pitchFamily="49" charset="0"/>
            </a:endParaRP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public </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(String name, </a:t>
            </a:r>
            <a:r>
              <a:rPr lang="en-US" sz="1700" dirty="0" err="1" smtClean="0">
                <a:latin typeface="Consolas" panose="020B0609020204030204" pitchFamily="49" charset="0"/>
                <a:cs typeface="Consolas" panose="020B0609020204030204" pitchFamily="49" charset="0"/>
              </a:rPr>
              <a:t>int</a:t>
            </a:r>
            <a:r>
              <a:rPr lang="en-US" sz="1700" dirty="0" smtClean="0">
                <a:latin typeface="Consolas" panose="020B0609020204030204" pitchFamily="49" charset="0"/>
                <a:cs typeface="Consolas" panose="020B0609020204030204" pitchFamily="49" charset="0"/>
              </a:rPr>
              <a:t> length, </a:t>
            </a:r>
            <a:r>
              <a:rPr lang="en-US" sz="1700" dirty="0" err="1" smtClean="0">
                <a:latin typeface="Consolas" panose="020B0609020204030204" pitchFamily="49" charset="0"/>
                <a:cs typeface="Consolas" panose="020B0609020204030204" pitchFamily="49" charset="0"/>
              </a:rPr>
              <a:t>LinkedList</a:t>
            </a:r>
            <a:r>
              <a:rPr lang="en-US" sz="1700" dirty="0" smtClean="0">
                <a:latin typeface="Consolas" panose="020B0609020204030204" pitchFamily="49" charset="0"/>
                <a:cs typeface="Consolas" panose="020B0609020204030204" pitchFamily="49" charset="0"/>
              </a:rPr>
              <a:t>&lt;</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&gt; friends){</a:t>
            </a:r>
          </a:p>
          <a:p>
            <a:pPr marL="0" indent="0">
              <a:buNone/>
            </a:pPr>
            <a:r>
              <a:rPr lang="en-US" sz="1700" dirty="0" smtClean="0">
                <a:latin typeface="Consolas" panose="020B0609020204030204" pitchFamily="49" charset="0"/>
                <a:cs typeface="Consolas" panose="020B0609020204030204" pitchFamily="49" charset="0"/>
              </a:rPr>
              <a:t>      this.name = 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this.length</a:t>
            </a:r>
            <a:r>
              <a:rPr lang="en-US" sz="1700" dirty="0" smtClean="0">
                <a:latin typeface="Consolas" panose="020B0609020204030204" pitchFamily="49" charset="0"/>
                <a:cs typeface="Consolas" panose="020B0609020204030204" pitchFamily="49" charset="0"/>
              </a:rPr>
              <a:t> = length;</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 friends;</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2014815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Adding to a </a:t>
            </a:r>
            <a:r>
              <a:rPr lang="en-US" dirty="0" err="1" smtClean="0"/>
              <a:t>LinkedList</a:t>
            </a:r>
            <a:r>
              <a:rPr lang="en-US" dirty="0" smtClean="0"/>
              <a:t> Inside of a Class</a:t>
            </a:r>
            <a:endParaRPr lang="en-US" dirty="0"/>
          </a:p>
        </p:txBody>
      </p:sp>
      <p:sp>
        <p:nvSpPr>
          <p:cNvPr id="3" name="Content Placeholder 2"/>
          <p:cNvSpPr>
            <a:spLocks noGrp="1"/>
          </p:cNvSpPr>
          <p:nvPr>
            <p:ph sz="quarter" idx="1"/>
          </p:nvPr>
        </p:nvSpPr>
        <p:spPr>
          <a:xfrm>
            <a:off x="457200" y="1828800"/>
            <a:ext cx="8229600" cy="4297363"/>
          </a:xfrm>
        </p:spPr>
        <p:txBody>
          <a:bodyPr>
            <a:normAutofit lnSpcReduction="10000"/>
          </a:bodyPr>
          <a:lstStyle/>
          <a:p>
            <a:pPr marL="0" indent="0">
              <a:buNone/>
            </a:pPr>
            <a:r>
              <a:rPr lang="en-US" sz="1200" dirty="0" smtClean="0">
                <a:latin typeface="Consolas" panose="020B0609020204030204" pitchFamily="49" charset="0"/>
                <a:cs typeface="Consolas" panose="020B0609020204030204" pitchFamily="49" charset="0"/>
              </a:rPr>
              <a:t>Examples {</a:t>
            </a:r>
          </a:p>
          <a:p>
            <a:pPr marL="0" indent="0">
              <a:buNone/>
            </a:pPr>
            <a:r>
              <a:rPr lang="en-US" sz="1200" dirty="0" smtClean="0">
                <a:latin typeface="Consolas" panose="020B0609020204030204" pitchFamily="49" charset="0"/>
                <a:cs typeface="Consolas" panose="020B0609020204030204" pitchFamily="49" charset="0"/>
              </a:rPr>
              <a:t>   Examples() {}</a:t>
            </a:r>
          </a:p>
          <a:p>
            <a:pPr marL="0" indent="0">
              <a:buNone/>
            </a:pPr>
            <a:endParaRPr lang="en-US" sz="1200" dirty="0">
              <a:latin typeface="Consolas" panose="020B0609020204030204" pitchFamily="49" charset="0"/>
              <a:cs typeface="Consolas" panose="020B0609020204030204" pitchFamily="49" charset="0"/>
            </a:endParaRPr>
          </a:p>
          <a:p>
            <a:pPr marL="0" indent="0">
              <a:buNone/>
            </a:pP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rPr>
              <a:t>Dillo</a:t>
            </a: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rPr>
              <a:t>christinaDillo</a:t>
            </a:r>
            <a:r>
              <a:rPr lang="en-US" sz="1200" dirty="0" smtClean="0">
                <a:latin typeface="Consolas" panose="020B0609020204030204" pitchFamily="49" charset="0"/>
                <a:cs typeface="Consolas" panose="020B0609020204030204" pitchFamily="49" charset="0"/>
              </a:rPr>
              <a:t> = new </a:t>
            </a:r>
            <a:r>
              <a:rPr lang="en-US" sz="1200" dirty="0" err="1" smtClean="0">
                <a:latin typeface="Consolas" panose="020B0609020204030204" pitchFamily="49" charset="0"/>
                <a:cs typeface="Consolas" panose="020B0609020204030204" pitchFamily="49" charset="0"/>
              </a:rPr>
              <a:t>Dillo</a:t>
            </a:r>
            <a:r>
              <a:rPr lang="en-US" sz="1200" dirty="0" smtClean="0">
                <a:latin typeface="Consolas" panose="020B0609020204030204" pitchFamily="49" charset="0"/>
                <a:cs typeface="Consolas" panose="020B0609020204030204" pitchFamily="49" charset="0"/>
              </a:rPr>
              <a:t>(“Christina”, 5, new </a:t>
            </a:r>
            <a:r>
              <a:rPr lang="en-US" sz="1200" dirty="0" err="1" smtClean="0">
                <a:latin typeface="Consolas" panose="020B0609020204030204" pitchFamily="49" charset="0"/>
                <a:cs typeface="Consolas" panose="020B0609020204030204" pitchFamily="49" charset="0"/>
              </a:rPr>
              <a:t>LinkedList</a:t>
            </a:r>
            <a:r>
              <a:rPr lang="en-US" sz="1200" dirty="0" smtClean="0">
                <a:latin typeface="Consolas" panose="020B0609020204030204" pitchFamily="49" charset="0"/>
                <a:cs typeface="Consolas" panose="020B0609020204030204" pitchFamily="49" charset="0"/>
              </a:rPr>
              <a:t>&lt;</a:t>
            </a:r>
            <a:r>
              <a:rPr lang="en-US" sz="1200" dirty="0" err="1" smtClean="0">
                <a:latin typeface="Consolas" panose="020B0609020204030204" pitchFamily="49" charset="0"/>
                <a:cs typeface="Consolas" panose="020B0609020204030204" pitchFamily="49" charset="0"/>
              </a:rPr>
              <a:t>Dillo</a:t>
            </a:r>
            <a:r>
              <a:rPr lang="en-US" sz="1200" dirty="0" smtClean="0">
                <a:latin typeface="Consolas" panose="020B0609020204030204" pitchFamily="49" charset="0"/>
                <a:cs typeface="Consolas" panose="020B0609020204030204" pitchFamily="49" charset="0"/>
              </a:rPr>
              <a:t>&gt;()); </a:t>
            </a:r>
          </a:p>
          <a:p>
            <a:pPr marL="0" indent="0">
              <a:buNone/>
            </a:pPr>
            <a:r>
              <a:rPr lang="en-US" sz="1200" dirty="0">
                <a:solidFill>
                  <a:schemeClr val="accent3">
                    <a:lumMod val="50000"/>
                  </a:schemeClr>
                </a:solidFill>
                <a:latin typeface="Consolas" panose="020B0609020204030204" pitchFamily="49" charset="0"/>
                <a:cs typeface="Consolas" panose="020B0609020204030204" pitchFamily="49" charset="0"/>
              </a:rPr>
              <a:t> </a:t>
            </a:r>
            <a:r>
              <a:rPr lang="en-US" sz="1200" dirty="0" smtClean="0">
                <a:solidFill>
                  <a:schemeClr val="accent3">
                    <a:lumMod val="50000"/>
                  </a:schemeClr>
                </a:solidFill>
                <a:latin typeface="Consolas" panose="020B0609020204030204" pitchFamily="49" charset="0"/>
                <a:cs typeface="Consolas" panose="020B0609020204030204" pitchFamily="49" charset="0"/>
              </a:rPr>
              <a:t>// List of friends starts empty (</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a:t>
            </a:r>
          </a:p>
          <a:p>
            <a:pPr marL="0" indent="0">
              <a:buNone/>
            </a:pPr>
            <a:endParaRPr lang="en-US" sz="1200" dirty="0">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nicoleDillo</a:t>
            </a:r>
            <a:r>
              <a:rPr lang="en-US" sz="1200" dirty="0" smtClean="0">
                <a:latin typeface="Consolas" panose="020B0609020204030204" pitchFamily="49" charset="0"/>
                <a:cs typeface="Consolas" panose="020B0609020204030204" pitchFamily="49" charset="0"/>
                <a:sym typeface="Wingdings" panose="05000000000000000000" pitchFamily="2" charset="2"/>
              </a:rPr>
              <a:t> = new </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(“Nicole”, 5, new </a:t>
            </a:r>
            <a:r>
              <a:rPr lang="en-US" sz="1200" dirty="0" err="1" smtClean="0">
                <a:latin typeface="Consolas" panose="020B0609020204030204" pitchFamily="49" charset="0"/>
                <a:cs typeface="Consolas" panose="020B0609020204030204" pitchFamily="49" charset="0"/>
                <a:sym typeface="Wingdings" panose="05000000000000000000" pitchFamily="2" charset="2"/>
              </a:rPr>
              <a:t>LinkedList</a:t>
            </a:r>
            <a:r>
              <a:rPr lang="en-US" sz="1200" dirty="0" smtClean="0">
                <a:latin typeface="Consolas" panose="020B0609020204030204" pitchFamily="49" charset="0"/>
                <a:cs typeface="Consolas" panose="020B0609020204030204" pitchFamily="49" charset="0"/>
                <a:sym typeface="Wingdings" panose="05000000000000000000" pitchFamily="2" charset="2"/>
              </a:rPr>
              <a:t>&lt;</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&gt;()); </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Empty list of friends</a:t>
            </a:r>
          </a:p>
          <a:p>
            <a:pPr marL="0" indent="0">
              <a:buNone/>
            </a:pPr>
            <a:endParaRPr lang="en-US" sz="1200" dirty="0">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karaDillo</a:t>
            </a:r>
            <a:r>
              <a:rPr lang="en-US" sz="1200" dirty="0" smtClean="0">
                <a:latin typeface="Consolas" panose="020B0609020204030204" pitchFamily="49" charset="0"/>
                <a:cs typeface="Consolas" panose="020B0609020204030204" pitchFamily="49" charset="0"/>
                <a:sym typeface="Wingdings" panose="05000000000000000000" pitchFamily="2" charset="2"/>
              </a:rPr>
              <a:t> = new </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(“Kara”, 6, new </a:t>
            </a:r>
            <a:r>
              <a:rPr lang="en-US" sz="1200" dirty="0" err="1" smtClean="0">
                <a:latin typeface="Consolas" panose="020B0609020204030204" pitchFamily="49" charset="0"/>
                <a:cs typeface="Consolas" panose="020B0609020204030204" pitchFamily="49" charset="0"/>
                <a:sym typeface="Wingdings" panose="05000000000000000000" pitchFamily="2" charset="2"/>
              </a:rPr>
              <a:t>LinkedList</a:t>
            </a:r>
            <a:r>
              <a:rPr lang="en-US" sz="1200" dirty="0" smtClean="0">
                <a:latin typeface="Consolas" panose="020B0609020204030204" pitchFamily="49" charset="0"/>
                <a:cs typeface="Consolas" panose="020B0609020204030204" pitchFamily="49" charset="0"/>
                <a:sym typeface="Wingdings" panose="05000000000000000000" pitchFamily="2" charset="2"/>
              </a:rPr>
              <a:t>&lt;</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&gt;()); </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Again, empty friend list</a:t>
            </a:r>
          </a:p>
          <a:p>
            <a:pPr marL="0" indent="0">
              <a:buNone/>
            </a:pP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a:r>
            <a:b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b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Let’s add these two new </a:t>
            </a:r>
            <a:r>
              <a:rPr lang="en-US" sz="1200" dirty="0" err="1"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Dillos</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to Christina’s list of friends:</a:t>
            </a:r>
          </a:p>
          <a:p>
            <a:pPr marL="0" indent="0">
              <a:buNone/>
            </a:pPr>
            <a:r>
              <a:rPr lang="en-US" sz="1200" dirty="0" smtClean="0">
                <a:latin typeface="Consolas" panose="020B0609020204030204" pitchFamily="49" charset="0"/>
                <a:cs typeface="Consolas" panose="020B0609020204030204" pitchFamily="49" charset="0"/>
              </a:rPr>
              <a:t> </a:t>
            </a:r>
            <a:r>
              <a:rPr lang="en-US" sz="1200" b="1" dirty="0" err="1" smtClean="0">
                <a:solidFill>
                  <a:srgbClr val="0070C0"/>
                </a:solidFill>
                <a:latin typeface="Consolas" panose="020B0609020204030204" pitchFamily="49" charset="0"/>
                <a:cs typeface="Consolas" panose="020B0609020204030204" pitchFamily="49" charset="0"/>
                <a:sym typeface="Wingdings" panose="05000000000000000000" pitchFamily="2" charset="2"/>
              </a:rPr>
              <a:t>christinaDillo.friends.add</a:t>
            </a:r>
            <a:r>
              <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rPr>
              <a:t>(</a:t>
            </a:r>
            <a:r>
              <a:rPr lang="en-US" sz="1200" b="1" dirty="0" err="1" smtClean="0">
                <a:solidFill>
                  <a:srgbClr val="0070C0"/>
                </a:solidFill>
                <a:latin typeface="Consolas" panose="020B0609020204030204" pitchFamily="49" charset="0"/>
                <a:cs typeface="Consolas" panose="020B0609020204030204" pitchFamily="49" charset="0"/>
                <a:sym typeface="Wingdings" panose="05000000000000000000" pitchFamily="2" charset="2"/>
              </a:rPr>
              <a:t>nicoleDillo</a:t>
            </a:r>
            <a:r>
              <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rPr>
              <a:t>); </a:t>
            </a:r>
            <a:br>
              <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rPr>
            </a:br>
            <a:r>
              <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rPr>
              <a:t> </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Format is “</a:t>
            </a:r>
            <a:r>
              <a:rPr lang="en-US" sz="1200" b="1"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name of </a:t>
            </a:r>
            <a:r>
              <a:rPr lang="en-US" sz="1200" b="1" dirty="0" err="1"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object</a:t>
            </a:r>
            <a:r>
              <a:rPr lang="en-US" sz="1200" dirty="0" err="1"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a:t>
            </a:r>
            <a:r>
              <a:rPr lang="en-US" sz="1200" b="1" dirty="0" err="1"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name</a:t>
            </a:r>
            <a:r>
              <a:rPr lang="en-US" sz="1200" b="1"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of </a:t>
            </a:r>
            <a:r>
              <a:rPr lang="en-US" sz="1200" b="1" dirty="0" err="1"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list</a:t>
            </a:r>
            <a:r>
              <a:rPr lang="en-US" sz="1200" dirty="0" err="1"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”.add</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a:t>
            </a:r>
            <a:r>
              <a:rPr lang="en-US" sz="1200" b="1"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“item to add”</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a:t>
            </a:r>
            <a:b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br>
            <a:endPar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b="1" dirty="0" smtClean="0">
                <a:solidFill>
                  <a:srgbClr val="0070C0"/>
                </a:solidFill>
                <a:latin typeface="Consolas" panose="020B0609020204030204" pitchFamily="49" charset="0"/>
                <a:cs typeface="Consolas" panose="020B0609020204030204" pitchFamily="49" charset="0"/>
              </a:rPr>
              <a:t> </a:t>
            </a:r>
            <a:r>
              <a:rPr lang="en-US" sz="1200" b="1" dirty="0" err="1" smtClean="0">
                <a:solidFill>
                  <a:srgbClr val="0070C0"/>
                </a:solidFill>
                <a:latin typeface="Consolas" panose="020B0609020204030204" pitchFamily="49" charset="0"/>
                <a:cs typeface="Consolas" panose="020B0609020204030204" pitchFamily="49" charset="0"/>
                <a:sym typeface="Wingdings" panose="05000000000000000000" pitchFamily="2" charset="2"/>
              </a:rPr>
              <a:t>christinaDillo.friends.add</a:t>
            </a:r>
            <a:r>
              <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rPr>
              <a:t>(</a:t>
            </a:r>
            <a:r>
              <a:rPr lang="en-US" sz="1200" b="1" dirty="0" err="1" smtClean="0">
                <a:solidFill>
                  <a:srgbClr val="0070C0"/>
                </a:solidFill>
                <a:latin typeface="Consolas" panose="020B0609020204030204" pitchFamily="49" charset="0"/>
                <a:cs typeface="Consolas" panose="020B0609020204030204" pitchFamily="49" charset="0"/>
                <a:sym typeface="Wingdings" panose="05000000000000000000" pitchFamily="2" charset="2"/>
              </a:rPr>
              <a:t>karaDillo</a:t>
            </a:r>
            <a:r>
              <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rPr>
              <a:t>);</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a:t>
            </a:r>
            <a:b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b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 </a:t>
            </a:r>
            <a:r>
              <a:rPr lang="en-US" sz="1200" dirty="0" err="1"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christinaDillo</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is the object name. friends is the list name. </a:t>
            </a:r>
            <a:r>
              <a:rPr lang="en-US" sz="1200" dirty="0" err="1"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karaDillo</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is who we’re adding.</a:t>
            </a:r>
            <a:endPar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endParaRPr>
          </a:p>
          <a:p>
            <a:pPr marL="0" indent="0">
              <a:buNone/>
            </a:pPr>
            <a:endParaRPr lang="en-US" sz="1200" dirty="0">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dirty="0" smtClean="0">
                <a:latin typeface="Consolas" panose="020B0609020204030204" pitchFamily="49" charset="0"/>
                <a:cs typeface="Consolas" panose="020B0609020204030204" pitchFamily="49" charset="0"/>
                <a:sym typeface="Wingdings" panose="05000000000000000000" pitchFamily="2" charset="2"/>
              </a:rPr>
              <a:t>}</a:t>
            </a:r>
            <a:endParaRPr lang="en-US" sz="1200" dirty="0" smtClean="0">
              <a:latin typeface="Consolas" panose="020B0609020204030204" pitchFamily="49" charset="0"/>
              <a:cs typeface="Consolas" panose="020B0609020204030204" pitchFamily="49" charset="0"/>
            </a:endParaRPr>
          </a:p>
          <a:p>
            <a:pPr marL="0" indent="0">
              <a:buNone/>
            </a:pPr>
            <a:endParaRPr lang="en-US" sz="1200" dirty="0" smtClean="0">
              <a:latin typeface="Consolas" panose="020B0609020204030204" pitchFamily="49" charset="0"/>
              <a:cs typeface="Consolas" panose="020B0609020204030204" pitchFamily="49" charset="0"/>
            </a:endParaRPr>
          </a:p>
          <a:p>
            <a:pPr marL="0" indent="0">
              <a:buNone/>
            </a:pPr>
            <a:endParaRPr lang="en-US" sz="1200" dirty="0">
              <a:latin typeface="Consolas" panose="020B0609020204030204" pitchFamily="49" charset="0"/>
              <a:cs typeface="Consolas" panose="020B0609020204030204" pitchFamily="49" charset="0"/>
            </a:endParaRPr>
          </a:p>
          <a:p>
            <a:pPr marL="0" indent="0" algn="ctr">
              <a:buNone/>
            </a:pPr>
            <a:endParaRPr lang="en-US" sz="1200" dirty="0" smtClean="0">
              <a:latin typeface="+mj-lt"/>
              <a:cs typeface="Consolas" panose="020B0609020204030204" pitchFamily="49" charset="0"/>
            </a:endParaRPr>
          </a:p>
          <a:p>
            <a:pPr marL="0" indent="0">
              <a:buNone/>
            </a:pPr>
            <a:endParaRPr lang="en-US" sz="12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40876383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Accessing a </a:t>
            </a:r>
            <a:r>
              <a:rPr lang="en-US" dirty="0" err="1" smtClean="0"/>
              <a:t>LinkedList</a:t>
            </a:r>
            <a:r>
              <a:rPr lang="en-US" dirty="0" smtClean="0"/>
              <a:t> </a:t>
            </a:r>
            <a:br>
              <a:rPr lang="en-US" dirty="0" smtClean="0"/>
            </a:br>
            <a:r>
              <a:rPr lang="en-US" dirty="0" smtClean="0"/>
              <a:t>Inside of a Class</a:t>
            </a:r>
            <a:endParaRPr lang="en-US" dirty="0"/>
          </a:p>
        </p:txBody>
      </p:sp>
      <p:sp>
        <p:nvSpPr>
          <p:cNvPr id="3" name="Content Placeholder 2"/>
          <p:cNvSpPr>
            <a:spLocks noGrp="1"/>
          </p:cNvSpPr>
          <p:nvPr>
            <p:ph sz="quarter" idx="1"/>
          </p:nvPr>
        </p:nvSpPr>
        <p:spPr>
          <a:xfrm>
            <a:off x="457200" y="1828800"/>
            <a:ext cx="8229600" cy="4297363"/>
          </a:xfrm>
        </p:spPr>
        <p:txBody>
          <a:bodyPr>
            <a:normAutofit/>
          </a:bodyPr>
          <a:lstStyle/>
          <a:p>
            <a:pPr marL="0" indent="0">
              <a:buNone/>
            </a:pPr>
            <a:r>
              <a:rPr lang="en-US" sz="1700" dirty="0" smtClean="0">
                <a:latin typeface="Consolas" panose="020B0609020204030204" pitchFamily="49" charset="0"/>
                <a:cs typeface="Consolas" panose="020B0609020204030204" pitchFamily="49" charset="0"/>
              </a:rPr>
              <a:t>public void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for(</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aDilloFriend</a:t>
            </a:r>
            <a:r>
              <a:rPr lang="en-US" sz="1700" dirty="0" smtClean="0">
                <a:latin typeface="Consolas" panose="020B0609020204030204" pitchFamily="49" charset="0"/>
                <a:cs typeface="Consolas" panose="020B0609020204030204" pitchFamily="49" charset="0"/>
              </a:rPr>
              <a:t> : </a:t>
            </a:r>
            <a:r>
              <a:rPr lang="en-US" sz="1700" dirty="0" err="1" smtClean="0">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buNone/>
            </a:pPr>
            <a:endParaRPr lang="en-US" sz="1700" dirty="0">
              <a:latin typeface="Consolas" panose="020B0609020204030204" pitchFamily="49" charset="0"/>
              <a:cs typeface="Consolas" panose="020B0609020204030204" pitchFamily="49" charset="0"/>
            </a:endParaRPr>
          </a:p>
          <a:p>
            <a:pPr marL="0" indent="0" algn="ctr">
              <a:buNone/>
            </a:pPr>
            <a:r>
              <a:rPr lang="en-US" sz="2500" dirty="0" smtClean="0">
                <a:latin typeface="+mj-lt"/>
                <a:cs typeface="Consolas" panose="020B0609020204030204" pitchFamily="49" charset="0"/>
              </a:rPr>
              <a:t>Let’s break down each piece of this method. </a:t>
            </a:r>
            <a:br>
              <a:rPr lang="en-US" sz="2500" dirty="0" smtClean="0">
                <a:latin typeface="+mj-lt"/>
                <a:cs typeface="Consolas" panose="020B0609020204030204" pitchFamily="49" charset="0"/>
              </a:rPr>
            </a:br>
            <a:r>
              <a:rPr lang="en-US" sz="2500" dirty="0" smtClean="0">
                <a:latin typeface="+mj-lt"/>
                <a:cs typeface="Consolas" panose="020B0609020204030204" pitchFamily="49" charset="0"/>
              </a:rPr>
              <a:t>What is this method doing?</a:t>
            </a:r>
          </a:p>
          <a:p>
            <a:pPr marL="0" indent="0">
              <a:buNone/>
            </a:pPr>
            <a:endParaRPr lang="en-US" sz="17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24821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28800"/>
            <a:ext cx="8229600" cy="4297363"/>
          </a:xfrm>
        </p:spPr>
        <p:txBody>
          <a:bodyPr>
            <a:normAutofit/>
          </a:bodyPr>
          <a:lstStyle/>
          <a:p>
            <a:pPr marL="0" indent="0">
              <a:buNone/>
            </a:pPr>
            <a:r>
              <a:rPr lang="en-US" sz="1700" dirty="0" smtClean="0">
                <a:latin typeface="Consolas" panose="020B0609020204030204" pitchFamily="49" charset="0"/>
                <a:cs typeface="Consolas" panose="020B0609020204030204" pitchFamily="49" charset="0"/>
              </a:rPr>
              <a:t>public </a:t>
            </a:r>
            <a:r>
              <a:rPr lang="en-US" sz="1700" b="1" dirty="0" smtClean="0">
                <a:solidFill>
                  <a:srgbClr val="0070C0"/>
                </a:solidFill>
                <a:latin typeface="Consolas" panose="020B0609020204030204" pitchFamily="49" charset="0"/>
                <a:cs typeface="Consolas" panose="020B0609020204030204" pitchFamily="49" charset="0"/>
              </a:rPr>
              <a:t>void</a:t>
            </a:r>
            <a:r>
              <a:rPr lang="en-US" sz="1700" dirty="0" smtClean="0">
                <a:solidFill>
                  <a:srgbClr val="0070C0"/>
                </a:solidFill>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for(</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aDilloFriend</a:t>
            </a:r>
            <a:r>
              <a:rPr lang="en-US" sz="1700" dirty="0" smtClean="0">
                <a:latin typeface="Consolas" panose="020B0609020204030204" pitchFamily="49" charset="0"/>
                <a:cs typeface="Consolas" panose="020B0609020204030204" pitchFamily="49" charset="0"/>
              </a:rPr>
              <a:t> : </a:t>
            </a:r>
            <a:r>
              <a:rPr lang="en-US" sz="1700" dirty="0" err="1" smtClean="0">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buNone/>
            </a:pPr>
            <a:endParaRPr lang="en-US" sz="1700" dirty="0">
              <a:latin typeface="Consolas" panose="020B0609020204030204" pitchFamily="49" charset="0"/>
              <a:cs typeface="Consolas" panose="020B0609020204030204" pitchFamily="49" charset="0"/>
            </a:endParaRPr>
          </a:p>
          <a:p>
            <a:pPr marL="0" indent="0" algn="ctr">
              <a:buNone/>
            </a:pPr>
            <a:r>
              <a:rPr lang="en-US" sz="2500" dirty="0" smtClean="0">
                <a:latin typeface="+mj-lt"/>
                <a:cs typeface="Consolas" panose="020B0609020204030204" pitchFamily="49" charset="0"/>
              </a:rPr>
              <a:t>“void” means return nothing. We have no return statement and aren’t returning anything. We’re just doing an action (printing to the console).</a:t>
            </a:r>
          </a:p>
          <a:p>
            <a:pPr marL="0" indent="0">
              <a:buNone/>
            </a:pPr>
            <a:endParaRPr lang="en-US" sz="1700" dirty="0" smtClean="0">
              <a:latin typeface="Consolas" panose="020B0609020204030204" pitchFamily="49" charset="0"/>
              <a:cs typeface="Consolas" panose="020B0609020204030204" pitchFamily="49" charset="0"/>
            </a:endParaRPr>
          </a:p>
        </p:txBody>
      </p:sp>
      <p:sp>
        <p:nvSpPr>
          <p:cNvPr id="5" name="Title 1"/>
          <p:cNvSpPr txBox="1">
            <a:spLocks/>
          </p:cNvSpPr>
          <p:nvPr/>
        </p:nvSpPr>
        <p:spPr>
          <a:xfrm>
            <a:off x="609600" y="427038"/>
            <a:ext cx="74676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smtClean="0"/>
              <a:t>Accessing a LinkedList </a:t>
            </a:r>
            <a:br>
              <a:rPr lang="en-US" smtClean="0"/>
            </a:br>
            <a:r>
              <a:rPr lang="en-US" smtClean="0"/>
              <a:t>Inside of a Class</a:t>
            </a:r>
            <a:endParaRPr lang="en-US" dirty="0"/>
          </a:p>
        </p:txBody>
      </p:sp>
    </p:spTree>
    <p:extLst>
      <p:ext uri="{BB962C8B-B14F-4D97-AF65-F5344CB8AC3E}">
        <p14:creationId xmlns:p14="http://schemas.microsoft.com/office/powerpoint/2010/main" val="1901836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28800"/>
            <a:ext cx="8229600" cy="4297363"/>
          </a:xfrm>
        </p:spPr>
        <p:txBody>
          <a:bodyPr>
            <a:normAutofit fontScale="92500"/>
          </a:bodyPr>
          <a:lstStyle/>
          <a:p>
            <a:pPr marL="0" indent="0">
              <a:buNone/>
            </a:pPr>
            <a:r>
              <a:rPr lang="en-US" sz="1700" dirty="0" smtClean="0">
                <a:latin typeface="Consolas" panose="020B0609020204030204" pitchFamily="49" charset="0"/>
                <a:cs typeface="Consolas" panose="020B0609020204030204" pitchFamily="49" charset="0"/>
              </a:rPr>
              <a:t>public void</a:t>
            </a:r>
            <a:r>
              <a:rPr lang="en-US" sz="1700" dirty="0" smtClean="0">
                <a:solidFill>
                  <a:srgbClr val="0070C0"/>
                </a:solidFill>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r>
              <a:rPr lang="en-US" sz="1700" b="1" dirty="0" smtClean="0">
                <a:solidFill>
                  <a:srgbClr val="0070C0"/>
                </a:solidFill>
                <a:latin typeface="Consolas" panose="020B0609020204030204" pitchFamily="49" charset="0"/>
                <a:cs typeface="Consolas" panose="020B0609020204030204" pitchFamily="49" charset="0"/>
              </a:rPr>
              <a:t>for(</a:t>
            </a:r>
            <a:r>
              <a:rPr lang="en-US" sz="1700" b="1" dirty="0" err="1" smtClean="0">
                <a:solidFill>
                  <a:srgbClr val="0070C0"/>
                </a:solidFill>
                <a:latin typeface="Consolas" panose="020B0609020204030204" pitchFamily="49" charset="0"/>
                <a:cs typeface="Consolas" panose="020B0609020204030204" pitchFamily="49" charset="0"/>
              </a:rPr>
              <a:t>Dillo</a:t>
            </a:r>
            <a:r>
              <a:rPr lang="en-US" sz="1700" b="1" dirty="0" smtClean="0">
                <a:solidFill>
                  <a:srgbClr val="0070C0"/>
                </a:solidFill>
                <a:latin typeface="Consolas" panose="020B0609020204030204" pitchFamily="49" charset="0"/>
                <a:cs typeface="Consolas" panose="020B0609020204030204" pitchFamily="49" charset="0"/>
              </a:rPr>
              <a:t> </a:t>
            </a:r>
            <a:r>
              <a:rPr lang="en-US" sz="1700" b="1" dirty="0" err="1" smtClean="0">
                <a:solidFill>
                  <a:srgbClr val="0070C0"/>
                </a:solidFill>
                <a:latin typeface="Consolas" panose="020B0609020204030204" pitchFamily="49" charset="0"/>
                <a:cs typeface="Consolas" panose="020B0609020204030204" pitchFamily="49" charset="0"/>
              </a:rPr>
              <a:t>aDilloFriend</a:t>
            </a:r>
            <a:r>
              <a:rPr lang="en-US" sz="1700" b="1" dirty="0" smtClean="0">
                <a:solidFill>
                  <a:srgbClr val="0070C0"/>
                </a:solidFill>
                <a:latin typeface="Consolas" panose="020B0609020204030204" pitchFamily="49" charset="0"/>
                <a:cs typeface="Consolas" panose="020B0609020204030204" pitchFamily="49" charset="0"/>
              </a:rPr>
              <a:t> : </a:t>
            </a:r>
            <a:r>
              <a:rPr lang="en-US" sz="1700" b="1" dirty="0" err="1" smtClean="0">
                <a:solidFill>
                  <a:srgbClr val="0070C0"/>
                </a:solidFill>
                <a:latin typeface="Consolas" panose="020B0609020204030204" pitchFamily="49" charset="0"/>
                <a:cs typeface="Consolas" panose="020B0609020204030204" pitchFamily="49" charset="0"/>
              </a:rPr>
              <a:t>this.friends</a:t>
            </a:r>
            <a:r>
              <a:rPr lang="en-US" sz="1700" b="1" dirty="0" smtClean="0">
                <a:solidFill>
                  <a:srgbClr val="0070C0"/>
                </a:solidFill>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buNone/>
            </a:pPr>
            <a:endParaRPr lang="en-US" sz="1700" dirty="0">
              <a:latin typeface="Consolas" panose="020B0609020204030204" pitchFamily="49" charset="0"/>
              <a:cs typeface="Consolas" panose="020B0609020204030204" pitchFamily="49" charset="0"/>
            </a:endParaRPr>
          </a:p>
          <a:p>
            <a:pPr marL="0" indent="0" algn="ctr">
              <a:buNone/>
            </a:pPr>
            <a:r>
              <a:rPr lang="en-US" sz="2500" dirty="0" smtClean="0">
                <a:latin typeface="+mj-lt"/>
                <a:cs typeface="Consolas" panose="020B0609020204030204" pitchFamily="49" charset="0"/>
              </a:rPr>
              <a:t>This says, “For each </a:t>
            </a:r>
            <a:r>
              <a:rPr lang="en-US" sz="2500" dirty="0" err="1" smtClean="0">
                <a:latin typeface="+mj-lt"/>
                <a:cs typeface="Consolas" panose="020B0609020204030204" pitchFamily="49" charset="0"/>
              </a:rPr>
              <a:t>Dillo</a:t>
            </a:r>
            <a:r>
              <a:rPr lang="en-US" sz="2500" dirty="0" smtClean="0">
                <a:latin typeface="+mj-lt"/>
                <a:cs typeface="Consolas" panose="020B0609020204030204" pitchFamily="49" charset="0"/>
              </a:rPr>
              <a:t> in the list that is </a:t>
            </a:r>
            <a:r>
              <a:rPr lang="en-US" sz="2500" dirty="0" err="1" smtClean="0">
                <a:latin typeface="+mj-lt"/>
                <a:cs typeface="Consolas" panose="020B0609020204030204" pitchFamily="49" charset="0"/>
              </a:rPr>
              <a:t>this.friends</a:t>
            </a:r>
            <a:r>
              <a:rPr lang="en-US" sz="2500" dirty="0" smtClean="0">
                <a:latin typeface="+mj-lt"/>
                <a:cs typeface="Consolas" panose="020B0609020204030204" pitchFamily="49" charset="0"/>
              </a:rPr>
              <a:t>, refer to that object (that friend) as ‘</a:t>
            </a:r>
            <a:r>
              <a:rPr lang="en-US" sz="2500" dirty="0" err="1" smtClean="0">
                <a:latin typeface="+mj-lt"/>
                <a:cs typeface="Consolas" panose="020B0609020204030204" pitchFamily="49" charset="0"/>
              </a:rPr>
              <a:t>aDilloFriend</a:t>
            </a:r>
            <a:r>
              <a:rPr lang="en-US" sz="2500" dirty="0" smtClean="0">
                <a:latin typeface="+mj-lt"/>
                <a:cs typeface="Consolas" panose="020B0609020204030204" pitchFamily="49" charset="0"/>
              </a:rPr>
              <a:t>.’”</a:t>
            </a:r>
          </a:p>
          <a:p>
            <a:pPr marL="0" indent="0" algn="ctr">
              <a:buNone/>
            </a:pPr>
            <a:endParaRPr lang="en-US" sz="2500" dirty="0">
              <a:latin typeface="+mj-lt"/>
              <a:cs typeface="Consolas" panose="020B0609020204030204" pitchFamily="49" charset="0"/>
            </a:endParaRPr>
          </a:p>
          <a:p>
            <a:pPr marL="0" indent="0" algn="ctr">
              <a:buNone/>
            </a:pPr>
            <a:r>
              <a:rPr lang="en-US" sz="2500" dirty="0" smtClean="0">
                <a:latin typeface="+mj-lt"/>
                <a:cs typeface="Consolas" panose="020B0609020204030204" pitchFamily="49" charset="0"/>
              </a:rPr>
              <a:t>Let’s break that down a bit more…</a:t>
            </a:r>
          </a:p>
          <a:p>
            <a:pPr marL="0" indent="0">
              <a:buNone/>
            </a:pPr>
            <a:endParaRPr lang="en-US" sz="1700" dirty="0" smtClean="0">
              <a:latin typeface="Consolas" panose="020B0609020204030204" pitchFamily="49" charset="0"/>
              <a:cs typeface="Consolas" panose="020B0609020204030204" pitchFamily="49" charset="0"/>
            </a:endParaRPr>
          </a:p>
        </p:txBody>
      </p:sp>
      <p:sp>
        <p:nvSpPr>
          <p:cNvPr id="4" name="Title 1"/>
          <p:cNvSpPr txBox="1">
            <a:spLocks/>
          </p:cNvSpPr>
          <p:nvPr/>
        </p:nvSpPr>
        <p:spPr>
          <a:xfrm>
            <a:off x="609600" y="427038"/>
            <a:ext cx="74676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dirty="0" smtClean="0"/>
              <a:t>Accessing a </a:t>
            </a:r>
            <a:r>
              <a:rPr lang="en-US" dirty="0" err="1" smtClean="0"/>
              <a:t>LinkedList</a:t>
            </a:r>
            <a:r>
              <a:rPr lang="en-US" dirty="0" smtClean="0"/>
              <a:t> </a:t>
            </a:r>
            <a:br>
              <a:rPr lang="en-US" dirty="0" smtClean="0"/>
            </a:br>
            <a:r>
              <a:rPr lang="en-US" dirty="0" smtClean="0"/>
              <a:t>Inside of a Class</a:t>
            </a:r>
            <a:endParaRPr lang="en-US" dirty="0"/>
          </a:p>
        </p:txBody>
      </p:sp>
    </p:spTree>
    <p:extLst>
      <p:ext uri="{BB962C8B-B14F-4D97-AF65-F5344CB8AC3E}">
        <p14:creationId xmlns:p14="http://schemas.microsoft.com/office/powerpoint/2010/main" val="3063867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Accessing a </a:t>
            </a:r>
            <a:r>
              <a:rPr lang="en-US" dirty="0" err="1"/>
              <a:t>LinkedList</a:t>
            </a:r>
            <a:r>
              <a:rPr lang="en-US" dirty="0"/>
              <a:t> </a:t>
            </a:r>
            <a:br>
              <a:rPr lang="en-US" dirty="0"/>
            </a:br>
            <a:r>
              <a:rPr lang="en-US" dirty="0"/>
              <a:t>Inside of a Class</a:t>
            </a:r>
          </a:p>
        </p:txBody>
      </p:sp>
      <p:sp>
        <p:nvSpPr>
          <p:cNvPr id="3" name="Content Placeholder 2"/>
          <p:cNvSpPr>
            <a:spLocks noGrp="1"/>
          </p:cNvSpPr>
          <p:nvPr>
            <p:ph sz="quarter" idx="1"/>
          </p:nvPr>
        </p:nvSpPr>
        <p:spPr>
          <a:xfrm>
            <a:off x="457200" y="1828800"/>
            <a:ext cx="8229600" cy="4297363"/>
          </a:xfrm>
        </p:spPr>
        <p:txBody>
          <a:bodyPr>
            <a:normAutofit/>
          </a:bodyPr>
          <a:lstStyle/>
          <a:p>
            <a:pPr marL="0" indent="0">
              <a:buNone/>
            </a:pPr>
            <a:r>
              <a:rPr lang="en-US" sz="1700" dirty="0" smtClean="0">
                <a:latin typeface="Consolas" panose="020B0609020204030204" pitchFamily="49" charset="0"/>
                <a:cs typeface="Consolas" panose="020B0609020204030204" pitchFamily="49" charset="0"/>
              </a:rPr>
              <a:t>public void</a:t>
            </a:r>
            <a:r>
              <a:rPr lang="en-US" sz="1700" dirty="0" smtClean="0">
                <a:solidFill>
                  <a:srgbClr val="0070C0"/>
                </a:solidFill>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r>
              <a:rPr lang="en-US" sz="1700" b="1" dirty="0" smtClean="0">
                <a:solidFill>
                  <a:srgbClr val="0070C0"/>
                </a:solidFill>
                <a:latin typeface="Consolas" panose="020B0609020204030204" pitchFamily="49" charset="0"/>
                <a:cs typeface="Consolas" panose="020B0609020204030204" pitchFamily="49" charset="0"/>
              </a:rPr>
              <a:t>for</a:t>
            </a:r>
            <a:r>
              <a:rPr lang="en-US" sz="1700" dirty="0" smtClean="0">
                <a:latin typeface="Consolas" panose="020B0609020204030204" pitchFamily="49" charset="0"/>
                <a:cs typeface="Consolas" panose="020B0609020204030204" pitchFamily="49" charset="0"/>
              </a:rPr>
              <a:t>(</a:t>
            </a:r>
            <a:r>
              <a:rPr lang="en-US" sz="1700" dirty="0" err="1" smtClean="0">
                <a:latin typeface="Consolas" panose="020B0609020204030204" pitchFamily="49" charset="0"/>
                <a:cs typeface="Consolas" panose="020B0609020204030204" pitchFamily="49" charset="0"/>
              </a:rPr>
              <a:t>Dillo</a:t>
            </a:r>
            <a:r>
              <a:rPr lang="en-US" sz="1700" dirty="0" smtClean="0">
                <a:solidFill>
                  <a:srgbClr val="0070C0"/>
                </a:solidFill>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aDilloFriend</a:t>
            </a:r>
            <a:r>
              <a:rPr lang="en-US" sz="1700" dirty="0" smtClean="0">
                <a:latin typeface="Consolas" panose="020B0609020204030204" pitchFamily="49" charset="0"/>
                <a:cs typeface="Consolas" panose="020B0609020204030204" pitchFamily="49" charset="0"/>
              </a:rPr>
              <a:t> : </a:t>
            </a:r>
            <a:r>
              <a:rPr lang="en-US" sz="1700" dirty="0" err="1" smtClean="0">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buNone/>
            </a:pPr>
            <a:endParaRPr lang="en-US" sz="1700" dirty="0">
              <a:latin typeface="Consolas" panose="020B0609020204030204" pitchFamily="49" charset="0"/>
              <a:cs typeface="Consolas" panose="020B0609020204030204" pitchFamily="49" charset="0"/>
            </a:endParaRPr>
          </a:p>
          <a:p>
            <a:pPr marL="0" indent="0" algn="ctr">
              <a:buNone/>
            </a:pPr>
            <a:r>
              <a:rPr lang="en-US" sz="2500" dirty="0" smtClean="0">
                <a:latin typeface="+mj-lt"/>
                <a:cs typeface="Consolas" panose="020B0609020204030204" pitchFamily="49" charset="0"/>
              </a:rPr>
              <a:t>This says, “</a:t>
            </a:r>
            <a:r>
              <a:rPr lang="en-US" sz="2500" b="1" dirty="0" smtClean="0">
                <a:solidFill>
                  <a:srgbClr val="0070C0"/>
                </a:solidFill>
                <a:latin typeface="+mj-lt"/>
                <a:cs typeface="Consolas" panose="020B0609020204030204" pitchFamily="49" charset="0"/>
              </a:rPr>
              <a:t>For each item </a:t>
            </a:r>
            <a:r>
              <a:rPr lang="en-US" sz="2500" dirty="0" smtClean="0">
                <a:latin typeface="+mj-lt"/>
                <a:cs typeface="Consolas" panose="020B0609020204030204" pitchFamily="49" charset="0"/>
              </a:rPr>
              <a:t>in the list that is </a:t>
            </a:r>
            <a:r>
              <a:rPr lang="en-US" sz="2500" dirty="0" err="1" smtClean="0">
                <a:latin typeface="+mj-lt"/>
                <a:cs typeface="Consolas" panose="020B0609020204030204" pitchFamily="49" charset="0"/>
              </a:rPr>
              <a:t>this.friends</a:t>
            </a:r>
            <a:r>
              <a:rPr lang="en-US" sz="2500" dirty="0" smtClean="0">
                <a:latin typeface="+mj-lt"/>
                <a:cs typeface="Consolas" panose="020B0609020204030204" pitchFamily="49" charset="0"/>
              </a:rPr>
              <a:t>, refer to that object (that friend) as “</a:t>
            </a:r>
            <a:r>
              <a:rPr lang="en-US" sz="2500" dirty="0" err="1" smtClean="0">
                <a:latin typeface="+mj-lt"/>
                <a:cs typeface="Consolas" panose="020B0609020204030204" pitchFamily="49" charset="0"/>
              </a:rPr>
              <a:t>aDilloFriend</a:t>
            </a:r>
            <a:r>
              <a:rPr lang="en-US" sz="2500" dirty="0" smtClean="0">
                <a:latin typeface="+mj-lt"/>
                <a:cs typeface="Consolas" panose="020B0609020204030204" pitchFamily="49" charset="0"/>
              </a:rPr>
              <a:t>.”</a:t>
            </a:r>
          </a:p>
          <a:p>
            <a:pPr marL="0" indent="0" algn="ctr">
              <a:buNone/>
            </a:pPr>
            <a:endParaRPr lang="en-US" sz="2500" dirty="0">
              <a:latin typeface="+mj-lt"/>
              <a:cs typeface="Consolas" panose="020B0609020204030204" pitchFamily="49" charset="0"/>
            </a:endParaRPr>
          </a:p>
          <a:p>
            <a:pPr marL="0" indent="0">
              <a:buNone/>
            </a:pPr>
            <a:endParaRPr lang="en-US" sz="17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4137725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Accessing a </a:t>
            </a:r>
            <a:r>
              <a:rPr lang="en-US" dirty="0" err="1"/>
              <a:t>LinkedList</a:t>
            </a:r>
            <a:r>
              <a:rPr lang="en-US" dirty="0"/>
              <a:t> </a:t>
            </a:r>
            <a:br>
              <a:rPr lang="en-US" dirty="0"/>
            </a:br>
            <a:r>
              <a:rPr lang="en-US" dirty="0"/>
              <a:t>Inside of a Class</a:t>
            </a:r>
          </a:p>
        </p:txBody>
      </p:sp>
      <p:sp>
        <p:nvSpPr>
          <p:cNvPr id="3" name="Content Placeholder 2"/>
          <p:cNvSpPr>
            <a:spLocks noGrp="1"/>
          </p:cNvSpPr>
          <p:nvPr>
            <p:ph sz="quarter" idx="1"/>
          </p:nvPr>
        </p:nvSpPr>
        <p:spPr>
          <a:xfrm>
            <a:off x="457200" y="1828800"/>
            <a:ext cx="8229600" cy="4297363"/>
          </a:xfrm>
        </p:spPr>
        <p:txBody>
          <a:bodyPr>
            <a:normAutofit/>
          </a:bodyPr>
          <a:lstStyle/>
          <a:p>
            <a:pPr marL="0" indent="0">
              <a:buNone/>
            </a:pPr>
            <a:r>
              <a:rPr lang="en-US" sz="1700" dirty="0" smtClean="0">
                <a:latin typeface="Consolas" panose="020B0609020204030204" pitchFamily="49" charset="0"/>
                <a:cs typeface="Consolas" panose="020B0609020204030204" pitchFamily="49" charset="0"/>
              </a:rPr>
              <a:t>public void</a:t>
            </a:r>
            <a:r>
              <a:rPr lang="en-US" sz="1700" dirty="0" smtClean="0">
                <a:solidFill>
                  <a:srgbClr val="0070C0"/>
                </a:solidFill>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for(</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aDilloFriend</a:t>
            </a:r>
            <a:r>
              <a:rPr lang="en-US" sz="1700" dirty="0" smtClean="0">
                <a:latin typeface="Consolas" panose="020B0609020204030204" pitchFamily="49" charset="0"/>
                <a:cs typeface="Consolas" panose="020B0609020204030204" pitchFamily="49" charset="0"/>
              </a:rPr>
              <a:t> : </a:t>
            </a:r>
            <a:r>
              <a:rPr lang="en-US" sz="1700" b="1" dirty="0" err="1" smtClean="0">
                <a:solidFill>
                  <a:srgbClr val="0070C0"/>
                </a:solidFill>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buNone/>
            </a:pPr>
            <a:endParaRPr lang="en-US" sz="1700" dirty="0">
              <a:latin typeface="Consolas" panose="020B0609020204030204" pitchFamily="49" charset="0"/>
              <a:cs typeface="Consolas" panose="020B0609020204030204" pitchFamily="49" charset="0"/>
            </a:endParaRPr>
          </a:p>
          <a:p>
            <a:pPr marL="0" indent="0" algn="ctr">
              <a:buNone/>
            </a:pPr>
            <a:r>
              <a:rPr lang="en-US" sz="2500" dirty="0" smtClean="0">
                <a:latin typeface="+mj-lt"/>
                <a:cs typeface="Consolas" panose="020B0609020204030204" pitchFamily="49" charset="0"/>
              </a:rPr>
              <a:t>This says, “For each </a:t>
            </a:r>
            <a:r>
              <a:rPr lang="en-US" sz="2500" dirty="0" err="1" smtClean="0">
                <a:latin typeface="+mj-lt"/>
                <a:cs typeface="Consolas" panose="020B0609020204030204" pitchFamily="49" charset="0"/>
              </a:rPr>
              <a:t>Dillo</a:t>
            </a:r>
            <a:r>
              <a:rPr lang="en-US" sz="2500" dirty="0" smtClean="0">
                <a:latin typeface="+mj-lt"/>
                <a:cs typeface="Consolas" panose="020B0609020204030204" pitchFamily="49" charset="0"/>
              </a:rPr>
              <a:t> </a:t>
            </a:r>
            <a:r>
              <a:rPr lang="en-US" sz="2500" b="1" dirty="0" smtClean="0">
                <a:solidFill>
                  <a:srgbClr val="0070C0"/>
                </a:solidFill>
                <a:latin typeface="+mj-lt"/>
                <a:cs typeface="Consolas" panose="020B0609020204030204" pitchFamily="49" charset="0"/>
              </a:rPr>
              <a:t>in the list that is </a:t>
            </a:r>
            <a:r>
              <a:rPr lang="en-US" sz="2500" b="1" dirty="0" err="1" smtClean="0">
                <a:solidFill>
                  <a:srgbClr val="0070C0"/>
                </a:solidFill>
                <a:latin typeface="+mj-lt"/>
                <a:cs typeface="Consolas" panose="020B0609020204030204" pitchFamily="49" charset="0"/>
              </a:rPr>
              <a:t>this.friends</a:t>
            </a:r>
            <a:r>
              <a:rPr lang="en-US" sz="2500" dirty="0" smtClean="0">
                <a:latin typeface="+mj-lt"/>
                <a:cs typeface="Consolas" panose="020B0609020204030204" pitchFamily="49" charset="0"/>
              </a:rPr>
              <a:t>, refer to that object (that friend) as “</a:t>
            </a:r>
            <a:r>
              <a:rPr lang="en-US" sz="2500" dirty="0" err="1" smtClean="0">
                <a:latin typeface="+mj-lt"/>
                <a:cs typeface="Consolas" panose="020B0609020204030204" pitchFamily="49" charset="0"/>
              </a:rPr>
              <a:t>aDilloFriend</a:t>
            </a:r>
            <a:r>
              <a:rPr lang="en-US" sz="2500" dirty="0" smtClean="0">
                <a:latin typeface="+mj-lt"/>
                <a:cs typeface="Consolas" panose="020B0609020204030204" pitchFamily="49" charset="0"/>
              </a:rPr>
              <a:t>.”</a:t>
            </a:r>
          </a:p>
          <a:p>
            <a:pPr marL="0" indent="0" algn="ctr">
              <a:buNone/>
            </a:pPr>
            <a:endParaRPr lang="en-US" sz="2500" dirty="0">
              <a:latin typeface="+mj-lt"/>
              <a:cs typeface="Consolas" panose="020B0609020204030204" pitchFamily="49" charset="0"/>
            </a:endParaRPr>
          </a:p>
          <a:p>
            <a:pPr marL="0" indent="0">
              <a:buNone/>
            </a:pPr>
            <a:endParaRPr lang="en-US" sz="17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610746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2500" dirty="0" smtClean="0"/>
              <a:t>When you checkout at a store, you line up and wait your turn.  Which of the data structures from this assignment best captures the order in which people enter and exit the checkout line?</a:t>
            </a:r>
            <a:br>
              <a:rPr lang="en-US" sz="2500" dirty="0" smtClean="0"/>
            </a:br>
            <a:endParaRPr lang="en-US" sz="2500" dirty="0"/>
          </a:p>
        </p:txBody>
      </p:sp>
      <p:sp>
        <p:nvSpPr>
          <p:cNvPr id="3" name="Content Placeholder 2"/>
          <p:cNvSpPr>
            <a:spLocks noGrp="1"/>
          </p:cNvSpPr>
          <p:nvPr>
            <p:ph sz="quarter" idx="1"/>
          </p:nvPr>
        </p:nvSpPr>
        <p:spPr>
          <a:xfrm>
            <a:off x="457200" y="2895600"/>
            <a:ext cx="8229600" cy="3230563"/>
          </a:xfrm>
        </p:spPr>
        <p:txBody>
          <a:bodyPr>
            <a:normAutofit/>
          </a:bodyPr>
          <a:lstStyle/>
          <a:p>
            <a:r>
              <a:rPr lang="en-US" sz="2500" dirty="0" smtClean="0"/>
              <a:t>Stack</a:t>
            </a:r>
          </a:p>
          <a:p>
            <a:pPr marL="0" indent="0">
              <a:buNone/>
            </a:pPr>
            <a:endParaRPr lang="en-US" sz="2500" dirty="0" smtClean="0"/>
          </a:p>
          <a:p>
            <a:r>
              <a:rPr lang="en-US" sz="2500" dirty="0" smtClean="0"/>
              <a:t>Queue</a:t>
            </a:r>
          </a:p>
          <a:p>
            <a:endParaRPr lang="en-US" sz="2500" dirty="0" smtClean="0"/>
          </a:p>
          <a:p>
            <a:r>
              <a:rPr lang="en-US" sz="2500" dirty="0" smtClean="0"/>
              <a:t>Priority Queue</a:t>
            </a:r>
            <a:endParaRPr lang="en-US" sz="2500" dirty="0"/>
          </a:p>
        </p:txBody>
      </p:sp>
    </p:spTree>
    <p:extLst>
      <p:ext uri="{BB962C8B-B14F-4D97-AF65-F5344CB8AC3E}">
        <p14:creationId xmlns:p14="http://schemas.microsoft.com/office/powerpoint/2010/main" val="2771322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Accessing a </a:t>
            </a:r>
            <a:r>
              <a:rPr lang="en-US" dirty="0" err="1"/>
              <a:t>LinkedList</a:t>
            </a:r>
            <a:r>
              <a:rPr lang="en-US" dirty="0"/>
              <a:t> </a:t>
            </a:r>
            <a:br>
              <a:rPr lang="en-US" dirty="0"/>
            </a:br>
            <a:r>
              <a:rPr lang="en-US" dirty="0"/>
              <a:t>Inside of a Class</a:t>
            </a:r>
          </a:p>
        </p:txBody>
      </p:sp>
      <p:sp>
        <p:nvSpPr>
          <p:cNvPr id="3" name="Content Placeholder 2"/>
          <p:cNvSpPr>
            <a:spLocks noGrp="1"/>
          </p:cNvSpPr>
          <p:nvPr>
            <p:ph sz="quarter" idx="1"/>
          </p:nvPr>
        </p:nvSpPr>
        <p:spPr>
          <a:xfrm>
            <a:off x="457200" y="1828800"/>
            <a:ext cx="8229600" cy="4297363"/>
          </a:xfrm>
        </p:spPr>
        <p:txBody>
          <a:bodyPr>
            <a:normAutofit/>
          </a:bodyPr>
          <a:lstStyle/>
          <a:p>
            <a:pPr marL="0" indent="0">
              <a:buNone/>
            </a:pPr>
            <a:r>
              <a:rPr lang="en-US" sz="1700" dirty="0" smtClean="0">
                <a:latin typeface="Consolas" panose="020B0609020204030204" pitchFamily="49" charset="0"/>
                <a:cs typeface="Consolas" panose="020B0609020204030204" pitchFamily="49" charset="0"/>
              </a:rPr>
              <a:t>public void</a:t>
            </a:r>
            <a:r>
              <a:rPr lang="en-US" sz="1700" dirty="0" smtClean="0">
                <a:solidFill>
                  <a:srgbClr val="0070C0"/>
                </a:solidFill>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for(</a:t>
            </a:r>
            <a:r>
              <a:rPr lang="en-US" sz="1700" b="1" dirty="0" err="1" smtClean="0">
                <a:solidFill>
                  <a:srgbClr val="0070C0"/>
                </a:solidFill>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a:t>
            </a:r>
            <a:r>
              <a:rPr lang="en-US" sz="1700" b="1" dirty="0" err="1" smtClean="0">
                <a:solidFill>
                  <a:srgbClr val="0070C0"/>
                </a:solidFill>
                <a:latin typeface="Consolas" panose="020B0609020204030204" pitchFamily="49" charset="0"/>
                <a:cs typeface="Consolas" panose="020B0609020204030204" pitchFamily="49" charset="0"/>
              </a:rPr>
              <a:t>aDilloFriend</a:t>
            </a:r>
            <a:r>
              <a:rPr lang="en-US" sz="1700" dirty="0" smtClean="0">
                <a:solidFill>
                  <a:srgbClr val="0070C0"/>
                </a:solidFill>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buNone/>
            </a:pPr>
            <a:endParaRPr lang="en-US" sz="1700" dirty="0">
              <a:latin typeface="Consolas" panose="020B0609020204030204" pitchFamily="49" charset="0"/>
              <a:cs typeface="Consolas" panose="020B0609020204030204" pitchFamily="49" charset="0"/>
            </a:endParaRPr>
          </a:p>
          <a:p>
            <a:pPr marL="0" indent="0" algn="ctr">
              <a:buNone/>
            </a:pPr>
            <a:r>
              <a:rPr lang="en-US" sz="2500" dirty="0" smtClean="0">
                <a:latin typeface="+mj-lt"/>
                <a:cs typeface="Consolas" panose="020B0609020204030204" pitchFamily="49" charset="0"/>
              </a:rPr>
              <a:t>This says, “For each </a:t>
            </a:r>
            <a:r>
              <a:rPr lang="en-US" sz="2500" dirty="0" err="1" smtClean="0">
                <a:latin typeface="+mj-lt"/>
                <a:cs typeface="Consolas" panose="020B0609020204030204" pitchFamily="49" charset="0"/>
              </a:rPr>
              <a:t>Dillo</a:t>
            </a:r>
            <a:r>
              <a:rPr lang="en-US" sz="2500" dirty="0" smtClean="0">
                <a:latin typeface="+mj-lt"/>
                <a:cs typeface="Consolas" panose="020B0609020204030204" pitchFamily="49" charset="0"/>
              </a:rPr>
              <a:t> in the list that is </a:t>
            </a:r>
            <a:r>
              <a:rPr lang="en-US" sz="2500" dirty="0" err="1" smtClean="0">
                <a:latin typeface="+mj-lt"/>
                <a:cs typeface="Consolas" panose="020B0609020204030204" pitchFamily="49" charset="0"/>
              </a:rPr>
              <a:t>this.friends</a:t>
            </a:r>
            <a:r>
              <a:rPr lang="en-US" sz="2500" dirty="0" smtClean="0">
                <a:latin typeface="+mj-lt"/>
                <a:cs typeface="Consolas" panose="020B0609020204030204" pitchFamily="49" charset="0"/>
              </a:rPr>
              <a:t>, </a:t>
            </a:r>
            <a:r>
              <a:rPr lang="en-US" sz="2500" b="1" dirty="0" smtClean="0">
                <a:solidFill>
                  <a:srgbClr val="0070C0"/>
                </a:solidFill>
                <a:latin typeface="+mj-lt"/>
                <a:cs typeface="Consolas" panose="020B0609020204030204" pitchFamily="49" charset="0"/>
              </a:rPr>
              <a:t>each is a </a:t>
            </a:r>
            <a:r>
              <a:rPr lang="en-US" sz="2500" b="1" dirty="0" err="1" smtClean="0">
                <a:solidFill>
                  <a:srgbClr val="0070C0"/>
                </a:solidFill>
                <a:latin typeface="+mj-lt"/>
                <a:cs typeface="Consolas" panose="020B0609020204030204" pitchFamily="49" charset="0"/>
              </a:rPr>
              <a:t>Dillo</a:t>
            </a:r>
            <a:r>
              <a:rPr lang="en-US" sz="2500" b="1" dirty="0" smtClean="0">
                <a:solidFill>
                  <a:srgbClr val="0070C0"/>
                </a:solidFill>
                <a:latin typeface="+mj-lt"/>
                <a:cs typeface="Consolas" panose="020B0609020204030204" pitchFamily="49" charset="0"/>
              </a:rPr>
              <a:t> and refer to that object (that friend) as “</a:t>
            </a:r>
            <a:r>
              <a:rPr lang="en-US" sz="2500" b="1" dirty="0" err="1" smtClean="0">
                <a:solidFill>
                  <a:srgbClr val="0070C0"/>
                </a:solidFill>
                <a:latin typeface="+mj-lt"/>
                <a:cs typeface="Consolas" panose="020B0609020204030204" pitchFamily="49" charset="0"/>
              </a:rPr>
              <a:t>aDilloFriend</a:t>
            </a:r>
            <a:r>
              <a:rPr lang="en-US" sz="2500" b="1" dirty="0" smtClean="0">
                <a:solidFill>
                  <a:srgbClr val="0070C0"/>
                </a:solidFill>
                <a:latin typeface="+mj-lt"/>
                <a:cs typeface="Consolas" panose="020B0609020204030204" pitchFamily="49" charset="0"/>
              </a:rPr>
              <a:t>.”</a:t>
            </a:r>
          </a:p>
          <a:p>
            <a:pPr marL="0" indent="0" algn="ctr">
              <a:buNone/>
            </a:pPr>
            <a:endParaRPr lang="en-US" sz="2500" dirty="0">
              <a:latin typeface="+mj-lt"/>
              <a:cs typeface="Consolas" panose="020B0609020204030204" pitchFamily="49" charset="0"/>
            </a:endParaRPr>
          </a:p>
          <a:p>
            <a:pPr marL="0" indent="0">
              <a:buNone/>
            </a:pPr>
            <a:endParaRPr lang="en-US" sz="17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615091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Accessing a </a:t>
            </a:r>
            <a:r>
              <a:rPr lang="en-US" dirty="0" err="1"/>
              <a:t>LinkedList</a:t>
            </a:r>
            <a:r>
              <a:rPr lang="en-US" dirty="0"/>
              <a:t> </a:t>
            </a:r>
            <a:br>
              <a:rPr lang="en-US" dirty="0"/>
            </a:br>
            <a:r>
              <a:rPr lang="en-US" dirty="0"/>
              <a:t>Inside of a Class</a:t>
            </a:r>
          </a:p>
        </p:txBody>
      </p:sp>
      <p:sp>
        <p:nvSpPr>
          <p:cNvPr id="3" name="Content Placeholder 2"/>
          <p:cNvSpPr>
            <a:spLocks noGrp="1"/>
          </p:cNvSpPr>
          <p:nvPr>
            <p:ph sz="quarter" idx="1"/>
          </p:nvPr>
        </p:nvSpPr>
        <p:spPr>
          <a:xfrm>
            <a:off x="457200" y="1828800"/>
            <a:ext cx="8229600" cy="4297363"/>
          </a:xfrm>
        </p:spPr>
        <p:txBody>
          <a:bodyPr>
            <a:normAutofit fontScale="92500" lnSpcReduction="10000"/>
          </a:bodyPr>
          <a:lstStyle/>
          <a:p>
            <a:pPr marL="0" indent="0">
              <a:buNone/>
            </a:pPr>
            <a:r>
              <a:rPr lang="en-US" sz="1700" dirty="0" smtClean="0">
                <a:latin typeface="Consolas" panose="020B0609020204030204" pitchFamily="49" charset="0"/>
                <a:cs typeface="Consolas" panose="020B0609020204030204" pitchFamily="49" charset="0"/>
              </a:rPr>
              <a:t>public void</a:t>
            </a:r>
            <a:r>
              <a:rPr lang="en-US" sz="1700" dirty="0" smtClean="0">
                <a:solidFill>
                  <a:srgbClr val="0070C0"/>
                </a:solidFill>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for(</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a:t>
            </a:r>
            <a:r>
              <a:rPr lang="en-US" sz="1700" b="1" dirty="0" err="1" smtClean="0">
                <a:solidFill>
                  <a:srgbClr val="0070C0"/>
                </a:solidFill>
                <a:latin typeface="Consolas" panose="020B0609020204030204" pitchFamily="49" charset="0"/>
                <a:cs typeface="Consolas" panose="020B0609020204030204" pitchFamily="49" charset="0"/>
              </a:rPr>
              <a:t>aDilloFriend</a:t>
            </a:r>
            <a:r>
              <a:rPr lang="en-US" sz="1700" dirty="0" smtClean="0">
                <a:solidFill>
                  <a:srgbClr val="0070C0"/>
                </a:solidFill>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b="1" dirty="0" err="1" smtClean="0">
                <a:solidFill>
                  <a:srgbClr val="0070C0"/>
                </a:solidFill>
                <a:latin typeface="Consolas" panose="020B0609020204030204" pitchFamily="49" charset="0"/>
                <a:cs typeface="Consolas" panose="020B0609020204030204" pitchFamily="49" charset="0"/>
              </a:rPr>
              <a:t>aDilloFriend</a:t>
            </a:r>
            <a:r>
              <a:rPr lang="en-US" sz="1700" dirty="0" err="1" smtClean="0">
                <a:latin typeface="Consolas" panose="020B0609020204030204" pitchFamily="49" charset="0"/>
                <a:cs typeface="Consolas" panose="020B0609020204030204" pitchFamily="49" charset="0"/>
              </a:rPr>
              <a:t>.length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t>
            </a:r>
            <a:r>
              <a:rPr lang="en-US" sz="1700" b="1" dirty="0" smtClean="0">
                <a:solidFill>
                  <a:srgbClr val="0070C0"/>
                </a:solidFill>
                <a:latin typeface="Consolas" panose="020B0609020204030204" pitchFamily="49" charset="0"/>
                <a:cs typeface="Consolas" panose="020B0609020204030204" pitchFamily="49" charset="0"/>
              </a:rPr>
              <a:t>aDilloFriend</a:t>
            </a:r>
            <a:r>
              <a:rPr lang="en-US" sz="1700" dirty="0" smtClean="0">
                <a:latin typeface="Consolas" panose="020B0609020204030204" pitchFamily="49" charset="0"/>
                <a:cs typeface="Consolas" panose="020B0609020204030204" pitchFamily="49" charset="0"/>
              </a:rPr>
              <a:t>.name);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buNone/>
            </a:pPr>
            <a:endParaRPr lang="en-US" sz="1700" dirty="0">
              <a:latin typeface="Consolas" panose="020B0609020204030204" pitchFamily="49" charset="0"/>
              <a:cs typeface="Consolas" panose="020B0609020204030204" pitchFamily="49" charset="0"/>
            </a:endParaRPr>
          </a:p>
          <a:p>
            <a:pPr marL="0" indent="0" algn="ctr">
              <a:buNone/>
            </a:pPr>
            <a:r>
              <a:rPr lang="en-US" sz="2500" b="1" dirty="0" smtClean="0">
                <a:solidFill>
                  <a:srgbClr val="0070C0"/>
                </a:solidFill>
                <a:latin typeface="+mj-lt"/>
                <a:cs typeface="Consolas" panose="020B0609020204030204" pitchFamily="49" charset="0"/>
              </a:rPr>
              <a:t>Refer to that object (that friend) as “</a:t>
            </a:r>
            <a:r>
              <a:rPr lang="en-US" sz="2500" b="1" dirty="0" err="1" smtClean="0">
                <a:solidFill>
                  <a:srgbClr val="0070C0"/>
                </a:solidFill>
                <a:latin typeface="+mj-lt"/>
                <a:cs typeface="Consolas" panose="020B0609020204030204" pitchFamily="49" charset="0"/>
              </a:rPr>
              <a:t>aDilloFriend</a:t>
            </a:r>
            <a:r>
              <a:rPr lang="en-US" sz="2500" b="1" dirty="0" smtClean="0">
                <a:solidFill>
                  <a:srgbClr val="0070C0"/>
                </a:solidFill>
                <a:latin typeface="+mj-lt"/>
                <a:cs typeface="Consolas" panose="020B0609020204030204" pitchFamily="49" charset="0"/>
              </a:rPr>
              <a:t>.”</a:t>
            </a:r>
          </a:p>
          <a:p>
            <a:pPr marL="0" indent="0" algn="ctr">
              <a:buNone/>
            </a:pPr>
            <a:endParaRPr lang="en-US" sz="2500" b="1" dirty="0">
              <a:solidFill>
                <a:srgbClr val="0070C0"/>
              </a:solidFill>
              <a:latin typeface="+mj-lt"/>
              <a:cs typeface="Consolas" panose="020B0609020204030204" pitchFamily="49" charset="0"/>
            </a:endParaRPr>
          </a:p>
          <a:p>
            <a:pPr marL="0" indent="0" algn="ctr">
              <a:buNone/>
            </a:pPr>
            <a:r>
              <a:rPr lang="en-US" sz="2500" dirty="0" smtClean="0">
                <a:latin typeface="+mj-lt"/>
                <a:cs typeface="Consolas" panose="020B0609020204030204" pitchFamily="49" charset="0"/>
              </a:rPr>
              <a:t>This means that every time you write “</a:t>
            </a:r>
            <a:r>
              <a:rPr lang="en-US" sz="2500" dirty="0" err="1" smtClean="0">
                <a:latin typeface="+mj-lt"/>
                <a:cs typeface="Consolas" panose="020B0609020204030204" pitchFamily="49" charset="0"/>
              </a:rPr>
              <a:t>aDilloFriend</a:t>
            </a:r>
            <a:r>
              <a:rPr lang="en-US" sz="2500" dirty="0" smtClean="0">
                <a:latin typeface="+mj-lt"/>
                <a:cs typeface="Consolas" panose="020B0609020204030204" pitchFamily="49" charset="0"/>
              </a:rPr>
              <a:t>” inside of the </a:t>
            </a:r>
            <a:r>
              <a:rPr lang="en-US" sz="2500" i="1" dirty="0" smtClean="0">
                <a:latin typeface="+mj-lt"/>
                <a:cs typeface="Consolas" panose="020B0609020204030204" pitchFamily="49" charset="0"/>
              </a:rPr>
              <a:t>for</a:t>
            </a:r>
            <a:r>
              <a:rPr lang="en-US" sz="2500" dirty="0" smtClean="0">
                <a:latin typeface="+mj-lt"/>
                <a:cs typeface="Consolas" panose="020B0609020204030204" pitchFamily="49" charset="0"/>
              </a:rPr>
              <a:t> loop, what is inside of that object is the current item in the list that you’re looking at.</a:t>
            </a:r>
          </a:p>
          <a:p>
            <a:pPr marL="0" indent="0" algn="ctr">
              <a:buNone/>
            </a:pPr>
            <a:endParaRPr lang="en-US" sz="2500" dirty="0">
              <a:latin typeface="+mj-lt"/>
              <a:cs typeface="Consolas" panose="020B0609020204030204" pitchFamily="49" charset="0"/>
            </a:endParaRPr>
          </a:p>
          <a:p>
            <a:pPr marL="0" indent="0">
              <a:buNone/>
            </a:pPr>
            <a:endParaRPr lang="en-US" sz="17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2293248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Iterating Through a </a:t>
            </a:r>
            <a:br>
              <a:rPr lang="en-US" dirty="0" smtClean="0"/>
            </a:br>
            <a:r>
              <a:rPr lang="en-US" dirty="0" err="1" smtClean="0"/>
              <a:t>LinkedList</a:t>
            </a:r>
            <a:r>
              <a:rPr lang="en-US" dirty="0" smtClean="0"/>
              <a:t> Inside of a Class</a:t>
            </a:r>
            <a:endParaRPr lang="en-US" dirty="0"/>
          </a:p>
        </p:txBody>
      </p:sp>
      <p:sp>
        <p:nvSpPr>
          <p:cNvPr id="3" name="Content Placeholder 2"/>
          <p:cNvSpPr>
            <a:spLocks noGrp="1"/>
          </p:cNvSpPr>
          <p:nvPr>
            <p:ph sz="quarter" idx="1"/>
          </p:nvPr>
        </p:nvSpPr>
        <p:spPr>
          <a:xfrm>
            <a:off x="457200" y="1828800"/>
            <a:ext cx="8229600" cy="4297363"/>
          </a:xfrm>
        </p:spPr>
        <p:txBody>
          <a:bodyPr>
            <a:normAutofit fontScale="92500" lnSpcReduction="10000"/>
          </a:bodyPr>
          <a:lstStyle/>
          <a:p>
            <a:pPr marL="0" indent="0">
              <a:buNone/>
            </a:pPr>
            <a:r>
              <a:rPr lang="en-US" sz="1200" dirty="0" smtClean="0">
                <a:latin typeface="Consolas" panose="020B0609020204030204" pitchFamily="49" charset="0"/>
                <a:cs typeface="Consolas" panose="020B0609020204030204" pitchFamily="49" charset="0"/>
              </a:rPr>
              <a:t>Examples {</a:t>
            </a:r>
          </a:p>
          <a:p>
            <a:pPr marL="0" indent="0">
              <a:buNone/>
            </a:pPr>
            <a:r>
              <a:rPr lang="en-US" sz="1200" dirty="0" smtClean="0">
                <a:latin typeface="Consolas" panose="020B0609020204030204" pitchFamily="49" charset="0"/>
                <a:cs typeface="Consolas" panose="020B0609020204030204" pitchFamily="49" charset="0"/>
              </a:rPr>
              <a:t>   Examples() {}</a:t>
            </a:r>
          </a:p>
          <a:p>
            <a:pPr marL="0" indent="0">
              <a:buNone/>
            </a:pPr>
            <a:endParaRPr lang="en-US" sz="1200" dirty="0">
              <a:latin typeface="Consolas" panose="020B0609020204030204" pitchFamily="49" charset="0"/>
              <a:cs typeface="Consolas" panose="020B0609020204030204" pitchFamily="49" charset="0"/>
            </a:endParaRPr>
          </a:p>
          <a:p>
            <a:pPr marL="0" indent="0">
              <a:buNone/>
            </a:pP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rPr>
              <a:t>Dillo</a:t>
            </a: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rPr>
              <a:t>christinaDillo</a:t>
            </a:r>
            <a:r>
              <a:rPr lang="en-US" sz="1200" dirty="0" smtClean="0">
                <a:latin typeface="Consolas" panose="020B0609020204030204" pitchFamily="49" charset="0"/>
                <a:cs typeface="Consolas" panose="020B0609020204030204" pitchFamily="49" charset="0"/>
              </a:rPr>
              <a:t> = new </a:t>
            </a:r>
            <a:r>
              <a:rPr lang="en-US" sz="1200" dirty="0" err="1" smtClean="0">
                <a:latin typeface="Consolas" panose="020B0609020204030204" pitchFamily="49" charset="0"/>
                <a:cs typeface="Consolas" panose="020B0609020204030204" pitchFamily="49" charset="0"/>
              </a:rPr>
              <a:t>Dillo</a:t>
            </a:r>
            <a:r>
              <a:rPr lang="en-US" sz="1200" dirty="0" smtClean="0">
                <a:latin typeface="Consolas" panose="020B0609020204030204" pitchFamily="49" charset="0"/>
                <a:cs typeface="Consolas" panose="020B0609020204030204" pitchFamily="49" charset="0"/>
              </a:rPr>
              <a:t>(“Christina”, 5, new </a:t>
            </a:r>
            <a:r>
              <a:rPr lang="en-US" sz="1200" dirty="0" err="1" smtClean="0">
                <a:latin typeface="Consolas" panose="020B0609020204030204" pitchFamily="49" charset="0"/>
                <a:cs typeface="Consolas" panose="020B0609020204030204" pitchFamily="49" charset="0"/>
              </a:rPr>
              <a:t>LinkedList</a:t>
            </a:r>
            <a:r>
              <a:rPr lang="en-US" sz="1200" dirty="0" smtClean="0">
                <a:latin typeface="Consolas" panose="020B0609020204030204" pitchFamily="49" charset="0"/>
                <a:cs typeface="Consolas" panose="020B0609020204030204" pitchFamily="49" charset="0"/>
              </a:rPr>
              <a:t>&lt;</a:t>
            </a:r>
            <a:r>
              <a:rPr lang="en-US" sz="1200" dirty="0" err="1" smtClean="0">
                <a:latin typeface="Consolas" panose="020B0609020204030204" pitchFamily="49" charset="0"/>
                <a:cs typeface="Consolas" panose="020B0609020204030204" pitchFamily="49" charset="0"/>
              </a:rPr>
              <a:t>Dillo</a:t>
            </a:r>
            <a:r>
              <a:rPr lang="en-US" sz="1200" dirty="0" smtClean="0">
                <a:latin typeface="Consolas" panose="020B0609020204030204" pitchFamily="49" charset="0"/>
                <a:cs typeface="Consolas" panose="020B0609020204030204" pitchFamily="49" charset="0"/>
              </a:rPr>
              <a:t>&gt;()); </a:t>
            </a:r>
          </a:p>
          <a:p>
            <a:pPr marL="0" indent="0">
              <a:buNone/>
            </a:pPr>
            <a:r>
              <a:rPr lang="en-US" sz="1200" dirty="0">
                <a:solidFill>
                  <a:schemeClr val="accent3">
                    <a:lumMod val="50000"/>
                  </a:schemeClr>
                </a:solidFill>
                <a:latin typeface="Consolas" panose="020B0609020204030204" pitchFamily="49" charset="0"/>
                <a:cs typeface="Consolas" panose="020B0609020204030204" pitchFamily="49" charset="0"/>
              </a:rPr>
              <a:t> </a:t>
            </a:r>
            <a:r>
              <a:rPr lang="en-US" sz="1200" dirty="0" smtClean="0">
                <a:solidFill>
                  <a:schemeClr val="accent3">
                    <a:lumMod val="50000"/>
                  </a:schemeClr>
                </a:solidFill>
                <a:latin typeface="Consolas" panose="020B0609020204030204" pitchFamily="49" charset="0"/>
                <a:cs typeface="Consolas" panose="020B0609020204030204" pitchFamily="49" charset="0"/>
              </a:rPr>
              <a:t>// List of friends starts empty (</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a:t>
            </a:r>
          </a:p>
          <a:p>
            <a:pPr marL="0" indent="0">
              <a:buNone/>
            </a:pPr>
            <a:endParaRPr lang="en-US" sz="1200" dirty="0">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nicoleDillo</a:t>
            </a:r>
            <a:r>
              <a:rPr lang="en-US" sz="1200" dirty="0" smtClean="0">
                <a:latin typeface="Consolas" panose="020B0609020204030204" pitchFamily="49" charset="0"/>
                <a:cs typeface="Consolas" panose="020B0609020204030204" pitchFamily="49" charset="0"/>
                <a:sym typeface="Wingdings" panose="05000000000000000000" pitchFamily="2" charset="2"/>
              </a:rPr>
              <a:t> = new </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(“Nicole”, 5, new </a:t>
            </a:r>
            <a:r>
              <a:rPr lang="en-US" sz="1200" dirty="0" err="1" smtClean="0">
                <a:latin typeface="Consolas" panose="020B0609020204030204" pitchFamily="49" charset="0"/>
                <a:cs typeface="Consolas" panose="020B0609020204030204" pitchFamily="49" charset="0"/>
                <a:sym typeface="Wingdings" panose="05000000000000000000" pitchFamily="2" charset="2"/>
              </a:rPr>
              <a:t>LinkedList</a:t>
            </a:r>
            <a:r>
              <a:rPr lang="en-US" sz="1200" dirty="0" smtClean="0">
                <a:latin typeface="Consolas" panose="020B0609020204030204" pitchFamily="49" charset="0"/>
                <a:cs typeface="Consolas" panose="020B0609020204030204" pitchFamily="49" charset="0"/>
                <a:sym typeface="Wingdings" panose="05000000000000000000" pitchFamily="2" charset="2"/>
              </a:rPr>
              <a:t>&lt;</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&gt;()); </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Empty list of friends</a:t>
            </a:r>
          </a:p>
          <a:p>
            <a:pPr marL="0" indent="0">
              <a:buNone/>
            </a:pPr>
            <a:endParaRPr lang="en-US" sz="1200" dirty="0">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karaDillo</a:t>
            </a:r>
            <a:r>
              <a:rPr lang="en-US" sz="1200" dirty="0" smtClean="0">
                <a:latin typeface="Consolas" panose="020B0609020204030204" pitchFamily="49" charset="0"/>
                <a:cs typeface="Consolas" panose="020B0609020204030204" pitchFamily="49" charset="0"/>
                <a:sym typeface="Wingdings" panose="05000000000000000000" pitchFamily="2" charset="2"/>
              </a:rPr>
              <a:t> = new </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(“Kara”, 6, new </a:t>
            </a:r>
            <a:r>
              <a:rPr lang="en-US" sz="1200" dirty="0" err="1" smtClean="0">
                <a:latin typeface="Consolas" panose="020B0609020204030204" pitchFamily="49" charset="0"/>
                <a:cs typeface="Consolas" panose="020B0609020204030204" pitchFamily="49" charset="0"/>
                <a:sym typeface="Wingdings" panose="05000000000000000000" pitchFamily="2" charset="2"/>
              </a:rPr>
              <a:t>LinkedList</a:t>
            </a:r>
            <a:r>
              <a:rPr lang="en-US" sz="1200" dirty="0" smtClean="0">
                <a:latin typeface="Consolas" panose="020B0609020204030204" pitchFamily="49" charset="0"/>
                <a:cs typeface="Consolas" panose="020B0609020204030204" pitchFamily="49" charset="0"/>
                <a:sym typeface="Wingdings" panose="05000000000000000000" pitchFamily="2" charset="2"/>
              </a:rPr>
              <a:t>&lt;</a:t>
            </a:r>
            <a:r>
              <a:rPr lang="en-US" sz="1200" dirty="0" err="1" smtClean="0">
                <a:latin typeface="Consolas" panose="020B0609020204030204" pitchFamily="49" charset="0"/>
                <a:cs typeface="Consolas" panose="020B0609020204030204" pitchFamily="49" charset="0"/>
                <a:sym typeface="Wingdings" panose="05000000000000000000" pitchFamily="2" charset="2"/>
              </a:rPr>
              <a:t>Dillo</a:t>
            </a:r>
            <a:r>
              <a:rPr lang="en-US" sz="1200" dirty="0" smtClean="0">
                <a:latin typeface="Consolas" panose="020B0609020204030204" pitchFamily="49" charset="0"/>
                <a:cs typeface="Consolas" panose="020B0609020204030204" pitchFamily="49" charset="0"/>
                <a:sym typeface="Wingdings" panose="05000000000000000000" pitchFamily="2" charset="2"/>
              </a:rPr>
              <a:t>&gt;()); </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Again, empty friend list</a:t>
            </a:r>
          </a:p>
          <a:p>
            <a:pPr marL="0" indent="0">
              <a:buNone/>
            </a:pPr>
            <a:endParaRPr lang="en-US" sz="1200" dirty="0" smtClean="0">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dirty="0" smtClean="0">
                <a:latin typeface="Consolas" panose="020B0609020204030204" pitchFamily="49" charset="0"/>
                <a:cs typeface="Consolas" panose="020B0609020204030204" pitchFamily="49" charset="0"/>
              </a:rPr>
              <a:t> </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Let’s add these two new </a:t>
            </a:r>
            <a:r>
              <a:rPr lang="en-US" sz="1200" dirty="0" err="1"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Dillos</a:t>
            </a: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to Christina’s list of friends:</a:t>
            </a:r>
            <a:endParaRPr lang="en-US" sz="1200" dirty="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christinaDillo.friends.add</a:t>
            </a:r>
            <a:r>
              <a:rPr lang="en-US" sz="1200" dirty="0" smtClean="0">
                <a:latin typeface="Consolas" panose="020B0609020204030204" pitchFamily="49" charset="0"/>
                <a:cs typeface="Consolas" panose="020B0609020204030204" pitchFamily="49" charset="0"/>
                <a:sym typeface="Wingdings" panose="05000000000000000000" pitchFamily="2" charset="2"/>
              </a:rPr>
              <a:t>(</a:t>
            </a:r>
            <a:r>
              <a:rPr lang="en-US" sz="1200" dirty="0" err="1" smtClean="0">
                <a:latin typeface="Consolas" panose="020B0609020204030204" pitchFamily="49" charset="0"/>
                <a:cs typeface="Consolas" panose="020B0609020204030204" pitchFamily="49" charset="0"/>
                <a:sym typeface="Wingdings" panose="05000000000000000000" pitchFamily="2" charset="2"/>
              </a:rPr>
              <a:t>nicoleDillo</a:t>
            </a:r>
            <a:r>
              <a:rPr lang="en-US" sz="1200" dirty="0" smtClean="0">
                <a:latin typeface="Consolas" panose="020B0609020204030204" pitchFamily="49" charset="0"/>
                <a:cs typeface="Consolas" panose="020B0609020204030204" pitchFamily="49" charset="0"/>
                <a:sym typeface="Wingdings" panose="05000000000000000000" pitchFamily="2" charset="2"/>
              </a:rPr>
              <a:t>);</a:t>
            </a:r>
          </a:p>
          <a:p>
            <a:pPr marL="0" indent="0">
              <a:buNone/>
            </a:pPr>
            <a:r>
              <a:rPr lang="en-US" sz="1200" dirty="0" smtClean="0">
                <a:latin typeface="Consolas" panose="020B0609020204030204" pitchFamily="49" charset="0"/>
                <a:cs typeface="Consolas" panose="020B0609020204030204" pitchFamily="49" charset="0"/>
              </a:rPr>
              <a:t> </a:t>
            </a:r>
            <a:r>
              <a:rPr lang="en-US" sz="1200" dirty="0" err="1" smtClean="0">
                <a:latin typeface="Consolas" panose="020B0609020204030204" pitchFamily="49" charset="0"/>
                <a:cs typeface="Consolas" panose="020B0609020204030204" pitchFamily="49" charset="0"/>
                <a:sym typeface="Wingdings" panose="05000000000000000000" pitchFamily="2" charset="2"/>
              </a:rPr>
              <a:t>christinaDillo.friends.add</a:t>
            </a:r>
            <a:r>
              <a:rPr lang="en-US" sz="1200" dirty="0" smtClean="0">
                <a:latin typeface="Consolas" panose="020B0609020204030204" pitchFamily="49" charset="0"/>
                <a:cs typeface="Consolas" panose="020B0609020204030204" pitchFamily="49" charset="0"/>
                <a:sym typeface="Wingdings" panose="05000000000000000000" pitchFamily="2" charset="2"/>
              </a:rPr>
              <a:t>(</a:t>
            </a:r>
            <a:r>
              <a:rPr lang="en-US" sz="1200" dirty="0" err="1" smtClean="0">
                <a:latin typeface="Consolas" panose="020B0609020204030204" pitchFamily="49" charset="0"/>
                <a:cs typeface="Consolas" panose="020B0609020204030204" pitchFamily="49" charset="0"/>
                <a:sym typeface="Wingdings" panose="05000000000000000000" pitchFamily="2" charset="2"/>
              </a:rPr>
              <a:t>karaDillo</a:t>
            </a:r>
            <a:r>
              <a:rPr lang="en-US" sz="1200" dirty="0" smtClean="0">
                <a:latin typeface="Consolas" panose="020B0609020204030204" pitchFamily="49" charset="0"/>
                <a:cs typeface="Consolas" panose="020B0609020204030204" pitchFamily="49" charset="0"/>
                <a:sym typeface="Wingdings" panose="05000000000000000000" pitchFamily="2" charset="2"/>
              </a:rPr>
              <a:t>);</a:t>
            </a:r>
          </a:p>
          <a:p>
            <a:pPr marL="0" indent="0">
              <a:buNone/>
            </a:pPr>
            <a:endParaRPr lang="en-US" sz="1200" dirty="0" smtClean="0">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dirty="0" smtClean="0">
                <a:solidFill>
                  <a:schemeClr val="accent3">
                    <a:lumMod val="50000"/>
                  </a:schemeClr>
                </a:solidFill>
                <a:latin typeface="Consolas" panose="020B0609020204030204" pitchFamily="49" charset="0"/>
                <a:cs typeface="Consolas" panose="020B0609020204030204" pitchFamily="49" charset="0"/>
                <a:sym typeface="Wingdings" panose="05000000000000000000" pitchFamily="2" charset="2"/>
              </a:rPr>
              <a:t> </a:t>
            </a:r>
            <a:r>
              <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rPr>
              <a:t>// We can call that method we wrote:</a:t>
            </a:r>
            <a:endParaRPr lang="en-US" sz="1200" b="1" dirty="0">
              <a:solidFill>
                <a:srgbClr val="0070C0"/>
              </a:solidFill>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rPr>
              <a:t> </a:t>
            </a:r>
            <a:r>
              <a:rPr lang="en-US" sz="1200" b="1" dirty="0" err="1" smtClean="0">
                <a:solidFill>
                  <a:srgbClr val="0070C0"/>
                </a:solidFill>
                <a:latin typeface="Consolas" panose="020B0609020204030204" pitchFamily="49" charset="0"/>
                <a:cs typeface="Consolas" panose="020B0609020204030204" pitchFamily="49" charset="0"/>
                <a:sym typeface="Wingdings" panose="05000000000000000000" pitchFamily="2" charset="2"/>
              </a:rPr>
              <a:t>christinaDillo.</a:t>
            </a:r>
            <a:r>
              <a:rPr lang="en-US" sz="1200" b="1" dirty="0" err="1" smtClean="0">
                <a:solidFill>
                  <a:srgbClr val="0070C0"/>
                </a:solidFill>
                <a:latin typeface="Consolas" panose="020B0609020204030204" pitchFamily="49" charset="0"/>
                <a:cs typeface="Consolas" panose="020B0609020204030204" pitchFamily="49" charset="0"/>
              </a:rPr>
              <a:t>printFriendsLongerThanFive</a:t>
            </a:r>
            <a:r>
              <a:rPr lang="en-US" sz="1200" b="1" dirty="0" smtClean="0">
                <a:solidFill>
                  <a:srgbClr val="0070C0"/>
                </a:solidFill>
                <a:latin typeface="Consolas" panose="020B0609020204030204" pitchFamily="49" charset="0"/>
                <a:cs typeface="Consolas" panose="020B0609020204030204" pitchFamily="49" charset="0"/>
              </a:rPr>
              <a:t>();</a:t>
            </a:r>
            <a:endParaRPr lang="en-US" sz="1200" b="1" dirty="0" smtClean="0">
              <a:solidFill>
                <a:srgbClr val="0070C0"/>
              </a:solidFill>
              <a:latin typeface="Consolas" panose="020B0609020204030204" pitchFamily="49" charset="0"/>
              <a:cs typeface="Consolas" panose="020B0609020204030204" pitchFamily="49" charset="0"/>
              <a:sym typeface="Wingdings" panose="05000000000000000000" pitchFamily="2" charset="2"/>
            </a:endParaRPr>
          </a:p>
          <a:p>
            <a:pPr marL="0" indent="0">
              <a:buNone/>
            </a:pPr>
            <a:endParaRPr lang="en-US" sz="1200" dirty="0">
              <a:latin typeface="Consolas" panose="020B0609020204030204" pitchFamily="49" charset="0"/>
              <a:cs typeface="Consolas" panose="020B0609020204030204" pitchFamily="49" charset="0"/>
              <a:sym typeface="Wingdings" panose="05000000000000000000" pitchFamily="2" charset="2"/>
            </a:endParaRPr>
          </a:p>
          <a:p>
            <a:pPr marL="0" indent="0">
              <a:buNone/>
            </a:pPr>
            <a:r>
              <a:rPr lang="en-US" sz="1200" dirty="0" smtClean="0">
                <a:latin typeface="Consolas" panose="020B0609020204030204" pitchFamily="49" charset="0"/>
                <a:cs typeface="Consolas" panose="020B0609020204030204" pitchFamily="49" charset="0"/>
                <a:sym typeface="Wingdings" panose="05000000000000000000" pitchFamily="2" charset="2"/>
              </a:rPr>
              <a:t>}</a:t>
            </a:r>
            <a:endParaRPr lang="en-US" sz="1200" dirty="0" smtClean="0">
              <a:latin typeface="Consolas" panose="020B0609020204030204" pitchFamily="49" charset="0"/>
              <a:cs typeface="Consolas" panose="020B0609020204030204" pitchFamily="49" charset="0"/>
            </a:endParaRPr>
          </a:p>
          <a:p>
            <a:pPr marL="0" indent="0">
              <a:buNone/>
            </a:pPr>
            <a:endParaRPr lang="en-US" sz="1200" dirty="0" smtClean="0">
              <a:latin typeface="Consolas" panose="020B0609020204030204" pitchFamily="49" charset="0"/>
              <a:cs typeface="Consolas" panose="020B0609020204030204" pitchFamily="49" charset="0"/>
            </a:endParaRPr>
          </a:p>
          <a:p>
            <a:pPr marL="0" indent="0">
              <a:buNone/>
            </a:pPr>
            <a:endParaRPr lang="en-US" sz="1200" dirty="0">
              <a:latin typeface="Consolas" panose="020B0609020204030204" pitchFamily="49" charset="0"/>
              <a:cs typeface="Consolas" panose="020B0609020204030204" pitchFamily="49" charset="0"/>
            </a:endParaRPr>
          </a:p>
          <a:p>
            <a:pPr marL="0" indent="0" algn="ctr">
              <a:buNone/>
            </a:pPr>
            <a:endParaRPr lang="en-US" sz="1200" dirty="0" smtClean="0">
              <a:latin typeface="+mj-lt"/>
              <a:cs typeface="Consolas" panose="020B0609020204030204" pitchFamily="49" charset="0"/>
            </a:endParaRPr>
          </a:p>
          <a:p>
            <a:pPr marL="0" indent="0">
              <a:buNone/>
            </a:pPr>
            <a:endParaRPr lang="en-US" sz="12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4302264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Iterating Through a </a:t>
            </a:r>
            <a:br>
              <a:rPr lang="en-US" dirty="0" smtClean="0"/>
            </a:br>
            <a:r>
              <a:rPr lang="en-US" dirty="0" err="1" smtClean="0"/>
              <a:t>LinkedList</a:t>
            </a:r>
            <a:r>
              <a:rPr lang="en-US" dirty="0" smtClean="0"/>
              <a:t> Inside of a Class</a:t>
            </a:r>
            <a:endParaRPr lang="en-US" dirty="0"/>
          </a:p>
        </p:txBody>
      </p:sp>
      <p:sp>
        <p:nvSpPr>
          <p:cNvPr id="3" name="Content Placeholder 2"/>
          <p:cNvSpPr>
            <a:spLocks noGrp="1"/>
          </p:cNvSpPr>
          <p:nvPr>
            <p:ph sz="quarter" idx="1"/>
          </p:nvPr>
        </p:nvSpPr>
        <p:spPr>
          <a:xfrm>
            <a:off x="457200" y="1828800"/>
            <a:ext cx="8229600" cy="4297363"/>
          </a:xfrm>
        </p:spPr>
        <p:txBody>
          <a:bodyPr>
            <a:normAutofit fontScale="70000" lnSpcReduction="20000"/>
          </a:bodyPr>
          <a:lstStyle/>
          <a:p>
            <a:pPr marL="0" indent="0">
              <a:buNone/>
            </a:pPr>
            <a:r>
              <a:rPr lang="en-US" sz="1700" dirty="0" smtClean="0">
                <a:latin typeface="Consolas" panose="020B0609020204030204" pitchFamily="49" charset="0"/>
                <a:cs typeface="Consolas" panose="020B0609020204030204" pitchFamily="49" charset="0"/>
              </a:rPr>
              <a:t>public void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for(</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aDilloFriend</a:t>
            </a:r>
            <a:r>
              <a:rPr lang="en-US" sz="1700" dirty="0" smtClean="0">
                <a:latin typeface="Consolas" panose="020B0609020204030204" pitchFamily="49" charset="0"/>
                <a:cs typeface="Consolas" panose="020B0609020204030204" pitchFamily="49" charset="0"/>
              </a:rPr>
              <a:t> : </a:t>
            </a:r>
            <a:r>
              <a:rPr lang="en-US" sz="1700" b="1" dirty="0" err="1" smtClean="0">
                <a:solidFill>
                  <a:srgbClr val="0070C0"/>
                </a:solidFill>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lgn="ctr">
              <a:buNone/>
            </a:pPr>
            <a:endParaRPr lang="en-US" sz="1700" dirty="0" smtClean="0">
              <a:latin typeface="Consolas" panose="020B0609020204030204" pitchFamily="49" charset="0"/>
              <a:cs typeface="Consolas" panose="020B0609020204030204" pitchFamily="49" charset="0"/>
            </a:endParaRPr>
          </a:p>
          <a:p>
            <a:pPr marL="0" indent="0">
              <a:buNone/>
            </a:pPr>
            <a:r>
              <a:rPr lang="en-US" sz="2500" dirty="0" smtClean="0">
                <a:latin typeface="+mj-lt"/>
                <a:cs typeface="Consolas" panose="020B0609020204030204" pitchFamily="49" charset="0"/>
              </a:rPr>
              <a:t>If I call this method in this way:</a:t>
            </a:r>
            <a:br>
              <a:rPr lang="en-US" sz="2500" dirty="0" smtClean="0">
                <a:latin typeface="+mj-lt"/>
                <a:cs typeface="Consolas" panose="020B0609020204030204" pitchFamily="49" charset="0"/>
              </a:rPr>
            </a:br>
            <a:endParaRPr lang="en-US" sz="2500" dirty="0" smtClean="0">
              <a:latin typeface="+mj-lt"/>
              <a:cs typeface="Consolas" panose="020B0609020204030204" pitchFamily="49" charset="0"/>
            </a:endParaRPr>
          </a:p>
          <a:p>
            <a:pPr marL="0" indent="0" algn="ctr">
              <a:buNone/>
            </a:pPr>
            <a:r>
              <a:rPr lang="en-US" sz="1800" dirty="0" err="1" smtClean="0">
                <a:latin typeface="Consolas" panose="020B0609020204030204" pitchFamily="49" charset="0"/>
                <a:cs typeface="Consolas" panose="020B0609020204030204" pitchFamily="49" charset="0"/>
              </a:rPr>
              <a:t>christinaDillo.printFriendsLongerThanFive</a:t>
            </a:r>
            <a:r>
              <a:rPr lang="en-US" sz="1800" dirty="0" smtClean="0">
                <a:latin typeface="Consolas" panose="020B0609020204030204" pitchFamily="49" charset="0"/>
                <a:cs typeface="Consolas" panose="020B0609020204030204" pitchFamily="49" charset="0"/>
              </a:rPr>
              <a:t>(); </a:t>
            </a:r>
          </a:p>
          <a:p>
            <a:pPr marL="0" indent="0">
              <a:buNone/>
            </a:pPr>
            <a:endParaRPr lang="en-US" sz="2500" dirty="0" smtClean="0">
              <a:latin typeface="+mj-lt"/>
              <a:cs typeface="Consolas" panose="020B0609020204030204" pitchFamily="49" charset="0"/>
            </a:endParaRPr>
          </a:p>
          <a:p>
            <a:pPr marL="0" indent="0">
              <a:buNone/>
            </a:pPr>
            <a:r>
              <a:rPr lang="en-US" sz="2500" dirty="0" smtClean="0">
                <a:latin typeface="+mj-lt"/>
                <a:cs typeface="Consolas" panose="020B0609020204030204" pitchFamily="49" charset="0"/>
              </a:rPr>
              <a:t>then “</a:t>
            </a:r>
            <a:r>
              <a:rPr lang="en-US" sz="2500" b="1" dirty="0" err="1" smtClean="0">
                <a:solidFill>
                  <a:srgbClr val="0070C0"/>
                </a:solidFill>
                <a:latin typeface="+mj-lt"/>
                <a:cs typeface="Consolas" panose="020B0609020204030204" pitchFamily="49" charset="0"/>
              </a:rPr>
              <a:t>this.friends</a:t>
            </a:r>
            <a:r>
              <a:rPr lang="en-US" sz="2500" dirty="0" smtClean="0">
                <a:latin typeface="+mj-lt"/>
                <a:cs typeface="Consolas" panose="020B0609020204030204" pitchFamily="49" charset="0"/>
              </a:rPr>
              <a:t>” will specifically be </a:t>
            </a:r>
            <a:r>
              <a:rPr lang="en-US" sz="2500" dirty="0" err="1" smtClean="0">
                <a:latin typeface="+mj-lt"/>
                <a:cs typeface="Consolas" panose="020B0609020204030204" pitchFamily="49" charset="0"/>
              </a:rPr>
              <a:t>christinaDillo’s</a:t>
            </a:r>
            <a:r>
              <a:rPr lang="en-US" sz="2500" dirty="0" smtClean="0">
                <a:latin typeface="+mj-lt"/>
                <a:cs typeface="Consolas" panose="020B0609020204030204" pitchFamily="49" charset="0"/>
              </a:rPr>
              <a:t> list of friends. </a:t>
            </a:r>
          </a:p>
          <a:p>
            <a:pPr marL="0" indent="0">
              <a:buNone/>
            </a:pPr>
            <a:endParaRPr lang="en-US" sz="2500" dirty="0">
              <a:latin typeface="+mj-lt"/>
              <a:cs typeface="Consolas" panose="020B0609020204030204" pitchFamily="49" charset="0"/>
            </a:endParaRPr>
          </a:p>
          <a:p>
            <a:pPr marL="0" indent="0">
              <a:buNone/>
            </a:pPr>
            <a:r>
              <a:rPr lang="en-US" sz="2500" dirty="0" smtClean="0">
                <a:latin typeface="+mj-lt"/>
                <a:cs typeface="Consolas" panose="020B0609020204030204" pitchFamily="49" charset="0"/>
              </a:rPr>
              <a:t>Notice how we don’t need to pass in her list of friends because the object already has access to it with the “this” keyword. Passing in the list of friends would be redundant because it already has access to this list.</a:t>
            </a:r>
          </a:p>
          <a:p>
            <a:pPr marL="0" indent="0">
              <a:buNone/>
            </a:pPr>
            <a:endParaRPr lang="en-US" sz="17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02992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Iterating Through a </a:t>
            </a:r>
            <a:br>
              <a:rPr lang="en-US" dirty="0" smtClean="0"/>
            </a:br>
            <a:r>
              <a:rPr lang="en-US" dirty="0" err="1" smtClean="0"/>
              <a:t>LinkedList</a:t>
            </a:r>
            <a:r>
              <a:rPr lang="en-US" dirty="0" smtClean="0"/>
              <a:t> Inside of a Class</a:t>
            </a:r>
            <a:endParaRPr lang="en-US" dirty="0"/>
          </a:p>
        </p:txBody>
      </p:sp>
      <p:sp>
        <p:nvSpPr>
          <p:cNvPr id="3" name="Content Placeholder 2"/>
          <p:cNvSpPr>
            <a:spLocks noGrp="1"/>
          </p:cNvSpPr>
          <p:nvPr>
            <p:ph sz="quarter" idx="1"/>
          </p:nvPr>
        </p:nvSpPr>
        <p:spPr>
          <a:xfrm>
            <a:off x="457200" y="1828800"/>
            <a:ext cx="8229600" cy="4297363"/>
          </a:xfrm>
        </p:spPr>
        <p:txBody>
          <a:bodyPr>
            <a:normAutofit/>
          </a:bodyPr>
          <a:lstStyle/>
          <a:p>
            <a:pPr marL="0" indent="0">
              <a:buNone/>
            </a:pPr>
            <a:r>
              <a:rPr lang="en-US" sz="1700" dirty="0" smtClean="0">
                <a:latin typeface="Consolas" panose="020B0609020204030204" pitchFamily="49" charset="0"/>
                <a:cs typeface="Consolas" panose="020B0609020204030204" pitchFamily="49" charset="0"/>
              </a:rPr>
              <a:t>public void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for(</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aDilloFriend</a:t>
            </a:r>
            <a:r>
              <a:rPr lang="en-US" sz="1700" dirty="0" smtClean="0">
                <a:latin typeface="Consolas" panose="020B0609020204030204" pitchFamily="49" charset="0"/>
                <a:cs typeface="Consolas" panose="020B0609020204030204" pitchFamily="49" charset="0"/>
              </a:rPr>
              <a:t> : </a:t>
            </a:r>
            <a:r>
              <a:rPr lang="en-US" sz="1700" dirty="0" err="1" smtClean="0">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lgn="ctr">
              <a:buNone/>
            </a:pPr>
            <a:endParaRPr lang="en-US" sz="1700" dirty="0" smtClean="0">
              <a:latin typeface="Consolas" panose="020B0609020204030204" pitchFamily="49" charset="0"/>
              <a:cs typeface="Consolas" panose="020B0609020204030204" pitchFamily="49" charset="0"/>
            </a:endParaRPr>
          </a:p>
          <a:p>
            <a:pPr marL="0" indent="0">
              <a:buNone/>
            </a:pPr>
            <a:r>
              <a:rPr lang="en-US" sz="2500" dirty="0" err="1">
                <a:latin typeface="+mj-lt"/>
                <a:cs typeface="Consolas" panose="020B0609020204030204" pitchFamily="49" charset="0"/>
              </a:rPr>
              <a:t>c</a:t>
            </a:r>
            <a:r>
              <a:rPr lang="en-US" sz="2500" dirty="0" err="1" smtClean="0">
                <a:latin typeface="+mj-lt"/>
                <a:cs typeface="Consolas" panose="020B0609020204030204" pitchFamily="49" charset="0"/>
              </a:rPr>
              <a:t>hristinaDillo’s</a:t>
            </a:r>
            <a:r>
              <a:rPr lang="en-US" sz="2500" dirty="0" smtClean="0">
                <a:latin typeface="+mj-lt"/>
                <a:cs typeface="Consolas" panose="020B0609020204030204" pitchFamily="49" charset="0"/>
              </a:rPr>
              <a:t> list of friends contains:</a:t>
            </a:r>
          </a:p>
          <a:p>
            <a:r>
              <a:rPr lang="en-US" sz="2500" dirty="0" err="1" smtClean="0">
                <a:latin typeface="+mj-lt"/>
                <a:cs typeface="Consolas" panose="020B0609020204030204" pitchFamily="49" charset="0"/>
              </a:rPr>
              <a:t>nicoleDillo</a:t>
            </a:r>
            <a:r>
              <a:rPr lang="en-US" sz="2500" dirty="0" smtClean="0">
                <a:latin typeface="+mj-lt"/>
                <a:cs typeface="Consolas" panose="020B0609020204030204" pitchFamily="49" charset="0"/>
              </a:rPr>
              <a:t> (“Nicole”, 5, </a:t>
            </a:r>
            <a:r>
              <a:rPr lang="en-US" sz="2500" i="1" dirty="0" smtClean="0">
                <a:latin typeface="+mj-lt"/>
                <a:cs typeface="Consolas" panose="020B0609020204030204" pitchFamily="49" charset="0"/>
              </a:rPr>
              <a:t>empty list of friends</a:t>
            </a:r>
            <a:r>
              <a:rPr lang="en-US" sz="2500" dirty="0" smtClean="0">
                <a:latin typeface="+mj-lt"/>
                <a:cs typeface="Consolas" panose="020B0609020204030204" pitchFamily="49" charset="0"/>
              </a:rPr>
              <a:t>);</a:t>
            </a:r>
          </a:p>
          <a:p>
            <a:r>
              <a:rPr lang="en-US" sz="2500" dirty="0" err="1" smtClean="0">
                <a:latin typeface="+mj-lt"/>
                <a:cs typeface="Consolas" panose="020B0609020204030204" pitchFamily="49" charset="0"/>
              </a:rPr>
              <a:t>karaDillo</a:t>
            </a:r>
            <a:r>
              <a:rPr lang="en-US" sz="2500" dirty="0">
                <a:cs typeface="Consolas" panose="020B0609020204030204" pitchFamily="49" charset="0"/>
              </a:rPr>
              <a:t> </a:t>
            </a:r>
            <a:r>
              <a:rPr lang="en-US" sz="2500" dirty="0" smtClean="0">
                <a:cs typeface="Consolas" panose="020B0609020204030204" pitchFamily="49" charset="0"/>
              </a:rPr>
              <a:t>(“Kara”, 6, </a:t>
            </a:r>
            <a:r>
              <a:rPr lang="en-US" sz="2500" i="1" dirty="0">
                <a:cs typeface="Consolas" panose="020B0609020204030204" pitchFamily="49" charset="0"/>
              </a:rPr>
              <a:t>empty list of friends</a:t>
            </a:r>
            <a:r>
              <a:rPr lang="en-US" sz="2500" dirty="0">
                <a:cs typeface="Consolas" panose="020B0609020204030204" pitchFamily="49" charset="0"/>
              </a:rPr>
              <a:t>);</a:t>
            </a:r>
            <a:endParaRPr lang="en-US" sz="2500" dirty="0" smtClean="0">
              <a:latin typeface="+mj-lt"/>
              <a:cs typeface="Consolas" panose="020B0609020204030204" pitchFamily="49" charset="0"/>
            </a:endParaRPr>
          </a:p>
          <a:p>
            <a:pPr marL="0" indent="0">
              <a:buNone/>
            </a:pPr>
            <a:endParaRPr lang="en-US" sz="17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071158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Iterating Through a </a:t>
            </a:r>
            <a:br>
              <a:rPr lang="en-US" dirty="0" smtClean="0"/>
            </a:br>
            <a:r>
              <a:rPr lang="en-US" dirty="0" err="1" smtClean="0"/>
              <a:t>LinkedList</a:t>
            </a:r>
            <a:r>
              <a:rPr lang="en-US" dirty="0" smtClean="0"/>
              <a:t> Inside of a Class</a:t>
            </a:r>
            <a:endParaRPr lang="en-US" dirty="0"/>
          </a:p>
        </p:txBody>
      </p:sp>
      <p:sp>
        <p:nvSpPr>
          <p:cNvPr id="3" name="Content Placeholder 2"/>
          <p:cNvSpPr>
            <a:spLocks noGrp="1"/>
          </p:cNvSpPr>
          <p:nvPr>
            <p:ph sz="quarter" idx="1"/>
          </p:nvPr>
        </p:nvSpPr>
        <p:spPr>
          <a:xfrm>
            <a:off x="457200" y="1828800"/>
            <a:ext cx="8229600" cy="4297363"/>
          </a:xfrm>
        </p:spPr>
        <p:txBody>
          <a:bodyPr>
            <a:normAutofit lnSpcReduction="10000"/>
          </a:bodyPr>
          <a:lstStyle/>
          <a:p>
            <a:pPr marL="0" indent="0">
              <a:buNone/>
            </a:pPr>
            <a:r>
              <a:rPr lang="en-US" sz="1700" dirty="0" smtClean="0">
                <a:latin typeface="Consolas" panose="020B0609020204030204" pitchFamily="49" charset="0"/>
                <a:cs typeface="Consolas" panose="020B0609020204030204" pitchFamily="49" charset="0"/>
              </a:rPr>
              <a:t>public void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r>
              <a:rPr lang="en-US" sz="1700" b="1" dirty="0" smtClean="0">
                <a:solidFill>
                  <a:srgbClr val="0070C0"/>
                </a:solidFill>
                <a:latin typeface="Consolas" panose="020B0609020204030204" pitchFamily="49" charset="0"/>
                <a:cs typeface="Consolas" panose="020B0609020204030204" pitchFamily="49" charset="0"/>
              </a:rPr>
              <a:t>for(</a:t>
            </a:r>
            <a:r>
              <a:rPr lang="en-US" sz="1700" b="1" dirty="0" err="1" smtClean="0">
                <a:solidFill>
                  <a:srgbClr val="0070C0"/>
                </a:solidFill>
                <a:latin typeface="Consolas" panose="020B0609020204030204" pitchFamily="49" charset="0"/>
                <a:cs typeface="Consolas" panose="020B0609020204030204" pitchFamily="49" charset="0"/>
              </a:rPr>
              <a:t>Dillo</a:t>
            </a:r>
            <a:r>
              <a:rPr lang="en-US" sz="1700" b="1" dirty="0" smtClean="0">
                <a:solidFill>
                  <a:srgbClr val="0070C0"/>
                </a:solidFill>
                <a:latin typeface="Consolas" panose="020B0609020204030204" pitchFamily="49" charset="0"/>
                <a:cs typeface="Consolas" panose="020B0609020204030204" pitchFamily="49" charset="0"/>
              </a:rPr>
              <a:t> </a:t>
            </a:r>
            <a:r>
              <a:rPr lang="en-US" sz="1700" b="1" dirty="0" err="1" smtClean="0">
                <a:solidFill>
                  <a:srgbClr val="0070C0"/>
                </a:solidFill>
                <a:latin typeface="Consolas" panose="020B0609020204030204" pitchFamily="49" charset="0"/>
                <a:cs typeface="Consolas" panose="020B0609020204030204" pitchFamily="49" charset="0"/>
              </a:rPr>
              <a:t>aDilloFriend</a:t>
            </a:r>
            <a:r>
              <a:rPr lang="en-US" sz="1700" b="1" dirty="0" smtClean="0">
                <a:solidFill>
                  <a:srgbClr val="0070C0"/>
                </a:solidFill>
                <a:latin typeface="Consolas" panose="020B0609020204030204" pitchFamily="49" charset="0"/>
                <a:cs typeface="Consolas" panose="020B0609020204030204" pitchFamily="49" charset="0"/>
              </a:rPr>
              <a:t> : </a:t>
            </a:r>
            <a:r>
              <a:rPr lang="en-US" sz="1700" b="1" dirty="0" err="1" smtClean="0">
                <a:solidFill>
                  <a:srgbClr val="0070C0"/>
                </a:solidFill>
                <a:latin typeface="Consolas" panose="020B0609020204030204" pitchFamily="49" charset="0"/>
                <a:cs typeface="Consolas" panose="020B0609020204030204" pitchFamily="49" charset="0"/>
              </a:rPr>
              <a:t>this.friends</a:t>
            </a:r>
            <a:r>
              <a:rPr lang="en-US" sz="1700" b="1" dirty="0" smtClean="0">
                <a:solidFill>
                  <a:srgbClr val="0070C0"/>
                </a:solidFill>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lgn="ctr">
              <a:buNone/>
            </a:pPr>
            <a:endParaRPr lang="en-US" sz="1700" dirty="0" smtClean="0">
              <a:latin typeface="Consolas" panose="020B0609020204030204" pitchFamily="49" charset="0"/>
              <a:cs typeface="Consolas" panose="020B0609020204030204" pitchFamily="49" charset="0"/>
            </a:endParaRPr>
          </a:p>
          <a:p>
            <a:pPr marL="0" indent="0">
              <a:buNone/>
            </a:pPr>
            <a:r>
              <a:rPr lang="en-US" sz="1700" dirty="0" smtClean="0">
                <a:latin typeface="+mj-lt"/>
                <a:cs typeface="Consolas" panose="020B0609020204030204" pitchFamily="49" charset="0"/>
              </a:rPr>
              <a:t>At the line in blue, </a:t>
            </a:r>
            <a:r>
              <a:rPr lang="en-US" sz="1700" dirty="0" err="1" smtClean="0">
                <a:latin typeface="+mj-lt"/>
                <a:cs typeface="Consolas" panose="020B0609020204030204" pitchFamily="49" charset="0"/>
              </a:rPr>
              <a:t>aDilloFriend</a:t>
            </a:r>
            <a:r>
              <a:rPr lang="en-US" sz="1700" dirty="0" smtClean="0">
                <a:latin typeface="+mj-lt"/>
                <a:cs typeface="Consolas" panose="020B0609020204030204" pitchFamily="49" charset="0"/>
              </a:rPr>
              <a:t> would first be populated with </a:t>
            </a:r>
            <a:r>
              <a:rPr lang="en-US" sz="1700" dirty="0" err="1" smtClean="0">
                <a:latin typeface="+mj-lt"/>
                <a:cs typeface="Consolas" panose="020B0609020204030204" pitchFamily="49" charset="0"/>
              </a:rPr>
              <a:t>nicoleDillo</a:t>
            </a:r>
            <a:r>
              <a:rPr lang="en-US" sz="1700" dirty="0" smtClean="0">
                <a:latin typeface="+mj-lt"/>
                <a:cs typeface="Consolas" panose="020B0609020204030204" pitchFamily="49" charset="0"/>
              </a:rPr>
              <a:t>. </a:t>
            </a:r>
          </a:p>
          <a:p>
            <a:pPr marL="0" indent="0">
              <a:buNone/>
            </a:pPr>
            <a:endParaRPr lang="en-US" sz="1700" dirty="0" smtClean="0">
              <a:latin typeface="+mj-lt"/>
              <a:cs typeface="Consolas" panose="020B0609020204030204" pitchFamily="49" charset="0"/>
            </a:endParaRPr>
          </a:p>
          <a:p>
            <a:pPr marL="0" indent="0">
              <a:buNone/>
            </a:pPr>
            <a:r>
              <a:rPr lang="en-US" sz="1700" dirty="0" smtClean="0">
                <a:latin typeface="+mj-lt"/>
                <a:cs typeface="Consolas" panose="020B0609020204030204" pitchFamily="49" charset="0"/>
              </a:rPr>
              <a:t>Remember that </a:t>
            </a:r>
            <a:r>
              <a:rPr lang="en-US" sz="1700" dirty="0" err="1" smtClean="0">
                <a:latin typeface="+mj-lt"/>
                <a:cs typeface="Consolas" panose="020B0609020204030204" pitchFamily="49" charset="0"/>
              </a:rPr>
              <a:t>nicoleDillo’s</a:t>
            </a:r>
            <a:r>
              <a:rPr lang="en-US" sz="1700" dirty="0" smtClean="0">
                <a:latin typeface="+mj-lt"/>
                <a:cs typeface="Consolas" panose="020B0609020204030204" pitchFamily="49" charset="0"/>
              </a:rPr>
              <a:t> length was 5, and since 5 is not greater than 5, her name will not be printed.</a:t>
            </a:r>
          </a:p>
          <a:p>
            <a:pPr marL="0" indent="0">
              <a:buNone/>
            </a:pPr>
            <a:endParaRPr lang="en-US" sz="1700" dirty="0" smtClean="0">
              <a:cs typeface="Consolas" panose="020B0609020204030204" pitchFamily="49" charset="0"/>
            </a:endParaRPr>
          </a:p>
          <a:p>
            <a:pPr marL="0" indent="0">
              <a:buNone/>
            </a:pPr>
            <a:r>
              <a:rPr lang="en-US" sz="1700" dirty="0" smtClean="0">
                <a:cs typeface="Consolas" panose="020B0609020204030204" pitchFamily="49" charset="0"/>
              </a:rPr>
              <a:t>We </a:t>
            </a:r>
            <a:r>
              <a:rPr lang="en-US" sz="1700" dirty="0">
                <a:cs typeface="Consolas" panose="020B0609020204030204" pitchFamily="49" charset="0"/>
              </a:rPr>
              <a:t>don’t go inside of this </a:t>
            </a:r>
            <a:r>
              <a:rPr lang="en-US" sz="1700" i="1" dirty="0">
                <a:cs typeface="Consolas" panose="020B0609020204030204" pitchFamily="49" charset="0"/>
              </a:rPr>
              <a:t>if</a:t>
            </a:r>
            <a:r>
              <a:rPr lang="en-US" sz="1700" dirty="0">
                <a:cs typeface="Consolas" panose="020B0609020204030204" pitchFamily="49" charset="0"/>
              </a:rPr>
              <a:t> statement this time</a:t>
            </a:r>
            <a:r>
              <a:rPr lang="en-US" sz="1700" dirty="0" smtClean="0">
                <a:cs typeface="Consolas" panose="020B0609020204030204" pitchFamily="49" charset="0"/>
              </a:rPr>
              <a:t>.</a:t>
            </a:r>
            <a:endParaRPr lang="en-US" sz="1700" dirty="0">
              <a:cs typeface="Consolas" panose="020B0609020204030204" pitchFamily="49" charset="0"/>
            </a:endParaRPr>
          </a:p>
        </p:txBody>
      </p:sp>
    </p:spTree>
    <p:extLst>
      <p:ext uri="{BB962C8B-B14F-4D97-AF65-F5344CB8AC3E}">
        <p14:creationId xmlns:p14="http://schemas.microsoft.com/office/powerpoint/2010/main" val="31909880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Iterating Through a </a:t>
            </a:r>
            <a:br>
              <a:rPr lang="en-US" dirty="0" smtClean="0"/>
            </a:br>
            <a:r>
              <a:rPr lang="en-US" dirty="0" err="1" smtClean="0"/>
              <a:t>LinkedList</a:t>
            </a:r>
            <a:r>
              <a:rPr lang="en-US" dirty="0" smtClean="0"/>
              <a:t> Inside of a Class</a:t>
            </a:r>
            <a:endParaRPr lang="en-US" dirty="0"/>
          </a:p>
        </p:txBody>
      </p:sp>
      <p:sp>
        <p:nvSpPr>
          <p:cNvPr id="3" name="Content Placeholder 2"/>
          <p:cNvSpPr>
            <a:spLocks noGrp="1"/>
          </p:cNvSpPr>
          <p:nvPr>
            <p:ph sz="quarter" idx="1"/>
          </p:nvPr>
        </p:nvSpPr>
        <p:spPr>
          <a:xfrm>
            <a:off x="457200" y="1828800"/>
            <a:ext cx="8229600" cy="4297363"/>
          </a:xfrm>
        </p:spPr>
        <p:txBody>
          <a:bodyPr>
            <a:normAutofit/>
          </a:bodyPr>
          <a:lstStyle/>
          <a:p>
            <a:pPr marL="0" indent="0">
              <a:buNone/>
            </a:pPr>
            <a:r>
              <a:rPr lang="en-US" sz="1700" dirty="0" smtClean="0">
                <a:latin typeface="Consolas" panose="020B0609020204030204" pitchFamily="49" charset="0"/>
                <a:cs typeface="Consolas" panose="020B0609020204030204" pitchFamily="49" charset="0"/>
              </a:rPr>
              <a:t>public void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r>
              <a:rPr lang="en-US" sz="1700" b="1" dirty="0" smtClean="0">
                <a:solidFill>
                  <a:srgbClr val="0070C0"/>
                </a:solidFill>
                <a:latin typeface="Consolas" panose="020B0609020204030204" pitchFamily="49" charset="0"/>
                <a:cs typeface="Consolas" panose="020B0609020204030204" pitchFamily="49" charset="0"/>
              </a:rPr>
              <a:t>for(</a:t>
            </a:r>
            <a:r>
              <a:rPr lang="en-US" sz="1700" b="1" dirty="0" err="1" smtClean="0">
                <a:solidFill>
                  <a:srgbClr val="0070C0"/>
                </a:solidFill>
                <a:latin typeface="Consolas" panose="020B0609020204030204" pitchFamily="49" charset="0"/>
                <a:cs typeface="Consolas" panose="020B0609020204030204" pitchFamily="49" charset="0"/>
              </a:rPr>
              <a:t>Dillo</a:t>
            </a:r>
            <a:r>
              <a:rPr lang="en-US" sz="1700" b="1" dirty="0" smtClean="0">
                <a:solidFill>
                  <a:srgbClr val="0070C0"/>
                </a:solidFill>
                <a:latin typeface="Consolas" panose="020B0609020204030204" pitchFamily="49" charset="0"/>
                <a:cs typeface="Consolas" panose="020B0609020204030204" pitchFamily="49" charset="0"/>
              </a:rPr>
              <a:t> </a:t>
            </a:r>
            <a:r>
              <a:rPr lang="en-US" sz="1700" b="1" dirty="0" err="1" smtClean="0">
                <a:solidFill>
                  <a:srgbClr val="0070C0"/>
                </a:solidFill>
                <a:latin typeface="Consolas" panose="020B0609020204030204" pitchFamily="49" charset="0"/>
                <a:cs typeface="Consolas" panose="020B0609020204030204" pitchFamily="49" charset="0"/>
              </a:rPr>
              <a:t>aDilloFriend</a:t>
            </a:r>
            <a:r>
              <a:rPr lang="en-US" sz="1700" b="1" dirty="0" smtClean="0">
                <a:solidFill>
                  <a:srgbClr val="0070C0"/>
                </a:solidFill>
                <a:latin typeface="Consolas" panose="020B0609020204030204" pitchFamily="49" charset="0"/>
                <a:cs typeface="Consolas" panose="020B0609020204030204" pitchFamily="49" charset="0"/>
              </a:rPr>
              <a:t> : </a:t>
            </a:r>
            <a:r>
              <a:rPr lang="en-US" sz="1700" b="1" dirty="0" err="1" smtClean="0">
                <a:solidFill>
                  <a:srgbClr val="0070C0"/>
                </a:solidFill>
                <a:latin typeface="Consolas" panose="020B0609020204030204" pitchFamily="49" charset="0"/>
                <a:cs typeface="Consolas" panose="020B0609020204030204" pitchFamily="49" charset="0"/>
              </a:rPr>
              <a:t>this.friends</a:t>
            </a:r>
            <a:r>
              <a:rPr lang="en-US" sz="1700" b="1" dirty="0" smtClean="0">
                <a:solidFill>
                  <a:srgbClr val="0070C0"/>
                </a:solidFill>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if(</a:t>
            </a:r>
            <a:r>
              <a:rPr lang="en-US" sz="1700" dirty="0" err="1" smtClean="0">
                <a:latin typeface="Consolas" panose="020B0609020204030204" pitchFamily="49" charset="0"/>
                <a:cs typeface="Consolas" panose="020B0609020204030204" pitchFamily="49" charset="0"/>
              </a:rPr>
              <a:t>aDilloFriend.length</a:t>
            </a: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System.out.println</a:t>
            </a:r>
            <a:r>
              <a:rPr lang="en-US" sz="1700" dirty="0" smtClean="0">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lgn="ctr">
              <a:buNone/>
            </a:pPr>
            <a:endParaRPr lang="en-US" sz="1700" dirty="0" smtClean="0">
              <a:latin typeface="Consolas" panose="020B0609020204030204" pitchFamily="49" charset="0"/>
              <a:cs typeface="Consolas" panose="020B0609020204030204" pitchFamily="49" charset="0"/>
            </a:endParaRPr>
          </a:p>
          <a:p>
            <a:pPr marL="0" indent="0">
              <a:buNone/>
            </a:pPr>
            <a:r>
              <a:rPr lang="en-US" sz="1700" dirty="0" smtClean="0">
                <a:latin typeface="+mj-lt"/>
                <a:cs typeface="Consolas" panose="020B0609020204030204" pitchFamily="49" charset="0"/>
              </a:rPr>
              <a:t>Now at the line in blue, </a:t>
            </a:r>
            <a:r>
              <a:rPr lang="en-US" sz="1700" dirty="0" err="1" smtClean="0">
                <a:latin typeface="+mj-lt"/>
                <a:cs typeface="Consolas" panose="020B0609020204030204" pitchFamily="49" charset="0"/>
              </a:rPr>
              <a:t>aDilloFriend</a:t>
            </a:r>
            <a:r>
              <a:rPr lang="en-US" sz="1700" dirty="0" smtClean="0">
                <a:latin typeface="+mj-lt"/>
                <a:cs typeface="Consolas" panose="020B0609020204030204" pitchFamily="49" charset="0"/>
              </a:rPr>
              <a:t> would be populated with </a:t>
            </a:r>
            <a:r>
              <a:rPr lang="en-US" sz="1700" dirty="0" err="1" smtClean="0">
                <a:latin typeface="+mj-lt"/>
                <a:cs typeface="Consolas" panose="020B0609020204030204" pitchFamily="49" charset="0"/>
              </a:rPr>
              <a:t>karaDillo</a:t>
            </a:r>
            <a:r>
              <a:rPr lang="en-US" sz="1700" dirty="0" smtClean="0">
                <a:latin typeface="+mj-lt"/>
                <a:cs typeface="Consolas" panose="020B0609020204030204" pitchFamily="49" charset="0"/>
              </a:rPr>
              <a:t>. </a:t>
            </a:r>
          </a:p>
        </p:txBody>
      </p:sp>
    </p:spTree>
    <p:extLst>
      <p:ext uri="{BB962C8B-B14F-4D97-AF65-F5344CB8AC3E}">
        <p14:creationId xmlns:p14="http://schemas.microsoft.com/office/powerpoint/2010/main" val="947587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Iterating Through a </a:t>
            </a:r>
            <a:br>
              <a:rPr lang="en-US" dirty="0" smtClean="0"/>
            </a:br>
            <a:r>
              <a:rPr lang="en-US" dirty="0" err="1" smtClean="0"/>
              <a:t>LinkedList</a:t>
            </a:r>
            <a:r>
              <a:rPr lang="en-US" dirty="0" smtClean="0"/>
              <a:t> Inside of a Class</a:t>
            </a:r>
            <a:endParaRPr lang="en-US" dirty="0"/>
          </a:p>
        </p:txBody>
      </p:sp>
      <p:sp>
        <p:nvSpPr>
          <p:cNvPr id="3" name="Content Placeholder 2"/>
          <p:cNvSpPr>
            <a:spLocks noGrp="1"/>
          </p:cNvSpPr>
          <p:nvPr>
            <p:ph sz="quarter" idx="1"/>
          </p:nvPr>
        </p:nvSpPr>
        <p:spPr>
          <a:xfrm>
            <a:off x="457200" y="1828800"/>
            <a:ext cx="8229600" cy="4297363"/>
          </a:xfrm>
        </p:spPr>
        <p:txBody>
          <a:bodyPr>
            <a:normAutofit/>
          </a:bodyPr>
          <a:lstStyle/>
          <a:p>
            <a:pPr marL="0" indent="0">
              <a:buNone/>
            </a:pPr>
            <a:r>
              <a:rPr lang="en-US" sz="1700" dirty="0" smtClean="0">
                <a:latin typeface="Consolas" panose="020B0609020204030204" pitchFamily="49" charset="0"/>
                <a:cs typeface="Consolas" panose="020B0609020204030204" pitchFamily="49" charset="0"/>
              </a:rPr>
              <a:t>public void </a:t>
            </a:r>
            <a:r>
              <a:rPr lang="en-US" sz="1700" dirty="0" err="1" smtClean="0">
                <a:latin typeface="Consolas" panose="020B0609020204030204" pitchFamily="49" charset="0"/>
                <a:cs typeface="Consolas" panose="020B0609020204030204" pitchFamily="49" charset="0"/>
              </a:rPr>
              <a:t>printFriendsLongerThanFive</a:t>
            </a:r>
            <a:r>
              <a:rPr lang="en-US" sz="1700" dirty="0" smtClean="0">
                <a:latin typeface="Consolas" panose="020B0609020204030204" pitchFamily="49" charset="0"/>
                <a:cs typeface="Consolas" panose="020B0609020204030204" pitchFamily="49" charset="0"/>
              </a:rPr>
              <a:t>() {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for(</a:t>
            </a:r>
            <a:r>
              <a:rPr lang="en-US" sz="1700" dirty="0" err="1" smtClean="0">
                <a:latin typeface="Consolas" panose="020B0609020204030204" pitchFamily="49" charset="0"/>
                <a:cs typeface="Consolas" panose="020B0609020204030204" pitchFamily="49" charset="0"/>
              </a:rPr>
              <a:t>Dillo</a:t>
            </a:r>
            <a:r>
              <a:rPr lang="en-US" sz="1700" dirty="0" smtClean="0">
                <a:latin typeface="Consolas" panose="020B0609020204030204" pitchFamily="49" charset="0"/>
                <a:cs typeface="Consolas" panose="020B0609020204030204" pitchFamily="49" charset="0"/>
              </a:rPr>
              <a:t> </a:t>
            </a:r>
            <a:r>
              <a:rPr lang="en-US" sz="1700" dirty="0" err="1" smtClean="0">
                <a:latin typeface="Consolas" panose="020B0609020204030204" pitchFamily="49" charset="0"/>
                <a:cs typeface="Consolas" panose="020B0609020204030204" pitchFamily="49" charset="0"/>
              </a:rPr>
              <a:t>aDilloFriend</a:t>
            </a:r>
            <a:r>
              <a:rPr lang="en-US" sz="1700" dirty="0" smtClean="0">
                <a:latin typeface="Consolas" panose="020B0609020204030204" pitchFamily="49" charset="0"/>
                <a:cs typeface="Consolas" panose="020B0609020204030204" pitchFamily="49" charset="0"/>
              </a:rPr>
              <a:t> : </a:t>
            </a:r>
            <a:r>
              <a:rPr lang="en-US" sz="1700" dirty="0" err="1" smtClean="0">
                <a:latin typeface="Consolas" panose="020B0609020204030204" pitchFamily="49" charset="0"/>
                <a:cs typeface="Consolas" panose="020B0609020204030204" pitchFamily="49" charset="0"/>
              </a:rPr>
              <a:t>this.friends</a:t>
            </a:r>
            <a:r>
              <a:rPr lang="en-US" sz="1700" dirty="0" smtClean="0">
                <a:latin typeface="Consolas" panose="020B0609020204030204" pitchFamily="49" charset="0"/>
                <a:cs typeface="Consolas" panose="020B0609020204030204" pitchFamily="49" charset="0"/>
              </a:rPr>
              <a:t>) {</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r>
              <a:rPr lang="en-US" sz="1700" b="1" dirty="0" smtClean="0">
                <a:solidFill>
                  <a:srgbClr val="0070C0"/>
                </a:solidFill>
                <a:latin typeface="Consolas" panose="020B0609020204030204" pitchFamily="49" charset="0"/>
                <a:cs typeface="Consolas" panose="020B0609020204030204" pitchFamily="49" charset="0"/>
              </a:rPr>
              <a:t>if(</a:t>
            </a:r>
            <a:r>
              <a:rPr lang="en-US" sz="1700" b="1" dirty="0" err="1" smtClean="0">
                <a:solidFill>
                  <a:srgbClr val="0070C0"/>
                </a:solidFill>
                <a:latin typeface="Consolas" panose="020B0609020204030204" pitchFamily="49" charset="0"/>
                <a:cs typeface="Consolas" panose="020B0609020204030204" pitchFamily="49" charset="0"/>
              </a:rPr>
              <a:t>aDilloFriend.length</a:t>
            </a:r>
            <a:r>
              <a:rPr lang="en-US" sz="1700" b="1" dirty="0">
                <a:solidFill>
                  <a:srgbClr val="0070C0"/>
                </a:solidFill>
                <a:latin typeface="Consolas" panose="020B0609020204030204" pitchFamily="49" charset="0"/>
                <a:cs typeface="Consolas" panose="020B0609020204030204" pitchFamily="49" charset="0"/>
              </a:rPr>
              <a:t> </a:t>
            </a:r>
            <a:r>
              <a:rPr lang="en-US" sz="1700" b="1" dirty="0" smtClean="0">
                <a:solidFill>
                  <a:srgbClr val="0070C0"/>
                </a:solidFill>
                <a:latin typeface="Consolas" panose="020B0609020204030204" pitchFamily="49" charset="0"/>
                <a:cs typeface="Consolas" panose="020B0609020204030204" pitchFamily="49" charset="0"/>
              </a:rPr>
              <a:t>&gt; 5){</a:t>
            </a:r>
          </a:p>
          <a:p>
            <a:pPr marL="0" indent="0">
              <a:buNone/>
            </a:pPr>
            <a:r>
              <a:rPr lang="en-US" sz="1700" dirty="0" smtClean="0">
                <a:latin typeface="Consolas" panose="020B0609020204030204" pitchFamily="49" charset="0"/>
                <a:cs typeface="Consolas" panose="020B0609020204030204" pitchFamily="49" charset="0"/>
              </a:rPr>
              <a:t>         </a:t>
            </a:r>
            <a:r>
              <a:rPr lang="en-US" sz="1700" b="1" dirty="0" err="1" smtClean="0">
                <a:solidFill>
                  <a:srgbClr val="0070C0"/>
                </a:solidFill>
                <a:latin typeface="Consolas" panose="020B0609020204030204" pitchFamily="49" charset="0"/>
                <a:cs typeface="Consolas" panose="020B0609020204030204" pitchFamily="49" charset="0"/>
              </a:rPr>
              <a:t>System.out.println</a:t>
            </a:r>
            <a:r>
              <a:rPr lang="en-US" sz="1700" b="1" dirty="0" smtClean="0">
                <a:solidFill>
                  <a:srgbClr val="0070C0"/>
                </a:solidFill>
                <a:latin typeface="Consolas" panose="020B0609020204030204" pitchFamily="49" charset="0"/>
                <a:cs typeface="Consolas" panose="020B0609020204030204" pitchFamily="49" charset="0"/>
              </a:rPr>
              <a:t>(aDilloFriend.name);</a:t>
            </a:r>
          </a:p>
          <a:p>
            <a:pPr marL="0" indent="0">
              <a:buNone/>
            </a:pPr>
            <a:r>
              <a:rPr lang="en-US" sz="1700" dirty="0">
                <a:latin typeface="Consolas" panose="020B0609020204030204" pitchFamily="49" charset="0"/>
                <a:cs typeface="Consolas" panose="020B0609020204030204" pitchFamily="49" charset="0"/>
              </a:rPr>
              <a:t> </a:t>
            </a: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   }</a:t>
            </a:r>
          </a:p>
          <a:p>
            <a:pPr marL="0" indent="0">
              <a:buNone/>
            </a:pPr>
            <a:r>
              <a:rPr lang="en-US" sz="1700" dirty="0" smtClean="0">
                <a:latin typeface="Consolas" panose="020B0609020204030204" pitchFamily="49" charset="0"/>
                <a:cs typeface="Consolas" panose="020B0609020204030204" pitchFamily="49" charset="0"/>
              </a:rPr>
              <a:t>}</a:t>
            </a:r>
          </a:p>
          <a:p>
            <a:pPr marL="0" indent="0" algn="ctr">
              <a:buNone/>
            </a:pPr>
            <a:endParaRPr lang="en-US" sz="1700" dirty="0" smtClean="0">
              <a:latin typeface="Consolas" panose="020B0609020204030204" pitchFamily="49" charset="0"/>
              <a:cs typeface="Consolas" panose="020B0609020204030204" pitchFamily="49" charset="0"/>
            </a:endParaRPr>
          </a:p>
          <a:p>
            <a:pPr marL="0" indent="0">
              <a:buNone/>
            </a:pPr>
            <a:r>
              <a:rPr lang="en-US" sz="1700" dirty="0">
                <a:cs typeface="Consolas" panose="020B0609020204030204" pitchFamily="49" charset="0"/>
              </a:rPr>
              <a:t>Remember that </a:t>
            </a:r>
            <a:r>
              <a:rPr lang="en-US" sz="1700" dirty="0" err="1">
                <a:cs typeface="Consolas" panose="020B0609020204030204" pitchFamily="49" charset="0"/>
              </a:rPr>
              <a:t>karaDillo’s</a:t>
            </a:r>
            <a:r>
              <a:rPr lang="en-US" sz="1700" dirty="0">
                <a:cs typeface="Consolas" panose="020B0609020204030204" pitchFamily="49" charset="0"/>
              </a:rPr>
              <a:t> length was 6, and since 6 is greater than 5, her name WILL be printed.</a:t>
            </a:r>
          </a:p>
        </p:txBody>
      </p:sp>
    </p:spTree>
    <p:extLst>
      <p:ext uri="{BB962C8B-B14F-4D97-AF65-F5344CB8AC3E}">
        <p14:creationId xmlns:p14="http://schemas.microsoft.com/office/powerpoint/2010/main" val="40834344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Streams with Stopping Condition</a:t>
            </a:r>
            <a:endParaRPr lang="en-US" dirty="0"/>
          </a:p>
        </p:txBody>
      </p:sp>
      <p:sp>
        <p:nvSpPr>
          <p:cNvPr id="3" name="Content Placeholder 2"/>
          <p:cNvSpPr>
            <a:spLocks noGrp="1"/>
          </p:cNvSpPr>
          <p:nvPr>
            <p:ph sz="quarter" idx="1"/>
          </p:nvPr>
        </p:nvSpPr>
        <p:spPr>
          <a:xfrm>
            <a:off x="457200" y="1828800"/>
            <a:ext cx="8229600" cy="4297363"/>
          </a:xfrm>
        </p:spPr>
        <p:txBody>
          <a:bodyPr>
            <a:normAutofit/>
          </a:bodyPr>
          <a:lstStyle/>
          <a:p>
            <a:pPr marL="0" indent="0">
              <a:buNone/>
            </a:pPr>
            <a:r>
              <a:rPr lang="en-US" sz="2000" dirty="0"/>
              <a:t>List&lt;Integer&gt; </a:t>
            </a:r>
            <a:r>
              <a:rPr lang="en-US" sz="2000" dirty="0" err="1" smtClean="0"/>
              <a:t>myStreamOfNumbers</a:t>
            </a:r>
            <a:r>
              <a:rPr lang="en-US" sz="2000" dirty="0"/>
              <a:t> = </a:t>
            </a:r>
            <a:r>
              <a:rPr lang="en-US" sz="2000" b="1" dirty="0"/>
              <a:t>new</a:t>
            </a:r>
            <a:r>
              <a:rPr lang="en-US" sz="2000" dirty="0"/>
              <a:t> </a:t>
            </a:r>
            <a:r>
              <a:rPr lang="en-US" sz="2000" dirty="0" err="1"/>
              <a:t>LinkedList</a:t>
            </a:r>
            <a:r>
              <a:rPr lang="en-US" sz="2000" dirty="0"/>
              <a:t>&lt;&gt;();                              </a:t>
            </a:r>
          </a:p>
          <a:p>
            <a:pPr marL="0" indent="0">
              <a:buNone/>
            </a:pPr>
            <a:r>
              <a:rPr lang="en-US" sz="2000" dirty="0"/>
              <a:t>                          </a:t>
            </a:r>
            <a:r>
              <a:rPr lang="en-US" sz="2000" dirty="0" err="1"/>
              <a:t>numbers.stream</a:t>
            </a:r>
            <a:r>
              <a:rPr lang="en-US" sz="2000" dirty="0"/>
              <a:t>()</a:t>
            </a:r>
          </a:p>
          <a:p>
            <a:pPr marL="0" indent="0">
              <a:buNone/>
            </a:pPr>
            <a:r>
              <a:rPr lang="en-US" sz="2000" dirty="0"/>
              <a:t>                          .</a:t>
            </a:r>
            <a:r>
              <a:rPr lang="en-US" sz="2000" dirty="0" err="1"/>
              <a:t>anyMatch</a:t>
            </a:r>
            <a:r>
              <a:rPr lang="en-US" sz="2000" dirty="0"/>
              <a:t>(x -&gt; { test1.add(x);</a:t>
            </a:r>
          </a:p>
          <a:p>
            <a:pPr marL="0" indent="0">
              <a:buNone/>
            </a:pPr>
            <a:r>
              <a:rPr lang="en-US" sz="2000" dirty="0"/>
              <a:t>                                                           </a:t>
            </a:r>
            <a:r>
              <a:rPr lang="en-US" sz="2000" b="1" dirty="0"/>
              <a:t>return</a:t>
            </a:r>
            <a:r>
              <a:rPr lang="en-US" sz="2000" dirty="0"/>
              <a:t> </a:t>
            </a:r>
            <a:r>
              <a:rPr lang="en-US" sz="2000" b="1" dirty="0">
                <a:solidFill>
                  <a:srgbClr val="0070C0"/>
                </a:solidFill>
              </a:rPr>
              <a:t>x == -999</a:t>
            </a:r>
            <a:r>
              <a:rPr lang="en-US" sz="2000" dirty="0"/>
              <a:t>;</a:t>
            </a:r>
          </a:p>
          <a:p>
            <a:pPr marL="0" indent="0">
              <a:buNone/>
            </a:pPr>
            <a:r>
              <a:rPr lang="en-US" sz="2000" dirty="0"/>
              <a:t>                          });</a:t>
            </a:r>
          </a:p>
          <a:p>
            <a:pPr marL="0" indent="0">
              <a:buNone/>
            </a:pPr>
            <a:endParaRPr lang="en-US" sz="2000" dirty="0" smtClean="0"/>
          </a:p>
          <a:p>
            <a:pPr marL="0" indent="0">
              <a:buNone/>
            </a:pPr>
            <a:r>
              <a:rPr lang="en-US" sz="2000" dirty="0" smtClean="0"/>
              <a:t>The text in </a:t>
            </a:r>
            <a:r>
              <a:rPr lang="en-US" sz="2000" b="1" dirty="0" smtClean="0">
                <a:solidFill>
                  <a:srgbClr val="0070C0"/>
                </a:solidFill>
              </a:rPr>
              <a:t>blue</a:t>
            </a:r>
            <a:r>
              <a:rPr lang="en-US" sz="2000" dirty="0" smtClean="0">
                <a:solidFill>
                  <a:srgbClr val="0070C0"/>
                </a:solidFill>
              </a:rPr>
              <a:t> </a:t>
            </a:r>
            <a:r>
              <a:rPr lang="en-US" sz="2000" dirty="0" smtClean="0"/>
              <a:t>is your stopping condition.</a:t>
            </a:r>
            <a:endParaRPr lang="en-US" sz="2000" dirty="0"/>
          </a:p>
        </p:txBody>
      </p:sp>
    </p:spTree>
    <p:extLst>
      <p:ext uri="{BB962C8B-B14F-4D97-AF65-F5344CB8AC3E}">
        <p14:creationId xmlns:p14="http://schemas.microsoft.com/office/powerpoint/2010/main" val="18119864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Integers with Scanner</a:t>
            </a:r>
            <a:endParaRPr lang="en-US" dirty="0"/>
          </a:p>
        </p:txBody>
      </p:sp>
      <p:sp>
        <p:nvSpPr>
          <p:cNvPr id="3" name="Content Placeholder 2"/>
          <p:cNvSpPr>
            <a:spLocks noGrp="1"/>
          </p:cNvSpPr>
          <p:nvPr>
            <p:ph sz="quarter" idx="1"/>
          </p:nvPr>
        </p:nvSpPr>
        <p:spPr/>
        <p:txBody>
          <a:bodyPr>
            <a:normAutofit/>
          </a:bodyPr>
          <a:lstStyle/>
          <a:p>
            <a:r>
              <a:rPr lang="en-US" sz="2000" dirty="0" smtClean="0"/>
              <a:t>If you attempt to get an integer using a Scanner and do it in this form: </a:t>
            </a:r>
            <a:br>
              <a:rPr lang="en-US" sz="2000" dirty="0" smtClean="0"/>
            </a:br>
            <a:r>
              <a:rPr lang="en-US" sz="2000" dirty="0" smtClean="0"/>
              <a:t/>
            </a:r>
            <a:br>
              <a:rPr lang="en-US" sz="2000" dirty="0" smtClean="0"/>
            </a:br>
            <a:r>
              <a:rPr lang="en-US" sz="2000" dirty="0" smtClean="0">
                <a:latin typeface="Consolas" panose="020B0609020204030204" pitchFamily="49" charset="0"/>
                <a:cs typeface="Consolas" panose="020B0609020204030204" pitchFamily="49" charset="0"/>
              </a:rPr>
              <a:t>Scanner keyboard = new Scanner(System.in); </a:t>
            </a:r>
            <a:br>
              <a:rPr lang="en-US" sz="2000" dirty="0" smtClean="0">
                <a:latin typeface="Consolas" panose="020B0609020204030204" pitchFamily="49" charset="0"/>
                <a:cs typeface="Consolas" panose="020B0609020204030204" pitchFamily="49" charset="0"/>
              </a:rPr>
            </a:br>
            <a:r>
              <a:rPr lang="en-US" sz="2000" dirty="0" err="1" smtClean="0">
                <a:latin typeface="Consolas" panose="020B0609020204030204" pitchFamily="49" charset="0"/>
                <a:cs typeface="Consolas" panose="020B0609020204030204" pitchFamily="49" charset="0"/>
              </a:rPr>
              <a:t>int</a:t>
            </a:r>
            <a:r>
              <a:rPr lang="en-US" sz="2000" dirty="0" smtClean="0">
                <a:latin typeface="Consolas" panose="020B0609020204030204" pitchFamily="49" charset="0"/>
                <a:cs typeface="Consolas" panose="020B0609020204030204" pitchFamily="49" charset="0"/>
              </a:rPr>
              <a:t> x; </a:t>
            </a:r>
            <a:br>
              <a:rPr lang="en-US" sz="2000" dirty="0" smtClean="0">
                <a:latin typeface="Consolas" panose="020B0609020204030204" pitchFamily="49" charset="0"/>
                <a:cs typeface="Consolas" panose="020B0609020204030204" pitchFamily="49" charset="0"/>
              </a:rPr>
            </a:br>
            <a:r>
              <a:rPr lang="en-US" sz="2000" dirty="0" err="1" smtClean="0">
                <a:latin typeface="Consolas" panose="020B0609020204030204" pitchFamily="49" charset="0"/>
                <a:cs typeface="Consolas" panose="020B0609020204030204" pitchFamily="49" charset="0"/>
              </a:rPr>
              <a:t>keyboard.nextInt</a:t>
            </a:r>
            <a:r>
              <a:rPr lang="en-US" sz="2000" dirty="0" smtClean="0">
                <a:latin typeface="Consolas" panose="020B0609020204030204" pitchFamily="49" charset="0"/>
                <a:cs typeface="Consolas" panose="020B0609020204030204" pitchFamily="49" charset="0"/>
              </a:rPr>
              <a:t>(x); </a:t>
            </a:r>
            <a:br>
              <a:rPr lang="en-US" sz="2000" dirty="0" smtClean="0">
                <a:latin typeface="Consolas" panose="020B0609020204030204" pitchFamily="49" charset="0"/>
                <a:cs typeface="Consolas" panose="020B0609020204030204" pitchFamily="49" charset="0"/>
              </a:rPr>
            </a:br>
            <a:r>
              <a:rPr lang="en-US" sz="2000" dirty="0" smtClean="0"/>
              <a:t/>
            </a:r>
            <a:br>
              <a:rPr lang="en-US" sz="2000" dirty="0" smtClean="0"/>
            </a:br>
            <a:r>
              <a:rPr lang="en-US" sz="2000" dirty="0" smtClean="0"/>
              <a:t>It will throw a “</a:t>
            </a:r>
            <a:r>
              <a:rPr lang="en-US" sz="2000" dirty="0" err="1" smtClean="0"/>
              <a:t>PatternSyntaxException</a:t>
            </a:r>
            <a:r>
              <a:rPr lang="en-US" sz="2000" dirty="0" smtClean="0"/>
              <a:t>” exception. </a:t>
            </a:r>
            <a:br>
              <a:rPr lang="en-US" sz="2000" dirty="0" smtClean="0"/>
            </a:br>
            <a:r>
              <a:rPr lang="en-US" sz="1500" dirty="0" smtClean="0"/>
              <a:t>(If you pass a parameter to </a:t>
            </a:r>
            <a:r>
              <a:rPr lang="en-US" sz="1500" dirty="0" err="1" smtClean="0"/>
              <a:t>nextInt</a:t>
            </a:r>
            <a:r>
              <a:rPr lang="en-US" sz="1500" dirty="0" smtClean="0"/>
              <a:t>, it's interpreted as the radix of the entered integer. See here for more info: </a:t>
            </a:r>
            <a:r>
              <a:rPr lang="en-US" sz="1500" dirty="0" smtClean="0">
                <a:hlinkClick r:id="rId2"/>
              </a:rPr>
              <a:t>http://stackoverflow.com/questions/26750042/scanner-nextintx-throws-patternsyntaxexception</a:t>
            </a:r>
            <a:r>
              <a:rPr lang="en-US" sz="1500" dirty="0"/>
              <a:t>)</a:t>
            </a:r>
            <a:r>
              <a:rPr lang="en-US" sz="2000" dirty="0" smtClean="0"/>
              <a:t/>
            </a:r>
            <a:br>
              <a:rPr lang="en-US" sz="2000" dirty="0" smtClean="0"/>
            </a:br>
            <a:endParaRPr lang="en-US" sz="2000" dirty="0" smtClean="0"/>
          </a:p>
          <a:p>
            <a:r>
              <a:rPr lang="en-US" sz="2000" dirty="0" smtClean="0"/>
              <a:t>Instead use: </a:t>
            </a:r>
            <a:br>
              <a:rPr lang="en-US" sz="2000" dirty="0" smtClean="0"/>
            </a:br>
            <a:r>
              <a:rPr lang="en-US" sz="2000" dirty="0" smtClean="0">
                <a:latin typeface="Consolas" panose="020B0609020204030204" pitchFamily="49" charset="0"/>
                <a:cs typeface="Consolas" panose="020B0609020204030204" pitchFamily="49" charset="0"/>
              </a:rPr>
              <a:t>x = </a:t>
            </a:r>
            <a:r>
              <a:rPr lang="en-US" sz="2000" dirty="0" err="1" smtClean="0">
                <a:latin typeface="Consolas" panose="020B0609020204030204" pitchFamily="49" charset="0"/>
                <a:cs typeface="Consolas" panose="020B0609020204030204" pitchFamily="49" charset="0"/>
              </a:rPr>
              <a:t>keyboard.nextInt</a:t>
            </a:r>
            <a:r>
              <a:rPr lang="en-US" sz="2000" dirty="0" smtClean="0">
                <a:latin typeface="Consolas" panose="020B0609020204030204" pitchFamily="49" charset="0"/>
                <a:cs typeface="Consolas" panose="020B0609020204030204" pitchFamily="49" charset="0"/>
              </a:rPr>
              <a:t>();</a:t>
            </a:r>
            <a:endParaRPr lang="en-US" sz="20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19770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2500" dirty="0" smtClean="0"/>
              <a:t>When you checkout at a store, you line up and wait your turn.  Which of the data structures from this assignment best captures the order in which people enter and exit the checkout line?</a:t>
            </a:r>
            <a:br>
              <a:rPr lang="en-US" sz="2500" dirty="0" smtClean="0"/>
            </a:br>
            <a:endParaRPr lang="en-US" sz="2500" dirty="0"/>
          </a:p>
        </p:txBody>
      </p:sp>
      <p:sp>
        <p:nvSpPr>
          <p:cNvPr id="3" name="Content Placeholder 2"/>
          <p:cNvSpPr>
            <a:spLocks noGrp="1"/>
          </p:cNvSpPr>
          <p:nvPr>
            <p:ph sz="quarter" idx="1"/>
          </p:nvPr>
        </p:nvSpPr>
        <p:spPr>
          <a:xfrm>
            <a:off x="457200" y="2895600"/>
            <a:ext cx="8229600" cy="3230563"/>
          </a:xfrm>
        </p:spPr>
        <p:txBody>
          <a:bodyPr>
            <a:normAutofit fontScale="92500" lnSpcReduction="20000"/>
          </a:bodyPr>
          <a:lstStyle/>
          <a:p>
            <a:r>
              <a:rPr lang="en-US" sz="2500" strike="sngStrike" dirty="0" smtClean="0">
                <a:solidFill>
                  <a:srgbClr val="FF0000"/>
                </a:solidFill>
              </a:rPr>
              <a:t>Stack</a:t>
            </a:r>
            <a:r>
              <a:rPr lang="en-US" sz="2500" dirty="0" smtClean="0">
                <a:solidFill>
                  <a:srgbClr val="FF0000"/>
                </a:solidFill>
              </a:rPr>
              <a:t>  Stacks are last in, first out, meaning the last one added to the stack is the first one that is then removed. In this example, that would mean whoever showed up to the check out line would immediately go to the front of the line, not the back, and would be helped next.</a:t>
            </a:r>
            <a:endParaRPr lang="en-US" sz="2500" strike="sngStrike" dirty="0" smtClean="0">
              <a:solidFill>
                <a:srgbClr val="FF0000"/>
              </a:solidFill>
            </a:endParaRPr>
          </a:p>
          <a:p>
            <a:pPr marL="0" indent="0">
              <a:buNone/>
            </a:pPr>
            <a:endParaRPr lang="en-US" sz="2500" dirty="0" smtClean="0"/>
          </a:p>
          <a:p>
            <a:r>
              <a:rPr lang="en-US" sz="2500" dirty="0" smtClean="0"/>
              <a:t>Queue</a:t>
            </a:r>
          </a:p>
          <a:p>
            <a:endParaRPr lang="en-US" sz="2500" dirty="0" smtClean="0"/>
          </a:p>
          <a:p>
            <a:r>
              <a:rPr lang="en-US" sz="2500" dirty="0" smtClean="0"/>
              <a:t>Priority Queue</a:t>
            </a:r>
            <a:endParaRPr lang="en-US" sz="2500" dirty="0"/>
          </a:p>
        </p:txBody>
      </p:sp>
    </p:spTree>
    <p:extLst>
      <p:ext uri="{BB962C8B-B14F-4D97-AF65-F5344CB8AC3E}">
        <p14:creationId xmlns:p14="http://schemas.microsoft.com/office/powerpoint/2010/main" val="2921367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2500" dirty="0" smtClean="0"/>
              <a:t>When you checkout at a store, you line up and wait your turn.  Which of the data structures from this assignment best captures the order in which people enter and exit the checkout line?</a:t>
            </a:r>
            <a:br>
              <a:rPr lang="en-US" sz="2500" dirty="0" smtClean="0"/>
            </a:br>
            <a:endParaRPr lang="en-US" sz="2500" dirty="0"/>
          </a:p>
        </p:txBody>
      </p:sp>
      <p:sp>
        <p:nvSpPr>
          <p:cNvPr id="3" name="Content Placeholder 2"/>
          <p:cNvSpPr>
            <a:spLocks noGrp="1"/>
          </p:cNvSpPr>
          <p:nvPr>
            <p:ph sz="quarter" idx="1"/>
          </p:nvPr>
        </p:nvSpPr>
        <p:spPr>
          <a:xfrm>
            <a:off x="457200" y="2895600"/>
            <a:ext cx="8229600" cy="3230563"/>
          </a:xfrm>
        </p:spPr>
        <p:txBody>
          <a:bodyPr>
            <a:normAutofit fontScale="92500" lnSpcReduction="20000"/>
          </a:bodyPr>
          <a:lstStyle/>
          <a:p>
            <a:r>
              <a:rPr lang="en-US" sz="2500" strike="sngStrike" dirty="0" smtClean="0">
                <a:solidFill>
                  <a:srgbClr val="FF0000"/>
                </a:solidFill>
              </a:rPr>
              <a:t>Stack</a:t>
            </a:r>
          </a:p>
          <a:p>
            <a:endParaRPr lang="en-US" sz="2500" dirty="0" smtClean="0"/>
          </a:p>
          <a:p>
            <a:r>
              <a:rPr lang="en-US" sz="2500" dirty="0" smtClean="0"/>
              <a:t>Queue</a:t>
            </a:r>
          </a:p>
          <a:p>
            <a:endParaRPr lang="en-US" sz="2500" dirty="0" smtClean="0"/>
          </a:p>
          <a:p>
            <a:r>
              <a:rPr lang="en-US" sz="2500" strike="sngStrike" dirty="0" smtClean="0">
                <a:solidFill>
                  <a:srgbClr val="FF0000"/>
                </a:solidFill>
              </a:rPr>
              <a:t>Priority Queue</a:t>
            </a:r>
            <a:r>
              <a:rPr lang="en-US" sz="2500" dirty="0" smtClean="0">
                <a:solidFill>
                  <a:srgbClr val="FF0000"/>
                </a:solidFill>
              </a:rPr>
              <a:t> Priority queue means that if someone showed up (who was maybe considered “more important” than the other people in the line), they would go to the front, and everyone else would queue up in line the normal way. That’s not what was described above, so this is incorrect.</a:t>
            </a:r>
            <a:endParaRPr lang="en-US" sz="2500" dirty="0">
              <a:solidFill>
                <a:srgbClr val="FF0000"/>
              </a:solidFill>
            </a:endParaRPr>
          </a:p>
        </p:txBody>
      </p:sp>
    </p:spTree>
    <p:extLst>
      <p:ext uri="{BB962C8B-B14F-4D97-AF65-F5344CB8AC3E}">
        <p14:creationId xmlns:p14="http://schemas.microsoft.com/office/powerpoint/2010/main" val="2876085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2500" dirty="0" smtClean="0"/>
              <a:t>When you checkout at a store, you line up and wait your turn.  Which of the data structures from this assignment best captures the order in which people enter and exit the checkout line?</a:t>
            </a:r>
            <a:br>
              <a:rPr lang="en-US" sz="2500" dirty="0" smtClean="0"/>
            </a:br>
            <a:endParaRPr lang="en-US" sz="2500" dirty="0"/>
          </a:p>
        </p:txBody>
      </p:sp>
      <p:sp>
        <p:nvSpPr>
          <p:cNvPr id="3" name="Content Placeholder 2"/>
          <p:cNvSpPr>
            <a:spLocks noGrp="1"/>
          </p:cNvSpPr>
          <p:nvPr>
            <p:ph sz="quarter" idx="1"/>
          </p:nvPr>
        </p:nvSpPr>
        <p:spPr>
          <a:xfrm>
            <a:off x="457200" y="2895600"/>
            <a:ext cx="8229600" cy="3230563"/>
          </a:xfrm>
        </p:spPr>
        <p:txBody>
          <a:bodyPr>
            <a:normAutofit/>
          </a:bodyPr>
          <a:lstStyle/>
          <a:p>
            <a:r>
              <a:rPr lang="en-US" sz="2500" strike="sngStrike" dirty="0" smtClean="0">
                <a:solidFill>
                  <a:srgbClr val="FF0000"/>
                </a:solidFill>
              </a:rPr>
              <a:t>Stack</a:t>
            </a:r>
          </a:p>
          <a:p>
            <a:endParaRPr lang="en-US" sz="2500" dirty="0" smtClean="0"/>
          </a:p>
          <a:p>
            <a:r>
              <a:rPr lang="en-US" sz="2500" b="1" dirty="0" smtClean="0">
                <a:solidFill>
                  <a:srgbClr val="00B050"/>
                </a:solidFill>
              </a:rPr>
              <a:t>Queue</a:t>
            </a:r>
            <a:r>
              <a:rPr lang="en-US" sz="2500" dirty="0" smtClean="0">
                <a:solidFill>
                  <a:srgbClr val="00B050"/>
                </a:solidFill>
              </a:rPr>
              <a:t> is correct. Queues are “FIFO” (first in, first out), meaning that whoever shows up first is the first one to then be removed.  </a:t>
            </a:r>
            <a:endParaRPr lang="en-US" sz="2500" b="1" dirty="0" smtClean="0">
              <a:solidFill>
                <a:srgbClr val="00B050"/>
              </a:solidFill>
            </a:endParaRPr>
          </a:p>
          <a:p>
            <a:endParaRPr lang="en-US" sz="2500" dirty="0" smtClean="0"/>
          </a:p>
          <a:p>
            <a:r>
              <a:rPr lang="en-US" sz="2500" strike="sngStrike" dirty="0" smtClean="0">
                <a:solidFill>
                  <a:srgbClr val="FF0000"/>
                </a:solidFill>
              </a:rPr>
              <a:t>Priority Queue</a:t>
            </a:r>
            <a:endParaRPr lang="en-US" sz="2500" dirty="0">
              <a:solidFill>
                <a:srgbClr val="FF0000"/>
              </a:solidFill>
            </a:endParaRPr>
          </a:p>
        </p:txBody>
      </p:sp>
    </p:spTree>
    <p:extLst>
      <p:ext uri="{BB962C8B-B14F-4D97-AF65-F5344CB8AC3E}">
        <p14:creationId xmlns:p14="http://schemas.microsoft.com/office/powerpoint/2010/main" val="1395046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1700" dirty="0"/>
              <a:t>Each of the three data structures on this assignment has operations that add elements, inspect the "first" element, and check for elements.  Assume you did the following sequence of operations (renamed to match those in the interface, so &lt;DS&gt; would be one of the concrete Queue, Stack, </a:t>
            </a:r>
            <a:r>
              <a:rPr lang="en-US" sz="1700" dirty="0" err="1"/>
              <a:t>etc</a:t>
            </a:r>
            <a:r>
              <a:rPr lang="en-US" sz="1700" dirty="0"/>
              <a:t> classes, "insert" would be one of </a:t>
            </a:r>
            <a:r>
              <a:rPr lang="en-US" sz="1700" dirty="0" err="1"/>
              <a:t>enqueue</a:t>
            </a:r>
            <a:r>
              <a:rPr lang="en-US" sz="1700" dirty="0"/>
              <a:t>, push, </a:t>
            </a:r>
            <a:r>
              <a:rPr lang="en-US" sz="1700" dirty="0" err="1"/>
              <a:t>etc</a:t>
            </a:r>
            <a:r>
              <a:rPr lang="en-US" sz="1700" dirty="0"/>
              <a:t>):</a:t>
            </a:r>
            <a:br>
              <a:rPr lang="en-US" sz="1700" dirty="0"/>
            </a:br>
            <a:r>
              <a:rPr lang="en-US" sz="1700" dirty="0"/>
              <a:t>new &lt;DS&gt;.insert(5).insert(7).insert(4).first()</a:t>
            </a:r>
            <a:br>
              <a:rPr lang="en-US" sz="1700" dirty="0"/>
            </a:br>
            <a:r>
              <a:rPr lang="en-US" sz="1700" dirty="0"/>
              <a:t>If this sequence returned 4, which data structure was being used?</a:t>
            </a:r>
          </a:p>
        </p:txBody>
      </p:sp>
      <p:sp>
        <p:nvSpPr>
          <p:cNvPr id="3" name="Content Placeholder 2"/>
          <p:cNvSpPr>
            <a:spLocks noGrp="1"/>
          </p:cNvSpPr>
          <p:nvPr>
            <p:ph sz="quarter" idx="1"/>
          </p:nvPr>
        </p:nvSpPr>
        <p:spPr>
          <a:xfrm>
            <a:off x="457200" y="2895600"/>
            <a:ext cx="8229600" cy="3429000"/>
          </a:xfrm>
        </p:spPr>
        <p:txBody>
          <a:bodyPr>
            <a:normAutofit fontScale="55000" lnSpcReduction="20000"/>
          </a:bodyPr>
          <a:lstStyle/>
          <a:p>
            <a:r>
              <a:rPr lang="en-US" sz="2500" dirty="0" smtClean="0"/>
              <a:t>We don't know -- it could be any of them</a:t>
            </a:r>
          </a:p>
          <a:p>
            <a:pPr marL="0" indent="0">
              <a:buNone/>
            </a:pPr>
            <a:r>
              <a:rPr lang="en-US" sz="2500" dirty="0" smtClean="0"/>
              <a:t>	</a:t>
            </a:r>
          </a:p>
          <a:p>
            <a:r>
              <a:rPr lang="en-US" sz="2500" dirty="0" smtClean="0"/>
              <a:t>Must be a stack</a:t>
            </a:r>
          </a:p>
          <a:p>
            <a:pPr marL="0" indent="0">
              <a:buNone/>
            </a:pPr>
            <a:r>
              <a:rPr lang="en-US" sz="2500" dirty="0" smtClean="0"/>
              <a:t>	</a:t>
            </a:r>
          </a:p>
          <a:p>
            <a:r>
              <a:rPr lang="en-US" sz="2500" dirty="0" smtClean="0"/>
              <a:t>Must be a queue</a:t>
            </a:r>
          </a:p>
          <a:p>
            <a:pPr marL="0" indent="0">
              <a:buNone/>
            </a:pPr>
            <a:r>
              <a:rPr lang="en-US" sz="2500" dirty="0" smtClean="0"/>
              <a:t>	</a:t>
            </a:r>
          </a:p>
          <a:p>
            <a:r>
              <a:rPr lang="en-US" sz="2500" dirty="0" smtClean="0"/>
              <a:t>Must be a priority queue</a:t>
            </a:r>
          </a:p>
          <a:p>
            <a:pPr marL="0" indent="0">
              <a:buNone/>
            </a:pPr>
            <a:r>
              <a:rPr lang="en-US" sz="2500" dirty="0" smtClean="0"/>
              <a:t>	</a:t>
            </a:r>
          </a:p>
          <a:p>
            <a:r>
              <a:rPr lang="en-US" sz="2500" dirty="0" smtClean="0"/>
              <a:t>Either a stack or a priority queue</a:t>
            </a:r>
          </a:p>
          <a:p>
            <a:pPr marL="0" indent="0">
              <a:buNone/>
            </a:pPr>
            <a:endParaRPr lang="en-US" sz="2500" dirty="0" smtClean="0"/>
          </a:p>
          <a:p>
            <a:r>
              <a:rPr lang="en-US" sz="2500" dirty="0" smtClean="0"/>
              <a:t>Either a queue or a priority queue</a:t>
            </a:r>
          </a:p>
          <a:p>
            <a:pPr marL="0" indent="0">
              <a:buNone/>
            </a:pPr>
            <a:endParaRPr lang="en-US" sz="2500" dirty="0" smtClean="0"/>
          </a:p>
          <a:p>
            <a:r>
              <a:rPr lang="en-US" sz="2500" dirty="0" smtClean="0"/>
              <a:t>Either a stack or a queue</a:t>
            </a:r>
            <a:endParaRPr lang="en-US" sz="2500" dirty="0"/>
          </a:p>
        </p:txBody>
      </p:sp>
    </p:spTree>
    <p:extLst>
      <p:ext uri="{BB962C8B-B14F-4D97-AF65-F5344CB8AC3E}">
        <p14:creationId xmlns:p14="http://schemas.microsoft.com/office/powerpoint/2010/main" val="1935719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1700" dirty="0"/>
              <a:t>Each of the three data structures on this assignment has operations that add elements, inspect the "first" element, and check for elements.  Assume you did the following sequence of operations (renamed to match those in the interface, so &lt;DS&gt; would be one of the concrete Queue, Stack, </a:t>
            </a:r>
            <a:r>
              <a:rPr lang="en-US" sz="1700" dirty="0" err="1"/>
              <a:t>etc</a:t>
            </a:r>
            <a:r>
              <a:rPr lang="en-US" sz="1700" dirty="0"/>
              <a:t> classes, "insert" would be one of </a:t>
            </a:r>
            <a:r>
              <a:rPr lang="en-US" sz="1700" dirty="0" err="1"/>
              <a:t>enqueue</a:t>
            </a:r>
            <a:r>
              <a:rPr lang="en-US" sz="1700" dirty="0"/>
              <a:t>, push, </a:t>
            </a:r>
            <a:r>
              <a:rPr lang="en-US" sz="1700" dirty="0" err="1"/>
              <a:t>etc</a:t>
            </a:r>
            <a:r>
              <a:rPr lang="en-US" sz="1700" dirty="0"/>
              <a:t>):</a:t>
            </a:r>
            <a:br>
              <a:rPr lang="en-US" sz="1700" dirty="0"/>
            </a:br>
            <a:r>
              <a:rPr lang="en-US" sz="1700" dirty="0"/>
              <a:t>new &lt;DS&gt;.insert(5).insert(7).insert(4).first()</a:t>
            </a:r>
            <a:br>
              <a:rPr lang="en-US" sz="1700" dirty="0"/>
            </a:br>
            <a:r>
              <a:rPr lang="en-US" sz="1700" dirty="0"/>
              <a:t>If this sequence returned 4, which data structure was being used?</a:t>
            </a:r>
          </a:p>
        </p:txBody>
      </p:sp>
      <p:sp>
        <p:nvSpPr>
          <p:cNvPr id="3" name="Content Placeholder 2"/>
          <p:cNvSpPr>
            <a:spLocks noGrp="1"/>
          </p:cNvSpPr>
          <p:nvPr>
            <p:ph sz="quarter" idx="1"/>
          </p:nvPr>
        </p:nvSpPr>
        <p:spPr>
          <a:xfrm>
            <a:off x="457200" y="2895600"/>
            <a:ext cx="8229600" cy="3429000"/>
          </a:xfrm>
        </p:spPr>
        <p:txBody>
          <a:bodyPr>
            <a:normAutofit fontScale="55000" lnSpcReduction="20000"/>
          </a:bodyPr>
          <a:lstStyle/>
          <a:p>
            <a:r>
              <a:rPr lang="en-US" sz="2500" strike="sngStrike" dirty="0" smtClean="0">
                <a:solidFill>
                  <a:srgbClr val="FF0000"/>
                </a:solidFill>
              </a:rPr>
              <a:t>We don't know -- it could be any of them</a:t>
            </a:r>
            <a:r>
              <a:rPr lang="en-US" sz="2500" dirty="0" smtClean="0">
                <a:solidFill>
                  <a:srgbClr val="FF0000"/>
                </a:solidFill>
              </a:rPr>
              <a:t> No, because this wouldn’t be a queue. Queues are first in, first out, and since 4 was added last, there’s no way for it to be the first.</a:t>
            </a:r>
          </a:p>
          <a:p>
            <a:pPr marL="0" indent="0">
              <a:buNone/>
            </a:pPr>
            <a:r>
              <a:rPr lang="en-US" sz="2500" dirty="0" smtClean="0"/>
              <a:t>	</a:t>
            </a:r>
          </a:p>
          <a:p>
            <a:r>
              <a:rPr lang="en-US" sz="2500" dirty="0" smtClean="0"/>
              <a:t>Must be a stack</a:t>
            </a:r>
          </a:p>
          <a:p>
            <a:pPr marL="0" indent="0">
              <a:buNone/>
            </a:pPr>
            <a:r>
              <a:rPr lang="en-US" sz="2500" dirty="0" smtClean="0"/>
              <a:t>	</a:t>
            </a:r>
          </a:p>
          <a:p>
            <a:r>
              <a:rPr lang="en-US" sz="2500" strike="sngStrike" dirty="0" smtClean="0">
                <a:solidFill>
                  <a:srgbClr val="FF0000"/>
                </a:solidFill>
              </a:rPr>
              <a:t>Must be a queue</a:t>
            </a:r>
            <a:r>
              <a:rPr lang="en-US" sz="2500" dirty="0" smtClean="0">
                <a:solidFill>
                  <a:srgbClr val="FF0000"/>
                </a:solidFill>
              </a:rPr>
              <a:t> Again, can’t be a queue.</a:t>
            </a:r>
            <a:endParaRPr lang="en-US" sz="2500" strike="sngStrike" dirty="0" smtClean="0">
              <a:solidFill>
                <a:srgbClr val="FF0000"/>
              </a:solidFill>
            </a:endParaRPr>
          </a:p>
          <a:p>
            <a:pPr marL="0" indent="0">
              <a:buNone/>
            </a:pPr>
            <a:r>
              <a:rPr lang="en-US" sz="2500" dirty="0" smtClean="0"/>
              <a:t>	</a:t>
            </a:r>
          </a:p>
          <a:p>
            <a:r>
              <a:rPr lang="en-US" sz="2500" dirty="0" smtClean="0"/>
              <a:t>Must be a priority queue</a:t>
            </a:r>
          </a:p>
          <a:p>
            <a:pPr marL="0" indent="0">
              <a:buNone/>
            </a:pPr>
            <a:r>
              <a:rPr lang="en-US" sz="2500" dirty="0" smtClean="0"/>
              <a:t>	</a:t>
            </a:r>
          </a:p>
          <a:p>
            <a:r>
              <a:rPr lang="en-US" sz="2500" dirty="0" smtClean="0"/>
              <a:t>Either a stack or a priority queue</a:t>
            </a:r>
          </a:p>
          <a:p>
            <a:pPr marL="0" indent="0">
              <a:buNone/>
            </a:pPr>
            <a:endParaRPr lang="en-US" sz="2500" dirty="0" smtClean="0"/>
          </a:p>
          <a:p>
            <a:r>
              <a:rPr lang="en-US" sz="2500" strike="sngStrike" dirty="0" smtClean="0">
                <a:solidFill>
                  <a:srgbClr val="FF0000"/>
                </a:solidFill>
              </a:rPr>
              <a:t>Either a queue or a priority queue </a:t>
            </a:r>
            <a:r>
              <a:rPr lang="en-US" sz="2500" dirty="0" smtClean="0">
                <a:solidFill>
                  <a:srgbClr val="FF0000"/>
                </a:solidFill>
              </a:rPr>
              <a:t>Again, can’t be a queue.</a:t>
            </a:r>
            <a:endParaRPr lang="en-US" sz="2500" strike="sngStrike" dirty="0">
              <a:solidFill>
                <a:srgbClr val="FF0000"/>
              </a:solidFill>
            </a:endParaRPr>
          </a:p>
          <a:p>
            <a:pPr marL="0" indent="0">
              <a:buNone/>
            </a:pPr>
            <a:endParaRPr lang="en-US" sz="2500" dirty="0" smtClean="0"/>
          </a:p>
          <a:p>
            <a:r>
              <a:rPr lang="en-US" sz="2500" strike="sngStrike" dirty="0" smtClean="0">
                <a:solidFill>
                  <a:srgbClr val="FF0000"/>
                </a:solidFill>
              </a:rPr>
              <a:t>Either a stack or a queue</a:t>
            </a:r>
            <a:r>
              <a:rPr lang="en-US" sz="2500" dirty="0" smtClean="0">
                <a:solidFill>
                  <a:srgbClr val="FF0000"/>
                </a:solidFill>
              </a:rPr>
              <a:t> Again, can’t be a queue.</a:t>
            </a:r>
            <a:endParaRPr lang="en-US" sz="2500" strike="sngStrike" dirty="0">
              <a:solidFill>
                <a:srgbClr val="FF0000"/>
              </a:solidFill>
            </a:endParaRPr>
          </a:p>
        </p:txBody>
      </p:sp>
    </p:spTree>
    <p:extLst>
      <p:ext uri="{BB962C8B-B14F-4D97-AF65-F5344CB8AC3E}">
        <p14:creationId xmlns:p14="http://schemas.microsoft.com/office/powerpoint/2010/main" val="924809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1700" dirty="0"/>
              <a:t>Each of the three data structures on this assignment has operations that add elements, inspect the "first" element, and check for elements.  Assume you did the following sequence of operations (renamed to match those in the interface, so &lt;DS&gt; would be one of the concrete Queue, Stack, </a:t>
            </a:r>
            <a:r>
              <a:rPr lang="en-US" sz="1700" dirty="0" err="1"/>
              <a:t>etc</a:t>
            </a:r>
            <a:r>
              <a:rPr lang="en-US" sz="1700" dirty="0"/>
              <a:t> classes, "insert" would be one of </a:t>
            </a:r>
            <a:r>
              <a:rPr lang="en-US" sz="1700" dirty="0" err="1"/>
              <a:t>enqueue</a:t>
            </a:r>
            <a:r>
              <a:rPr lang="en-US" sz="1700" dirty="0"/>
              <a:t>, push, </a:t>
            </a:r>
            <a:r>
              <a:rPr lang="en-US" sz="1700" dirty="0" err="1"/>
              <a:t>etc</a:t>
            </a:r>
            <a:r>
              <a:rPr lang="en-US" sz="1700" dirty="0"/>
              <a:t>):</a:t>
            </a:r>
            <a:br>
              <a:rPr lang="en-US" sz="1700" dirty="0"/>
            </a:br>
            <a:r>
              <a:rPr lang="en-US" sz="1700" dirty="0"/>
              <a:t>new &lt;DS&gt;.insert(5).insert(7).insert(4).first()</a:t>
            </a:r>
            <a:br>
              <a:rPr lang="en-US" sz="1700" dirty="0"/>
            </a:br>
            <a:r>
              <a:rPr lang="en-US" sz="1700" dirty="0"/>
              <a:t>If this sequence returned 4, which data structure was being used?</a:t>
            </a:r>
          </a:p>
        </p:txBody>
      </p:sp>
      <p:sp>
        <p:nvSpPr>
          <p:cNvPr id="3" name="Content Placeholder 2"/>
          <p:cNvSpPr>
            <a:spLocks noGrp="1"/>
          </p:cNvSpPr>
          <p:nvPr>
            <p:ph sz="quarter" idx="1"/>
          </p:nvPr>
        </p:nvSpPr>
        <p:spPr>
          <a:xfrm>
            <a:off x="457200" y="2895600"/>
            <a:ext cx="8229600" cy="3429000"/>
          </a:xfrm>
        </p:spPr>
        <p:txBody>
          <a:bodyPr>
            <a:normAutofit fontScale="47500" lnSpcReduction="20000"/>
          </a:bodyPr>
          <a:lstStyle/>
          <a:p>
            <a:r>
              <a:rPr lang="en-US" sz="2500" strike="sngStrike" dirty="0" smtClean="0">
                <a:solidFill>
                  <a:srgbClr val="FF0000"/>
                </a:solidFill>
              </a:rPr>
              <a:t>We don't know -- it could be any of them</a:t>
            </a:r>
            <a:r>
              <a:rPr lang="en-US" sz="2500" dirty="0" smtClean="0">
                <a:solidFill>
                  <a:srgbClr val="FF0000"/>
                </a:solidFill>
              </a:rPr>
              <a:t> </a:t>
            </a:r>
            <a:endParaRPr lang="en-US" sz="2500" dirty="0">
              <a:solidFill>
                <a:srgbClr val="FF0000"/>
              </a:solidFill>
            </a:endParaRPr>
          </a:p>
          <a:p>
            <a:pPr marL="0" indent="0">
              <a:buNone/>
            </a:pPr>
            <a:r>
              <a:rPr lang="en-US" sz="2500" dirty="0" smtClean="0"/>
              <a:t>	</a:t>
            </a:r>
          </a:p>
          <a:p>
            <a:r>
              <a:rPr lang="en-US" sz="2500" strike="sngStrike" dirty="0" smtClean="0">
                <a:solidFill>
                  <a:srgbClr val="FF0000"/>
                </a:solidFill>
              </a:rPr>
              <a:t>Must be a stack</a:t>
            </a:r>
          </a:p>
          <a:p>
            <a:pPr marL="0" indent="0">
              <a:buNone/>
            </a:pPr>
            <a:r>
              <a:rPr lang="en-US" sz="2500" dirty="0" smtClean="0">
                <a:solidFill>
                  <a:srgbClr val="FF0000"/>
                </a:solidFill>
              </a:rPr>
              <a:t>	</a:t>
            </a:r>
          </a:p>
          <a:p>
            <a:r>
              <a:rPr lang="en-US" sz="2500" strike="sngStrike" dirty="0" smtClean="0">
                <a:solidFill>
                  <a:srgbClr val="FF0000"/>
                </a:solidFill>
              </a:rPr>
              <a:t>Must be a queue</a:t>
            </a:r>
            <a:r>
              <a:rPr lang="en-US" sz="2500" dirty="0" smtClean="0">
                <a:solidFill>
                  <a:srgbClr val="FF0000"/>
                </a:solidFill>
              </a:rPr>
              <a:t> </a:t>
            </a:r>
          </a:p>
          <a:p>
            <a:pPr marL="0" indent="0">
              <a:buNone/>
            </a:pPr>
            <a:r>
              <a:rPr lang="en-US" sz="2500" dirty="0" smtClean="0"/>
              <a:t>	</a:t>
            </a:r>
          </a:p>
          <a:p>
            <a:r>
              <a:rPr lang="en-US" sz="2500" strike="sngStrike" dirty="0" smtClean="0">
                <a:solidFill>
                  <a:srgbClr val="FF0000"/>
                </a:solidFill>
              </a:rPr>
              <a:t>Must be a priority queue</a:t>
            </a:r>
          </a:p>
          <a:p>
            <a:pPr marL="0" indent="0">
              <a:buNone/>
            </a:pPr>
            <a:r>
              <a:rPr lang="en-US" sz="2500" dirty="0" smtClean="0"/>
              <a:t>	</a:t>
            </a:r>
          </a:p>
          <a:p>
            <a:r>
              <a:rPr lang="en-US" sz="2500" b="1" dirty="0" smtClean="0">
                <a:solidFill>
                  <a:srgbClr val="00B050"/>
                </a:solidFill>
              </a:rPr>
              <a:t>Either a stack or a priority queue </a:t>
            </a:r>
            <a:r>
              <a:rPr lang="en-US" sz="2500" dirty="0" smtClean="0">
                <a:solidFill>
                  <a:srgbClr val="00B050"/>
                </a:solidFill>
              </a:rPr>
              <a:t>This is the correct answer. It could be a priority queue since 4 is the smallest number in the set (4 &lt; 5 and 4 &lt; 7), and it could be a stack since 4 was added last.</a:t>
            </a:r>
            <a:endParaRPr lang="en-US" sz="2500" b="1" dirty="0" smtClean="0">
              <a:solidFill>
                <a:srgbClr val="00B050"/>
              </a:solidFill>
            </a:endParaRPr>
          </a:p>
          <a:p>
            <a:pPr marL="0" indent="0">
              <a:buNone/>
            </a:pPr>
            <a:endParaRPr lang="en-US" sz="2500" dirty="0" smtClean="0"/>
          </a:p>
          <a:p>
            <a:r>
              <a:rPr lang="en-US" sz="2500" strike="sngStrike" dirty="0" smtClean="0">
                <a:solidFill>
                  <a:srgbClr val="FF0000"/>
                </a:solidFill>
              </a:rPr>
              <a:t>Either a queue or a priority queue</a:t>
            </a:r>
          </a:p>
          <a:p>
            <a:endParaRPr lang="en-US" sz="2500" dirty="0" smtClean="0"/>
          </a:p>
          <a:p>
            <a:r>
              <a:rPr lang="en-US" sz="2500" strike="sngStrike" dirty="0" smtClean="0">
                <a:solidFill>
                  <a:srgbClr val="FF0000"/>
                </a:solidFill>
              </a:rPr>
              <a:t>Either a stack or a queue</a:t>
            </a:r>
            <a:endParaRPr lang="en-US" sz="2500" strike="sngStrike" dirty="0">
              <a:solidFill>
                <a:srgbClr val="FF0000"/>
              </a:solidFill>
            </a:endParaRPr>
          </a:p>
        </p:txBody>
      </p:sp>
    </p:spTree>
    <p:extLst>
      <p:ext uri="{BB962C8B-B14F-4D97-AF65-F5344CB8AC3E}">
        <p14:creationId xmlns:p14="http://schemas.microsoft.com/office/powerpoint/2010/main" val="134836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76400"/>
          </a:xfrm>
        </p:spPr>
        <p:txBody>
          <a:bodyPr>
            <a:noAutofit/>
          </a:bodyPr>
          <a:lstStyle/>
          <a:p>
            <a:r>
              <a:rPr lang="en-US" sz="1700" dirty="0" smtClean="0"/>
              <a:t>(Same setup as previous question, but different sequence of operations) Each of the three data structures on this assignment has operations that add elements, inspect the "first" element, and check for elements. Assume you did the following sequence of operations (renamed to match those in the interface, so &lt;DS&gt; would be one of the concrete Queue, Stack, </a:t>
            </a:r>
            <a:r>
              <a:rPr lang="en-US" sz="1700" dirty="0" err="1" smtClean="0"/>
              <a:t>etc</a:t>
            </a:r>
            <a:r>
              <a:rPr lang="en-US" sz="1700" dirty="0" smtClean="0"/>
              <a:t> classes, "insert" would be one of </a:t>
            </a:r>
            <a:r>
              <a:rPr lang="en-US" sz="1700" dirty="0" err="1" smtClean="0"/>
              <a:t>enqueue</a:t>
            </a:r>
            <a:r>
              <a:rPr lang="en-US" sz="1700" dirty="0" smtClean="0"/>
              <a:t>, push, </a:t>
            </a:r>
            <a:r>
              <a:rPr lang="en-US" sz="1700" dirty="0" err="1" smtClean="0"/>
              <a:t>etc</a:t>
            </a:r>
            <a:r>
              <a:rPr lang="en-US" sz="1700" dirty="0" smtClean="0"/>
              <a:t>): new &lt;DS&gt;.insert(5).insert(2).</a:t>
            </a:r>
            <a:r>
              <a:rPr lang="en-US" sz="1700" dirty="0" err="1" smtClean="0"/>
              <a:t>remFirst</a:t>
            </a:r>
            <a:r>
              <a:rPr lang="en-US" sz="1700" dirty="0" smtClean="0"/>
              <a:t>().insert(8).first() If this sequence returned 8, which data structure was being used? </a:t>
            </a:r>
            <a:endParaRPr lang="en-US" sz="1700" dirty="0"/>
          </a:p>
        </p:txBody>
      </p:sp>
      <p:sp>
        <p:nvSpPr>
          <p:cNvPr id="3" name="Content Placeholder 2"/>
          <p:cNvSpPr>
            <a:spLocks noGrp="1"/>
          </p:cNvSpPr>
          <p:nvPr>
            <p:ph sz="quarter" idx="1"/>
          </p:nvPr>
        </p:nvSpPr>
        <p:spPr>
          <a:xfrm>
            <a:off x="457200" y="3048000"/>
            <a:ext cx="8229600" cy="3276600"/>
          </a:xfrm>
        </p:spPr>
        <p:txBody>
          <a:bodyPr>
            <a:normAutofit fontScale="55000" lnSpcReduction="20000"/>
          </a:bodyPr>
          <a:lstStyle/>
          <a:p>
            <a:r>
              <a:rPr lang="en-US" sz="2500" dirty="0" smtClean="0"/>
              <a:t>We don't know -- it could be any of them</a:t>
            </a:r>
          </a:p>
          <a:p>
            <a:pPr marL="0" indent="0">
              <a:buNone/>
            </a:pPr>
            <a:r>
              <a:rPr lang="en-US" sz="2500" dirty="0" smtClean="0"/>
              <a:t>	</a:t>
            </a:r>
          </a:p>
          <a:p>
            <a:r>
              <a:rPr lang="en-US" sz="2500" dirty="0" smtClean="0"/>
              <a:t>Must be a stack</a:t>
            </a:r>
          </a:p>
          <a:p>
            <a:pPr marL="0" indent="0">
              <a:buNone/>
            </a:pPr>
            <a:r>
              <a:rPr lang="en-US" sz="2500" dirty="0" smtClean="0"/>
              <a:t>	</a:t>
            </a:r>
          </a:p>
          <a:p>
            <a:r>
              <a:rPr lang="en-US" sz="2500" dirty="0" smtClean="0"/>
              <a:t>Must be a queue</a:t>
            </a:r>
          </a:p>
          <a:p>
            <a:pPr marL="0" indent="0">
              <a:buNone/>
            </a:pPr>
            <a:r>
              <a:rPr lang="en-US" sz="2500" dirty="0" smtClean="0"/>
              <a:t>	</a:t>
            </a:r>
          </a:p>
          <a:p>
            <a:r>
              <a:rPr lang="en-US" sz="2500" dirty="0" smtClean="0"/>
              <a:t>Must be a priority queue</a:t>
            </a:r>
          </a:p>
          <a:p>
            <a:pPr marL="0" indent="0">
              <a:buNone/>
            </a:pPr>
            <a:r>
              <a:rPr lang="en-US" sz="2500" dirty="0" smtClean="0"/>
              <a:t>	</a:t>
            </a:r>
          </a:p>
          <a:p>
            <a:r>
              <a:rPr lang="en-US" sz="2500" dirty="0" smtClean="0"/>
              <a:t>Either a stack or a priority queue</a:t>
            </a:r>
          </a:p>
          <a:p>
            <a:pPr marL="0" indent="0">
              <a:buNone/>
            </a:pPr>
            <a:endParaRPr lang="en-US" sz="2500" dirty="0" smtClean="0"/>
          </a:p>
          <a:p>
            <a:r>
              <a:rPr lang="en-US" sz="2500" dirty="0" smtClean="0"/>
              <a:t>Either a queue or a priority queue</a:t>
            </a:r>
          </a:p>
          <a:p>
            <a:pPr marL="0" indent="0">
              <a:buNone/>
            </a:pPr>
            <a:endParaRPr lang="en-US" sz="2500" dirty="0" smtClean="0"/>
          </a:p>
          <a:p>
            <a:r>
              <a:rPr lang="en-US" sz="2500" dirty="0" smtClean="0"/>
              <a:t>Either a stack or a queue</a:t>
            </a:r>
            <a:endParaRPr lang="en-US" sz="2500" dirty="0"/>
          </a:p>
        </p:txBody>
      </p:sp>
    </p:spTree>
    <p:extLst>
      <p:ext uri="{BB962C8B-B14F-4D97-AF65-F5344CB8AC3E}">
        <p14:creationId xmlns:p14="http://schemas.microsoft.com/office/powerpoint/2010/main" val="23056214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1264</TotalTime>
  <Words>1816</Words>
  <Application>Microsoft Office PowerPoint</Application>
  <PresentationFormat>On-screen Show (4:3)</PresentationFormat>
  <Paragraphs>308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Oriel</vt:lpstr>
      <vt:lpstr>Homework 2 Quiz Explanations, Notes About LinkedLists Inside Objects,  and a Bit about Streams</vt:lpstr>
      <vt:lpstr>When you checkout at a store, you line up and wait your turn.  Which of the data structures from this assignment best captures the order in which people enter and exit the checkout line? </vt:lpstr>
      <vt:lpstr>When you checkout at a store, you line up and wait your turn.  Which of the data structures from this assignment best captures the order in which people enter and exit the checkout line? </vt:lpstr>
      <vt:lpstr>When you checkout at a store, you line up and wait your turn.  Which of the data structures from this assignment best captures the order in which people enter and exit the checkout line? </vt:lpstr>
      <vt:lpstr>When you checkout at a store, you line up and wait your turn.  Which of the data structures from this assignment best captures the order in which people enter and exit the checkout line? </vt:lpstr>
      <vt:lpstr>Each of the three data structures on this assignment has operations that add elements, inspect the "first" element, and check for elements.  Assume you did the following sequence of operations (renamed to match those in the interface, so &lt;DS&gt; would be one of the concrete Queue, Stack, etc classes, "insert" would be one of enqueue, push, etc): new &lt;DS&gt;.insert(5).insert(7).insert(4).first() If this sequence returned 4, which data structure was being used?</vt:lpstr>
      <vt:lpstr>Each of the three data structures on this assignment has operations that add elements, inspect the "first" element, and check for elements.  Assume you did the following sequence of operations (renamed to match those in the interface, so &lt;DS&gt; would be one of the concrete Queue, Stack, etc classes, "insert" would be one of enqueue, push, etc): new &lt;DS&gt;.insert(5).insert(7).insert(4).first() If this sequence returned 4, which data structure was being used?</vt:lpstr>
      <vt:lpstr>Each of the three data structures on this assignment has operations that add elements, inspect the "first" element, and check for elements.  Assume you did the following sequence of operations (renamed to match those in the interface, so &lt;DS&gt; would be one of the concrete Queue, Stack, etc classes, "insert" would be one of enqueue, push, etc): new &lt;DS&gt;.insert(5).insert(7).insert(4).first() If this sequence returned 4, which data structure was being used?</vt:lpstr>
      <vt:lpstr>(Same setup as previous question, but different sequence of operations) Each of the three data structures on this assignment has operations that add elements, inspect the "first" element, and check for elements. Assume you did the following sequence of operations (renamed to match those in the interface, so &lt;DS&gt; would be one of the concrete Queue, Stack, etc classes, "insert" would be one of enqueue, push, etc): new &lt;DS&gt;.insert(5).insert(2).remFirst().insert(8).first() If this sequence returned 8, which data structure was being used? </vt:lpstr>
      <vt:lpstr>(Same setup as previous question, but different sequence of operations) Each of the three data structures on this assignment has operations that add elements, inspect the "first" element, and check for elements. Assume you did the following sequence of operations (renamed to match those in the interface, so &lt;DS&gt; would be one of the concrete Queue, Stack, etc classes, "insert" would be one of enqueue, push, etc): new &lt;DS&gt;.insert(5).insert(2).remFirst().insert(8).first() If this sequence returned 8, which data structure was being used? </vt:lpstr>
      <vt:lpstr>(Same setup as previous question, but different sequence of operations) Each of the three data structures on this assignment has operations that add elements, inspect the "first" element, and check for elements. Assume you did the following sequence of operations (renamed to match those in the interface, so &lt;DS&gt; would be one of the concrete Queue, Stack, etc classes, "insert" would be one of enqueue, push, etc): new &lt;DS&gt;.insert(5).insert(2).remFirst().insert(8).first() If this sequence returned 8, which data structure was being used? </vt:lpstr>
      <vt:lpstr>HW4: LinkedList Inside of a Class. How to Add to It and Access It</vt:lpstr>
      <vt:lpstr>HW4: LinkedList Inside of a Class</vt:lpstr>
      <vt:lpstr>Adding to a LinkedList Inside of a Class</vt:lpstr>
      <vt:lpstr>Accessing a LinkedList  Inside of a Class</vt:lpstr>
      <vt:lpstr>PowerPoint Presentation</vt:lpstr>
      <vt:lpstr>PowerPoint Presentation</vt:lpstr>
      <vt:lpstr>Accessing a LinkedList  Inside of a Class</vt:lpstr>
      <vt:lpstr>Accessing a LinkedList  Inside of a Class</vt:lpstr>
      <vt:lpstr>Accessing a LinkedList  Inside of a Class</vt:lpstr>
      <vt:lpstr>Accessing a LinkedList  Inside of a Class</vt:lpstr>
      <vt:lpstr>Iterating Through a  LinkedList Inside of a Class</vt:lpstr>
      <vt:lpstr>Iterating Through a  LinkedList Inside of a Class</vt:lpstr>
      <vt:lpstr>Iterating Through a  LinkedList Inside of a Class</vt:lpstr>
      <vt:lpstr>Iterating Through a  LinkedList Inside of a Class</vt:lpstr>
      <vt:lpstr>Iterating Through a  LinkedList Inside of a Class</vt:lpstr>
      <vt:lpstr>Iterating Through a  LinkedList Inside of a Class</vt:lpstr>
      <vt:lpstr>Streams with Stopping Condition</vt:lpstr>
      <vt:lpstr>Integers with Scanner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Christina</cp:lastModifiedBy>
  <cp:revision>39</cp:revision>
  <dcterms:created xsi:type="dcterms:W3CDTF">2015-11-19T01:11:31Z</dcterms:created>
  <dcterms:modified xsi:type="dcterms:W3CDTF">2015-11-20T01:39:51Z</dcterms:modified>
</cp:coreProperties>
</file>