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71" r:id="rId4"/>
    <p:sldId id="286" r:id="rId5"/>
    <p:sldId id="287" r:id="rId6"/>
    <p:sldId id="274" r:id="rId7"/>
    <p:sldId id="276" r:id="rId8"/>
    <p:sldId id="275" r:id="rId9"/>
    <p:sldId id="277" r:id="rId10"/>
    <p:sldId id="279" r:id="rId11"/>
    <p:sldId id="280" r:id="rId12"/>
    <p:sldId id="283" r:id="rId13"/>
    <p:sldId id="285" r:id="rId14"/>
    <p:sldId id="288" r:id="rId15"/>
    <p:sldId id="28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0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07E4669-CDA0-41AB-AAAE-F86B7691A7CE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ACCD83E-25B8-4861-B324-34321FC034F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4669-CDA0-41AB-AAAE-F86B7691A7CE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CD83E-25B8-4861-B324-34321FC03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4669-CDA0-41AB-AAAE-F86B7691A7CE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CD83E-25B8-4861-B324-34321FC03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07E4669-CDA0-41AB-AAAE-F86B7691A7CE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ACCD83E-25B8-4861-B324-34321FC034F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07E4669-CDA0-41AB-AAAE-F86B7691A7CE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ACCD83E-25B8-4861-B324-34321FC034F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4669-CDA0-41AB-AAAE-F86B7691A7CE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CD83E-25B8-4861-B324-34321FC034F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4669-CDA0-41AB-AAAE-F86B7691A7CE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CD83E-25B8-4861-B324-34321FC034F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07E4669-CDA0-41AB-AAAE-F86B7691A7CE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ACCD83E-25B8-4861-B324-34321FC034F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4669-CDA0-41AB-AAAE-F86B7691A7CE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CD83E-25B8-4861-B324-34321FC03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07E4669-CDA0-41AB-AAAE-F86B7691A7CE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ACCD83E-25B8-4861-B324-34321FC034FD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07E4669-CDA0-41AB-AAAE-F86B7691A7CE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ACCD83E-25B8-4861-B324-34321FC034FD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07E4669-CDA0-41AB-AAAE-F86B7691A7CE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ACCD83E-25B8-4861-B324-34321FC034F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Heaps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6754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THIS A CORRECT MIN HEAP?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698811"/>
              </p:ext>
            </p:extLst>
          </p:nvPr>
        </p:nvGraphicFramePr>
        <p:xfrm>
          <a:off x="2895600" y="2286000"/>
          <a:ext cx="2743200" cy="3291840"/>
        </p:xfrm>
        <a:graphic>
          <a:graphicData uri="http://schemas.openxmlformats.org/drawingml/2006/table">
            <a:tbl>
              <a:tblPr/>
              <a:tblGrid>
                <a:gridCol w="2743200"/>
              </a:tblGrid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 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3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  /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\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 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effectLst/>
                          <a:latin typeface="Courier New"/>
                        </a:rPr>
                        <a:t>9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400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>
                          <a:effectLst/>
                          <a:latin typeface="Courier New"/>
                        </a:rPr>
                        <a:t>    /   \</a:t>
                      </a:r>
                      <a:endParaRPr lang="en-US" b="1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16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10</a:t>
                      </a:r>
                      <a:endParaRPr lang="en-US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/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\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/>
                          <a:latin typeface="Courier New"/>
                        </a:rPr>
                        <a:t>22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34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      \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 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       109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r>
              <a:rPr lang="en-US" dirty="0" smtClean="0"/>
              <a:t>Yes!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12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4495800" y="2895600"/>
            <a:ext cx="685800" cy="6096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/>
        </p:nvSpPr>
        <p:spPr>
          <a:xfrm>
            <a:off x="2057400" y="2899410"/>
            <a:ext cx="3657600" cy="281940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THIS A CORRECT MIN HEAP?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146871"/>
              </p:ext>
            </p:extLst>
          </p:nvPr>
        </p:nvGraphicFramePr>
        <p:xfrm>
          <a:off x="2895600" y="2286000"/>
          <a:ext cx="2743200" cy="3291840"/>
        </p:xfrm>
        <a:graphic>
          <a:graphicData uri="http://schemas.openxmlformats.org/drawingml/2006/table">
            <a:tbl>
              <a:tblPr/>
              <a:tblGrid>
                <a:gridCol w="2743200"/>
              </a:tblGrid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 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3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  /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\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 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effectLst/>
                          <a:latin typeface="Courier New"/>
                        </a:rPr>
                        <a:t>9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400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>
                          <a:effectLst/>
                          <a:latin typeface="Courier New"/>
                        </a:rPr>
                        <a:t>    /   \</a:t>
                      </a:r>
                      <a:endParaRPr lang="en-US" b="1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16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10</a:t>
                      </a:r>
                      <a:endParaRPr lang="en-US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/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\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/>
                          <a:latin typeface="Courier New"/>
                        </a:rPr>
                        <a:t>22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34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      \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 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       109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1000" cy="4873752"/>
          </a:xfrm>
        </p:spPr>
        <p:txBody>
          <a:bodyPr/>
          <a:lstStyle/>
          <a:p>
            <a:r>
              <a:rPr lang="en-US" dirty="0" smtClean="0"/>
              <a:t>This may look strange, but this is a valid min heap.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05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Ex3: WHAT IS THIS?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86892"/>
              </p:ext>
            </p:extLst>
          </p:nvPr>
        </p:nvGraphicFramePr>
        <p:xfrm>
          <a:off x="2895600" y="2286000"/>
          <a:ext cx="2743200" cy="3291840"/>
        </p:xfrm>
        <a:graphic>
          <a:graphicData uri="http://schemas.openxmlformats.org/drawingml/2006/table">
            <a:tbl>
              <a:tblPr/>
              <a:tblGrid>
                <a:gridCol w="2743200"/>
              </a:tblGrid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 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7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  /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\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 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effectLst/>
                          <a:latin typeface="Courier New"/>
                        </a:rPr>
                        <a:t>3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8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>
                          <a:effectLst/>
                          <a:latin typeface="Courier New"/>
                        </a:rPr>
                        <a:t>    /   \</a:t>
                      </a:r>
                      <a:endParaRPr lang="en-US" b="1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2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4</a:t>
                      </a:r>
                      <a:endParaRPr lang="en-US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/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\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/>
                          <a:latin typeface="Courier New"/>
                        </a:rPr>
                        <a:t>1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 5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      \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 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       6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656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Ex3: IT’S A BINARY SEARCH TREE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73189"/>
              </p:ext>
            </p:extLst>
          </p:nvPr>
        </p:nvGraphicFramePr>
        <p:xfrm>
          <a:off x="2895600" y="3337560"/>
          <a:ext cx="2743200" cy="3291840"/>
        </p:xfrm>
        <a:graphic>
          <a:graphicData uri="http://schemas.openxmlformats.org/drawingml/2006/table">
            <a:tbl>
              <a:tblPr/>
              <a:tblGrid>
                <a:gridCol w="2743200"/>
              </a:tblGrid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 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7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  /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\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 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effectLst/>
                          <a:latin typeface="Courier New"/>
                        </a:rPr>
                        <a:t>3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8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>
                          <a:effectLst/>
                          <a:latin typeface="Courier New"/>
                        </a:rPr>
                        <a:t>    /   \</a:t>
                      </a:r>
                      <a:endParaRPr lang="en-US" b="1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2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4</a:t>
                      </a:r>
                      <a:endParaRPr lang="en-US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/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\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/>
                          <a:latin typeface="Courier New"/>
                        </a:rPr>
                        <a:t>1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5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      \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 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       6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1000" cy="4873752"/>
          </a:xfrm>
        </p:spPr>
        <p:txBody>
          <a:bodyPr/>
          <a:lstStyle/>
          <a:p>
            <a:r>
              <a:rPr lang="en-US" dirty="0" smtClean="0"/>
              <a:t>This is a binary search tree. </a:t>
            </a:r>
          </a:p>
          <a:p>
            <a:r>
              <a:rPr lang="en-US" dirty="0" smtClean="0"/>
              <a:t>Remember: 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eft is smaller than parent</a:t>
            </a:r>
          </a:p>
          <a:p>
            <a:pPr lvl="1"/>
            <a:r>
              <a:rPr lang="en-US" dirty="0" smtClean="0"/>
              <a:t>Right is greater than parent.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63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Trees vs BSTs vs Heaps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1000" cy="487375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Binary Tree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as left child and right child (only two children per node)</a:t>
            </a:r>
          </a:p>
          <a:p>
            <a:pPr lvl="1"/>
            <a:r>
              <a:rPr lang="en-US" dirty="0" smtClean="0"/>
              <a:t>No requirements regarding children’s keys and parent’s key</a:t>
            </a:r>
          </a:p>
          <a:p>
            <a:r>
              <a:rPr lang="en-US" dirty="0" smtClean="0"/>
              <a:t>Binary Search Tree</a:t>
            </a:r>
          </a:p>
          <a:p>
            <a:pPr lvl="1"/>
            <a:r>
              <a:rPr lang="en-US" dirty="0" smtClean="0"/>
              <a:t>A type of binary tree</a:t>
            </a:r>
          </a:p>
          <a:p>
            <a:pPr lvl="1"/>
            <a:r>
              <a:rPr lang="en-US" dirty="0" smtClean="0"/>
              <a:t>Requirement for children: left’s key is smaller than parent’s key, and right’s key is greater than parent’s key</a:t>
            </a:r>
          </a:p>
          <a:p>
            <a:r>
              <a:rPr lang="en-US" dirty="0" smtClean="0"/>
              <a:t>Heap</a:t>
            </a:r>
          </a:p>
          <a:p>
            <a:pPr lvl="1"/>
            <a:r>
              <a:rPr lang="en-US" dirty="0" smtClean="0"/>
              <a:t>A type of binary tree</a:t>
            </a:r>
          </a:p>
          <a:p>
            <a:pPr lvl="1"/>
            <a:r>
              <a:rPr lang="en-US" dirty="0" smtClean="0"/>
              <a:t>Max heap: Both children’s keys are less than parent’s key (so maximum is root of tree)</a:t>
            </a:r>
          </a:p>
          <a:p>
            <a:pPr lvl="1"/>
            <a:r>
              <a:rPr lang="en-US" dirty="0" smtClean="0"/>
              <a:t>Min heap: Both children’s keys are greater than parent’s key (so minimum is root of tree)</a:t>
            </a:r>
          </a:p>
        </p:txBody>
      </p:sp>
    </p:spTree>
    <p:extLst>
      <p:ext uri="{BB962C8B-B14F-4D97-AF65-F5344CB8AC3E}">
        <p14:creationId xmlns:p14="http://schemas.microsoft.com/office/powerpoint/2010/main" val="232238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Checking </a:t>
            </a:r>
            <a:r>
              <a:rPr lang="en-US" dirty="0" smtClean="0"/>
              <a:t>If Min Heap Is Valid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1000" cy="487375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 </a:t>
            </a:r>
            <a:r>
              <a:rPr lang="en-US" dirty="0" smtClean="0"/>
              <a:t>Check if left child is valid:</a:t>
            </a:r>
          </a:p>
          <a:p>
            <a:pPr lvl="1"/>
            <a:r>
              <a:rPr lang="en-US" dirty="0" smtClean="0"/>
              <a:t>Left child is larger than parent</a:t>
            </a:r>
            <a:br>
              <a:rPr lang="en-US" dirty="0" smtClean="0"/>
            </a:br>
            <a:r>
              <a:rPr lang="en-US" dirty="0" smtClean="0"/>
              <a:t>or</a:t>
            </a:r>
          </a:p>
          <a:p>
            <a:pPr lvl="1"/>
            <a:r>
              <a:rPr lang="en-US" dirty="0" smtClean="0"/>
              <a:t>Left child is empty</a:t>
            </a:r>
          </a:p>
          <a:p>
            <a:r>
              <a:rPr lang="en-US" dirty="0" smtClean="0"/>
              <a:t>Check if right child valid:</a:t>
            </a:r>
          </a:p>
          <a:p>
            <a:pPr lvl="1"/>
            <a:r>
              <a:rPr lang="en-US" dirty="0" smtClean="0"/>
              <a:t>Right child is larger than parent</a:t>
            </a:r>
            <a:br>
              <a:rPr lang="en-US" dirty="0" smtClean="0"/>
            </a:br>
            <a:r>
              <a:rPr lang="en-US" dirty="0" smtClean="0"/>
              <a:t>or</a:t>
            </a:r>
          </a:p>
          <a:p>
            <a:pPr lvl="1"/>
            <a:r>
              <a:rPr lang="en-US" dirty="0" smtClean="0"/>
              <a:t>Right child is empty</a:t>
            </a:r>
          </a:p>
          <a:p>
            <a:r>
              <a:rPr lang="en-US" dirty="0" smtClean="0"/>
              <a:t>If both of the above are true:</a:t>
            </a:r>
          </a:p>
          <a:p>
            <a:pPr lvl="1"/>
            <a:r>
              <a:rPr lang="en-US" dirty="0" smtClean="0"/>
              <a:t>Recursively run method on left child</a:t>
            </a:r>
            <a:br>
              <a:rPr lang="en-US" dirty="0" smtClean="0"/>
            </a:br>
            <a:r>
              <a:rPr lang="en-US" dirty="0" smtClean="0"/>
              <a:t>&amp;&amp;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Recursively run method on right child</a:t>
            </a:r>
          </a:p>
          <a:p>
            <a:r>
              <a:rPr lang="en-US" dirty="0" smtClean="0"/>
              <a:t>If either of the above is false:</a:t>
            </a:r>
          </a:p>
          <a:p>
            <a:pPr lvl="1"/>
            <a:r>
              <a:rPr lang="en-US" dirty="0" smtClean="0"/>
              <a:t>You can stop now and just return false</a:t>
            </a:r>
          </a:p>
        </p:txBody>
      </p:sp>
    </p:spTree>
    <p:extLst>
      <p:ext uri="{BB962C8B-B14F-4D97-AF65-F5344CB8AC3E}">
        <p14:creationId xmlns:p14="http://schemas.microsoft.com/office/powerpoint/2010/main" val="42149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kinds of heaps: max and 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Max: Every child is smaller than its parent</a:t>
            </a:r>
          </a:p>
          <a:p>
            <a:pPr lvl="1"/>
            <a:r>
              <a:rPr lang="en-US" dirty="0" smtClean="0"/>
              <a:t>Meaning the max is the root of the tree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257396"/>
              </p:ext>
            </p:extLst>
          </p:nvPr>
        </p:nvGraphicFramePr>
        <p:xfrm>
          <a:off x="3048000" y="2727960"/>
          <a:ext cx="2438400" cy="3291840"/>
        </p:xfrm>
        <a:graphic>
          <a:graphicData uri="http://schemas.openxmlformats.org/drawingml/2006/table">
            <a:tbl>
              <a:tblPr/>
              <a:tblGrid>
                <a:gridCol w="2438400"/>
              </a:tblGrid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    10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  /    \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 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effectLst/>
                          <a:latin typeface="Courier New"/>
                        </a:rPr>
                        <a:t>9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7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>
                          <a:effectLst/>
                          <a:latin typeface="Courier New"/>
                        </a:rPr>
                        <a:t>    /   \</a:t>
                      </a:r>
                      <a:endParaRPr lang="en-US" b="1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6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  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effectLst/>
                          <a:latin typeface="Courier New"/>
                        </a:rPr>
                        <a:t>8</a:t>
                      </a:r>
                      <a:endParaRPr lang="en-US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/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\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2   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4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      \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 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       1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093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kinds of heaps: max and 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Min: Every child is larger than its parent</a:t>
            </a:r>
          </a:p>
          <a:p>
            <a:pPr lvl="1"/>
            <a:r>
              <a:rPr lang="en-US" dirty="0" smtClean="0"/>
              <a:t>Meaning the min is the root of the tree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331000"/>
              </p:ext>
            </p:extLst>
          </p:nvPr>
        </p:nvGraphicFramePr>
        <p:xfrm>
          <a:off x="2971800" y="2819400"/>
          <a:ext cx="2743200" cy="3291840"/>
        </p:xfrm>
        <a:graphic>
          <a:graphicData uri="http://schemas.openxmlformats.org/drawingml/2006/table">
            <a:tbl>
              <a:tblPr/>
              <a:tblGrid>
                <a:gridCol w="2743200"/>
              </a:tblGrid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 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3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  /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\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 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effectLst/>
                          <a:latin typeface="Courier New"/>
                        </a:rPr>
                        <a:t>9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4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>
                          <a:effectLst/>
                          <a:latin typeface="Courier New"/>
                        </a:rPr>
                        <a:t>    /   \</a:t>
                      </a:r>
                      <a:endParaRPr lang="en-US" b="1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16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effectLst/>
                          <a:latin typeface="Courier New"/>
                        </a:rPr>
                        <a:t>8</a:t>
                      </a:r>
                      <a:endParaRPr lang="en-US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/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\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/>
                          <a:latin typeface="Courier New"/>
                        </a:rPr>
                        <a:t>22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34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      \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 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       109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190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TRYING TO STAY MOSTLY BALANCED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3897223"/>
              </p:ext>
            </p:extLst>
          </p:nvPr>
        </p:nvGraphicFramePr>
        <p:xfrm>
          <a:off x="2590800" y="3352800"/>
          <a:ext cx="4648200" cy="1828800"/>
        </p:xfrm>
        <a:graphic>
          <a:graphicData uri="http://schemas.openxmlformats.org/drawingml/2006/table">
            <a:tbl>
              <a:tblPr/>
              <a:tblGrid>
                <a:gridCol w="4648200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  <a:latin typeface="Courier New"/>
                        </a:rPr>
                        <a:t>3        4   5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  <a:latin typeface="Courier New"/>
                        </a:rPr>
                        <a:t>        /     \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Courier New"/>
                        </a:rPr>
                        <a:t>       6       8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Courier New"/>
                        </a:rPr>
                        <a:t>              / \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  <a:latin typeface="Courier New"/>
                        </a:rPr>
                        <a:t>             12  10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Let’s say 2 is our root, and we have these three heaps left to merge. Which do you merge to stay mostly balanced?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81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TRYING TO STAY MOSTLY BALANCED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47283768"/>
              </p:ext>
            </p:extLst>
          </p:nvPr>
        </p:nvGraphicFramePr>
        <p:xfrm>
          <a:off x="2819400" y="3122676"/>
          <a:ext cx="4648200" cy="1828800"/>
        </p:xfrm>
        <a:graphic>
          <a:graphicData uri="http://schemas.openxmlformats.org/drawingml/2006/table">
            <a:tbl>
              <a:tblPr/>
              <a:tblGrid>
                <a:gridCol w="4648200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  <a:latin typeface="Courier New"/>
                        </a:rPr>
                        <a:t>3        4   5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  <a:latin typeface="Courier New"/>
                        </a:rPr>
                        <a:t>        /     \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Courier New"/>
                        </a:rPr>
                        <a:t>       6       8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Courier New"/>
                        </a:rPr>
                        <a:t>              / \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  <a:latin typeface="Courier New"/>
                        </a:rPr>
                        <a:t>             12  10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You want to merge the heap that is 3 with the heap with a root of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74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Ex1: IS THIS A CORRECT MIN HEAP?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872807"/>
              </p:ext>
            </p:extLst>
          </p:nvPr>
        </p:nvGraphicFramePr>
        <p:xfrm>
          <a:off x="2895600" y="2286000"/>
          <a:ext cx="2743200" cy="3291840"/>
        </p:xfrm>
        <a:graphic>
          <a:graphicData uri="http://schemas.openxmlformats.org/drawingml/2006/table">
            <a:tbl>
              <a:tblPr/>
              <a:tblGrid>
                <a:gridCol w="2743200"/>
              </a:tblGrid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 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3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  /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\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 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effectLst/>
                          <a:latin typeface="Courier New"/>
                        </a:rPr>
                        <a:t>9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4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>
                          <a:effectLst/>
                          <a:latin typeface="Courier New"/>
                        </a:rPr>
                        <a:t>    /   \</a:t>
                      </a:r>
                      <a:endParaRPr lang="en-US" b="1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16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8</a:t>
                      </a:r>
                      <a:endParaRPr lang="en-US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/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\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/>
                          <a:latin typeface="Courier New"/>
                        </a:rPr>
                        <a:t>22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34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      \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 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       109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090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Ex1: IS THIS A CORRECT MIN HEAP?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No. Why not?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201015"/>
              </p:ext>
            </p:extLst>
          </p:nvPr>
        </p:nvGraphicFramePr>
        <p:xfrm>
          <a:off x="2895600" y="2286000"/>
          <a:ext cx="2743200" cy="3291840"/>
        </p:xfrm>
        <a:graphic>
          <a:graphicData uri="http://schemas.openxmlformats.org/drawingml/2006/table">
            <a:tbl>
              <a:tblPr/>
              <a:tblGrid>
                <a:gridCol w="2743200"/>
              </a:tblGrid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 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3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  /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\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 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effectLst/>
                          <a:latin typeface="Courier New"/>
                        </a:rPr>
                        <a:t>9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4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>
                          <a:effectLst/>
                          <a:latin typeface="Courier New"/>
                        </a:rPr>
                        <a:t>    /   \</a:t>
                      </a:r>
                      <a:endParaRPr lang="en-US" b="1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16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8</a:t>
                      </a:r>
                      <a:endParaRPr lang="en-US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/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\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/>
                          <a:latin typeface="Courier New"/>
                        </a:rPr>
                        <a:t>22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34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      \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 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       109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391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Ex1: IS THIS A CORRECT MIN HEAP?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8 is in the wrong place.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019867"/>
              </p:ext>
            </p:extLst>
          </p:nvPr>
        </p:nvGraphicFramePr>
        <p:xfrm>
          <a:off x="2895600" y="2286000"/>
          <a:ext cx="2743200" cy="3291840"/>
        </p:xfrm>
        <a:graphic>
          <a:graphicData uri="http://schemas.openxmlformats.org/drawingml/2006/table">
            <a:tbl>
              <a:tblPr/>
              <a:tblGrid>
                <a:gridCol w="2743200"/>
              </a:tblGrid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 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3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  /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\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 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effectLst/>
                          <a:latin typeface="Courier New"/>
                        </a:rPr>
                        <a:t>9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4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>
                          <a:effectLst/>
                          <a:latin typeface="Courier New"/>
                        </a:rPr>
                        <a:t>    /   \</a:t>
                      </a:r>
                      <a:endParaRPr lang="en-US" b="1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16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  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effectLst/>
                          <a:latin typeface="Courier New"/>
                        </a:rPr>
                        <a:t>8</a:t>
                      </a:r>
                      <a:endParaRPr lang="en-US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/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\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/>
                          <a:latin typeface="Courier New"/>
                        </a:rPr>
                        <a:t>22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34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      \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 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       109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359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Ex2: IS THIS A CORRECT MIN HEAP?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475032"/>
              </p:ext>
            </p:extLst>
          </p:nvPr>
        </p:nvGraphicFramePr>
        <p:xfrm>
          <a:off x="2895600" y="2286000"/>
          <a:ext cx="2743200" cy="3291840"/>
        </p:xfrm>
        <a:graphic>
          <a:graphicData uri="http://schemas.openxmlformats.org/drawingml/2006/table">
            <a:tbl>
              <a:tblPr/>
              <a:tblGrid>
                <a:gridCol w="2743200"/>
              </a:tblGrid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 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3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  /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\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 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effectLst/>
                          <a:latin typeface="Courier New"/>
                        </a:rPr>
                        <a:t>9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400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>
                          <a:effectLst/>
                          <a:latin typeface="Courier New"/>
                        </a:rPr>
                        <a:t>    /   \</a:t>
                      </a:r>
                      <a:endParaRPr lang="en-US" b="1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16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10</a:t>
                      </a:r>
                      <a:endParaRPr lang="en-US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/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\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/>
                          <a:latin typeface="Courier New"/>
                        </a:rPr>
                        <a:t>22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>
                          <a:effectLst/>
                          <a:latin typeface="Courier New"/>
                        </a:rPr>
                        <a:t>   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34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      \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  <a:latin typeface="Courier New"/>
                        </a:rPr>
                        <a:t>     </a:t>
                      </a:r>
                      <a:r>
                        <a:rPr lang="en-US" b="1" baseline="0" dirty="0" smtClean="0">
                          <a:effectLst/>
                          <a:latin typeface="Courier New"/>
                        </a:rPr>
                        <a:t>  </a:t>
                      </a:r>
                      <a:r>
                        <a:rPr lang="en-US" b="1" dirty="0" smtClean="0">
                          <a:effectLst/>
                          <a:latin typeface="Courier New"/>
                        </a:rPr>
                        <a:t>       109</a:t>
                      </a:r>
                      <a:endParaRPr lang="en-US" b="1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640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212</TotalTime>
  <Words>352</Words>
  <Application>Microsoft Office PowerPoint</Application>
  <PresentationFormat>On-screen Show (4:3)</PresentationFormat>
  <Paragraphs>149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Oriel</vt:lpstr>
      <vt:lpstr>Heaps</vt:lpstr>
      <vt:lpstr>Two kinds of heaps: max and min</vt:lpstr>
      <vt:lpstr>Two kinds of heaps: max and min</vt:lpstr>
      <vt:lpstr>WHEN TRYING TO STAY MOSTLY BALANCED</vt:lpstr>
      <vt:lpstr>WHEN TRYING TO STAY MOSTLY BALANCED</vt:lpstr>
      <vt:lpstr>Ex1: IS THIS A CORRECT MIN HEAP?</vt:lpstr>
      <vt:lpstr>Ex1: IS THIS A CORRECT MIN HEAP?</vt:lpstr>
      <vt:lpstr>Ex1: IS THIS A CORRECT MIN HEAP?</vt:lpstr>
      <vt:lpstr>Ex2: IS THIS A CORRECT MIN HEAP?</vt:lpstr>
      <vt:lpstr>IS THIS A CORRECT MIN HEAP?</vt:lpstr>
      <vt:lpstr>IS THIS A CORRECT MIN HEAP?</vt:lpstr>
      <vt:lpstr>Ex3: WHAT IS THIS?</vt:lpstr>
      <vt:lpstr>Ex3: IT’S A BINARY SEARCH TREE</vt:lpstr>
      <vt:lpstr>Binary Trees vs BSTs vs Heaps</vt:lpstr>
      <vt:lpstr>Checking If Min Heap Is Valid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Christina</dc:creator>
  <cp:lastModifiedBy>Christina</cp:lastModifiedBy>
  <cp:revision>64</cp:revision>
  <dcterms:created xsi:type="dcterms:W3CDTF">2015-11-05T21:45:33Z</dcterms:created>
  <dcterms:modified xsi:type="dcterms:W3CDTF">2015-11-13T03:41:27Z</dcterms:modified>
</cp:coreProperties>
</file>