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 id="272" r:id="rId15"/>
    <p:sldId id="269" r:id="rId16"/>
    <p:sldId id="273"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9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507E4669-CDA0-41AB-AAAE-F86B7691A7CE}" type="datetimeFigureOut">
              <a:rPr lang="en-US" smtClean="0"/>
              <a:t>11/6/2015</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ACCD83E-25B8-4861-B324-34321FC034F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7E4669-CDA0-41AB-AAAE-F86B7691A7CE}" type="datetimeFigureOut">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CCD83E-25B8-4861-B324-34321FC034F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7E4669-CDA0-41AB-AAAE-F86B7691A7CE}" type="datetimeFigureOut">
              <a:rPr lang="en-US" smtClean="0"/>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CCD83E-25B8-4861-B324-34321FC034F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507E4669-CDA0-41AB-AAAE-F86B7691A7CE}" type="datetimeFigureOut">
              <a:rPr lang="en-US" smtClean="0"/>
              <a:t>11/6/2015</a:t>
            </a:fld>
            <a:endParaRPr lang="en-US"/>
          </a:p>
        </p:txBody>
      </p:sp>
      <p:sp>
        <p:nvSpPr>
          <p:cNvPr id="9" name="Slide Number Placeholder 8"/>
          <p:cNvSpPr>
            <a:spLocks noGrp="1"/>
          </p:cNvSpPr>
          <p:nvPr>
            <p:ph type="sldNum" sz="quarter" idx="15"/>
          </p:nvPr>
        </p:nvSpPr>
        <p:spPr/>
        <p:txBody>
          <a:bodyPr rtlCol="0"/>
          <a:lstStyle/>
          <a:p>
            <a:fld id="{6ACCD83E-25B8-4861-B324-34321FC034FD}"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507E4669-CDA0-41AB-AAAE-F86B7691A7CE}" type="datetimeFigureOut">
              <a:rPr lang="en-US" smtClean="0"/>
              <a:t>11/6/2015</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6ACCD83E-25B8-4861-B324-34321FC034F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07E4669-CDA0-41AB-AAAE-F86B7691A7CE}" type="datetimeFigureOut">
              <a:rPr lang="en-US" smtClean="0"/>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CCD83E-25B8-4861-B324-34321FC034FD}"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07E4669-CDA0-41AB-AAAE-F86B7691A7CE}" type="datetimeFigureOut">
              <a:rPr lang="en-US" smtClean="0"/>
              <a:t>11/6/2015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CCD83E-25B8-4861-B324-34321FC034FD}"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507E4669-CDA0-41AB-AAAE-F86B7691A7CE}" type="datetimeFigureOut">
              <a:rPr lang="en-US" smtClean="0"/>
              <a:t>11/6/2015</a:t>
            </a:fld>
            <a:endParaRPr lang="en-US"/>
          </a:p>
        </p:txBody>
      </p:sp>
      <p:sp>
        <p:nvSpPr>
          <p:cNvPr id="7" name="Slide Number Placeholder 6"/>
          <p:cNvSpPr>
            <a:spLocks noGrp="1"/>
          </p:cNvSpPr>
          <p:nvPr>
            <p:ph type="sldNum" sz="quarter" idx="11"/>
          </p:nvPr>
        </p:nvSpPr>
        <p:spPr/>
        <p:txBody>
          <a:bodyPr rtlCol="0"/>
          <a:lstStyle/>
          <a:p>
            <a:fld id="{6ACCD83E-25B8-4861-B324-34321FC034FD}"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7E4669-CDA0-41AB-AAAE-F86B7691A7CE}" type="datetimeFigureOut">
              <a:rPr lang="en-US" smtClean="0"/>
              <a:t>11/6/2015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CCD83E-25B8-4861-B324-34321FC034F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507E4669-CDA0-41AB-AAAE-F86B7691A7CE}" type="datetimeFigureOut">
              <a:rPr lang="en-US" smtClean="0"/>
              <a:t>11/6/2015</a:t>
            </a:fld>
            <a:endParaRPr lang="en-US"/>
          </a:p>
        </p:txBody>
      </p:sp>
      <p:sp>
        <p:nvSpPr>
          <p:cNvPr id="22" name="Slide Number Placeholder 21"/>
          <p:cNvSpPr>
            <a:spLocks noGrp="1"/>
          </p:cNvSpPr>
          <p:nvPr>
            <p:ph type="sldNum" sz="quarter" idx="15"/>
          </p:nvPr>
        </p:nvSpPr>
        <p:spPr/>
        <p:txBody>
          <a:bodyPr rtlCol="0"/>
          <a:lstStyle/>
          <a:p>
            <a:fld id="{6ACCD83E-25B8-4861-B324-34321FC034FD}"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507E4669-CDA0-41AB-AAAE-F86B7691A7CE}" type="datetimeFigureOut">
              <a:rPr lang="en-US" smtClean="0"/>
              <a:t>11/6/2015</a:t>
            </a:fld>
            <a:endParaRPr lang="en-US"/>
          </a:p>
        </p:txBody>
      </p:sp>
      <p:sp>
        <p:nvSpPr>
          <p:cNvPr id="18" name="Slide Number Placeholder 17"/>
          <p:cNvSpPr>
            <a:spLocks noGrp="1"/>
          </p:cNvSpPr>
          <p:nvPr>
            <p:ph type="sldNum" sz="quarter" idx="11"/>
          </p:nvPr>
        </p:nvSpPr>
        <p:spPr/>
        <p:txBody>
          <a:bodyPr rtlCol="0"/>
          <a:lstStyle/>
          <a:p>
            <a:fld id="{6ACCD83E-25B8-4861-B324-34321FC034FD}"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07E4669-CDA0-41AB-AAAE-F86B7691A7CE}" type="datetimeFigureOut">
              <a:rPr lang="en-US" smtClean="0"/>
              <a:t>11/6/2015</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ACCD83E-25B8-4861-B324-34321FC034F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Interfaces, Abstract Classes, and Data Structures</a:t>
            </a:r>
            <a:endParaRPr lang="en-US" b="1" dirty="0"/>
          </a:p>
        </p:txBody>
      </p:sp>
    </p:spTree>
    <p:extLst>
      <p:ext uri="{BB962C8B-B14F-4D97-AF65-F5344CB8AC3E}">
        <p14:creationId xmlns:p14="http://schemas.microsoft.com/office/powerpoint/2010/main" val="3567545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BST: </a:t>
            </a:r>
            <a:r>
              <a:rPr lang="en-US" dirty="0" err="1" smtClean="0"/>
              <a:t>addElt</a:t>
            </a:r>
            <a:endParaRPr lang="en-US" dirty="0"/>
          </a:p>
        </p:txBody>
      </p:sp>
      <p:sp>
        <p:nvSpPr>
          <p:cNvPr id="3" name="Content Placeholder 2"/>
          <p:cNvSpPr>
            <a:spLocks noGrp="1"/>
          </p:cNvSpPr>
          <p:nvPr>
            <p:ph sz="quarter" idx="1"/>
          </p:nvPr>
        </p:nvSpPr>
        <p:spPr/>
        <p:txBody>
          <a:bodyPr/>
          <a:lstStyle/>
          <a:p>
            <a:r>
              <a:rPr lang="en-US" dirty="0" err="1" smtClean="0"/>
              <a:t>addElt</a:t>
            </a:r>
            <a:r>
              <a:rPr lang="en-US" dirty="0" smtClean="0"/>
              <a:t>(</a:t>
            </a:r>
            <a:r>
              <a:rPr lang="en-US" b="1" dirty="0" smtClean="0"/>
              <a:t>9</a:t>
            </a:r>
            <a:r>
              <a:rPr lang="en-US" dirty="0" smtClean="0"/>
              <a:t>)</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791835662"/>
              </p:ext>
            </p:extLst>
          </p:nvPr>
        </p:nvGraphicFramePr>
        <p:xfrm>
          <a:off x="3124200" y="2438400"/>
          <a:ext cx="2286000" cy="3291840"/>
        </p:xfrm>
        <a:graphic>
          <a:graphicData uri="http://schemas.openxmlformats.org/drawingml/2006/table">
            <a:tbl>
              <a:tblPr/>
              <a:tblGrid>
                <a:gridCol w="2286000"/>
              </a:tblGrid>
              <a:tr h="0">
                <a:tc>
                  <a:txBody>
                    <a:bodyPr/>
                    <a:lstStyle/>
                    <a:p>
                      <a:r>
                        <a:rPr lang="en-US" b="1">
                          <a:effectLst/>
                          <a:latin typeface="Courier New"/>
                        </a:rPr>
                        <a:t>         10</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4      12</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2     7</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1   3  6    8</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5</a:t>
                      </a:r>
                      <a:endParaRPr lang="en-US" b="1" dirty="0">
                        <a:effectLst/>
                      </a:endParaRPr>
                    </a:p>
                  </a:txBody>
                  <a:tcPr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3424841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BST: </a:t>
            </a:r>
            <a:r>
              <a:rPr lang="en-US" dirty="0" err="1" smtClean="0"/>
              <a:t>addElt</a:t>
            </a:r>
            <a:endParaRPr lang="en-US" dirty="0"/>
          </a:p>
        </p:txBody>
      </p:sp>
      <p:sp>
        <p:nvSpPr>
          <p:cNvPr id="3" name="Content Placeholder 2"/>
          <p:cNvSpPr>
            <a:spLocks noGrp="1"/>
          </p:cNvSpPr>
          <p:nvPr>
            <p:ph sz="quarter" idx="1"/>
          </p:nvPr>
        </p:nvSpPr>
        <p:spPr/>
        <p:txBody>
          <a:bodyPr/>
          <a:lstStyle/>
          <a:p>
            <a:r>
              <a:rPr lang="en-US" dirty="0" smtClean="0"/>
              <a:t>9 has been added</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068942527"/>
              </p:ext>
            </p:extLst>
          </p:nvPr>
        </p:nvGraphicFramePr>
        <p:xfrm>
          <a:off x="3124200" y="2438400"/>
          <a:ext cx="2438400" cy="3291840"/>
        </p:xfrm>
        <a:graphic>
          <a:graphicData uri="http://schemas.openxmlformats.org/drawingml/2006/table">
            <a:tbl>
              <a:tblPr/>
              <a:tblGrid>
                <a:gridCol w="2438400"/>
              </a:tblGrid>
              <a:tr h="0">
                <a:tc>
                  <a:txBody>
                    <a:bodyPr/>
                    <a:lstStyle/>
                    <a:p>
                      <a:r>
                        <a:rPr lang="en-US" b="1" dirty="0">
                          <a:effectLst/>
                          <a:latin typeface="Courier New"/>
                        </a:rPr>
                        <a:t>         10</a:t>
                      </a:r>
                      <a:endParaRPr lang="en-US" b="1" dirty="0">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4      12</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2     7</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   /  \</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1   3  6    8</a:t>
                      </a:r>
                      <a:endParaRPr lang="en-US" b="1" dirty="0">
                        <a:effectLst/>
                      </a:endParaRPr>
                    </a:p>
                  </a:txBody>
                  <a:tcPr anchor="ctr">
                    <a:lnL>
                      <a:noFill/>
                    </a:lnL>
                    <a:lnR>
                      <a:noFill/>
                    </a:lnR>
                    <a:lnT>
                      <a:noFill/>
                    </a:lnT>
                    <a:lnB>
                      <a:noFill/>
                    </a:lnB>
                    <a:solidFill>
                      <a:srgbClr val="FFFFFF"/>
                    </a:solidFill>
                  </a:tcPr>
                </a:tc>
              </a:tr>
              <a:tr h="259080">
                <a:tc>
                  <a:txBody>
                    <a:bodyPr/>
                    <a:lstStyle/>
                    <a:p>
                      <a:r>
                        <a:rPr lang="en-US" b="1" dirty="0">
                          <a:effectLst/>
                          <a:latin typeface="Courier New"/>
                        </a:rPr>
                        <a:t>      </a:t>
                      </a:r>
                      <a:r>
                        <a:rPr lang="en-US" b="1" dirty="0" smtClean="0">
                          <a:effectLst/>
                          <a:latin typeface="Courier New"/>
                        </a:rPr>
                        <a:t>/      \</a:t>
                      </a:r>
                      <a:endParaRPr lang="en-US" b="1" dirty="0">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a:t>
                      </a:r>
                      <a:r>
                        <a:rPr lang="en-US" b="1" dirty="0" smtClean="0">
                          <a:effectLst/>
                          <a:latin typeface="Courier New"/>
                        </a:rPr>
                        <a:t>5        </a:t>
                      </a:r>
                      <a:r>
                        <a:rPr lang="en-US" b="1" dirty="0" smtClean="0">
                          <a:solidFill>
                            <a:srgbClr val="00B050"/>
                          </a:solidFill>
                          <a:effectLst/>
                          <a:latin typeface="Courier New"/>
                        </a:rPr>
                        <a:t>9</a:t>
                      </a:r>
                      <a:endParaRPr lang="en-US" b="1" dirty="0">
                        <a:solidFill>
                          <a:srgbClr val="00B050"/>
                        </a:solidFill>
                        <a:effectLst/>
                      </a:endParaRPr>
                    </a:p>
                  </a:txBody>
                  <a:tcPr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1442670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BST: </a:t>
            </a:r>
            <a:r>
              <a:rPr lang="en-US" dirty="0" err="1" smtClean="0"/>
              <a:t>remElt</a:t>
            </a:r>
            <a:endParaRPr lang="en-US" dirty="0"/>
          </a:p>
        </p:txBody>
      </p:sp>
      <p:sp>
        <p:nvSpPr>
          <p:cNvPr id="3" name="Content Placeholder 2"/>
          <p:cNvSpPr>
            <a:spLocks noGrp="1"/>
          </p:cNvSpPr>
          <p:nvPr>
            <p:ph sz="quarter" idx="1"/>
          </p:nvPr>
        </p:nvSpPr>
        <p:spPr/>
        <p:txBody>
          <a:bodyPr/>
          <a:lstStyle/>
          <a:p>
            <a:r>
              <a:rPr lang="en-US" dirty="0" err="1" smtClean="0"/>
              <a:t>remElt</a:t>
            </a:r>
            <a:r>
              <a:rPr lang="en-US" dirty="0" smtClean="0"/>
              <a:t>(</a:t>
            </a:r>
            <a:r>
              <a:rPr lang="en-US" b="1" dirty="0" smtClean="0"/>
              <a:t>6</a:t>
            </a:r>
            <a:r>
              <a:rPr lang="en-US" dirty="0" smtClean="0"/>
              <a:t>)</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907836677"/>
              </p:ext>
            </p:extLst>
          </p:nvPr>
        </p:nvGraphicFramePr>
        <p:xfrm>
          <a:off x="3124200" y="2438400"/>
          <a:ext cx="2438400" cy="3291840"/>
        </p:xfrm>
        <a:graphic>
          <a:graphicData uri="http://schemas.openxmlformats.org/drawingml/2006/table">
            <a:tbl>
              <a:tblPr/>
              <a:tblGrid>
                <a:gridCol w="2438400"/>
              </a:tblGrid>
              <a:tr h="0">
                <a:tc>
                  <a:txBody>
                    <a:bodyPr/>
                    <a:lstStyle/>
                    <a:p>
                      <a:r>
                        <a:rPr lang="en-US" b="1" dirty="0">
                          <a:effectLst/>
                          <a:latin typeface="Courier New"/>
                        </a:rPr>
                        <a:t>         10</a:t>
                      </a:r>
                      <a:endParaRPr lang="en-US" b="1" dirty="0">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4      12</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2     7</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   /  \</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1   3  6    8</a:t>
                      </a:r>
                      <a:endParaRPr lang="en-US" b="1" dirty="0">
                        <a:effectLst/>
                      </a:endParaRPr>
                    </a:p>
                  </a:txBody>
                  <a:tcPr anchor="ctr">
                    <a:lnL>
                      <a:noFill/>
                    </a:lnL>
                    <a:lnR>
                      <a:noFill/>
                    </a:lnR>
                    <a:lnT>
                      <a:noFill/>
                    </a:lnT>
                    <a:lnB>
                      <a:noFill/>
                    </a:lnB>
                    <a:solidFill>
                      <a:srgbClr val="FFFFFF"/>
                    </a:solidFill>
                  </a:tcPr>
                </a:tc>
              </a:tr>
              <a:tr h="259080">
                <a:tc>
                  <a:txBody>
                    <a:bodyPr/>
                    <a:lstStyle/>
                    <a:p>
                      <a:r>
                        <a:rPr lang="en-US" b="1" dirty="0">
                          <a:effectLst/>
                          <a:latin typeface="Courier New"/>
                        </a:rPr>
                        <a:t>      </a:t>
                      </a:r>
                      <a:r>
                        <a:rPr lang="en-US" b="1" dirty="0" smtClean="0">
                          <a:effectLst/>
                          <a:latin typeface="Courier New"/>
                        </a:rPr>
                        <a:t>/      \</a:t>
                      </a:r>
                      <a:endParaRPr lang="en-US" b="1" dirty="0">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a:t>
                      </a:r>
                      <a:r>
                        <a:rPr lang="en-US" b="1" dirty="0" smtClean="0">
                          <a:effectLst/>
                          <a:latin typeface="Courier New"/>
                        </a:rPr>
                        <a:t>5        9</a:t>
                      </a:r>
                      <a:endParaRPr lang="en-US" b="1" dirty="0">
                        <a:effectLst/>
                      </a:endParaRPr>
                    </a:p>
                  </a:txBody>
                  <a:tcPr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1040527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BST: </a:t>
            </a:r>
            <a:r>
              <a:rPr lang="en-US" dirty="0" err="1" smtClean="0"/>
              <a:t>remElt</a:t>
            </a:r>
            <a:endParaRPr lang="en-US" dirty="0"/>
          </a:p>
        </p:txBody>
      </p:sp>
      <p:sp>
        <p:nvSpPr>
          <p:cNvPr id="3" name="Content Placeholder 2"/>
          <p:cNvSpPr>
            <a:spLocks noGrp="1"/>
          </p:cNvSpPr>
          <p:nvPr>
            <p:ph sz="quarter" idx="1"/>
          </p:nvPr>
        </p:nvSpPr>
        <p:spPr/>
        <p:txBody>
          <a:bodyPr/>
          <a:lstStyle/>
          <a:p>
            <a:r>
              <a:rPr lang="en-US" dirty="0" smtClean="0"/>
              <a:t>6 has been removed</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519702576"/>
              </p:ext>
            </p:extLst>
          </p:nvPr>
        </p:nvGraphicFramePr>
        <p:xfrm>
          <a:off x="3124200" y="2438400"/>
          <a:ext cx="2438400" cy="3291840"/>
        </p:xfrm>
        <a:graphic>
          <a:graphicData uri="http://schemas.openxmlformats.org/drawingml/2006/table">
            <a:tbl>
              <a:tblPr/>
              <a:tblGrid>
                <a:gridCol w="2438400"/>
              </a:tblGrid>
              <a:tr h="0">
                <a:tc>
                  <a:txBody>
                    <a:bodyPr/>
                    <a:lstStyle/>
                    <a:p>
                      <a:r>
                        <a:rPr lang="en-US" b="1" dirty="0">
                          <a:effectLst/>
                          <a:latin typeface="Courier New"/>
                        </a:rPr>
                        <a:t>         10</a:t>
                      </a:r>
                      <a:endParaRPr lang="en-US" b="1" dirty="0">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4      12</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2     7</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   /  \</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1   3  </a:t>
                      </a:r>
                      <a:r>
                        <a:rPr lang="en-US" b="1" dirty="0" smtClean="0">
                          <a:solidFill>
                            <a:srgbClr val="00B050"/>
                          </a:solidFill>
                          <a:effectLst/>
                          <a:latin typeface="Courier New"/>
                        </a:rPr>
                        <a:t>5</a:t>
                      </a:r>
                      <a:r>
                        <a:rPr lang="en-US" b="1" dirty="0">
                          <a:effectLst/>
                          <a:latin typeface="Courier New"/>
                        </a:rPr>
                        <a:t>    8</a:t>
                      </a:r>
                      <a:endParaRPr lang="en-US" b="1" dirty="0">
                        <a:effectLst/>
                      </a:endParaRPr>
                    </a:p>
                  </a:txBody>
                  <a:tcPr anchor="ctr">
                    <a:lnL>
                      <a:noFill/>
                    </a:lnL>
                    <a:lnR>
                      <a:noFill/>
                    </a:lnR>
                    <a:lnT>
                      <a:noFill/>
                    </a:lnT>
                    <a:lnB>
                      <a:noFill/>
                    </a:lnB>
                    <a:solidFill>
                      <a:srgbClr val="FFFFFF"/>
                    </a:solidFill>
                  </a:tcPr>
                </a:tc>
              </a:tr>
              <a:tr h="259080">
                <a:tc>
                  <a:txBody>
                    <a:bodyPr/>
                    <a:lstStyle/>
                    <a:p>
                      <a:r>
                        <a:rPr lang="en-US" b="1" dirty="0">
                          <a:effectLst/>
                          <a:latin typeface="Courier New"/>
                        </a:rPr>
                        <a:t>      </a:t>
                      </a:r>
                      <a:r>
                        <a:rPr lang="en-US" b="1" baseline="0" dirty="0" smtClean="0">
                          <a:effectLst/>
                          <a:latin typeface="Courier New"/>
                        </a:rPr>
                        <a:t> </a:t>
                      </a:r>
                      <a:r>
                        <a:rPr lang="en-US" b="1" dirty="0" smtClean="0">
                          <a:effectLst/>
                          <a:latin typeface="Courier New"/>
                        </a:rPr>
                        <a:t>      \</a:t>
                      </a:r>
                      <a:endParaRPr lang="en-US" b="1" dirty="0">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a:t>
                      </a:r>
                      <a:r>
                        <a:rPr lang="en-US" b="1" baseline="0" dirty="0" smtClean="0">
                          <a:effectLst/>
                          <a:latin typeface="Courier New"/>
                        </a:rPr>
                        <a:t>  </a:t>
                      </a:r>
                      <a:r>
                        <a:rPr lang="en-US" b="1" dirty="0" smtClean="0">
                          <a:effectLst/>
                          <a:latin typeface="Courier New"/>
                        </a:rPr>
                        <a:t>       9</a:t>
                      </a:r>
                      <a:endParaRPr lang="en-US" b="1" dirty="0">
                        <a:effectLst/>
                      </a:endParaRPr>
                    </a:p>
                  </a:txBody>
                  <a:tcPr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584660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BST: </a:t>
            </a:r>
            <a:r>
              <a:rPr lang="en-US" dirty="0" err="1" smtClean="0"/>
              <a:t>remElt</a:t>
            </a:r>
            <a:endParaRPr lang="en-US" dirty="0"/>
          </a:p>
        </p:txBody>
      </p:sp>
      <p:sp>
        <p:nvSpPr>
          <p:cNvPr id="3" name="Content Placeholder 2"/>
          <p:cNvSpPr>
            <a:spLocks noGrp="1"/>
          </p:cNvSpPr>
          <p:nvPr>
            <p:ph sz="quarter" idx="1"/>
          </p:nvPr>
        </p:nvSpPr>
        <p:spPr/>
        <p:txBody>
          <a:bodyPr/>
          <a:lstStyle/>
          <a:p>
            <a:r>
              <a:rPr lang="en-US" dirty="0" err="1" smtClean="0"/>
              <a:t>remElt</a:t>
            </a:r>
            <a:r>
              <a:rPr lang="en-US" dirty="0" smtClean="0"/>
              <a:t>(</a:t>
            </a:r>
            <a:r>
              <a:rPr lang="en-US" b="1" dirty="0" smtClean="0"/>
              <a:t>3</a:t>
            </a:r>
            <a:r>
              <a:rPr lang="en-US" dirty="0" smtClean="0"/>
              <a:t>)</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4208150451"/>
              </p:ext>
            </p:extLst>
          </p:nvPr>
        </p:nvGraphicFramePr>
        <p:xfrm>
          <a:off x="3124200" y="2438400"/>
          <a:ext cx="2438400" cy="3291840"/>
        </p:xfrm>
        <a:graphic>
          <a:graphicData uri="http://schemas.openxmlformats.org/drawingml/2006/table">
            <a:tbl>
              <a:tblPr/>
              <a:tblGrid>
                <a:gridCol w="2438400"/>
              </a:tblGrid>
              <a:tr h="0">
                <a:tc>
                  <a:txBody>
                    <a:bodyPr/>
                    <a:lstStyle/>
                    <a:p>
                      <a:r>
                        <a:rPr lang="en-US" b="1" dirty="0">
                          <a:effectLst/>
                          <a:latin typeface="Courier New"/>
                        </a:rPr>
                        <a:t>         10</a:t>
                      </a:r>
                      <a:endParaRPr lang="en-US" b="1" dirty="0">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4      12</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2     7</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   /  \</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1   </a:t>
                      </a:r>
                      <a:r>
                        <a:rPr lang="en-US" b="1" dirty="0" smtClean="0">
                          <a:effectLst/>
                          <a:latin typeface="Courier New"/>
                        </a:rPr>
                        <a:t>3</a:t>
                      </a:r>
                      <a:r>
                        <a:rPr lang="en-US" b="1" dirty="0">
                          <a:effectLst/>
                          <a:latin typeface="Courier New"/>
                        </a:rPr>
                        <a:t> </a:t>
                      </a:r>
                      <a:r>
                        <a:rPr lang="en-US" b="1" dirty="0" smtClean="0">
                          <a:effectLst/>
                          <a:latin typeface="Courier New"/>
                        </a:rPr>
                        <a:t> </a:t>
                      </a:r>
                      <a:r>
                        <a:rPr lang="en-US" b="1" dirty="0" smtClean="0">
                          <a:solidFill>
                            <a:schemeClr val="tx1"/>
                          </a:solidFill>
                          <a:effectLst/>
                          <a:latin typeface="Courier New"/>
                        </a:rPr>
                        <a:t>5</a:t>
                      </a:r>
                      <a:r>
                        <a:rPr lang="en-US" b="1" dirty="0">
                          <a:effectLst/>
                          <a:latin typeface="Courier New"/>
                        </a:rPr>
                        <a:t>  </a:t>
                      </a:r>
                      <a:r>
                        <a:rPr lang="en-US" b="1" dirty="0" smtClean="0">
                          <a:effectLst/>
                          <a:latin typeface="Courier New"/>
                        </a:rPr>
                        <a:t> </a:t>
                      </a:r>
                      <a:r>
                        <a:rPr lang="en-US" b="1" dirty="0">
                          <a:effectLst/>
                          <a:latin typeface="Courier New"/>
                        </a:rPr>
                        <a:t> 8</a:t>
                      </a:r>
                      <a:endParaRPr lang="en-US" b="1" dirty="0">
                        <a:effectLst/>
                      </a:endParaRPr>
                    </a:p>
                  </a:txBody>
                  <a:tcPr anchor="ctr">
                    <a:lnL>
                      <a:noFill/>
                    </a:lnL>
                    <a:lnR>
                      <a:noFill/>
                    </a:lnR>
                    <a:lnT>
                      <a:noFill/>
                    </a:lnT>
                    <a:lnB>
                      <a:noFill/>
                    </a:lnB>
                    <a:solidFill>
                      <a:srgbClr val="FFFFFF"/>
                    </a:solidFill>
                  </a:tcPr>
                </a:tc>
              </a:tr>
              <a:tr h="259080">
                <a:tc>
                  <a:txBody>
                    <a:bodyPr/>
                    <a:lstStyle/>
                    <a:p>
                      <a:r>
                        <a:rPr lang="en-US" b="1" dirty="0">
                          <a:effectLst/>
                          <a:latin typeface="Courier New"/>
                        </a:rPr>
                        <a:t>      </a:t>
                      </a:r>
                      <a:r>
                        <a:rPr lang="en-US" b="1" baseline="0" dirty="0" smtClean="0">
                          <a:effectLst/>
                          <a:latin typeface="Courier New"/>
                        </a:rPr>
                        <a:t> </a:t>
                      </a:r>
                      <a:r>
                        <a:rPr lang="en-US" b="1" dirty="0" smtClean="0">
                          <a:effectLst/>
                          <a:latin typeface="Courier New"/>
                        </a:rPr>
                        <a:t>      \</a:t>
                      </a:r>
                      <a:endParaRPr lang="en-US" b="1" dirty="0">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a:t>
                      </a:r>
                      <a:r>
                        <a:rPr lang="en-US" b="1" baseline="0" dirty="0" smtClean="0">
                          <a:effectLst/>
                          <a:latin typeface="Courier New"/>
                        </a:rPr>
                        <a:t>  </a:t>
                      </a:r>
                      <a:r>
                        <a:rPr lang="en-US" b="1" dirty="0" smtClean="0">
                          <a:effectLst/>
                          <a:latin typeface="Courier New"/>
                        </a:rPr>
                        <a:t>       9</a:t>
                      </a:r>
                      <a:endParaRPr lang="en-US" b="1" dirty="0">
                        <a:effectLst/>
                      </a:endParaRPr>
                    </a:p>
                  </a:txBody>
                  <a:tcPr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39663909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BST: </a:t>
            </a:r>
            <a:r>
              <a:rPr lang="en-US" dirty="0" err="1" smtClean="0"/>
              <a:t>remElt</a:t>
            </a:r>
            <a:endParaRPr lang="en-US" dirty="0"/>
          </a:p>
        </p:txBody>
      </p:sp>
      <p:sp>
        <p:nvSpPr>
          <p:cNvPr id="3" name="Content Placeholder 2"/>
          <p:cNvSpPr>
            <a:spLocks noGrp="1"/>
          </p:cNvSpPr>
          <p:nvPr>
            <p:ph sz="quarter" idx="1"/>
          </p:nvPr>
        </p:nvSpPr>
        <p:spPr/>
        <p:txBody>
          <a:bodyPr/>
          <a:lstStyle/>
          <a:p>
            <a:r>
              <a:rPr lang="en-US" dirty="0" smtClean="0"/>
              <a:t>3 has been removed</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760269009"/>
              </p:ext>
            </p:extLst>
          </p:nvPr>
        </p:nvGraphicFramePr>
        <p:xfrm>
          <a:off x="3124200" y="2438400"/>
          <a:ext cx="2438400" cy="3291840"/>
        </p:xfrm>
        <a:graphic>
          <a:graphicData uri="http://schemas.openxmlformats.org/drawingml/2006/table">
            <a:tbl>
              <a:tblPr/>
              <a:tblGrid>
                <a:gridCol w="2438400"/>
              </a:tblGrid>
              <a:tr h="0">
                <a:tc>
                  <a:txBody>
                    <a:bodyPr/>
                    <a:lstStyle/>
                    <a:p>
                      <a:r>
                        <a:rPr lang="en-US" b="1" dirty="0">
                          <a:effectLst/>
                          <a:latin typeface="Courier New"/>
                        </a:rPr>
                        <a:t>         10</a:t>
                      </a:r>
                      <a:endParaRPr lang="en-US" b="1" dirty="0">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4      12</a:t>
                      </a:r>
                      <a:endParaRPr lang="en-US" b="1" dirty="0">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2     7</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  </a:t>
                      </a:r>
                      <a:r>
                        <a:rPr lang="en-US" b="1" baseline="0" dirty="0" smtClean="0">
                          <a:effectLst/>
                          <a:latin typeface="Courier New"/>
                        </a:rPr>
                        <a:t> </a:t>
                      </a:r>
                      <a:r>
                        <a:rPr lang="en-US" b="1" dirty="0">
                          <a:effectLst/>
                          <a:latin typeface="Courier New"/>
                        </a:rPr>
                        <a:t>   /  \</a:t>
                      </a:r>
                      <a:endParaRPr lang="en-US" b="1" dirty="0">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1   </a:t>
                      </a:r>
                      <a:r>
                        <a:rPr lang="en-US" b="1" baseline="0" dirty="0" smtClean="0">
                          <a:effectLst/>
                          <a:latin typeface="Courier New"/>
                        </a:rPr>
                        <a:t> </a:t>
                      </a:r>
                      <a:r>
                        <a:rPr lang="en-US" b="1" dirty="0">
                          <a:effectLst/>
                          <a:latin typeface="Courier New"/>
                        </a:rPr>
                        <a:t>  </a:t>
                      </a:r>
                      <a:r>
                        <a:rPr lang="en-US" b="1" dirty="0" smtClean="0">
                          <a:effectLst/>
                          <a:latin typeface="Courier New"/>
                        </a:rPr>
                        <a:t>5</a:t>
                      </a:r>
                      <a:r>
                        <a:rPr lang="en-US" b="1" dirty="0">
                          <a:effectLst/>
                          <a:latin typeface="Courier New"/>
                        </a:rPr>
                        <a:t>    8</a:t>
                      </a:r>
                      <a:endParaRPr lang="en-US" b="1" dirty="0">
                        <a:effectLst/>
                      </a:endParaRPr>
                    </a:p>
                  </a:txBody>
                  <a:tcPr anchor="ctr">
                    <a:lnL>
                      <a:noFill/>
                    </a:lnL>
                    <a:lnR>
                      <a:noFill/>
                    </a:lnR>
                    <a:lnT>
                      <a:noFill/>
                    </a:lnT>
                    <a:lnB>
                      <a:noFill/>
                    </a:lnB>
                    <a:solidFill>
                      <a:srgbClr val="FFFFFF"/>
                    </a:solidFill>
                  </a:tcPr>
                </a:tc>
              </a:tr>
              <a:tr h="259080">
                <a:tc>
                  <a:txBody>
                    <a:bodyPr/>
                    <a:lstStyle/>
                    <a:p>
                      <a:r>
                        <a:rPr lang="en-US" b="1" dirty="0">
                          <a:effectLst/>
                          <a:latin typeface="Courier New"/>
                        </a:rPr>
                        <a:t>      </a:t>
                      </a:r>
                      <a:r>
                        <a:rPr lang="en-US" b="1" baseline="0" dirty="0" smtClean="0">
                          <a:effectLst/>
                          <a:latin typeface="Courier New"/>
                        </a:rPr>
                        <a:t> </a:t>
                      </a:r>
                      <a:r>
                        <a:rPr lang="en-US" b="1" dirty="0" smtClean="0">
                          <a:effectLst/>
                          <a:latin typeface="Courier New"/>
                        </a:rPr>
                        <a:t>      \</a:t>
                      </a:r>
                      <a:endParaRPr lang="en-US" b="1" dirty="0">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a:t>
                      </a:r>
                      <a:r>
                        <a:rPr lang="en-US" b="1" baseline="0" dirty="0" smtClean="0">
                          <a:effectLst/>
                          <a:latin typeface="Courier New"/>
                        </a:rPr>
                        <a:t>  </a:t>
                      </a:r>
                      <a:r>
                        <a:rPr lang="en-US" b="1" dirty="0" smtClean="0">
                          <a:effectLst/>
                          <a:latin typeface="Courier New"/>
                        </a:rPr>
                        <a:t>       9</a:t>
                      </a:r>
                      <a:endParaRPr lang="en-US" b="1" dirty="0">
                        <a:effectLst/>
                      </a:endParaRPr>
                    </a:p>
                  </a:txBody>
                  <a:tcPr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3174695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BST: </a:t>
            </a:r>
            <a:r>
              <a:rPr lang="en-US" dirty="0" err="1" smtClean="0"/>
              <a:t>remElt</a:t>
            </a:r>
            <a:endParaRPr lang="en-US" dirty="0"/>
          </a:p>
        </p:txBody>
      </p:sp>
      <p:sp>
        <p:nvSpPr>
          <p:cNvPr id="3" name="Content Placeholder 2"/>
          <p:cNvSpPr>
            <a:spLocks noGrp="1"/>
          </p:cNvSpPr>
          <p:nvPr>
            <p:ph sz="quarter" idx="1"/>
          </p:nvPr>
        </p:nvSpPr>
        <p:spPr/>
        <p:txBody>
          <a:bodyPr/>
          <a:lstStyle/>
          <a:p>
            <a:r>
              <a:rPr lang="en-US" dirty="0" err="1" smtClean="0"/>
              <a:t>remElt</a:t>
            </a:r>
            <a:r>
              <a:rPr lang="en-US" dirty="0" smtClean="0"/>
              <a:t>(</a:t>
            </a:r>
            <a:r>
              <a:rPr lang="en-US" b="1" dirty="0" smtClean="0"/>
              <a:t>4</a:t>
            </a:r>
            <a:r>
              <a:rPr lang="en-US" dirty="0" smtClean="0"/>
              <a:t>)</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1074980"/>
              </p:ext>
            </p:extLst>
          </p:nvPr>
        </p:nvGraphicFramePr>
        <p:xfrm>
          <a:off x="3124200" y="2438400"/>
          <a:ext cx="2438400" cy="3291840"/>
        </p:xfrm>
        <a:graphic>
          <a:graphicData uri="http://schemas.openxmlformats.org/drawingml/2006/table">
            <a:tbl>
              <a:tblPr/>
              <a:tblGrid>
                <a:gridCol w="2438400"/>
              </a:tblGrid>
              <a:tr h="0">
                <a:tc>
                  <a:txBody>
                    <a:bodyPr/>
                    <a:lstStyle/>
                    <a:p>
                      <a:r>
                        <a:rPr lang="en-US" b="1" dirty="0">
                          <a:effectLst/>
                          <a:latin typeface="Courier New"/>
                        </a:rPr>
                        <a:t>         10</a:t>
                      </a:r>
                      <a:endParaRPr lang="en-US" b="1" dirty="0">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4      12</a:t>
                      </a:r>
                      <a:endParaRPr lang="en-US" b="1" dirty="0">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2     7</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  </a:t>
                      </a:r>
                      <a:r>
                        <a:rPr lang="en-US" b="1" baseline="0" dirty="0" smtClean="0">
                          <a:effectLst/>
                          <a:latin typeface="Courier New"/>
                        </a:rPr>
                        <a:t> </a:t>
                      </a:r>
                      <a:r>
                        <a:rPr lang="en-US" b="1" dirty="0">
                          <a:effectLst/>
                          <a:latin typeface="Courier New"/>
                        </a:rPr>
                        <a:t>   /  \</a:t>
                      </a:r>
                      <a:endParaRPr lang="en-US" b="1" dirty="0">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1   </a:t>
                      </a:r>
                      <a:r>
                        <a:rPr lang="en-US" b="1" baseline="0" dirty="0" smtClean="0">
                          <a:effectLst/>
                          <a:latin typeface="Courier New"/>
                        </a:rPr>
                        <a:t> </a:t>
                      </a:r>
                      <a:r>
                        <a:rPr lang="en-US" b="1" dirty="0">
                          <a:effectLst/>
                          <a:latin typeface="Courier New"/>
                        </a:rPr>
                        <a:t>  </a:t>
                      </a:r>
                      <a:r>
                        <a:rPr lang="en-US" b="1" dirty="0" smtClean="0">
                          <a:effectLst/>
                          <a:latin typeface="Courier New"/>
                        </a:rPr>
                        <a:t>5</a:t>
                      </a:r>
                      <a:r>
                        <a:rPr lang="en-US" b="1" dirty="0">
                          <a:effectLst/>
                          <a:latin typeface="Courier New"/>
                        </a:rPr>
                        <a:t>    8</a:t>
                      </a:r>
                      <a:endParaRPr lang="en-US" b="1" dirty="0">
                        <a:effectLst/>
                      </a:endParaRPr>
                    </a:p>
                  </a:txBody>
                  <a:tcPr anchor="ctr">
                    <a:lnL>
                      <a:noFill/>
                    </a:lnL>
                    <a:lnR>
                      <a:noFill/>
                    </a:lnR>
                    <a:lnT>
                      <a:noFill/>
                    </a:lnT>
                    <a:lnB>
                      <a:noFill/>
                    </a:lnB>
                    <a:solidFill>
                      <a:srgbClr val="FFFFFF"/>
                    </a:solidFill>
                  </a:tcPr>
                </a:tc>
              </a:tr>
              <a:tr h="259080">
                <a:tc>
                  <a:txBody>
                    <a:bodyPr/>
                    <a:lstStyle/>
                    <a:p>
                      <a:r>
                        <a:rPr lang="en-US" b="1" dirty="0">
                          <a:effectLst/>
                          <a:latin typeface="Courier New"/>
                        </a:rPr>
                        <a:t>      </a:t>
                      </a:r>
                      <a:r>
                        <a:rPr lang="en-US" b="1" baseline="0" dirty="0" smtClean="0">
                          <a:effectLst/>
                          <a:latin typeface="Courier New"/>
                        </a:rPr>
                        <a:t> </a:t>
                      </a:r>
                      <a:r>
                        <a:rPr lang="en-US" b="1" dirty="0" smtClean="0">
                          <a:effectLst/>
                          <a:latin typeface="Courier New"/>
                        </a:rPr>
                        <a:t>      \</a:t>
                      </a:r>
                      <a:endParaRPr lang="en-US" b="1" dirty="0">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a:t>
                      </a:r>
                      <a:r>
                        <a:rPr lang="en-US" b="1" baseline="0" dirty="0" smtClean="0">
                          <a:effectLst/>
                          <a:latin typeface="Courier New"/>
                        </a:rPr>
                        <a:t>  </a:t>
                      </a:r>
                      <a:r>
                        <a:rPr lang="en-US" b="1" dirty="0" smtClean="0">
                          <a:effectLst/>
                          <a:latin typeface="Courier New"/>
                        </a:rPr>
                        <a:t>       9</a:t>
                      </a:r>
                      <a:endParaRPr lang="en-US" b="1" dirty="0">
                        <a:effectLst/>
                      </a:endParaRPr>
                    </a:p>
                  </a:txBody>
                  <a:tcPr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1582803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BST: </a:t>
            </a:r>
            <a:r>
              <a:rPr lang="en-US" dirty="0" err="1" smtClean="0"/>
              <a:t>remElt</a:t>
            </a:r>
            <a:endParaRPr lang="en-US" dirty="0"/>
          </a:p>
        </p:txBody>
      </p:sp>
      <p:sp>
        <p:nvSpPr>
          <p:cNvPr id="3" name="Content Placeholder 2"/>
          <p:cNvSpPr>
            <a:spLocks noGrp="1"/>
          </p:cNvSpPr>
          <p:nvPr>
            <p:ph sz="quarter" idx="1"/>
          </p:nvPr>
        </p:nvSpPr>
        <p:spPr/>
        <p:txBody>
          <a:bodyPr/>
          <a:lstStyle/>
          <a:p>
            <a:r>
              <a:rPr lang="en-US" dirty="0" smtClean="0"/>
              <a:t>4 has been removed… Now what?</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068451448"/>
              </p:ext>
            </p:extLst>
          </p:nvPr>
        </p:nvGraphicFramePr>
        <p:xfrm>
          <a:off x="3124200" y="2438400"/>
          <a:ext cx="2438400" cy="3291840"/>
        </p:xfrm>
        <a:graphic>
          <a:graphicData uri="http://schemas.openxmlformats.org/drawingml/2006/table">
            <a:tbl>
              <a:tblPr/>
              <a:tblGrid>
                <a:gridCol w="2438400"/>
              </a:tblGrid>
              <a:tr h="0">
                <a:tc>
                  <a:txBody>
                    <a:bodyPr/>
                    <a:lstStyle/>
                    <a:p>
                      <a:r>
                        <a:rPr lang="en-US" b="1" dirty="0">
                          <a:effectLst/>
                          <a:latin typeface="Courier New"/>
                        </a:rPr>
                        <a:t>         10</a:t>
                      </a:r>
                      <a:endParaRPr lang="en-US" b="1" dirty="0">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a:t>
                      </a:r>
                      <a:r>
                        <a:rPr lang="en-US" b="1" dirty="0" smtClean="0">
                          <a:solidFill>
                            <a:srgbClr val="FF0000"/>
                          </a:solidFill>
                          <a:effectLst/>
                          <a:latin typeface="Courier New"/>
                        </a:rPr>
                        <a:t>?</a:t>
                      </a:r>
                      <a:r>
                        <a:rPr lang="en-US" b="1" dirty="0">
                          <a:effectLst/>
                          <a:latin typeface="Courier New"/>
                        </a:rPr>
                        <a:t>      12</a:t>
                      </a:r>
                      <a:endParaRPr lang="en-US" b="1" dirty="0">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2     7</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  </a:t>
                      </a:r>
                      <a:r>
                        <a:rPr lang="en-US" b="1" baseline="0" dirty="0" smtClean="0">
                          <a:effectLst/>
                          <a:latin typeface="Courier New"/>
                        </a:rPr>
                        <a:t> </a:t>
                      </a:r>
                      <a:r>
                        <a:rPr lang="en-US" b="1" dirty="0">
                          <a:effectLst/>
                          <a:latin typeface="Courier New"/>
                        </a:rPr>
                        <a:t>   /  \</a:t>
                      </a:r>
                      <a:endParaRPr lang="en-US" b="1" dirty="0">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1   </a:t>
                      </a:r>
                      <a:r>
                        <a:rPr lang="en-US" b="1" baseline="0" dirty="0" smtClean="0">
                          <a:effectLst/>
                          <a:latin typeface="Courier New"/>
                        </a:rPr>
                        <a:t> </a:t>
                      </a:r>
                      <a:r>
                        <a:rPr lang="en-US" b="1" dirty="0">
                          <a:effectLst/>
                          <a:latin typeface="Courier New"/>
                        </a:rPr>
                        <a:t>  </a:t>
                      </a:r>
                      <a:r>
                        <a:rPr lang="en-US" b="1" dirty="0" smtClean="0">
                          <a:effectLst/>
                          <a:latin typeface="Courier New"/>
                        </a:rPr>
                        <a:t>5</a:t>
                      </a:r>
                      <a:r>
                        <a:rPr lang="en-US" b="1" dirty="0">
                          <a:effectLst/>
                          <a:latin typeface="Courier New"/>
                        </a:rPr>
                        <a:t>    8</a:t>
                      </a:r>
                      <a:endParaRPr lang="en-US" b="1" dirty="0">
                        <a:effectLst/>
                      </a:endParaRPr>
                    </a:p>
                  </a:txBody>
                  <a:tcPr anchor="ctr">
                    <a:lnL>
                      <a:noFill/>
                    </a:lnL>
                    <a:lnR>
                      <a:noFill/>
                    </a:lnR>
                    <a:lnT>
                      <a:noFill/>
                    </a:lnT>
                    <a:lnB>
                      <a:noFill/>
                    </a:lnB>
                    <a:solidFill>
                      <a:srgbClr val="FFFFFF"/>
                    </a:solidFill>
                  </a:tcPr>
                </a:tc>
              </a:tr>
              <a:tr h="259080">
                <a:tc>
                  <a:txBody>
                    <a:bodyPr/>
                    <a:lstStyle/>
                    <a:p>
                      <a:r>
                        <a:rPr lang="en-US" b="1" dirty="0">
                          <a:effectLst/>
                          <a:latin typeface="Courier New"/>
                        </a:rPr>
                        <a:t>      </a:t>
                      </a:r>
                      <a:r>
                        <a:rPr lang="en-US" b="1" baseline="0" dirty="0" smtClean="0">
                          <a:effectLst/>
                          <a:latin typeface="Courier New"/>
                        </a:rPr>
                        <a:t> </a:t>
                      </a:r>
                      <a:r>
                        <a:rPr lang="en-US" b="1" dirty="0" smtClean="0">
                          <a:effectLst/>
                          <a:latin typeface="Courier New"/>
                        </a:rPr>
                        <a:t>      \</a:t>
                      </a:r>
                      <a:endParaRPr lang="en-US" b="1" dirty="0">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a:t>
                      </a:r>
                      <a:r>
                        <a:rPr lang="en-US" b="1" baseline="0" dirty="0" smtClean="0">
                          <a:effectLst/>
                          <a:latin typeface="Courier New"/>
                        </a:rPr>
                        <a:t>  </a:t>
                      </a:r>
                      <a:r>
                        <a:rPr lang="en-US" b="1" dirty="0" smtClean="0">
                          <a:effectLst/>
                          <a:latin typeface="Courier New"/>
                        </a:rPr>
                        <a:t>       9</a:t>
                      </a:r>
                      <a:endParaRPr lang="en-US" b="1" dirty="0">
                        <a:effectLst/>
                      </a:endParaRPr>
                    </a:p>
                  </a:txBody>
                  <a:tcPr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3203009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BST: </a:t>
            </a:r>
            <a:r>
              <a:rPr lang="en-US" dirty="0" err="1" smtClean="0"/>
              <a:t>remElt</a:t>
            </a:r>
            <a:endParaRPr lang="en-US" dirty="0"/>
          </a:p>
        </p:txBody>
      </p:sp>
      <p:sp>
        <p:nvSpPr>
          <p:cNvPr id="3" name="Content Placeholder 2"/>
          <p:cNvSpPr>
            <a:spLocks noGrp="1"/>
          </p:cNvSpPr>
          <p:nvPr>
            <p:ph sz="quarter" idx="1"/>
          </p:nvPr>
        </p:nvSpPr>
        <p:spPr/>
        <p:txBody>
          <a:bodyPr/>
          <a:lstStyle/>
          <a:p>
            <a:r>
              <a:rPr lang="en-US" dirty="0" smtClean="0"/>
              <a:t>We chose the smallest item to the right of where 4 was to be 4’s replacement.</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276487332"/>
              </p:ext>
            </p:extLst>
          </p:nvPr>
        </p:nvGraphicFramePr>
        <p:xfrm>
          <a:off x="3124200" y="2438400"/>
          <a:ext cx="2438400" cy="3291840"/>
        </p:xfrm>
        <a:graphic>
          <a:graphicData uri="http://schemas.openxmlformats.org/drawingml/2006/table">
            <a:tbl>
              <a:tblPr/>
              <a:tblGrid>
                <a:gridCol w="2438400"/>
              </a:tblGrid>
              <a:tr h="0">
                <a:tc>
                  <a:txBody>
                    <a:bodyPr/>
                    <a:lstStyle/>
                    <a:p>
                      <a:r>
                        <a:rPr lang="en-US" b="1" dirty="0">
                          <a:effectLst/>
                          <a:latin typeface="Courier New"/>
                        </a:rPr>
                        <a:t>         10</a:t>
                      </a:r>
                      <a:endParaRPr lang="en-US" b="1" dirty="0">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a:t>
                      </a:r>
                      <a:r>
                        <a:rPr lang="en-US" b="1" dirty="0" smtClean="0">
                          <a:solidFill>
                            <a:srgbClr val="00B050"/>
                          </a:solidFill>
                          <a:effectLst/>
                          <a:latin typeface="Courier New"/>
                        </a:rPr>
                        <a:t>5</a:t>
                      </a:r>
                      <a:r>
                        <a:rPr lang="en-US" b="1" dirty="0">
                          <a:effectLst/>
                          <a:latin typeface="Courier New"/>
                        </a:rPr>
                        <a:t>      12</a:t>
                      </a:r>
                      <a:endParaRPr lang="en-US" b="1" dirty="0">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2     </a:t>
                      </a:r>
                      <a:r>
                        <a:rPr lang="en-US" b="1" dirty="0" smtClean="0">
                          <a:solidFill>
                            <a:schemeClr val="tx1"/>
                          </a:solidFill>
                          <a:effectLst/>
                          <a:latin typeface="Courier New"/>
                        </a:rPr>
                        <a:t>7</a:t>
                      </a:r>
                      <a:endParaRPr lang="en-US" b="1" dirty="0">
                        <a:solidFill>
                          <a:schemeClr val="tx1"/>
                        </a:solidFill>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  </a:t>
                      </a:r>
                      <a:r>
                        <a:rPr lang="en-US" b="1" baseline="0" dirty="0" smtClean="0">
                          <a:effectLst/>
                          <a:latin typeface="Courier New"/>
                        </a:rPr>
                        <a:t> </a:t>
                      </a:r>
                      <a:r>
                        <a:rPr lang="en-US" b="1" dirty="0">
                          <a:effectLst/>
                          <a:latin typeface="Courier New"/>
                        </a:rPr>
                        <a:t>   </a:t>
                      </a:r>
                      <a:r>
                        <a:rPr lang="en-US" b="1" baseline="0" dirty="0" smtClean="0">
                          <a:effectLst/>
                          <a:latin typeface="Courier New"/>
                        </a:rPr>
                        <a:t> </a:t>
                      </a:r>
                      <a:r>
                        <a:rPr lang="en-US" b="1" dirty="0">
                          <a:effectLst/>
                          <a:latin typeface="Courier New"/>
                        </a:rPr>
                        <a:t>  \</a:t>
                      </a:r>
                      <a:endParaRPr lang="en-US" b="1" dirty="0">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1   </a:t>
                      </a:r>
                      <a:r>
                        <a:rPr lang="en-US" b="1" baseline="0" dirty="0" smtClean="0">
                          <a:effectLst/>
                          <a:latin typeface="Courier New"/>
                        </a:rPr>
                        <a:t> </a:t>
                      </a:r>
                      <a:r>
                        <a:rPr lang="en-US" b="1" dirty="0">
                          <a:effectLst/>
                          <a:latin typeface="Courier New"/>
                        </a:rPr>
                        <a:t>  </a:t>
                      </a:r>
                      <a:r>
                        <a:rPr lang="en-US" b="1" baseline="0" dirty="0" smtClean="0">
                          <a:effectLst/>
                          <a:latin typeface="Courier New"/>
                        </a:rPr>
                        <a:t> </a:t>
                      </a:r>
                      <a:r>
                        <a:rPr lang="en-US" b="1" dirty="0">
                          <a:effectLst/>
                          <a:latin typeface="Courier New"/>
                        </a:rPr>
                        <a:t>    8</a:t>
                      </a:r>
                      <a:endParaRPr lang="en-US" b="1" dirty="0">
                        <a:effectLst/>
                      </a:endParaRPr>
                    </a:p>
                  </a:txBody>
                  <a:tcPr anchor="ctr">
                    <a:lnL>
                      <a:noFill/>
                    </a:lnL>
                    <a:lnR>
                      <a:noFill/>
                    </a:lnR>
                    <a:lnT>
                      <a:noFill/>
                    </a:lnT>
                    <a:lnB>
                      <a:noFill/>
                    </a:lnB>
                    <a:solidFill>
                      <a:srgbClr val="FFFFFF"/>
                    </a:solidFill>
                  </a:tcPr>
                </a:tc>
              </a:tr>
              <a:tr h="259080">
                <a:tc>
                  <a:txBody>
                    <a:bodyPr/>
                    <a:lstStyle/>
                    <a:p>
                      <a:r>
                        <a:rPr lang="en-US" b="1" dirty="0">
                          <a:effectLst/>
                          <a:latin typeface="Courier New"/>
                        </a:rPr>
                        <a:t>      </a:t>
                      </a:r>
                      <a:r>
                        <a:rPr lang="en-US" b="1" baseline="0" dirty="0" smtClean="0">
                          <a:effectLst/>
                          <a:latin typeface="Courier New"/>
                        </a:rPr>
                        <a:t> </a:t>
                      </a:r>
                      <a:r>
                        <a:rPr lang="en-US" b="1" dirty="0" smtClean="0">
                          <a:effectLst/>
                          <a:latin typeface="Courier New"/>
                        </a:rPr>
                        <a:t>      \</a:t>
                      </a:r>
                      <a:endParaRPr lang="en-US" b="1" dirty="0">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a:t>
                      </a:r>
                      <a:r>
                        <a:rPr lang="en-US" b="1" baseline="0" dirty="0" smtClean="0">
                          <a:effectLst/>
                          <a:latin typeface="Courier New"/>
                        </a:rPr>
                        <a:t>  </a:t>
                      </a:r>
                      <a:r>
                        <a:rPr lang="en-US" b="1" dirty="0" smtClean="0">
                          <a:effectLst/>
                          <a:latin typeface="Courier New"/>
                        </a:rPr>
                        <a:t>       9</a:t>
                      </a:r>
                      <a:endParaRPr lang="en-US" b="1" dirty="0">
                        <a:effectLst/>
                      </a:endParaRPr>
                    </a:p>
                  </a:txBody>
                  <a:tcPr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3691904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Interfaces</a:t>
            </a:r>
            <a:endParaRPr lang="en-US" b="1" dirty="0"/>
          </a:p>
        </p:txBody>
      </p:sp>
      <p:sp>
        <p:nvSpPr>
          <p:cNvPr id="3" name="Content Placeholder 2"/>
          <p:cNvSpPr>
            <a:spLocks noGrp="1"/>
          </p:cNvSpPr>
          <p:nvPr>
            <p:ph sz="quarter" idx="1"/>
          </p:nvPr>
        </p:nvSpPr>
        <p:spPr/>
        <p:txBody>
          <a:bodyPr>
            <a:normAutofit/>
          </a:bodyPr>
          <a:lstStyle/>
          <a:p>
            <a:r>
              <a:rPr lang="en-US" dirty="0" smtClean="0"/>
              <a:t>Let you share methods across multiple (otherwise unrelated) </a:t>
            </a:r>
            <a:r>
              <a:rPr lang="en-US" dirty="0" err="1" smtClean="0"/>
              <a:t>clases</a:t>
            </a:r>
            <a:endParaRPr lang="en-US" dirty="0" smtClean="0"/>
          </a:p>
          <a:p>
            <a:r>
              <a:rPr lang="en-US" dirty="0" smtClean="0"/>
              <a:t>Specify new types (like “</a:t>
            </a:r>
            <a:r>
              <a:rPr lang="en-US" dirty="0" err="1" smtClean="0">
                <a:latin typeface="Courier New" panose="02070309020205020404" pitchFamily="49" charset="0"/>
                <a:cs typeface="Courier New" panose="02070309020205020404" pitchFamily="49" charset="0"/>
              </a:rPr>
              <a:t>IResult</a:t>
            </a:r>
            <a:r>
              <a:rPr lang="en-US" dirty="0" smtClean="0"/>
              <a:t>” and “</a:t>
            </a:r>
            <a:r>
              <a:rPr lang="en-US" dirty="0" err="1" smtClean="0">
                <a:latin typeface="Courier New" panose="02070309020205020404" pitchFamily="49" charset="0"/>
                <a:cs typeface="Courier New" panose="02070309020205020404" pitchFamily="49" charset="0"/>
              </a:rPr>
              <a:t>IContestant</a:t>
            </a:r>
            <a:r>
              <a:rPr lang="en-US" dirty="0" smtClean="0"/>
              <a:t>” in your homework assignments)</a:t>
            </a:r>
          </a:p>
          <a:p>
            <a:r>
              <a:rPr lang="en-US" dirty="0" smtClean="0"/>
              <a:t>Only have method headers (name of method and its return type), not actual method bodies</a:t>
            </a:r>
          </a:p>
          <a:p>
            <a:r>
              <a:rPr lang="en-US" dirty="0" smtClean="0"/>
              <a:t>When a class “</a:t>
            </a:r>
            <a:r>
              <a:rPr lang="en-US" dirty="0" smtClean="0">
                <a:latin typeface="Courier New" panose="02070309020205020404" pitchFamily="49" charset="0"/>
                <a:cs typeface="Courier New" panose="02070309020205020404" pitchFamily="49" charset="0"/>
              </a:rPr>
              <a:t>implements</a:t>
            </a:r>
            <a:r>
              <a:rPr lang="en-US" dirty="0" smtClean="0"/>
              <a:t>” an interface, that’s a promise to use all of the methods from that interface</a:t>
            </a:r>
          </a:p>
          <a:p>
            <a:r>
              <a:rPr lang="en-US" dirty="0" smtClean="0"/>
              <a:t>Are not used to share common method bodies – that’s done with abstract classes</a:t>
            </a:r>
            <a:endParaRPr lang="en-US" dirty="0"/>
          </a:p>
        </p:txBody>
      </p:sp>
    </p:spTree>
    <p:extLst>
      <p:ext uri="{BB962C8B-B14F-4D97-AF65-F5344CB8AC3E}">
        <p14:creationId xmlns:p14="http://schemas.microsoft.com/office/powerpoint/2010/main" val="638682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Abstract Classes</a:t>
            </a:r>
            <a:endParaRPr lang="en-US" b="1" dirty="0"/>
          </a:p>
        </p:txBody>
      </p:sp>
      <p:sp>
        <p:nvSpPr>
          <p:cNvPr id="3" name="Content Placeholder 2"/>
          <p:cNvSpPr>
            <a:spLocks noGrp="1"/>
          </p:cNvSpPr>
          <p:nvPr>
            <p:ph sz="quarter" idx="1"/>
          </p:nvPr>
        </p:nvSpPr>
        <p:spPr>
          <a:xfrm>
            <a:off x="457200" y="1600200"/>
            <a:ext cx="8229600" cy="4876800"/>
          </a:xfrm>
        </p:spPr>
        <p:txBody>
          <a:bodyPr>
            <a:normAutofit fontScale="92500" lnSpcReduction="20000"/>
          </a:bodyPr>
          <a:lstStyle/>
          <a:p>
            <a:r>
              <a:rPr lang="en-US" dirty="0" smtClean="0"/>
              <a:t>Let you share common variables and code (method bodies, not just method names), and to help avoid code duplication.</a:t>
            </a:r>
          </a:p>
          <a:p>
            <a:pPr lvl="1"/>
            <a:r>
              <a:rPr lang="en-US" dirty="0" smtClean="0"/>
              <a:t>If you have an “Animal” abstract class with a weight and name, and if “Fish” extends that class, Fish then gets a weight and name as well.</a:t>
            </a:r>
          </a:p>
          <a:p>
            <a:r>
              <a:rPr lang="en-US" dirty="0" smtClean="0"/>
              <a:t>Classes that “extend” an abstract class will </a:t>
            </a:r>
            <a:r>
              <a:rPr lang="en-US" dirty="0" err="1" smtClean="0"/>
              <a:t>inheret</a:t>
            </a:r>
            <a:r>
              <a:rPr lang="en-US" dirty="0" smtClean="0"/>
              <a:t>/implement all methods in its superclass.</a:t>
            </a:r>
          </a:p>
          <a:p>
            <a:pPr lvl="1"/>
            <a:r>
              <a:rPr lang="en-US" dirty="0" smtClean="0"/>
              <a:t>From the example above, if “Animal” has any methods in it, “Fish” gets those methods too.</a:t>
            </a:r>
          </a:p>
          <a:p>
            <a:r>
              <a:rPr lang="en-US" dirty="0" smtClean="0"/>
              <a:t>You CANNOT declare an instance of an abstract class</a:t>
            </a:r>
          </a:p>
          <a:p>
            <a:pPr lvl="1"/>
            <a:r>
              <a:rPr lang="en-US" dirty="0" smtClean="0"/>
              <a:t>If “Animal” is an abstract class, I cannot do:</a:t>
            </a:r>
            <a:br>
              <a:rPr lang="en-US" dirty="0" smtClean="0"/>
            </a:br>
            <a:r>
              <a:rPr lang="en-US" dirty="0" smtClean="0"/>
              <a:t> </a:t>
            </a:r>
            <a:r>
              <a:rPr lang="en-US" dirty="0" smtClean="0">
                <a:solidFill>
                  <a:schemeClr val="accent1">
                    <a:lumMod val="75000"/>
                  </a:schemeClr>
                </a:solidFill>
                <a:latin typeface="Courier New" panose="02070309020205020404" pitchFamily="49" charset="0"/>
                <a:cs typeface="Courier New" panose="02070309020205020404" pitchFamily="49" charset="0"/>
              </a:rPr>
              <a:t>Animal </a:t>
            </a:r>
            <a:r>
              <a:rPr lang="en-US" dirty="0" err="1" smtClean="0">
                <a:solidFill>
                  <a:schemeClr val="accent1">
                    <a:lumMod val="75000"/>
                  </a:schemeClr>
                </a:solidFill>
                <a:latin typeface="Courier New" panose="02070309020205020404" pitchFamily="49" charset="0"/>
                <a:cs typeface="Courier New" panose="02070309020205020404" pitchFamily="49" charset="0"/>
              </a:rPr>
              <a:t>animal</a:t>
            </a:r>
            <a:r>
              <a:rPr lang="en-US" dirty="0" smtClean="0">
                <a:solidFill>
                  <a:schemeClr val="accent1">
                    <a:lumMod val="75000"/>
                  </a:schemeClr>
                </a:solidFill>
                <a:latin typeface="Courier New" panose="02070309020205020404" pitchFamily="49" charset="0"/>
                <a:cs typeface="Courier New" panose="02070309020205020404" pitchFamily="49" charset="0"/>
              </a:rPr>
              <a:t> = new Animal(5, “</a:t>
            </a:r>
            <a:r>
              <a:rPr lang="en-US" dirty="0" err="1" smtClean="0">
                <a:solidFill>
                  <a:schemeClr val="accent1">
                    <a:lumMod val="75000"/>
                  </a:schemeClr>
                </a:solidFill>
                <a:latin typeface="Courier New" panose="02070309020205020404" pitchFamily="49" charset="0"/>
                <a:cs typeface="Courier New" panose="02070309020205020404" pitchFamily="49" charset="0"/>
              </a:rPr>
              <a:t>animalName</a:t>
            </a:r>
            <a:r>
              <a:rPr lang="en-US" dirty="0" smtClean="0">
                <a:solidFill>
                  <a:schemeClr val="accent1">
                    <a:lumMod val="75000"/>
                  </a:schemeClr>
                </a:solidFill>
                <a:latin typeface="Courier New" panose="02070309020205020404" pitchFamily="49" charset="0"/>
                <a:cs typeface="Courier New" panose="02070309020205020404" pitchFamily="49" charset="0"/>
              </a:rPr>
              <a:t>”);</a:t>
            </a:r>
          </a:p>
          <a:p>
            <a:pPr lvl="1"/>
            <a:r>
              <a:rPr lang="en-US" dirty="0" smtClean="0"/>
              <a:t>If “Fish” is NOT an abstract class and is concrete, I can do:</a:t>
            </a:r>
            <a:br>
              <a:rPr lang="en-US" dirty="0" smtClean="0"/>
            </a:br>
            <a:r>
              <a:rPr lang="en-US" dirty="0" smtClean="0">
                <a:solidFill>
                  <a:schemeClr val="accent1">
                    <a:lumMod val="75000"/>
                  </a:schemeClr>
                </a:solidFill>
                <a:latin typeface="Courier New" panose="02070309020205020404" pitchFamily="49" charset="0"/>
                <a:cs typeface="Courier New" panose="02070309020205020404" pitchFamily="49" charset="0"/>
              </a:rPr>
              <a:t>Fish fish = new Fish(1, “</a:t>
            </a:r>
            <a:r>
              <a:rPr lang="en-US" dirty="0" err="1" smtClean="0">
                <a:solidFill>
                  <a:schemeClr val="accent1">
                    <a:lumMod val="75000"/>
                  </a:schemeClr>
                </a:solidFill>
                <a:latin typeface="Courier New" panose="02070309020205020404" pitchFamily="49" charset="0"/>
                <a:cs typeface="Courier New" panose="02070309020205020404" pitchFamily="49" charset="0"/>
              </a:rPr>
              <a:t>fishName</a:t>
            </a:r>
            <a:r>
              <a:rPr lang="en-US" dirty="0" smtClean="0">
                <a:solidFill>
                  <a:schemeClr val="accent1">
                    <a:lumMod val="75000"/>
                  </a:schemeClr>
                </a:solidFill>
                <a:latin typeface="Courier New" panose="02070309020205020404" pitchFamily="49" charset="0"/>
                <a:cs typeface="Courier New" panose="02070309020205020404" pitchFamily="49" charset="0"/>
              </a:rPr>
              <a:t>”);</a:t>
            </a:r>
          </a:p>
          <a:p>
            <a:r>
              <a:rPr lang="en-US" dirty="0" smtClean="0"/>
              <a:t>They don’t need to have all methods in an interface that they implement. Abstract classes are exempt from this.</a:t>
            </a:r>
          </a:p>
          <a:p>
            <a:pPr lvl="1"/>
            <a:endParaRPr lang="en-US" dirty="0">
              <a:solidFill>
                <a:schemeClr val="accent1">
                  <a:lumMod val="75000"/>
                </a:schemeClr>
              </a:solidFill>
            </a:endParaRPr>
          </a:p>
        </p:txBody>
      </p:sp>
    </p:spTree>
    <p:extLst>
      <p:ext uri="{BB962C8B-B14F-4D97-AF65-F5344CB8AC3E}">
        <p14:creationId xmlns:p14="http://schemas.microsoft.com/office/powerpoint/2010/main" val="1666301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How many classes can you extend?</a:t>
            </a:r>
            <a:endParaRPr lang="en-US" b="1" dirty="0"/>
          </a:p>
        </p:txBody>
      </p:sp>
      <p:sp>
        <p:nvSpPr>
          <p:cNvPr id="3" name="Content Placeholder 2"/>
          <p:cNvSpPr>
            <a:spLocks noGrp="1"/>
          </p:cNvSpPr>
          <p:nvPr>
            <p:ph sz="quarter" idx="1"/>
          </p:nvPr>
        </p:nvSpPr>
        <p:spPr>
          <a:xfrm>
            <a:off x="457200" y="3048000"/>
            <a:ext cx="8229600" cy="3078163"/>
          </a:xfrm>
        </p:spPr>
        <p:txBody>
          <a:bodyPr/>
          <a:lstStyle/>
          <a:p>
            <a:pPr marL="0" indent="0" algn="ctr">
              <a:buNone/>
            </a:pPr>
            <a:r>
              <a:rPr lang="en-US" dirty="0" smtClean="0"/>
              <a:t>Only one. A class can implement multiple interfaces, but it can only extend one class.</a:t>
            </a:r>
            <a:endParaRPr lang="en-US" dirty="0"/>
          </a:p>
        </p:txBody>
      </p:sp>
    </p:spTree>
    <p:extLst>
      <p:ext uri="{BB962C8B-B14F-4D97-AF65-F5344CB8AC3E}">
        <p14:creationId xmlns:p14="http://schemas.microsoft.com/office/powerpoint/2010/main" val="493579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“super”?</a:t>
            </a:r>
            <a:endParaRPr lang="en-US" b="1" dirty="0"/>
          </a:p>
        </p:txBody>
      </p:sp>
      <p:sp>
        <p:nvSpPr>
          <p:cNvPr id="3" name="Content Placeholder 2"/>
          <p:cNvSpPr>
            <a:spLocks noGrp="1"/>
          </p:cNvSpPr>
          <p:nvPr>
            <p:ph sz="quarter" idx="1"/>
          </p:nvPr>
        </p:nvSpPr>
        <p:spPr/>
        <p:txBody>
          <a:bodyPr>
            <a:normAutofit lnSpcReduction="10000"/>
          </a:bodyPr>
          <a:lstStyle/>
          <a:p>
            <a:r>
              <a:rPr lang="en-US" dirty="0" smtClean="0"/>
              <a:t>“super” refers to the class that the current class extends</a:t>
            </a:r>
          </a:p>
          <a:p>
            <a:pPr lvl="1"/>
            <a:r>
              <a:rPr lang="en-US" dirty="0" smtClean="0"/>
              <a:t>From before, if </a:t>
            </a:r>
            <a:r>
              <a:rPr lang="en-US" dirty="0" smtClean="0">
                <a:latin typeface="Courier New" panose="02070309020205020404" pitchFamily="49" charset="0"/>
                <a:cs typeface="Courier New" panose="02070309020205020404" pitchFamily="49" charset="0"/>
              </a:rPr>
              <a:t>Fish</a:t>
            </a:r>
            <a:r>
              <a:rPr lang="en-US" dirty="0" smtClean="0"/>
              <a:t> calls to “super,” it’s calling to the abstract class </a:t>
            </a:r>
            <a:r>
              <a:rPr lang="en-US" dirty="0" smtClean="0">
                <a:latin typeface="Courier New" panose="02070309020205020404" pitchFamily="49" charset="0"/>
                <a:cs typeface="Courier New" panose="02070309020205020404" pitchFamily="49" charset="0"/>
              </a:rPr>
              <a:t>Animal</a:t>
            </a:r>
          </a:p>
          <a:p>
            <a:pPr lvl="1"/>
            <a:r>
              <a:rPr lang="en-US" dirty="0" smtClean="0">
                <a:cs typeface="Courier New" panose="02070309020205020404" pitchFamily="49" charset="0"/>
              </a:rPr>
              <a:t>Let’s say fish have a weight and a name (like all animals do), but then they also have a variable called “</a:t>
            </a:r>
            <a:r>
              <a:rPr lang="en-US" dirty="0" err="1" smtClean="0">
                <a:cs typeface="Courier New" panose="02070309020205020404" pitchFamily="49" charset="0"/>
              </a:rPr>
              <a:t>scalesColor</a:t>
            </a:r>
            <a:r>
              <a:rPr lang="en-US" dirty="0" smtClean="0">
                <a:cs typeface="Courier New" panose="02070309020205020404" pitchFamily="49" charset="0"/>
              </a:rPr>
              <a:t>.” The class for fish would look like:</a:t>
            </a:r>
            <a:br>
              <a:rPr lang="en-US" dirty="0" smtClean="0">
                <a:cs typeface="Courier New" panose="02070309020205020404" pitchFamily="49" charset="0"/>
              </a:rPr>
            </a:br>
            <a:r>
              <a:rPr lang="en-US" dirty="0" smtClean="0">
                <a:cs typeface="Courier New" panose="02070309020205020404" pitchFamily="49" charset="0"/>
              </a:rPr>
              <a:t/>
            </a:r>
            <a:br>
              <a:rPr lang="en-US" dirty="0" smtClean="0">
                <a:cs typeface="Courier New" panose="02070309020205020404" pitchFamily="49" charset="0"/>
              </a:rPr>
            </a:br>
            <a:r>
              <a:rPr lang="en-US" sz="1900" dirty="0" smtClean="0">
                <a:latin typeface="Courier New" panose="02070309020205020404" pitchFamily="49" charset="0"/>
                <a:cs typeface="Courier New" panose="02070309020205020404" pitchFamily="49" charset="0"/>
              </a:rPr>
              <a:t>public class Fish extends Animal {</a:t>
            </a:r>
            <a:br>
              <a:rPr lang="en-US" sz="1900" dirty="0" smtClean="0">
                <a:latin typeface="Courier New" panose="02070309020205020404" pitchFamily="49" charset="0"/>
                <a:cs typeface="Courier New" panose="02070309020205020404" pitchFamily="49" charset="0"/>
              </a:rPr>
            </a:br>
            <a:r>
              <a:rPr lang="en-US" sz="1900" dirty="0" smtClean="0">
                <a:latin typeface="Courier New" panose="02070309020205020404" pitchFamily="49" charset="0"/>
                <a:cs typeface="Courier New" panose="02070309020205020404" pitchFamily="49" charset="0"/>
              </a:rPr>
              <a:t>String </a:t>
            </a:r>
            <a:r>
              <a:rPr lang="en-US" sz="1900" dirty="0" err="1" smtClean="0">
                <a:latin typeface="Courier New" panose="02070309020205020404" pitchFamily="49" charset="0"/>
                <a:cs typeface="Courier New" panose="02070309020205020404" pitchFamily="49" charset="0"/>
              </a:rPr>
              <a:t>scalesColor</a:t>
            </a:r>
            <a:r>
              <a:rPr lang="en-US" sz="1900" dirty="0" smtClean="0">
                <a:latin typeface="Courier New" panose="02070309020205020404" pitchFamily="49" charset="0"/>
                <a:cs typeface="Courier New" panose="02070309020205020404" pitchFamily="49" charset="0"/>
              </a:rPr>
              <a:t>;</a:t>
            </a:r>
            <a:br>
              <a:rPr lang="en-US" sz="1900" dirty="0" smtClean="0">
                <a:latin typeface="Courier New" panose="02070309020205020404" pitchFamily="49" charset="0"/>
                <a:cs typeface="Courier New" panose="02070309020205020404" pitchFamily="49" charset="0"/>
              </a:rPr>
            </a:br>
            <a:r>
              <a:rPr lang="en-US" sz="1900" dirty="0" smtClean="0">
                <a:latin typeface="Courier New" panose="02070309020205020404" pitchFamily="49" charset="0"/>
                <a:cs typeface="Courier New" panose="02070309020205020404" pitchFamily="49" charset="0"/>
              </a:rPr>
              <a:t/>
            </a:r>
            <a:br>
              <a:rPr lang="en-US" sz="1900" dirty="0" smtClean="0">
                <a:latin typeface="Courier New" panose="02070309020205020404" pitchFamily="49" charset="0"/>
                <a:cs typeface="Courier New" panose="02070309020205020404" pitchFamily="49" charset="0"/>
              </a:rPr>
            </a:br>
            <a:r>
              <a:rPr lang="en-US" sz="1900" dirty="0" smtClean="0">
                <a:latin typeface="Courier New" panose="02070309020205020404" pitchFamily="49" charset="0"/>
                <a:cs typeface="Courier New" panose="02070309020205020404" pitchFamily="49" charset="0"/>
              </a:rPr>
              <a:t>	    Fish(</a:t>
            </a:r>
            <a:r>
              <a:rPr lang="en-US" sz="1900" dirty="0" err="1" smtClean="0">
                <a:latin typeface="Courier New" panose="02070309020205020404" pitchFamily="49" charset="0"/>
                <a:cs typeface="Courier New" panose="02070309020205020404" pitchFamily="49" charset="0"/>
              </a:rPr>
              <a:t>int</a:t>
            </a:r>
            <a:r>
              <a:rPr lang="en-US" sz="1900" dirty="0" smtClean="0">
                <a:latin typeface="Courier New" panose="02070309020205020404" pitchFamily="49" charset="0"/>
                <a:cs typeface="Courier New" panose="02070309020205020404" pitchFamily="49" charset="0"/>
              </a:rPr>
              <a:t> weight, String name, String </a:t>
            </a:r>
            <a:r>
              <a:rPr lang="en-US" sz="1900" dirty="0" err="1" smtClean="0">
                <a:latin typeface="Courier New" panose="02070309020205020404" pitchFamily="49" charset="0"/>
                <a:cs typeface="Courier New" panose="02070309020205020404" pitchFamily="49" charset="0"/>
              </a:rPr>
              <a:t>scalesColor</a:t>
            </a:r>
            <a:r>
              <a:rPr lang="en-US" sz="1900" dirty="0" smtClean="0">
                <a:latin typeface="Courier New" panose="02070309020205020404" pitchFamily="49" charset="0"/>
                <a:cs typeface="Courier New" panose="02070309020205020404" pitchFamily="49" charset="0"/>
              </a:rPr>
              <a:t>){</a:t>
            </a:r>
            <a:br>
              <a:rPr lang="en-US" sz="1900" dirty="0" smtClean="0">
                <a:latin typeface="Courier New" panose="02070309020205020404" pitchFamily="49" charset="0"/>
                <a:cs typeface="Courier New" panose="02070309020205020404" pitchFamily="49" charset="0"/>
              </a:rPr>
            </a:br>
            <a:r>
              <a:rPr lang="en-US" sz="1900" dirty="0" smtClean="0">
                <a:latin typeface="Courier New" panose="02070309020205020404" pitchFamily="49" charset="0"/>
                <a:cs typeface="Courier New" panose="02070309020205020404" pitchFamily="49" charset="0"/>
              </a:rPr>
              <a:t>		super(weight, name);</a:t>
            </a:r>
            <a:br>
              <a:rPr lang="en-US" sz="1900" dirty="0" smtClean="0">
                <a:latin typeface="Courier New" panose="02070309020205020404" pitchFamily="49" charset="0"/>
                <a:cs typeface="Courier New" panose="02070309020205020404" pitchFamily="49" charset="0"/>
              </a:rPr>
            </a:br>
            <a:r>
              <a:rPr lang="en-US" sz="1900" dirty="0" smtClean="0">
                <a:latin typeface="Courier New" panose="02070309020205020404" pitchFamily="49" charset="0"/>
                <a:cs typeface="Courier New" panose="02070309020205020404" pitchFamily="49" charset="0"/>
              </a:rPr>
              <a:t>		</a:t>
            </a:r>
            <a:r>
              <a:rPr lang="en-US" sz="1900" dirty="0" err="1" smtClean="0">
                <a:latin typeface="Courier New" panose="02070309020205020404" pitchFamily="49" charset="0"/>
                <a:cs typeface="Courier New" panose="02070309020205020404" pitchFamily="49" charset="0"/>
              </a:rPr>
              <a:t>this.scalesColor</a:t>
            </a:r>
            <a:r>
              <a:rPr lang="en-US" sz="1900" dirty="0" smtClean="0">
                <a:latin typeface="Courier New" panose="02070309020205020404" pitchFamily="49" charset="0"/>
                <a:cs typeface="Courier New" panose="02070309020205020404" pitchFamily="49" charset="0"/>
              </a:rPr>
              <a:t> = </a:t>
            </a:r>
            <a:r>
              <a:rPr lang="en-US" sz="1900" dirty="0" err="1" smtClean="0">
                <a:latin typeface="Courier New" panose="02070309020205020404" pitchFamily="49" charset="0"/>
                <a:cs typeface="Courier New" panose="02070309020205020404" pitchFamily="49" charset="0"/>
              </a:rPr>
              <a:t>scalesColor</a:t>
            </a:r>
            <a:r>
              <a:rPr lang="en-US" sz="1900" dirty="0" smtClean="0">
                <a:latin typeface="Courier New" panose="02070309020205020404" pitchFamily="49" charset="0"/>
                <a:cs typeface="Courier New" panose="02070309020205020404" pitchFamily="49" charset="0"/>
              </a:rPr>
              <a:t>;</a:t>
            </a:r>
            <a:br>
              <a:rPr lang="en-US" sz="1900" dirty="0" smtClean="0">
                <a:latin typeface="Courier New" panose="02070309020205020404" pitchFamily="49" charset="0"/>
                <a:cs typeface="Courier New" panose="02070309020205020404" pitchFamily="49" charset="0"/>
              </a:rPr>
            </a:br>
            <a:r>
              <a:rPr lang="en-US" sz="1900" dirty="0" smtClean="0">
                <a:latin typeface="Courier New" panose="02070309020205020404" pitchFamily="49" charset="0"/>
                <a:cs typeface="Courier New" panose="02070309020205020404" pitchFamily="49" charset="0"/>
              </a:rPr>
              <a:t>}</a:t>
            </a:r>
            <a:endParaRPr lang="en-US" sz="19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246333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Let’s examine that more closely.</a:t>
            </a:r>
            <a:endParaRPr lang="en-US" b="1" dirty="0"/>
          </a:p>
        </p:txBody>
      </p:sp>
      <p:sp>
        <p:nvSpPr>
          <p:cNvPr id="3" name="Content Placeholder 2"/>
          <p:cNvSpPr>
            <a:spLocks noGrp="1"/>
          </p:cNvSpPr>
          <p:nvPr>
            <p:ph sz="quarter" idx="1"/>
          </p:nvPr>
        </p:nvSpPr>
        <p:spPr>
          <a:xfrm>
            <a:off x="457200" y="1600200"/>
            <a:ext cx="8229600" cy="4876800"/>
          </a:xfrm>
        </p:spPr>
        <p:txBody>
          <a:bodyPr>
            <a:normAutofit fontScale="92500" lnSpcReduction="20000"/>
          </a:bodyPr>
          <a:lstStyle/>
          <a:p>
            <a:pPr marL="0" indent="0">
              <a:buNone/>
            </a:pPr>
            <a:r>
              <a:rPr lang="en-US" sz="1900" dirty="0" smtClean="0">
                <a:latin typeface="Courier New" panose="02070309020205020404" pitchFamily="49" charset="0"/>
                <a:cs typeface="Courier New" panose="02070309020205020404" pitchFamily="49" charset="0"/>
              </a:rPr>
              <a:t>public class Fish extends Animal {</a:t>
            </a:r>
            <a:br>
              <a:rPr lang="en-US" sz="1900" dirty="0" smtClean="0">
                <a:latin typeface="Courier New" panose="02070309020205020404" pitchFamily="49" charset="0"/>
                <a:cs typeface="Courier New" panose="02070309020205020404" pitchFamily="49" charset="0"/>
              </a:rPr>
            </a:br>
            <a:r>
              <a:rPr lang="en-US" sz="1900" b="1" dirty="0" smtClean="0">
                <a:solidFill>
                  <a:srgbClr val="FF0000"/>
                </a:solidFill>
                <a:latin typeface="Courier New" panose="02070309020205020404" pitchFamily="49" charset="0"/>
                <a:cs typeface="Courier New" panose="02070309020205020404" pitchFamily="49" charset="0"/>
              </a:rPr>
              <a:t>String </a:t>
            </a:r>
            <a:r>
              <a:rPr lang="en-US" sz="1900" b="1" dirty="0" err="1" smtClean="0">
                <a:solidFill>
                  <a:srgbClr val="FF0000"/>
                </a:solidFill>
                <a:latin typeface="Courier New" panose="02070309020205020404" pitchFamily="49" charset="0"/>
                <a:cs typeface="Courier New" panose="02070309020205020404" pitchFamily="49" charset="0"/>
              </a:rPr>
              <a:t>scalesColor</a:t>
            </a:r>
            <a:r>
              <a:rPr lang="en-US" sz="1900" b="1" dirty="0" smtClean="0">
                <a:solidFill>
                  <a:srgbClr val="FF0000"/>
                </a:solidFill>
                <a:latin typeface="Courier New" panose="02070309020205020404" pitchFamily="49" charset="0"/>
                <a:cs typeface="Courier New" panose="02070309020205020404" pitchFamily="49" charset="0"/>
              </a:rPr>
              <a:t>;</a:t>
            </a:r>
            <a:r>
              <a:rPr lang="en-US" sz="1900" dirty="0" smtClean="0">
                <a:latin typeface="Courier New" panose="02070309020205020404" pitchFamily="49" charset="0"/>
                <a:cs typeface="Courier New" panose="02070309020205020404" pitchFamily="49" charset="0"/>
              </a:rPr>
              <a:t/>
            </a:r>
            <a:br>
              <a:rPr lang="en-US" sz="1900" dirty="0" smtClean="0">
                <a:latin typeface="Courier New" panose="02070309020205020404" pitchFamily="49" charset="0"/>
                <a:cs typeface="Courier New" panose="02070309020205020404" pitchFamily="49" charset="0"/>
              </a:rPr>
            </a:br>
            <a:r>
              <a:rPr lang="en-US" sz="1900" dirty="0" smtClean="0">
                <a:latin typeface="Courier New" panose="02070309020205020404" pitchFamily="49" charset="0"/>
                <a:cs typeface="Courier New" panose="02070309020205020404" pitchFamily="49" charset="0"/>
              </a:rPr>
              <a:t/>
            </a:r>
            <a:br>
              <a:rPr lang="en-US" sz="1900" dirty="0" smtClean="0">
                <a:latin typeface="Courier New" panose="02070309020205020404" pitchFamily="49" charset="0"/>
                <a:cs typeface="Courier New" panose="02070309020205020404" pitchFamily="49" charset="0"/>
              </a:rPr>
            </a:br>
            <a:r>
              <a:rPr lang="en-US" sz="1900" dirty="0">
                <a:latin typeface="Courier New" panose="02070309020205020404" pitchFamily="49" charset="0"/>
                <a:cs typeface="Courier New" panose="02070309020205020404" pitchFamily="49" charset="0"/>
              </a:rPr>
              <a:t> </a:t>
            </a:r>
            <a:r>
              <a:rPr lang="en-US" sz="1900" dirty="0" smtClean="0">
                <a:latin typeface="Courier New" panose="02070309020205020404" pitchFamily="49" charset="0"/>
                <a:cs typeface="Courier New" panose="02070309020205020404" pitchFamily="49" charset="0"/>
              </a:rPr>
              <a:t>   Fish(</a:t>
            </a:r>
            <a:r>
              <a:rPr lang="en-US" sz="1900" dirty="0" err="1" smtClean="0">
                <a:latin typeface="Courier New" panose="02070309020205020404" pitchFamily="49" charset="0"/>
                <a:cs typeface="Courier New" panose="02070309020205020404" pitchFamily="49" charset="0"/>
              </a:rPr>
              <a:t>int</a:t>
            </a:r>
            <a:r>
              <a:rPr lang="en-US" sz="1900" dirty="0" smtClean="0">
                <a:latin typeface="Courier New" panose="02070309020205020404" pitchFamily="49" charset="0"/>
                <a:cs typeface="Courier New" panose="02070309020205020404" pitchFamily="49" charset="0"/>
              </a:rPr>
              <a:t> weight, String name, String </a:t>
            </a:r>
            <a:r>
              <a:rPr lang="en-US" sz="1900" dirty="0" err="1" smtClean="0">
                <a:latin typeface="Courier New" panose="02070309020205020404" pitchFamily="49" charset="0"/>
                <a:cs typeface="Courier New" panose="02070309020205020404" pitchFamily="49" charset="0"/>
              </a:rPr>
              <a:t>scalesColor</a:t>
            </a:r>
            <a:r>
              <a:rPr lang="en-US" sz="1900" dirty="0" smtClean="0">
                <a:latin typeface="Courier New" panose="02070309020205020404" pitchFamily="49" charset="0"/>
                <a:cs typeface="Courier New" panose="02070309020205020404" pitchFamily="49" charset="0"/>
              </a:rPr>
              <a:t>){</a:t>
            </a:r>
            <a:br>
              <a:rPr lang="en-US" sz="1900" dirty="0" smtClean="0">
                <a:latin typeface="Courier New" panose="02070309020205020404" pitchFamily="49" charset="0"/>
                <a:cs typeface="Courier New" panose="02070309020205020404" pitchFamily="49" charset="0"/>
              </a:rPr>
            </a:br>
            <a:r>
              <a:rPr lang="en-US" sz="1900" dirty="0" smtClean="0">
                <a:latin typeface="Courier New" panose="02070309020205020404" pitchFamily="49" charset="0"/>
                <a:cs typeface="Courier New" panose="02070309020205020404" pitchFamily="49" charset="0"/>
              </a:rPr>
              <a:t>	  </a:t>
            </a:r>
            <a:r>
              <a:rPr lang="en-US" sz="1900" b="1" dirty="0" smtClean="0">
                <a:solidFill>
                  <a:srgbClr val="00B0F0"/>
                </a:solidFill>
                <a:latin typeface="Courier New" panose="02070309020205020404" pitchFamily="49" charset="0"/>
                <a:cs typeface="Courier New" panose="02070309020205020404" pitchFamily="49" charset="0"/>
              </a:rPr>
              <a:t>super(weight, name);</a:t>
            </a:r>
            <a:r>
              <a:rPr lang="en-US" sz="1900" dirty="0" smtClean="0">
                <a:latin typeface="Courier New" panose="02070309020205020404" pitchFamily="49" charset="0"/>
                <a:cs typeface="Courier New" panose="02070309020205020404" pitchFamily="49" charset="0"/>
              </a:rPr>
              <a:t/>
            </a:r>
            <a:br>
              <a:rPr lang="en-US" sz="1900" dirty="0" smtClean="0">
                <a:latin typeface="Courier New" panose="02070309020205020404" pitchFamily="49" charset="0"/>
                <a:cs typeface="Courier New" panose="02070309020205020404" pitchFamily="49" charset="0"/>
              </a:rPr>
            </a:br>
            <a:r>
              <a:rPr lang="en-US" sz="1900" dirty="0" smtClean="0">
                <a:latin typeface="Courier New" panose="02070309020205020404" pitchFamily="49" charset="0"/>
                <a:cs typeface="Courier New" panose="02070309020205020404" pitchFamily="49" charset="0"/>
              </a:rPr>
              <a:t>	</a:t>
            </a:r>
            <a:r>
              <a:rPr lang="en-US" sz="1900" b="1" dirty="0" smtClean="0">
                <a:solidFill>
                  <a:srgbClr val="FF0000"/>
                </a:solidFill>
                <a:latin typeface="Courier New" panose="02070309020205020404" pitchFamily="49" charset="0"/>
                <a:cs typeface="Courier New" panose="02070309020205020404" pitchFamily="49" charset="0"/>
              </a:rPr>
              <a:t>  </a:t>
            </a:r>
            <a:r>
              <a:rPr lang="en-US" sz="1900" b="1" dirty="0" err="1" smtClean="0">
                <a:solidFill>
                  <a:srgbClr val="FF0000"/>
                </a:solidFill>
                <a:latin typeface="Courier New" panose="02070309020205020404" pitchFamily="49" charset="0"/>
                <a:cs typeface="Courier New" panose="02070309020205020404" pitchFamily="49" charset="0"/>
              </a:rPr>
              <a:t>this.scalesColor</a:t>
            </a:r>
            <a:r>
              <a:rPr lang="en-US" sz="1900" b="1" dirty="0" smtClean="0">
                <a:solidFill>
                  <a:srgbClr val="FF0000"/>
                </a:solidFill>
                <a:latin typeface="Courier New" panose="02070309020205020404" pitchFamily="49" charset="0"/>
                <a:cs typeface="Courier New" panose="02070309020205020404" pitchFamily="49" charset="0"/>
              </a:rPr>
              <a:t> = </a:t>
            </a:r>
            <a:r>
              <a:rPr lang="en-US" sz="1900" b="1" dirty="0" err="1" smtClean="0">
                <a:solidFill>
                  <a:srgbClr val="FF0000"/>
                </a:solidFill>
                <a:latin typeface="Courier New" panose="02070309020205020404" pitchFamily="49" charset="0"/>
                <a:cs typeface="Courier New" panose="02070309020205020404" pitchFamily="49" charset="0"/>
              </a:rPr>
              <a:t>scalesColor</a:t>
            </a:r>
            <a:r>
              <a:rPr lang="en-US" sz="1900" b="1" dirty="0" smtClean="0">
                <a:solidFill>
                  <a:srgbClr val="FF0000"/>
                </a:solidFill>
                <a:latin typeface="Courier New" panose="02070309020205020404" pitchFamily="49" charset="0"/>
                <a:cs typeface="Courier New" panose="02070309020205020404" pitchFamily="49" charset="0"/>
              </a:rPr>
              <a:t>;</a:t>
            </a:r>
            <a:br>
              <a:rPr lang="en-US" sz="1900" b="1" dirty="0" smtClean="0">
                <a:solidFill>
                  <a:srgbClr val="FF0000"/>
                </a:solidFill>
                <a:latin typeface="Courier New" panose="02070309020205020404" pitchFamily="49" charset="0"/>
                <a:cs typeface="Courier New" panose="02070309020205020404" pitchFamily="49" charset="0"/>
              </a:rPr>
            </a:br>
            <a:r>
              <a:rPr lang="en-US" sz="1900" dirty="0" smtClean="0">
                <a:latin typeface="Courier New" panose="02070309020205020404" pitchFamily="49" charset="0"/>
                <a:cs typeface="Courier New" panose="02070309020205020404" pitchFamily="49" charset="0"/>
              </a:rPr>
              <a:t>}</a:t>
            </a:r>
          </a:p>
          <a:p>
            <a:pPr marL="0" indent="0">
              <a:buNone/>
            </a:pPr>
            <a:endParaRPr lang="en-US" sz="1900" dirty="0">
              <a:latin typeface="Courier New" panose="02070309020205020404" pitchFamily="49" charset="0"/>
              <a:cs typeface="Courier New" panose="02070309020205020404" pitchFamily="49" charset="0"/>
            </a:endParaRPr>
          </a:p>
          <a:p>
            <a:pPr marL="0" indent="0">
              <a:buNone/>
            </a:pPr>
            <a:r>
              <a:rPr lang="en-US" sz="2000" dirty="0" smtClean="0"/>
              <a:t>The text in </a:t>
            </a:r>
            <a:r>
              <a:rPr lang="en-US" sz="2000" b="1" dirty="0" smtClean="0">
                <a:solidFill>
                  <a:srgbClr val="00B0F0"/>
                </a:solidFill>
              </a:rPr>
              <a:t>blue</a:t>
            </a:r>
            <a:r>
              <a:rPr lang="en-US" sz="2000" dirty="0" smtClean="0">
                <a:solidFill>
                  <a:srgbClr val="00B0F0"/>
                </a:solidFill>
              </a:rPr>
              <a:t> </a:t>
            </a:r>
            <a:r>
              <a:rPr lang="en-US" sz="2000" dirty="0" smtClean="0"/>
              <a:t>refers to the extended abstract class Animal. This means we will go to the constructor for Animal and give it this weight and this name. The abstract class Animal knows what to do with these two pieces of information.</a:t>
            </a:r>
          </a:p>
          <a:p>
            <a:pPr marL="0" indent="0">
              <a:buNone/>
            </a:pPr>
            <a:endParaRPr lang="en-US" sz="2000" dirty="0"/>
          </a:p>
          <a:p>
            <a:pPr marL="0" indent="0">
              <a:buNone/>
            </a:pPr>
            <a:r>
              <a:rPr lang="en-US" sz="2000" dirty="0" smtClean="0"/>
              <a:t>The text in </a:t>
            </a:r>
            <a:r>
              <a:rPr lang="en-US" sz="2000" b="1" dirty="0" smtClean="0">
                <a:solidFill>
                  <a:srgbClr val="FF0000"/>
                </a:solidFill>
              </a:rPr>
              <a:t>red</a:t>
            </a:r>
            <a:r>
              <a:rPr lang="en-US" sz="2000" dirty="0" smtClean="0">
                <a:solidFill>
                  <a:srgbClr val="FF0000"/>
                </a:solidFill>
              </a:rPr>
              <a:t> </a:t>
            </a:r>
            <a:r>
              <a:rPr lang="en-US" sz="2000" dirty="0" smtClean="0"/>
              <a:t>refers to the variable </a:t>
            </a:r>
            <a:r>
              <a:rPr lang="en-US" sz="2000" dirty="0" err="1" smtClean="0"/>
              <a:t>scalesColor</a:t>
            </a:r>
            <a:r>
              <a:rPr lang="en-US" sz="2000" dirty="0" smtClean="0"/>
              <a:t>, which is within the Fish class and doesn’t exist in the Animal class. The Animal abstract class has no </a:t>
            </a:r>
            <a:r>
              <a:rPr lang="en-US" sz="2000" dirty="0" err="1" smtClean="0"/>
              <a:t>scalesColor</a:t>
            </a:r>
            <a:r>
              <a:rPr lang="en-US" sz="2000" dirty="0" smtClean="0"/>
              <a:t>, so we can’t pass it into the call to super. Animal just wouldn’t know what to do with it, and you would get an error. The Fish class is what handles the </a:t>
            </a:r>
            <a:r>
              <a:rPr lang="en-US" sz="2000" dirty="0" err="1" smtClean="0"/>
              <a:t>scalesColor</a:t>
            </a:r>
            <a:r>
              <a:rPr lang="en-US" sz="2000" dirty="0" smtClean="0"/>
              <a:t>.</a:t>
            </a:r>
          </a:p>
          <a:p>
            <a:pPr marL="0" indent="0">
              <a:buNone/>
            </a:pPr>
            <a:endParaRPr lang="en-US" sz="19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157632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p:cNvSpPr/>
          <p:nvPr/>
        </p:nvSpPr>
        <p:spPr>
          <a:xfrm>
            <a:off x="2491740" y="4800600"/>
            <a:ext cx="4518660" cy="196989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5334000" y="2667000"/>
            <a:ext cx="3768090" cy="175260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0" y="2667000"/>
            <a:ext cx="3429000" cy="16764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quarter" idx="1"/>
          </p:nvPr>
        </p:nvSpPr>
        <p:spPr>
          <a:xfrm>
            <a:off x="125730" y="76201"/>
            <a:ext cx="8976360" cy="1371600"/>
          </a:xfrm>
        </p:spPr>
        <p:txBody>
          <a:bodyPr>
            <a:normAutofit fontScale="85000" lnSpcReduction="10000"/>
          </a:bodyPr>
          <a:lstStyle/>
          <a:p>
            <a:pPr marL="0" indent="0" algn="ctr">
              <a:buNone/>
            </a:pPr>
            <a:r>
              <a:rPr lang="en-US" sz="2000" dirty="0" smtClean="0"/>
              <a:t>Abstract classes let you share some pieces of code while being able to add in other different pieces of code that are unique to a specific class. </a:t>
            </a:r>
            <a:br>
              <a:rPr lang="en-US" sz="2000" dirty="0" smtClean="0"/>
            </a:br>
            <a:r>
              <a:rPr lang="en-US" sz="2000" dirty="0" smtClean="0"/>
              <a:t/>
            </a:r>
            <a:br>
              <a:rPr lang="en-US" sz="2000" dirty="0" smtClean="0"/>
            </a:br>
            <a:r>
              <a:rPr lang="en-US" sz="2000" dirty="0" smtClean="0"/>
              <a:t>In the example below, the text in </a:t>
            </a:r>
            <a:r>
              <a:rPr lang="en-US" sz="2000" b="1" dirty="0" smtClean="0">
                <a:solidFill>
                  <a:srgbClr val="00B0F0"/>
                </a:solidFill>
              </a:rPr>
              <a:t>blue</a:t>
            </a:r>
            <a:r>
              <a:rPr lang="en-US" sz="2000" dirty="0" smtClean="0">
                <a:solidFill>
                  <a:srgbClr val="00B0F0"/>
                </a:solidFill>
              </a:rPr>
              <a:t> </a:t>
            </a:r>
            <a:r>
              <a:rPr lang="en-US" sz="2000" dirty="0" smtClean="0"/>
              <a:t>is code that the concrete classes acquire from their abstract class, Animal. Text in </a:t>
            </a:r>
            <a:r>
              <a:rPr lang="en-US" sz="2000" b="1" dirty="0" smtClean="0">
                <a:solidFill>
                  <a:srgbClr val="FF0000"/>
                </a:solidFill>
              </a:rPr>
              <a:t>red</a:t>
            </a:r>
            <a:r>
              <a:rPr lang="en-US" sz="2000" dirty="0" smtClean="0">
                <a:solidFill>
                  <a:srgbClr val="FF0000"/>
                </a:solidFill>
              </a:rPr>
              <a:t> </a:t>
            </a:r>
            <a:r>
              <a:rPr lang="en-US" sz="2000" dirty="0" smtClean="0"/>
              <a:t>is code that is unique to that specific class.</a:t>
            </a:r>
          </a:p>
        </p:txBody>
      </p:sp>
      <p:sp>
        <p:nvSpPr>
          <p:cNvPr id="4" name="TextBox 3"/>
          <p:cNvSpPr txBox="1"/>
          <p:nvPr/>
        </p:nvSpPr>
        <p:spPr>
          <a:xfrm>
            <a:off x="3326130" y="1381036"/>
            <a:ext cx="2312670" cy="553998"/>
          </a:xfrm>
          <a:prstGeom prst="rect">
            <a:avLst/>
          </a:prstGeom>
          <a:solidFill>
            <a:schemeClr val="accent4">
              <a:lumMod val="20000"/>
              <a:lumOff val="80000"/>
            </a:schemeClr>
          </a:solidFill>
        </p:spPr>
        <p:txBody>
          <a:bodyPr wrap="square" rtlCol="0">
            <a:spAutoFit/>
          </a:bodyPr>
          <a:lstStyle/>
          <a:p>
            <a:pPr algn="ctr"/>
            <a:r>
              <a:rPr lang="en-US" sz="1200" b="1" dirty="0"/>
              <a:t>a</a:t>
            </a:r>
            <a:r>
              <a:rPr lang="en-US" sz="1200" b="1" dirty="0" smtClean="0"/>
              <a:t>bstract class </a:t>
            </a:r>
            <a:r>
              <a:rPr lang="en-US" sz="1200" b="1" u="sng" dirty="0" smtClean="0"/>
              <a:t>Animal</a:t>
            </a:r>
            <a:r>
              <a:rPr lang="en-US" sz="1200" b="1" dirty="0" smtClean="0"/>
              <a:t> has:</a:t>
            </a:r>
            <a:r>
              <a:rPr lang="en-US" b="1" dirty="0" smtClean="0"/>
              <a:t/>
            </a:r>
            <a:br>
              <a:rPr lang="en-US" b="1" dirty="0" smtClean="0"/>
            </a:br>
            <a:r>
              <a:rPr lang="en-US" sz="900" b="1" dirty="0" err="1" smtClean="0"/>
              <a:t>int</a:t>
            </a:r>
            <a:r>
              <a:rPr lang="en-US" sz="900" b="1" dirty="0" smtClean="0"/>
              <a:t> weight</a:t>
            </a:r>
            <a:br>
              <a:rPr lang="en-US" sz="900" b="1" dirty="0" smtClean="0"/>
            </a:br>
            <a:r>
              <a:rPr lang="en-US" sz="900" b="1" dirty="0" smtClean="0"/>
              <a:t>String name</a:t>
            </a:r>
            <a:endParaRPr lang="en-US" sz="900" b="1" dirty="0"/>
          </a:p>
        </p:txBody>
      </p:sp>
      <p:sp>
        <p:nvSpPr>
          <p:cNvPr id="5" name="TextBox 4"/>
          <p:cNvSpPr txBox="1"/>
          <p:nvPr/>
        </p:nvSpPr>
        <p:spPr>
          <a:xfrm>
            <a:off x="125730" y="2667000"/>
            <a:ext cx="2209800" cy="692497"/>
          </a:xfrm>
          <a:prstGeom prst="rect">
            <a:avLst/>
          </a:prstGeom>
          <a:noFill/>
        </p:spPr>
        <p:txBody>
          <a:bodyPr wrap="square" rtlCol="0">
            <a:spAutoFit/>
          </a:bodyPr>
          <a:lstStyle/>
          <a:p>
            <a:pPr algn="ctr"/>
            <a:r>
              <a:rPr lang="en-US" sz="1200" b="1" dirty="0" smtClean="0"/>
              <a:t>class </a:t>
            </a:r>
            <a:r>
              <a:rPr lang="en-US" sz="1200" b="1" u="sng" dirty="0" smtClean="0"/>
              <a:t>Fish</a:t>
            </a:r>
            <a:r>
              <a:rPr lang="en-US" sz="1200" b="1" dirty="0" smtClean="0"/>
              <a:t> has:</a:t>
            </a:r>
            <a:br>
              <a:rPr lang="en-US" sz="1200" b="1" dirty="0" smtClean="0"/>
            </a:br>
            <a:r>
              <a:rPr lang="en-US" sz="900" b="1" dirty="0" err="1" smtClean="0">
                <a:solidFill>
                  <a:srgbClr val="00B0F0"/>
                </a:solidFill>
              </a:rPr>
              <a:t>int</a:t>
            </a:r>
            <a:r>
              <a:rPr lang="en-US" sz="900" b="1" dirty="0" smtClean="0">
                <a:solidFill>
                  <a:srgbClr val="00B0F0"/>
                </a:solidFill>
              </a:rPr>
              <a:t> weight</a:t>
            </a:r>
            <a:br>
              <a:rPr lang="en-US" sz="900" b="1" dirty="0" smtClean="0">
                <a:solidFill>
                  <a:srgbClr val="00B0F0"/>
                </a:solidFill>
              </a:rPr>
            </a:br>
            <a:r>
              <a:rPr lang="en-US" sz="900" b="1" dirty="0" smtClean="0">
                <a:solidFill>
                  <a:srgbClr val="00B0F0"/>
                </a:solidFill>
              </a:rPr>
              <a:t>String name</a:t>
            </a:r>
            <a:br>
              <a:rPr lang="en-US" sz="900" b="1" dirty="0" smtClean="0">
                <a:solidFill>
                  <a:srgbClr val="00B0F0"/>
                </a:solidFill>
              </a:rPr>
            </a:br>
            <a:r>
              <a:rPr lang="en-US" sz="900" b="1" dirty="0" smtClean="0">
                <a:solidFill>
                  <a:srgbClr val="FF0000"/>
                </a:solidFill>
              </a:rPr>
              <a:t>String </a:t>
            </a:r>
            <a:r>
              <a:rPr lang="en-US" sz="900" b="1" dirty="0" err="1" smtClean="0">
                <a:solidFill>
                  <a:srgbClr val="FF0000"/>
                </a:solidFill>
              </a:rPr>
              <a:t>scalesColor</a:t>
            </a:r>
            <a:endParaRPr lang="en-US" sz="900" b="1" dirty="0">
              <a:solidFill>
                <a:srgbClr val="FF0000"/>
              </a:solidFill>
            </a:endParaRPr>
          </a:p>
        </p:txBody>
      </p:sp>
      <p:sp>
        <p:nvSpPr>
          <p:cNvPr id="6" name="TextBox 5"/>
          <p:cNvSpPr txBox="1"/>
          <p:nvPr/>
        </p:nvSpPr>
        <p:spPr>
          <a:xfrm>
            <a:off x="3345180" y="4800600"/>
            <a:ext cx="2209800" cy="830997"/>
          </a:xfrm>
          <a:prstGeom prst="rect">
            <a:avLst/>
          </a:prstGeom>
          <a:noFill/>
        </p:spPr>
        <p:txBody>
          <a:bodyPr wrap="square" rtlCol="0">
            <a:spAutoFit/>
          </a:bodyPr>
          <a:lstStyle/>
          <a:p>
            <a:pPr algn="ctr"/>
            <a:r>
              <a:rPr lang="en-US" sz="1200" b="1" dirty="0" smtClean="0"/>
              <a:t>class </a:t>
            </a:r>
            <a:r>
              <a:rPr lang="en-US" sz="1200" b="1" u="sng" dirty="0" smtClean="0"/>
              <a:t>Lion</a:t>
            </a:r>
            <a:r>
              <a:rPr lang="en-US" sz="1200" b="1" dirty="0" smtClean="0"/>
              <a:t> has:</a:t>
            </a:r>
            <a:br>
              <a:rPr lang="en-US" sz="1200" b="1" dirty="0" smtClean="0"/>
            </a:br>
            <a:r>
              <a:rPr lang="en-US" sz="900" b="1" dirty="0" err="1" smtClean="0">
                <a:solidFill>
                  <a:srgbClr val="00B0F0"/>
                </a:solidFill>
              </a:rPr>
              <a:t>int</a:t>
            </a:r>
            <a:r>
              <a:rPr lang="en-US" sz="900" b="1" dirty="0" smtClean="0">
                <a:solidFill>
                  <a:srgbClr val="00B0F0"/>
                </a:solidFill>
              </a:rPr>
              <a:t> weight</a:t>
            </a:r>
            <a:br>
              <a:rPr lang="en-US" sz="900" b="1" dirty="0" smtClean="0">
                <a:solidFill>
                  <a:srgbClr val="00B0F0"/>
                </a:solidFill>
              </a:rPr>
            </a:br>
            <a:r>
              <a:rPr lang="en-US" sz="900" b="1" dirty="0" smtClean="0">
                <a:solidFill>
                  <a:srgbClr val="00B0F0"/>
                </a:solidFill>
              </a:rPr>
              <a:t>String name</a:t>
            </a:r>
            <a:br>
              <a:rPr lang="en-US" sz="900" b="1" dirty="0" smtClean="0">
                <a:solidFill>
                  <a:srgbClr val="00B0F0"/>
                </a:solidFill>
              </a:rPr>
            </a:br>
            <a:r>
              <a:rPr lang="en-US" sz="900" b="1" dirty="0" smtClean="0">
                <a:solidFill>
                  <a:srgbClr val="FF0000"/>
                </a:solidFill>
              </a:rPr>
              <a:t>String </a:t>
            </a:r>
            <a:r>
              <a:rPr lang="en-US" sz="900" b="1" dirty="0" err="1" smtClean="0">
                <a:solidFill>
                  <a:srgbClr val="FF0000"/>
                </a:solidFill>
              </a:rPr>
              <a:t>maneColor</a:t>
            </a:r>
            <a:r>
              <a:rPr lang="en-US" sz="900" b="1" dirty="0" smtClean="0">
                <a:solidFill>
                  <a:srgbClr val="FF0000"/>
                </a:solidFill>
              </a:rPr>
              <a:t/>
            </a:r>
            <a:br>
              <a:rPr lang="en-US" sz="900" b="1" dirty="0" smtClean="0">
                <a:solidFill>
                  <a:srgbClr val="FF0000"/>
                </a:solidFill>
              </a:rPr>
            </a:br>
            <a:r>
              <a:rPr lang="en-US" sz="900" b="1" dirty="0" err="1" smtClean="0">
                <a:solidFill>
                  <a:srgbClr val="FF0000"/>
                </a:solidFill>
              </a:rPr>
              <a:t>int</a:t>
            </a:r>
            <a:r>
              <a:rPr lang="en-US" sz="900" b="1" dirty="0" smtClean="0">
                <a:solidFill>
                  <a:srgbClr val="FF0000"/>
                </a:solidFill>
              </a:rPr>
              <a:t> </a:t>
            </a:r>
            <a:r>
              <a:rPr lang="en-US" sz="900" b="1" dirty="0" err="1" smtClean="0">
                <a:solidFill>
                  <a:srgbClr val="FF0000"/>
                </a:solidFill>
              </a:rPr>
              <a:t>roarScarinessLevel</a:t>
            </a:r>
            <a:endParaRPr lang="en-US" sz="900" b="1" dirty="0">
              <a:solidFill>
                <a:srgbClr val="FF0000"/>
              </a:solidFill>
            </a:endParaRPr>
          </a:p>
        </p:txBody>
      </p:sp>
      <p:sp>
        <p:nvSpPr>
          <p:cNvPr id="7" name="TextBox 6"/>
          <p:cNvSpPr txBox="1"/>
          <p:nvPr/>
        </p:nvSpPr>
        <p:spPr>
          <a:xfrm>
            <a:off x="6118860" y="2650981"/>
            <a:ext cx="2209800" cy="846386"/>
          </a:xfrm>
          <a:prstGeom prst="rect">
            <a:avLst/>
          </a:prstGeom>
          <a:noFill/>
        </p:spPr>
        <p:txBody>
          <a:bodyPr wrap="square" rtlCol="0">
            <a:spAutoFit/>
          </a:bodyPr>
          <a:lstStyle/>
          <a:p>
            <a:pPr algn="ctr"/>
            <a:r>
              <a:rPr lang="en-US" sz="1200" b="1" dirty="0" smtClean="0"/>
              <a:t>class </a:t>
            </a:r>
            <a:r>
              <a:rPr lang="en-US" sz="1200" b="1" u="sng" dirty="0" smtClean="0"/>
              <a:t>Goat</a:t>
            </a:r>
            <a:r>
              <a:rPr lang="en-US" sz="1200" b="1" dirty="0" smtClean="0"/>
              <a:t> has:</a:t>
            </a:r>
            <a:br>
              <a:rPr lang="en-US" sz="1200" b="1" dirty="0" smtClean="0"/>
            </a:br>
            <a:r>
              <a:rPr lang="en-US" sz="900" b="1" dirty="0" err="1" smtClean="0">
                <a:solidFill>
                  <a:srgbClr val="00B0F0"/>
                </a:solidFill>
              </a:rPr>
              <a:t>int</a:t>
            </a:r>
            <a:r>
              <a:rPr lang="en-US" sz="900" b="1" dirty="0" smtClean="0">
                <a:solidFill>
                  <a:srgbClr val="00B0F0"/>
                </a:solidFill>
              </a:rPr>
              <a:t> weight</a:t>
            </a:r>
            <a:br>
              <a:rPr lang="en-US" sz="900" b="1" dirty="0" smtClean="0">
                <a:solidFill>
                  <a:srgbClr val="00B0F0"/>
                </a:solidFill>
              </a:rPr>
            </a:br>
            <a:r>
              <a:rPr lang="en-US" sz="900" b="1" dirty="0" smtClean="0">
                <a:solidFill>
                  <a:srgbClr val="00B0F0"/>
                </a:solidFill>
              </a:rPr>
              <a:t>String name</a:t>
            </a:r>
            <a:br>
              <a:rPr lang="en-US" sz="900" b="1" dirty="0" smtClean="0">
                <a:solidFill>
                  <a:srgbClr val="00B0F0"/>
                </a:solidFill>
              </a:rPr>
            </a:br>
            <a:r>
              <a:rPr lang="en-US" sz="900" b="1" dirty="0" smtClean="0">
                <a:solidFill>
                  <a:srgbClr val="FF0000"/>
                </a:solidFill>
              </a:rPr>
              <a:t>String </a:t>
            </a:r>
            <a:r>
              <a:rPr lang="en-US" sz="900" b="1" dirty="0" err="1" smtClean="0">
                <a:solidFill>
                  <a:srgbClr val="FF0000"/>
                </a:solidFill>
              </a:rPr>
              <a:t>bleatDescription</a:t>
            </a:r>
            <a:endParaRPr lang="en-US" sz="900" b="1" dirty="0" smtClean="0">
              <a:solidFill>
                <a:srgbClr val="FF0000"/>
              </a:solidFill>
            </a:endParaRPr>
          </a:p>
          <a:p>
            <a:pPr algn="ctr"/>
            <a:endParaRPr lang="en-US" sz="1000" b="1" dirty="0">
              <a:solidFill>
                <a:srgbClr val="00B0F0"/>
              </a:solidFill>
            </a:endParaRPr>
          </a:p>
        </p:txBody>
      </p:sp>
      <p:cxnSp>
        <p:nvCxnSpPr>
          <p:cNvPr id="9" name="Straight Connector 8"/>
          <p:cNvCxnSpPr>
            <a:stCxn id="4" idx="1"/>
            <a:endCxn id="5" idx="0"/>
          </p:cNvCxnSpPr>
          <p:nvPr/>
        </p:nvCxnSpPr>
        <p:spPr>
          <a:xfrm flipH="1">
            <a:off x="1230630" y="1658035"/>
            <a:ext cx="2095500" cy="100896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4" idx="2"/>
            <a:endCxn id="6" idx="0"/>
          </p:cNvCxnSpPr>
          <p:nvPr/>
        </p:nvCxnSpPr>
        <p:spPr>
          <a:xfrm flipH="1">
            <a:off x="4450080" y="1935034"/>
            <a:ext cx="32385" cy="28655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4" idx="3"/>
            <a:endCxn id="7" idx="0"/>
          </p:cNvCxnSpPr>
          <p:nvPr/>
        </p:nvCxnSpPr>
        <p:spPr>
          <a:xfrm>
            <a:off x="5638800" y="1658035"/>
            <a:ext cx="1584960" cy="992946"/>
          </a:xfrm>
          <a:prstGeom prst="line">
            <a:avLst/>
          </a:prstGeom>
        </p:spPr>
        <p:style>
          <a:lnRef idx="1">
            <a:schemeClr val="accent1"/>
          </a:lnRef>
          <a:fillRef idx="0">
            <a:schemeClr val="accent1"/>
          </a:fillRef>
          <a:effectRef idx="0">
            <a:schemeClr val="accent1"/>
          </a:effectRef>
          <a:fontRef idx="minor">
            <a:schemeClr val="tx1"/>
          </a:fontRef>
        </p:style>
      </p:cxnSp>
      <p:sp>
        <p:nvSpPr>
          <p:cNvPr id="14" name="Content Placeholder 2"/>
          <p:cNvSpPr txBox="1">
            <a:spLocks/>
          </p:cNvSpPr>
          <p:nvPr/>
        </p:nvSpPr>
        <p:spPr>
          <a:xfrm>
            <a:off x="-3810" y="3429000"/>
            <a:ext cx="3505200" cy="1143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800" dirty="0" smtClean="0">
                <a:latin typeface="Courier New" panose="02070309020205020404" pitchFamily="49" charset="0"/>
                <a:cs typeface="Courier New" panose="02070309020205020404" pitchFamily="49" charset="0"/>
              </a:rPr>
              <a:t>public class Fish extends Animal {</a:t>
            </a:r>
            <a:br>
              <a:rPr lang="en-US" sz="800" dirty="0" smtClean="0">
                <a:latin typeface="Courier New" panose="02070309020205020404" pitchFamily="49" charset="0"/>
                <a:cs typeface="Courier New" panose="02070309020205020404" pitchFamily="49" charset="0"/>
              </a:rPr>
            </a:br>
            <a:r>
              <a:rPr lang="en-US" sz="800" b="1" dirty="0" smtClean="0">
                <a:solidFill>
                  <a:srgbClr val="FF0000"/>
                </a:solidFill>
                <a:latin typeface="Courier New" panose="02070309020205020404" pitchFamily="49" charset="0"/>
                <a:cs typeface="Courier New" panose="02070309020205020404" pitchFamily="49" charset="0"/>
              </a:rPr>
              <a:t>String </a:t>
            </a:r>
            <a:r>
              <a:rPr lang="en-US" sz="800" b="1" dirty="0" err="1" smtClean="0">
                <a:solidFill>
                  <a:srgbClr val="FF0000"/>
                </a:solidFill>
                <a:latin typeface="Courier New" panose="02070309020205020404" pitchFamily="49" charset="0"/>
                <a:cs typeface="Courier New" panose="02070309020205020404" pitchFamily="49" charset="0"/>
              </a:rPr>
              <a:t>scalesColor</a:t>
            </a:r>
            <a:r>
              <a:rPr lang="en-US" sz="800" b="1" dirty="0" smtClean="0">
                <a:solidFill>
                  <a:srgbClr val="FF0000"/>
                </a:solidFill>
                <a:latin typeface="Courier New" panose="02070309020205020404" pitchFamily="49" charset="0"/>
                <a:cs typeface="Courier New" panose="02070309020205020404" pitchFamily="49" charset="0"/>
              </a:rPr>
              <a:t>;</a:t>
            </a:r>
            <a:r>
              <a:rPr lang="en-US" sz="800" dirty="0" smtClean="0">
                <a:latin typeface="Courier New" panose="02070309020205020404" pitchFamily="49" charset="0"/>
                <a:cs typeface="Courier New" panose="02070309020205020404" pitchFamily="49" charset="0"/>
              </a:rPr>
              <a:t/>
            </a:r>
            <a:br>
              <a:rPr lang="en-US" sz="800" dirty="0" smtClean="0">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
            </a:r>
            <a:br>
              <a:rPr lang="en-US" sz="800" dirty="0" smtClean="0">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    Fish(</a:t>
            </a:r>
            <a:r>
              <a:rPr lang="en-US" sz="800" dirty="0" err="1" smtClean="0">
                <a:latin typeface="Courier New" panose="02070309020205020404" pitchFamily="49" charset="0"/>
                <a:cs typeface="Courier New" panose="02070309020205020404" pitchFamily="49" charset="0"/>
              </a:rPr>
              <a:t>int</a:t>
            </a:r>
            <a:r>
              <a:rPr lang="en-US" sz="800" dirty="0" smtClean="0">
                <a:latin typeface="Courier New" panose="02070309020205020404" pitchFamily="49" charset="0"/>
                <a:cs typeface="Courier New" panose="02070309020205020404" pitchFamily="49" charset="0"/>
              </a:rPr>
              <a:t> weight, String name, String </a:t>
            </a:r>
            <a:r>
              <a:rPr lang="en-US" sz="800" dirty="0" err="1" smtClean="0">
                <a:latin typeface="Courier New" panose="02070309020205020404" pitchFamily="49" charset="0"/>
                <a:cs typeface="Courier New" panose="02070309020205020404" pitchFamily="49" charset="0"/>
              </a:rPr>
              <a:t>scalesColor</a:t>
            </a:r>
            <a:r>
              <a:rPr lang="en-US" sz="800" dirty="0" smtClean="0">
                <a:latin typeface="Courier New" panose="02070309020205020404" pitchFamily="49" charset="0"/>
                <a:cs typeface="Courier New" panose="02070309020205020404" pitchFamily="49" charset="0"/>
              </a:rPr>
              <a:t>){</a:t>
            </a:r>
            <a:br>
              <a:rPr lang="en-US" sz="800" dirty="0" smtClean="0">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	  </a:t>
            </a:r>
            <a:r>
              <a:rPr lang="en-US" sz="800" b="1" dirty="0" smtClean="0">
                <a:solidFill>
                  <a:srgbClr val="00B0F0"/>
                </a:solidFill>
                <a:latin typeface="Courier New" panose="02070309020205020404" pitchFamily="49" charset="0"/>
                <a:cs typeface="Courier New" panose="02070309020205020404" pitchFamily="49" charset="0"/>
              </a:rPr>
              <a:t>super(weight, name);</a:t>
            </a:r>
            <a:r>
              <a:rPr lang="en-US" sz="800" dirty="0" smtClean="0">
                <a:latin typeface="Courier New" panose="02070309020205020404" pitchFamily="49" charset="0"/>
                <a:cs typeface="Courier New" panose="02070309020205020404" pitchFamily="49" charset="0"/>
              </a:rPr>
              <a:t/>
            </a:r>
            <a:br>
              <a:rPr lang="en-US" sz="800" dirty="0" smtClean="0">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	</a:t>
            </a:r>
            <a:r>
              <a:rPr lang="en-US" sz="800" b="1" dirty="0" smtClean="0">
                <a:solidFill>
                  <a:srgbClr val="FF0000"/>
                </a:solidFill>
                <a:latin typeface="Courier New" panose="02070309020205020404" pitchFamily="49" charset="0"/>
                <a:cs typeface="Courier New" panose="02070309020205020404" pitchFamily="49" charset="0"/>
              </a:rPr>
              <a:t>  </a:t>
            </a:r>
            <a:r>
              <a:rPr lang="en-US" sz="800" b="1" dirty="0" err="1" smtClean="0">
                <a:solidFill>
                  <a:srgbClr val="FF0000"/>
                </a:solidFill>
                <a:latin typeface="Courier New" panose="02070309020205020404" pitchFamily="49" charset="0"/>
                <a:cs typeface="Courier New" panose="02070309020205020404" pitchFamily="49" charset="0"/>
              </a:rPr>
              <a:t>this.scalesColor</a:t>
            </a:r>
            <a:r>
              <a:rPr lang="en-US" sz="800" b="1" dirty="0" smtClean="0">
                <a:solidFill>
                  <a:srgbClr val="FF0000"/>
                </a:solidFill>
                <a:latin typeface="Courier New" panose="02070309020205020404" pitchFamily="49" charset="0"/>
                <a:cs typeface="Courier New" panose="02070309020205020404" pitchFamily="49" charset="0"/>
              </a:rPr>
              <a:t> = </a:t>
            </a:r>
            <a:r>
              <a:rPr lang="en-US" sz="800" b="1" dirty="0" err="1" smtClean="0">
                <a:solidFill>
                  <a:srgbClr val="FF0000"/>
                </a:solidFill>
                <a:latin typeface="Courier New" panose="02070309020205020404" pitchFamily="49" charset="0"/>
                <a:cs typeface="Courier New" panose="02070309020205020404" pitchFamily="49" charset="0"/>
              </a:rPr>
              <a:t>scalesColor</a:t>
            </a:r>
            <a:r>
              <a:rPr lang="en-US" sz="800" b="1" dirty="0" smtClean="0">
                <a:solidFill>
                  <a:srgbClr val="FF0000"/>
                </a:solidFill>
                <a:latin typeface="Courier New" panose="02070309020205020404" pitchFamily="49" charset="0"/>
                <a:cs typeface="Courier New" panose="02070309020205020404" pitchFamily="49" charset="0"/>
              </a:rPr>
              <a:t>;</a:t>
            </a:r>
            <a:br>
              <a:rPr lang="en-US" sz="800" b="1" dirty="0" smtClean="0">
                <a:solidFill>
                  <a:srgbClr val="FF0000"/>
                </a:solidFill>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a:t>
            </a:r>
            <a:endParaRPr lang="en-US" sz="800" dirty="0">
              <a:latin typeface="Courier New" panose="02070309020205020404" pitchFamily="49" charset="0"/>
              <a:cs typeface="Courier New" panose="02070309020205020404" pitchFamily="49" charset="0"/>
            </a:endParaRPr>
          </a:p>
        </p:txBody>
      </p:sp>
      <p:sp>
        <p:nvSpPr>
          <p:cNvPr id="15" name="Content Placeholder 2"/>
          <p:cNvSpPr txBox="1">
            <a:spLocks/>
          </p:cNvSpPr>
          <p:nvPr/>
        </p:nvSpPr>
        <p:spPr>
          <a:xfrm>
            <a:off x="2537460" y="5705658"/>
            <a:ext cx="4686300" cy="115234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800" dirty="0" smtClean="0">
                <a:latin typeface="Courier New" panose="02070309020205020404" pitchFamily="49" charset="0"/>
                <a:cs typeface="Courier New" panose="02070309020205020404" pitchFamily="49" charset="0"/>
              </a:rPr>
              <a:t>public class Lion extends Animal {</a:t>
            </a:r>
            <a:br>
              <a:rPr lang="en-US" sz="800" dirty="0" smtClean="0">
                <a:latin typeface="Courier New" panose="02070309020205020404" pitchFamily="49" charset="0"/>
                <a:cs typeface="Courier New" panose="02070309020205020404" pitchFamily="49" charset="0"/>
              </a:rPr>
            </a:br>
            <a:r>
              <a:rPr lang="en-US" sz="800" b="1" dirty="0" smtClean="0">
                <a:solidFill>
                  <a:srgbClr val="FF0000"/>
                </a:solidFill>
                <a:latin typeface="Courier New" panose="02070309020205020404" pitchFamily="49" charset="0"/>
                <a:cs typeface="Courier New" panose="02070309020205020404" pitchFamily="49" charset="0"/>
              </a:rPr>
              <a:t>String </a:t>
            </a:r>
            <a:r>
              <a:rPr lang="en-US" sz="800" b="1" dirty="0" err="1" smtClean="0">
                <a:solidFill>
                  <a:srgbClr val="FF0000"/>
                </a:solidFill>
                <a:latin typeface="Courier New" panose="02070309020205020404" pitchFamily="49" charset="0"/>
                <a:cs typeface="Courier New" panose="02070309020205020404" pitchFamily="49" charset="0"/>
              </a:rPr>
              <a:t>maneColor</a:t>
            </a:r>
            <a:r>
              <a:rPr lang="en-US" sz="800" b="1" dirty="0" smtClean="0">
                <a:solidFill>
                  <a:srgbClr val="FF0000"/>
                </a:solidFill>
                <a:latin typeface="Courier New" panose="02070309020205020404" pitchFamily="49" charset="0"/>
                <a:cs typeface="Courier New" panose="02070309020205020404" pitchFamily="49" charset="0"/>
              </a:rPr>
              <a:t>;</a:t>
            </a:r>
            <a:r>
              <a:rPr lang="en-US" sz="800" dirty="0" smtClean="0">
                <a:solidFill>
                  <a:srgbClr val="FF0000"/>
                </a:solidFill>
                <a:latin typeface="Courier New" panose="02070309020205020404" pitchFamily="49" charset="0"/>
                <a:cs typeface="Courier New" panose="02070309020205020404" pitchFamily="49" charset="0"/>
              </a:rPr>
              <a:t/>
            </a:r>
            <a:br>
              <a:rPr lang="en-US" sz="800" dirty="0" smtClean="0">
                <a:solidFill>
                  <a:srgbClr val="FF0000"/>
                </a:solidFill>
                <a:latin typeface="Courier New" panose="02070309020205020404" pitchFamily="49" charset="0"/>
                <a:cs typeface="Courier New" panose="02070309020205020404" pitchFamily="49" charset="0"/>
              </a:rPr>
            </a:br>
            <a:r>
              <a:rPr lang="en-US" sz="800" dirty="0" err="1" smtClean="0">
                <a:solidFill>
                  <a:srgbClr val="FF0000"/>
                </a:solidFill>
                <a:latin typeface="Courier New" panose="02070309020205020404" pitchFamily="49" charset="0"/>
                <a:cs typeface="Courier New" panose="02070309020205020404" pitchFamily="49" charset="0"/>
              </a:rPr>
              <a:t>int</a:t>
            </a:r>
            <a:r>
              <a:rPr lang="en-US" sz="800" dirty="0" smtClean="0">
                <a:solidFill>
                  <a:srgbClr val="FF0000"/>
                </a:solidFill>
                <a:latin typeface="Courier New" panose="02070309020205020404" pitchFamily="49" charset="0"/>
                <a:cs typeface="Courier New" panose="02070309020205020404" pitchFamily="49" charset="0"/>
              </a:rPr>
              <a:t> </a:t>
            </a:r>
            <a:r>
              <a:rPr lang="en-US" sz="800" dirty="0" err="1" smtClean="0">
                <a:solidFill>
                  <a:srgbClr val="FF0000"/>
                </a:solidFill>
                <a:latin typeface="Courier New" panose="02070309020205020404" pitchFamily="49" charset="0"/>
                <a:cs typeface="Courier New" panose="02070309020205020404" pitchFamily="49" charset="0"/>
              </a:rPr>
              <a:t>roarScarinessLevel</a:t>
            </a:r>
            <a:r>
              <a:rPr lang="en-US" sz="800" dirty="0" smtClean="0">
                <a:solidFill>
                  <a:srgbClr val="FF0000"/>
                </a:solidFill>
                <a:latin typeface="Courier New" panose="02070309020205020404" pitchFamily="49" charset="0"/>
                <a:cs typeface="Courier New" panose="02070309020205020404" pitchFamily="49" charset="0"/>
              </a:rPr>
              <a:t>;</a:t>
            </a:r>
            <a:br>
              <a:rPr lang="en-US" sz="800" dirty="0" smtClean="0">
                <a:solidFill>
                  <a:srgbClr val="FF0000"/>
                </a:solidFill>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
            </a:r>
            <a:br>
              <a:rPr lang="en-US" sz="800" dirty="0" smtClean="0">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    Lion(weight, String name, String </a:t>
            </a:r>
            <a:r>
              <a:rPr lang="en-US" sz="800" dirty="0" err="1" smtClean="0">
                <a:latin typeface="Courier New" panose="02070309020205020404" pitchFamily="49" charset="0"/>
                <a:cs typeface="Courier New" panose="02070309020205020404" pitchFamily="49" charset="0"/>
              </a:rPr>
              <a:t>maneColor</a:t>
            </a:r>
            <a:r>
              <a:rPr lang="en-US" sz="800" dirty="0" smtClean="0">
                <a:latin typeface="Courier New" panose="02070309020205020404" pitchFamily="49" charset="0"/>
                <a:cs typeface="Courier New" panose="02070309020205020404" pitchFamily="49" charset="0"/>
              </a:rPr>
              <a:t>, </a:t>
            </a:r>
            <a:r>
              <a:rPr lang="en-US" sz="800" dirty="0" err="1" smtClean="0">
                <a:latin typeface="Courier New" panose="02070309020205020404" pitchFamily="49" charset="0"/>
                <a:cs typeface="Courier New" panose="02070309020205020404" pitchFamily="49" charset="0"/>
              </a:rPr>
              <a:t>int</a:t>
            </a:r>
            <a:r>
              <a:rPr lang="en-US" sz="800" dirty="0" smtClean="0">
                <a:latin typeface="Courier New" panose="02070309020205020404" pitchFamily="49" charset="0"/>
                <a:cs typeface="Courier New" panose="02070309020205020404" pitchFamily="49" charset="0"/>
              </a:rPr>
              <a:t> </a:t>
            </a:r>
            <a:r>
              <a:rPr lang="en-US" sz="800" dirty="0" err="1" smtClean="0">
                <a:latin typeface="Courier New" panose="02070309020205020404" pitchFamily="49" charset="0"/>
                <a:cs typeface="Courier New" panose="02070309020205020404" pitchFamily="49" charset="0"/>
              </a:rPr>
              <a:t>roarScarinessLevel</a:t>
            </a:r>
            <a:r>
              <a:rPr lang="en-US" sz="800" dirty="0" smtClean="0">
                <a:latin typeface="Courier New" panose="02070309020205020404" pitchFamily="49" charset="0"/>
                <a:cs typeface="Courier New" panose="02070309020205020404" pitchFamily="49" charset="0"/>
              </a:rPr>
              <a:t>){</a:t>
            </a:r>
            <a:br>
              <a:rPr lang="en-US" sz="800" dirty="0" smtClean="0">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	  </a:t>
            </a:r>
            <a:r>
              <a:rPr lang="en-US" sz="800" b="1" dirty="0" smtClean="0">
                <a:solidFill>
                  <a:srgbClr val="00B0F0"/>
                </a:solidFill>
                <a:latin typeface="Courier New" panose="02070309020205020404" pitchFamily="49" charset="0"/>
                <a:cs typeface="Courier New" panose="02070309020205020404" pitchFamily="49" charset="0"/>
              </a:rPr>
              <a:t>super(weight, name);</a:t>
            </a:r>
            <a:r>
              <a:rPr lang="en-US" sz="800" dirty="0" smtClean="0">
                <a:latin typeface="Courier New" panose="02070309020205020404" pitchFamily="49" charset="0"/>
                <a:cs typeface="Courier New" panose="02070309020205020404" pitchFamily="49" charset="0"/>
              </a:rPr>
              <a:t/>
            </a:r>
            <a:br>
              <a:rPr lang="en-US" sz="800" dirty="0" smtClean="0">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	</a:t>
            </a:r>
            <a:r>
              <a:rPr lang="en-US" sz="800" b="1" dirty="0" smtClean="0">
                <a:solidFill>
                  <a:srgbClr val="FF0000"/>
                </a:solidFill>
                <a:latin typeface="Courier New" panose="02070309020205020404" pitchFamily="49" charset="0"/>
                <a:cs typeface="Courier New" panose="02070309020205020404" pitchFamily="49" charset="0"/>
              </a:rPr>
              <a:t>  </a:t>
            </a:r>
            <a:r>
              <a:rPr lang="en-US" sz="800" b="1" dirty="0" err="1" smtClean="0">
                <a:solidFill>
                  <a:srgbClr val="FF0000"/>
                </a:solidFill>
                <a:latin typeface="Courier New" panose="02070309020205020404" pitchFamily="49" charset="0"/>
                <a:cs typeface="Courier New" panose="02070309020205020404" pitchFamily="49" charset="0"/>
              </a:rPr>
              <a:t>this.maneColor</a:t>
            </a:r>
            <a:r>
              <a:rPr lang="en-US" sz="800" b="1" dirty="0" smtClean="0">
                <a:solidFill>
                  <a:srgbClr val="FF0000"/>
                </a:solidFill>
                <a:latin typeface="Courier New" panose="02070309020205020404" pitchFamily="49" charset="0"/>
                <a:cs typeface="Courier New" panose="02070309020205020404" pitchFamily="49" charset="0"/>
              </a:rPr>
              <a:t> = </a:t>
            </a:r>
            <a:r>
              <a:rPr lang="en-US" sz="800" dirty="0" err="1" smtClean="0">
                <a:solidFill>
                  <a:srgbClr val="FF0000"/>
                </a:solidFill>
                <a:latin typeface="Courier New" panose="02070309020205020404" pitchFamily="49" charset="0"/>
                <a:cs typeface="Courier New" panose="02070309020205020404" pitchFamily="49" charset="0"/>
              </a:rPr>
              <a:t>maneColor</a:t>
            </a:r>
            <a:r>
              <a:rPr lang="en-US" sz="800" b="1" dirty="0" smtClean="0">
                <a:solidFill>
                  <a:srgbClr val="FF0000"/>
                </a:solidFill>
                <a:latin typeface="Courier New" panose="02070309020205020404" pitchFamily="49" charset="0"/>
                <a:cs typeface="Courier New" panose="02070309020205020404" pitchFamily="49" charset="0"/>
              </a:rPr>
              <a:t>;</a:t>
            </a:r>
            <a:br>
              <a:rPr lang="en-US" sz="800" b="1" dirty="0" smtClean="0">
                <a:solidFill>
                  <a:srgbClr val="FF0000"/>
                </a:solidFill>
                <a:latin typeface="Courier New" panose="02070309020205020404" pitchFamily="49" charset="0"/>
                <a:cs typeface="Courier New" panose="02070309020205020404" pitchFamily="49" charset="0"/>
              </a:rPr>
            </a:br>
            <a:r>
              <a:rPr lang="en-US" sz="800" b="1" dirty="0" smtClean="0">
                <a:solidFill>
                  <a:srgbClr val="FF0000"/>
                </a:solidFill>
                <a:latin typeface="Courier New" panose="02070309020205020404" pitchFamily="49" charset="0"/>
                <a:cs typeface="Courier New" panose="02070309020205020404" pitchFamily="49" charset="0"/>
              </a:rPr>
              <a:t>                 </a:t>
            </a:r>
            <a:r>
              <a:rPr lang="en-US" sz="800" b="1" dirty="0" err="1" smtClean="0">
                <a:solidFill>
                  <a:srgbClr val="FF0000"/>
                </a:solidFill>
                <a:latin typeface="Courier New" panose="02070309020205020404" pitchFamily="49" charset="0"/>
                <a:cs typeface="Courier New" panose="02070309020205020404" pitchFamily="49" charset="0"/>
              </a:rPr>
              <a:t>this.roarScarinessLevel</a:t>
            </a:r>
            <a:r>
              <a:rPr lang="en-US" sz="800" b="1" dirty="0" smtClean="0">
                <a:solidFill>
                  <a:srgbClr val="FF0000"/>
                </a:solidFill>
                <a:latin typeface="Courier New" panose="02070309020205020404" pitchFamily="49" charset="0"/>
                <a:cs typeface="Courier New" panose="02070309020205020404" pitchFamily="49" charset="0"/>
              </a:rPr>
              <a:t> = </a:t>
            </a:r>
            <a:r>
              <a:rPr lang="en-US" sz="800" b="1" dirty="0" err="1" smtClean="0">
                <a:solidFill>
                  <a:srgbClr val="FF0000"/>
                </a:solidFill>
                <a:latin typeface="Courier New" panose="02070309020205020404" pitchFamily="49" charset="0"/>
                <a:cs typeface="Courier New" panose="02070309020205020404" pitchFamily="49" charset="0"/>
              </a:rPr>
              <a:t>roarScarinessLevel</a:t>
            </a:r>
            <a:r>
              <a:rPr lang="en-US" sz="800" b="1" dirty="0" smtClean="0">
                <a:solidFill>
                  <a:srgbClr val="FF0000"/>
                </a:solidFill>
                <a:latin typeface="Courier New" panose="02070309020205020404" pitchFamily="49" charset="0"/>
                <a:cs typeface="Courier New" panose="02070309020205020404" pitchFamily="49" charset="0"/>
              </a:rPr>
              <a:t>;</a:t>
            </a:r>
            <a:br>
              <a:rPr lang="en-US" sz="800" b="1" dirty="0" smtClean="0">
                <a:solidFill>
                  <a:srgbClr val="FF0000"/>
                </a:solidFill>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a:t>
            </a:r>
            <a:endParaRPr lang="en-US" sz="800" dirty="0">
              <a:latin typeface="Courier New" panose="02070309020205020404" pitchFamily="49" charset="0"/>
              <a:cs typeface="Courier New" panose="02070309020205020404" pitchFamily="49" charset="0"/>
            </a:endParaRPr>
          </a:p>
        </p:txBody>
      </p:sp>
      <p:sp>
        <p:nvSpPr>
          <p:cNvPr id="16" name="Content Placeholder 2"/>
          <p:cNvSpPr txBox="1">
            <a:spLocks/>
          </p:cNvSpPr>
          <p:nvPr/>
        </p:nvSpPr>
        <p:spPr>
          <a:xfrm>
            <a:off x="5334000" y="3429000"/>
            <a:ext cx="3779520" cy="1143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800" dirty="0" smtClean="0">
                <a:latin typeface="Courier New" panose="02070309020205020404" pitchFamily="49" charset="0"/>
                <a:cs typeface="Courier New" panose="02070309020205020404" pitchFamily="49" charset="0"/>
              </a:rPr>
              <a:t>public class Goat extends Animal {</a:t>
            </a:r>
            <a:br>
              <a:rPr lang="en-US" sz="800" dirty="0" smtClean="0">
                <a:latin typeface="Courier New" panose="02070309020205020404" pitchFamily="49" charset="0"/>
                <a:cs typeface="Courier New" panose="02070309020205020404" pitchFamily="49" charset="0"/>
              </a:rPr>
            </a:br>
            <a:r>
              <a:rPr lang="en-US" sz="800" b="1" dirty="0" smtClean="0">
                <a:solidFill>
                  <a:srgbClr val="FF0000"/>
                </a:solidFill>
                <a:latin typeface="Courier New" panose="02070309020205020404" pitchFamily="49" charset="0"/>
                <a:cs typeface="Courier New" panose="02070309020205020404" pitchFamily="49" charset="0"/>
              </a:rPr>
              <a:t>String </a:t>
            </a:r>
            <a:r>
              <a:rPr lang="en-US" sz="800" b="1" dirty="0" err="1" smtClean="0">
                <a:solidFill>
                  <a:srgbClr val="FF0000"/>
                </a:solidFill>
                <a:latin typeface="Courier New" panose="02070309020205020404" pitchFamily="49" charset="0"/>
                <a:cs typeface="Courier New" panose="02070309020205020404" pitchFamily="49" charset="0"/>
              </a:rPr>
              <a:t>bleatDescription</a:t>
            </a:r>
            <a:r>
              <a:rPr lang="en-US" sz="800" b="1" dirty="0" smtClean="0">
                <a:solidFill>
                  <a:srgbClr val="FF0000"/>
                </a:solidFill>
                <a:latin typeface="Courier New" panose="02070309020205020404" pitchFamily="49" charset="0"/>
                <a:cs typeface="Courier New" panose="02070309020205020404" pitchFamily="49" charset="0"/>
              </a:rPr>
              <a:t>;</a:t>
            </a:r>
            <a:r>
              <a:rPr lang="en-US" sz="800" dirty="0" smtClean="0">
                <a:latin typeface="Courier New" panose="02070309020205020404" pitchFamily="49" charset="0"/>
                <a:cs typeface="Courier New" panose="02070309020205020404" pitchFamily="49" charset="0"/>
              </a:rPr>
              <a:t/>
            </a:r>
            <a:br>
              <a:rPr lang="en-US" sz="800" dirty="0" smtClean="0">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
            </a:r>
            <a:br>
              <a:rPr lang="en-US" sz="800" dirty="0" smtClean="0">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    Fish(</a:t>
            </a:r>
            <a:r>
              <a:rPr lang="en-US" sz="800" dirty="0" err="1" smtClean="0">
                <a:latin typeface="Courier New" panose="02070309020205020404" pitchFamily="49" charset="0"/>
                <a:cs typeface="Courier New" panose="02070309020205020404" pitchFamily="49" charset="0"/>
              </a:rPr>
              <a:t>int</a:t>
            </a:r>
            <a:r>
              <a:rPr lang="en-US" sz="800" dirty="0" smtClean="0">
                <a:latin typeface="Courier New" panose="02070309020205020404" pitchFamily="49" charset="0"/>
                <a:cs typeface="Courier New" panose="02070309020205020404" pitchFamily="49" charset="0"/>
              </a:rPr>
              <a:t> weight, String name, String </a:t>
            </a:r>
            <a:r>
              <a:rPr lang="en-US" sz="800" dirty="0" err="1" smtClean="0">
                <a:latin typeface="Courier New" panose="02070309020205020404" pitchFamily="49" charset="0"/>
                <a:cs typeface="Courier New" panose="02070309020205020404" pitchFamily="49" charset="0"/>
              </a:rPr>
              <a:t>bleatDescription</a:t>
            </a:r>
            <a:r>
              <a:rPr lang="en-US" sz="800" dirty="0" smtClean="0">
                <a:latin typeface="Courier New" panose="02070309020205020404" pitchFamily="49" charset="0"/>
                <a:cs typeface="Courier New" panose="02070309020205020404" pitchFamily="49" charset="0"/>
              </a:rPr>
              <a:t>){</a:t>
            </a:r>
            <a:br>
              <a:rPr lang="en-US" sz="800" dirty="0" smtClean="0">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	  </a:t>
            </a:r>
            <a:r>
              <a:rPr lang="en-US" sz="800" b="1" dirty="0" smtClean="0">
                <a:solidFill>
                  <a:srgbClr val="00B0F0"/>
                </a:solidFill>
                <a:latin typeface="Courier New" panose="02070309020205020404" pitchFamily="49" charset="0"/>
                <a:cs typeface="Courier New" panose="02070309020205020404" pitchFamily="49" charset="0"/>
              </a:rPr>
              <a:t>super(weight, name);</a:t>
            </a:r>
            <a:r>
              <a:rPr lang="en-US" sz="800" dirty="0" smtClean="0">
                <a:latin typeface="Courier New" panose="02070309020205020404" pitchFamily="49" charset="0"/>
                <a:cs typeface="Courier New" panose="02070309020205020404" pitchFamily="49" charset="0"/>
              </a:rPr>
              <a:t> </a:t>
            </a:r>
            <a:br>
              <a:rPr lang="en-US" sz="800" dirty="0" smtClean="0">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	</a:t>
            </a:r>
            <a:r>
              <a:rPr lang="en-US" sz="800" b="1" dirty="0" smtClean="0">
                <a:solidFill>
                  <a:srgbClr val="FF0000"/>
                </a:solidFill>
                <a:latin typeface="Courier New" panose="02070309020205020404" pitchFamily="49" charset="0"/>
                <a:cs typeface="Courier New" panose="02070309020205020404" pitchFamily="49" charset="0"/>
              </a:rPr>
              <a:t>  </a:t>
            </a:r>
            <a:r>
              <a:rPr lang="en-US" sz="800" b="1" dirty="0" err="1" smtClean="0">
                <a:solidFill>
                  <a:srgbClr val="FF0000"/>
                </a:solidFill>
                <a:latin typeface="Courier New" panose="02070309020205020404" pitchFamily="49" charset="0"/>
                <a:cs typeface="Courier New" panose="02070309020205020404" pitchFamily="49" charset="0"/>
              </a:rPr>
              <a:t>this.bleatDescription</a:t>
            </a:r>
            <a:r>
              <a:rPr lang="en-US" sz="800" b="1" dirty="0" smtClean="0">
                <a:solidFill>
                  <a:srgbClr val="FF0000"/>
                </a:solidFill>
                <a:latin typeface="Courier New" panose="02070309020205020404" pitchFamily="49" charset="0"/>
                <a:cs typeface="Courier New" panose="02070309020205020404" pitchFamily="49" charset="0"/>
              </a:rPr>
              <a:t> = </a:t>
            </a:r>
            <a:r>
              <a:rPr lang="en-US" sz="800" b="1" dirty="0" err="1" smtClean="0">
                <a:solidFill>
                  <a:srgbClr val="FF0000"/>
                </a:solidFill>
                <a:latin typeface="Courier New" panose="02070309020205020404" pitchFamily="49" charset="0"/>
                <a:cs typeface="Courier New" panose="02070309020205020404" pitchFamily="49" charset="0"/>
              </a:rPr>
              <a:t>bleatDescription</a:t>
            </a:r>
            <a:r>
              <a:rPr lang="en-US" sz="800" b="1" dirty="0" smtClean="0">
                <a:solidFill>
                  <a:srgbClr val="FF0000"/>
                </a:solidFill>
                <a:latin typeface="Courier New" panose="02070309020205020404" pitchFamily="49" charset="0"/>
                <a:cs typeface="Courier New" panose="02070309020205020404" pitchFamily="49" charset="0"/>
              </a:rPr>
              <a:t>;</a:t>
            </a:r>
            <a:br>
              <a:rPr lang="en-US" sz="800" b="1" dirty="0" smtClean="0">
                <a:solidFill>
                  <a:srgbClr val="FF0000"/>
                </a:solidFill>
                <a:latin typeface="Courier New" panose="02070309020205020404" pitchFamily="49" charset="0"/>
                <a:cs typeface="Courier New" panose="02070309020205020404" pitchFamily="49" charset="0"/>
              </a:rPr>
            </a:br>
            <a:r>
              <a:rPr lang="en-US" sz="800" dirty="0" smtClean="0">
                <a:latin typeface="Courier New" panose="02070309020205020404" pitchFamily="49" charset="0"/>
                <a:cs typeface="Courier New" panose="02070309020205020404" pitchFamily="49" charset="0"/>
              </a:rPr>
              <a:t>}</a:t>
            </a:r>
            <a:endParaRPr lang="en-US" sz="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3572146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Search Trees</a:t>
            </a:r>
            <a:endParaRPr lang="en-US" dirty="0"/>
          </a:p>
        </p:txBody>
      </p:sp>
      <p:sp>
        <p:nvSpPr>
          <p:cNvPr id="3" name="Content Placeholder 2"/>
          <p:cNvSpPr>
            <a:spLocks noGrp="1"/>
          </p:cNvSpPr>
          <p:nvPr>
            <p:ph sz="quarter" idx="1"/>
          </p:nvPr>
        </p:nvSpPr>
        <p:spPr/>
        <p:txBody>
          <a:bodyPr/>
          <a:lstStyle/>
          <a:p>
            <a:r>
              <a:rPr lang="en-US" dirty="0" smtClean="0"/>
              <a:t>Each node has two children (left and right)</a:t>
            </a:r>
          </a:p>
          <a:p>
            <a:r>
              <a:rPr lang="en-US" dirty="0" smtClean="0"/>
              <a:t>Left’s key is smaller than parent’s key</a:t>
            </a:r>
          </a:p>
          <a:p>
            <a:r>
              <a:rPr lang="en-US" dirty="0" smtClean="0"/>
              <a:t>Right’s key is larger than parent’s key</a:t>
            </a:r>
            <a:endParaRPr lang="en-US" dirty="0"/>
          </a:p>
        </p:txBody>
      </p:sp>
    </p:spTree>
    <p:extLst>
      <p:ext uri="{BB962C8B-B14F-4D97-AF65-F5344CB8AC3E}">
        <p14:creationId xmlns:p14="http://schemas.microsoft.com/office/powerpoint/2010/main" val="3004052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BST</a:t>
            </a:r>
            <a:endParaRPr lang="en-US" dirty="0"/>
          </a:p>
        </p:txBody>
      </p:sp>
      <p:sp>
        <p:nvSpPr>
          <p:cNvPr id="3" name="Content Placeholder 2"/>
          <p:cNvSpPr>
            <a:spLocks noGrp="1"/>
          </p:cNvSpPr>
          <p:nvPr>
            <p:ph sz="quarter" idx="1"/>
          </p:nvPr>
        </p:nvSpPr>
        <p:spPr/>
        <p:txBody>
          <a:bodyPr/>
          <a:lstStyle/>
          <a:p>
            <a:r>
              <a:rPr lang="en-US" dirty="0" smtClean="0"/>
              <a:t>Let’s add to this tree and remove from this tree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68443929"/>
              </p:ext>
            </p:extLst>
          </p:nvPr>
        </p:nvGraphicFramePr>
        <p:xfrm>
          <a:off x="3124200" y="2438400"/>
          <a:ext cx="2286000" cy="3291840"/>
        </p:xfrm>
        <a:graphic>
          <a:graphicData uri="http://schemas.openxmlformats.org/drawingml/2006/table">
            <a:tbl>
              <a:tblPr/>
              <a:tblGrid>
                <a:gridCol w="2286000"/>
              </a:tblGrid>
              <a:tr h="0">
                <a:tc>
                  <a:txBody>
                    <a:bodyPr/>
                    <a:lstStyle/>
                    <a:p>
                      <a:r>
                        <a:rPr lang="en-US" b="1">
                          <a:effectLst/>
                          <a:latin typeface="Courier New"/>
                        </a:rPr>
                        <a:t>         10</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4      12</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2     7</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  \   /  \</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1   3  6    8</a:t>
                      </a:r>
                      <a:endParaRPr lang="en-US" b="1">
                        <a:effectLst/>
                      </a:endParaRPr>
                    </a:p>
                  </a:txBody>
                  <a:tcPr anchor="ctr">
                    <a:lnL>
                      <a:noFill/>
                    </a:lnL>
                    <a:lnR>
                      <a:noFill/>
                    </a:lnR>
                    <a:lnT>
                      <a:noFill/>
                    </a:lnT>
                    <a:lnB>
                      <a:noFill/>
                    </a:lnB>
                    <a:solidFill>
                      <a:srgbClr val="FFFFFF"/>
                    </a:solidFill>
                  </a:tcPr>
                </a:tc>
              </a:tr>
              <a:tr h="0">
                <a:tc>
                  <a:txBody>
                    <a:bodyPr/>
                    <a:lstStyle/>
                    <a:p>
                      <a:r>
                        <a:rPr lang="en-US" b="1">
                          <a:effectLst/>
                          <a:latin typeface="Courier New"/>
                        </a:rPr>
                        <a:t>      /</a:t>
                      </a:r>
                      <a:endParaRPr lang="en-US" b="1">
                        <a:effectLst/>
                      </a:endParaRPr>
                    </a:p>
                  </a:txBody>
                  <a:tcPr anchor="ctr">
                    <a:lnL>
                      <a:noFill/>
                    </a:lnL>
                    <a:lnR>
                      <a:noFill/>
                    </a:lnR>
                    <a:lnT>
                      <a:noFill/>
                    </a:lnT>
                    <a:lnB>
                      <a:noFill/>
                    </a:lnB>
                    <a:solidFill>
                      <a:srgbClr val="FFFFFF"/>
                    </a:solidFill>
                  </a:tcPr>
                </a:tc>
              </a:tr>
              <a:tr h="0">
                <a:tc>
                  <a:txBody>
                    <a:bodyPr/>
                    <a:lstStyle/>
                    <a:p>
                      <a:r>
                        <a:rPr lang="en-US" b="1" dirty="0">
                          <a:effectLst/>
                          <a:latin typeface="Courier New"/>
                        </a:rPr>
                        <a:t>     5</a:t>
                      </a:r>
                      <a:endParaRPr lang="en-US" b="1" dirty="0">
                        <a:effectLst/>
                      </a:endParaRPr>
                    </a:p>
                  </a:txBody>
                  <a:tcPr anchor="ct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13091037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59</TotalTime>
  <Words>507</Words>
  <Application>Microsoft Office PowerPoint</Application>
  <PresentationFormat>On-screen Show (4:3)</PresentationFormat>
  <Paragraphs>150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Oriel</vt:lpstr>
      <vt:lpstr>Interfaces, Abstract Classes, and Data Structures</vt:lpstr>
      <vt:lpstr>Interfaces</vt:lpstr>
      <vt:lpstr>Abstract Classes</vt:lpstr>
      <vt:lpstr>How many classes can you extend?</vt:lpstr>
      <vt:lpstr>What is “super”?</vt:lpstr>
      <vt:lpstr>Let’s examine that more closely.</vt:lpstr>
      <vt:lpstr>PowerPoint Presentation</vt:lpstr>
      <vt:lpstr>Binary Search Trees</vt:lpstr>
      <vt:lpstr>Example BST</vt:lpstr>
      <vt:lpstr>Example BST: addElt</vt:lpstr>
      <vt:lpstr>Example BST: addElt</vt:lpstr>
      <vt:lpstr>Example BST: remElt</vt:lpstr>
      <vt:lpstr>Example BST: remElt</vt:lpstr>
      <vt:lpstr>Example BST: remElt</vt:lpstr>
      <vt:lpstr>Example BST: remElt</vt:lpstr>
      <vt:lpstr>Example BST: remElt</vt:lpstr>
      <vt:lpstr>Example BST: remElt</vt:lpstr>
      <vt:lpstr>Example BST: remElt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Christina</cp:lastModifiedBy>
  <cp:revision>35</cp:revision>
  <dcterms:created xsi:type="dcterms:W3CDTF">2015-11-05T21:45:33Z</dcterms:created>
  <dcterms:modified xsi:type="dcterms:W3CDTF">2015-11-06T14:27:32Z</dcterms:modified>
</cp:coreProperties>
</file>