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80" r:id="rId3"/>
    <p:sldId id="277" r:id="rId4"/>
    <p:sldId id="257" r:id="rId5"/>
    <p:sldId id="258" r:id="rId6"/>
    <p:sldId id="278"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9"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7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4CAF6D-89C9-4529-BD68-20A6DD128261}" type="datetimeFigureOut">
              <a:rPr lang="en-US" smtClean="0"/>
              <a:t>11/6/2015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33CF30-299F-4929-80EA-2EC7CE445BA3}" type="slidenum">
              <a:rPr lang="en-US" smtClean="0"/>
              <a:t>‹#›</a:t>
            </a:fld>
            <a:endParaRPr lang="en-US"/>
          </a:p>
        </p:txBody>
      </p:sp>
    </p:spTree>
    <p:extLst>
      <p:ext uri="{BB962C8B-B14F-4D97-AF65-F5344CB8AC3E}">
        <p14:creationId xmlns:p14="http://schemas.microsoft.com/office/powerpoint/2010/main" val="1282042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33CF30-299F-4929-80EA-2EC7CE445BA3}" type="slidenum">
              <a:rPr lang="en-US" smtClean="0"/>
              <a:t>4</a:t>
            </a:fld>
            <a:endParaRPr lang="en-US"/>
          </a:p>
        </p:txBody>
      </p:sp>
    </p:spTree>
    <p:extLst>
      <p:ext uri="{BB962C8B-B14F-4D97-AF65-F5344CB8AC3E}">
        <p14:creationId xmlns:p14="http://schemas.microsoft.com/office/powerpoint/2010/main" val="3746981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17EED5-F140-4B2E-95BD-42AC6B856487}" type="datetime1">
              <a:rPr lang="en-US" smtClean="0"/>
              <a:t>11/6/2015</a:t>
            </a:fld>
            <a:endParaRPr lang="en-US"/>
          </a:p>
        </p:txBody>
      </p:sp>
      <p:sp>
        <p:nvSpPr>
          <p:cNvPr id="5" name="Footer Placeholder 4"/>
          <p:cNvSpPr>
            <a:spLocks noGrp="1"/>
          </p:cNvSpPr>
          <p:nvPr>
            <p:ph type="ftr" sz="quarter" idx="11"/>
          </p:nvPr>
        </p:nvSpPr>
        <p:spPr/>
        <p:txBody>
          <a:bodyPr/>
          <a:lstStyle/>
          <a:p>
            <a:r>
              <a:rPr lang="en-US" smtClean="0"/>
              <a:t>Extra Help Session (Christina Aiello)</a:t>
            </a:r>
            <a:endParaRPr lang="en-US"/>
          </a:p>
        </p:txBody>
      </p:sp>
      <p:sp>
        <p:nvSpPr>
          <p:cNvPr id="6" name="Slide Number Placeholder 5"/>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4235878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C7745D-CD43-4FB9-87D6-50245C28C84D}" type="datetime1">
              <a:rPr lang="en-US" smtClean="0"/>
              <a:t>11/6/2015</a:t>
            </a:fld>
            <a:endParaRPr lang="en-US"/>
          </a:p>
        </p:txBody>
      </p:sp>
      <p:sp>
        <p:nvSpPr>
          <p:cNvPr id="5" name="Footer Placeholder 4"/>
          <p:cNvSpPr>
            <a:spLocks noGrp="1"/>
          </p:cNvSpPr>
          <p:nvPr>
            <p:ph type="ftr" sz="quarter" idx="11"/>
          </p:nvPr>
        </p:nvSpPr>
        <p:spPr/>
        <p:txBody>
          <a:bodyPr/>
          <a:lstStyle/>
          <a:p>
            <a:r>
              <a:rPr lang="en-US" smtClean="0"/>
              <a:t>Extra Help Session (Christina Aiello)</a:t>
            </a:r>
            <a:endParaRPr lang="en-US"/>
          </a:p>
        </p:txBody>
      </p:sp>
      <p:sp>
        <p:nvSpPr>
          <p:cNvPr id="6" name="Slide Number Placeholder 5"/>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224506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5EFFFF-E4F8-4301-9233-E73EAF73FD72}" type="datetime1">
              <a:rPr lang="en-US" smtClean="0"/>
              <a:t>11/6/2015</a:t>
            </a:fld>
            <a:endParaRPr lang="en-US"/>
          </a:p>
        </p:txBody>
      </p:sp>
      <p:sp>
        <p:nvSpPr>
          <p:cNvPr id="5" name="Footer Placeholder 4"/>
          <p:cNvSpPr>
            <a:spLocks noGrp="1"/>
          </p:cNvSpPr>
          <p:nvPr>
            <p:ph type="ftr" sz="quarter" idx="11"/>
          </p:nvPr>
        </p:nvSpPr>
        <p:spPr/>
        <p:txBody>
          <a:bodyPr/>
          <a:lstStyle/>
          <a:p>
            <a:r>
              <a:rPr lang="en-US" smtClean="0"/>
              <a:t>Extra Help Session (Christina Aiello)</a:t>
            </a:r>
            <a:endParaRPr lang="en-US"/>
          </a:p>
        </p:txBody>
      </p:sp>
      <p:sp>
        <p:nvSpPr>
          <p:cNvPr id="6" name="Slide Number Placeholder 5"/>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68370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D0243-978B-4BFB-A85F-5D68052E8C17}" type="datetime1">
              <a:rPr lang="en-US" smtClean="0"/>
              <a:t>11/6/2015</a:t>
            </a:fld>
            <a:endParaRPr lang="en-US"/>
          </a:p>
        </p:txBody>
      </p:sp>
      <p:sp>
        <p:nvSpPr>
          <p:cNvPr id="5" name="Footer Placeholder 4"/>
          <p:cNvSpPr>
            <a:spLocks noGrp="1"/>
          </p:cNvSpPr>
          <p:nvPr>
            <p:ph type="ftr" sz="quarter" idx="11"/>
          </p:nvPr>
        </p:nvSpPr>
        <p:spPr/>
        <p:txBody>
          <a:bodyPr/>
          <a:lstStyle/>
          <a:p>
            <a:r>
              <a:rPr lang="en-US" smtClean="0"/>
              <a:t>Extra Help Session (Christina Aiello)</a:t>
            </a:r>
            <a:endParaRPr lang="en-US"/>
          </a:p>
        </p:txBody>
      </p:sp>
      <p:sp>
        <p:nvSpPr>
          <p:cNvPr id="6" name="Slide Number Placeholder 5"/>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2230328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4202A5-27AB-41BA-8870-514FC685AFD0}" type="datetime1">
              <a:rPr lang="en-US" smtClean="0"/>
              <a:t>11/6/2015</a:t>
            </a:fld>
            <a:endParaRPr lang="en-US"/>
          </a:p>
        </p:txBody>
      </p:sp>
      <p:sp>
        <p:nvSpPr>
          <p:cNvPr id="5" name="Footer Placeholder 4"/>
          <p:cNvSpPr>
            <a:spLocks noGrp="1"/>
          </p:cNvSpPr>
          <p:nvPr>
            <p:ph type="ftr" sz="quarter" idx="11"/>
          </p:nvPr>
        </p:nvSpPr>
        <p:spPr/>
        <p:txBody>
          <a:bodyPr/>
          <a:lstStyle/>
          <a:p>
            <a:r>
              <a:rPr lang="en-US" smtClean="0"/>
              <a:t>Extra Help Session (Christina Aiello)</a:t>
            </a:r>
            <a:endParaRPr lang="en-US"/>
          </a:p>
        </p:txBody>
      </p:sp>
      <p:sp>
        <p:nvSpPr>
          <p:cNvPr id="6" name="Slide Number Placeholder 5"/>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4260555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2789A2-6498-4AE9-A2F2-1C6AE3CF36B2}" type="datetime1">
              <a:rPr lang="en-US" smtClean="0"/>
              <a:t>11/6/2015</a:t>
            </a:fld>
            <a:endParaRPr lang="en-US"/>
          </a:p>
        </p:txBody>
      </p:sp>
      <p:sp>
        <p:nvSpPr>
          <p:cNvPr id="6" name="Footer Placeholder 5"/>
          <p:cNvSpPr>
            <a:spLocks noGrp="1"/>
          </p:cNvSpPr>
          <p:nvPr>
            <p:ph type="ftr" sz="quarter" idx="11"/>
          </p:nvPr>
        </p:nvSpPr>
        <p:spPr/>
        <p:txBody>
          <a:bodyPr/>
          <a:lstStyle/>
          <a:p>
            <a:r>
              <a:rPr lang="en-US" smtClean="0"/>
              <a:t>Extra Help Session (Christina Aiello)</a:t>
            </a:r>
            <a:endParaRPr lang="en-US"/>
          </a:p>
        </p:txBody>
      </p:sp>
      <p:sp>
        <p:nvSpPr>
          <p:cNvPr id="7" name="Slide Number Placeholder 6"/>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419027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3668A2-A6F2-4BD0-AA43-7F12B657F97A}" type="datetime1">
              <a:rPr lang="en-US" smtClean="0"/>
              <a:t>11/6/2015</a:t>
            </a:fld>
            <a:endParaRPr lang="en-US"/>
          </a:p>
        </p:txBody>
      </p:sp>
      <p:sp>
        <p:nvSpPr>
          <p:cNvPr id="8" name="Footer Placeholder 7"/>
          <p:cNvSpPr>
            <a:spLocks noGrp="1"/>
          </p:cNvSpPr>
          <p:nvPr>
            <p:ph type="ftr" sz="quarter" idx="11"/>
          </p:nvPr>
        </p:nvSpPr>
        <p:spPr/>
        <p:txBody>
          <a:bodyPr/>
          <a:lstStyle/>
          <a:p>
            <a:r>
              <a:rPr lang="en-US" smtClean="0"/>
              <a:t>Extra Help Session (Christina Aiello)</a:t>
            </a:r>
            <a:endParaRPr lang="en-US"/>
          </a:p>
        </p:txBody>
      </p:sp>
      <p:sp>
        <p:nvSpPr>
          <p:cNvPr id="9" name="Slide Number Placeholder 8"/>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2163367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8994E1-B5AC-4458-943C-2891B74C3225}" type="datetime1">
              <a:rPr lang="en-US" smtClean="0"/>
              <a:t>11/6/2015</a:t>
            </a:fld>
            <a:endParaRPr lang="en-US"/>
          </a:p>
        </p:txBody>
      </p:sp>
      <p:sp>
        <p:nvSpPr>
          <p:cNvPr id="4" name="Footer Placeholder 3"/>
          <p:cNvSpPr>
            <a:spLocks noGrp="1"/>
          </p:cNvSpPr>
          <p:nvPr>
            <p:ph type="ftr" sz="quarter" idx="11"/>
          </p:nvPr>
        </p:nvSpPr>
        <p:spPr/>
        <p:txBody>
          <a:bodyPr/>
          <a:lstStyle/>
          <a:p>
            <a:r>
              <a:rPr lang="en-US" smtClean="0"/>
              <a:t>Extra Help Session (Christina Aiello)</a:t>
            </a:r>
            <a:endParaRPr lang="en-US"/>
          </a:p>
        </p:txBody>
      </p:sp>
      <p:sp>
        <p:nvSpPr>
          <p:cNvPr id="5" name="Slide Number Placeholder 4"/>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4072594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73214-8F40-4F7A-AB3D-F6D77E03E07D}" type="datetime1">
              <a:rPr lang="en-US" smtClean="0"/>
              <a:t>11/6/2015</a:t>
            </a:fld>
            <a:endParaRPr lang="en-US"/>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sp>
        <p:nvSpPr>
          <p:cNvPr id="4" name="Slide Number Placeholder 3"/>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3982946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2E3F23-ADFD-4271-83C8-14D093ED0C03}" type="datetime1">
              <a:rPr lang="en-US" smtClean="0"/>
              <a:t>11/6/2015</a:t>
            </a:fld>
            <a:endParaRPr lang="en-US"/>
          </a:p>
        </p:txBody>
      </p:sp>
      <p:sp>
        <p:nvSpPr>
          <p:cNvPr id="6" name="Footer Placeholder 5"/>
          <p:cNvSpPr>
            <a:spLocks noGrp="1"/>
          </p:cNvSpPr>
          <p:nvPr>
            <p:ph type="ftr" sz="quarter" idx="11"/>
          </p:nvPr>
        </p:nvSpPr>
        <p:spPr/>
        <p:txBody>
          <a:bodyPr/>
          <a:lstStyle/>
          <a:p>
            <a:r>
              <a:rPr lang="en-US" smtClean="0"/>
              <a:t>Extra Help Session (Christina Aiello)</a:t>
            </a:r>
            <a:endParaRPr lang="en-US"/>
          </a:p>
        </p:txBody>
      </p:sp>
      <p:sp>
        <p:nvSpPr>
          <p:cNvPr id="7" name="Slide Number Placeholder 6"/>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209574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999A8-F675-4ACD-912D-52DAF91559E2}" type="datetime1">
              <a:rPr lang="en-US" smtClean="0"/>
              <a:t>11/6/2015</a:t>
            </a:fld>
            <a:endParaRPr lang="en-US"/>
          </a:p>
        </p:txBody>
      </p:sp>
      <p:sp>
        <p:nvSpPr>
          <p:cNvPr id="6" name="Footer Placeholder 5"/>
          <p:cNvSpPr>
            <a:spLocks noGrp="1"/>
          </p:cNvSpPr>
          <p:nvPr>
            <p:ph type="ftr" sz="quarter" idx="11"/>
          </p:nvPr>
        </p:nvSpPr>
        <p:spPr/>
        <p:txBody>
          <a:bodyPr/>
          <a:lstStyle/>
          <a:p>
            <a:r>
              <a:rPr lang="en-US" smtClean="0"/>
              <a:t>Extra Help Session (Christina Aiello)</a:t>
            </a:r>
            <a:endParaRPr lang="en-US"/>
          </a:p>
        </p:txBody>
      </p:sp>
      <p:sp>
        <p:nvSpPr>
          <p:cNvPr id="7" name="Slide Number Placeholder 6"/>
          <p:cNvSpPr>
            <a:spLocks noGrp="1"/>
          </p:cNvSpPr>
          <p:nvPr>
            <p:ph type="sldNum" sz="quarter" idx="12"/>
          </p:nvPr>
        </p:nvSpPr>
        <p:spPr/>
        <p:txBody>
          <a:bodyPr/>
          <a:lstStyle/>
          <a:p>
            <a:fld id="{4A629B3F-EC76-4D2C-B8B9-F1E4A13C7E98}" type="slidenum">
              <a:rPr lang="en-US" smtClean="0"/>
              <a:t>‹#›</a:t>
            </a:fld>
            <a:endParaRPr lang="en-US"/>
          </a:p>
        </p:txBody>
      </p:sp>
    </p:spTree>
    <p:extLst>
      <p:ext uri="{BB962C8B-B14F-4D97-AF65-F5344CB8AC3E}">
        <p14:creationId xmlns:p14="http://schemas.microsoft.com/office/powerpoint/2010/main" val="2275706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9F659-BE62-4C9F-AE9D-80F0905A9DD7}" type="datetime1">
              <a:rPr lang="en-US" smtClean="0"/>
              <a:t>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Extra Help Session (Christina Aiello)</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29B3F-EC76-4D2C-B8B9-F1E4A13C7E98}" type="slidenum">
              <a:rPr lang="en-US" smtClean="0"/>
              <a:t>‹#›</a:t>
            </a:fld>
            <a:endParaRPr lang="en-US"/>
          </a:p>
        </p:txBody>
      </p:sp>
    </p:spTree>
    <p:extLst>
      <p:ext uri="{BB962C8B-B14F-4D97-AF65-F5344CB8AC3E}">
        <p14:creationId xmlns:p14="http://schemas.microsoft.com/office/powerpoint/2010/main" val="2835002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Using the Eclipse Debugger</a:t>
            </a:r>
            <a:endParaRPr lang="en-US" b="1" dirty="0"/>
          </a:p>
        </p:txBody>
      </p:sp>
      <p:sp>
        <p:nvSpPr>
          <p:cNvPr id="4" name="Footer Placeholder 3"/>
          <p:cNvSpPr>
            <a:spLocks noGrp="1"/>
          </p:cNvSpPr>
          <p:nvPr>
            <p:ph type="ftr" sz="quarter" idx="11"/>
          </p:nvPr>
        </p:nvSpPr>
        <p:spPr/>
        <p:txBody>
          <a:bodyPr/>
          <a:lstStyle/>
          <a:p>
            <a:r>
              <a:rPr lang="en-US" smtClean="0"/>
              <a:t>Extra Help Session (Christina Aiello)</a:t>
            </a:r>
            <a:endParaRPr lang="en-US"/>
          </a:p>
        </p:txBody>
      </p:sp>
    </p:spTree>
    <p:extLst>
      <p:ext uri="{BB962C8B-B14F-4D97-AF65-F5344CB8AC3E}">
        <p14:creationId xmlns:p14="http://schemas.microsoft.com/office/powerpoint/2010/main" val="3032725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347172"/>
            <a:ext cx="5491163" cy="5195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0" y="274638"/>
            <a:ext cx="9144000" cy="1173162"/>
          </a:xfrm>
        </p:spPr>
        <p:txBody>
          <a:bodyPr>
            <a:normAutofit fontScale="90000"/>
          </a:bodyPr>
          <a:lstStyle/>
          <a:p>
            <a:r>
              <a:rPr lang="en-US" sz="3000" dirty="0" smtClean="0"/>
              <a:t>Click the </a:t>
            </a:r>
            <a:r>
              <a:rPr lang="en-US" sz="3000" dirty="0" smtClean="0"/>
              <a:t>yellow arrow that is the “step </a:t>
            </a:r>
            <a:r>
              <a:rPr lang="en-US" sz="3000" dirty="0" smtClean="0"/>
              <a:t>into” button to step into this line of code and see what happens when the line is run.</a:t>
            </a:r>
            <a:endParaRPr lang="en-US" sz="3000"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sp>
        <p:nvSpPr>
          <p:cNvPr id="5" name="Rounded Rectangle 4"/>
          <p:cNvSpPr/>
          <p:nvPr/>
        </p:nvSpPr>
        <p:spPr>
          <a:xfrm>
            <a:off x="3691890" y="1524000"/>
            <a:ext cx="270510" cy="2286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0517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6096000"/>
          </a:xfrm>
        </p:spPr>
        <p:txBody>
          <a:bodyPr>
            <a:noAutofit/>
          </a:bodyPr>
          <a:lstStyle/>
          <a:p>
            <a:r>
              <a:rPr lang="en-US" sz="2500" dirty="0" smtClean="0"/>
              <a:t>Recall that this is where we were before we clicked “step into:”</a:t>
            </a:r>
            <a:br>
              <a:rPr lang="en-US" sz="2500" dirty="0" smtClean="0"/>
            </a:br>
            <a:r>
              <a:rPr lang="en-US" sz="2500" dirty="0" smtClean="0"/>
              <a:t/>
            </a:r>
            <a:br>
              <a:rPr lang="en-US" sz="2500" dirty="0" smtClean="0"/>
            </a:br>
            <a:r>
              <a:rPr lang="en-US" sz="2500" dirty="0" smtClean="0"/>
              <a:t/>
            </a:r>
            <a:br>
              <a:rPr lang="en-US" sz="2500" dirty="0" smtClean="0"/>
            </a:br>
            <a:r>
              <a:rPr lang="en-US" sz="2500" dirty="0"/>
              <a:t/>
            </a:r>
            <a:br>
              <a:rPr lang="en-US" sz="2500" dirty="0"/>
            </a:br>
            <a:r>
              <a:rPr lang="en-US" sz="2500" dirty="0" smtClean="0"/>
              <a:t>Clicking </a:t>
            </a:r>
            <a:r>
              <a:rPr lang="en-US" sz="2500" dirty="0" smtClean="0"/>
              <a:t>“step into” </a:t>
            </a:r>
            <a:r>
              <a:rPr lang="en-US" sz="2500" dirty="0" smtClean="0"/>
              <a:t>has now brought </a:t>
            </a:r>
            <a:r>
              <a:rPr lang="en-US" sz="2500" dirty="0" smtClean="0"/>
              <a:t>us </a:t>
            </a:r>
            <a:r>
              <a:rPr lang="en-US" sz="2500" dirty="0" smtClean="0"/>
              <a:t>here:</a:t>
            </a:r>
            <a:r>
              <a:rPr lang="en-US" sz="2500" dirty="0" smtClean="0"/>
              <a:t/>
            </a:r>
            <a:br>
              <a:rPr lang="en-US" sz="2500" dirty="0" smtClean="0"/>
            </a:br>
            <a:r>
              <a:rPr lang="en-US" sz="2500" dirty="0" smtClean="0"/>
              <a:t/>
            </a:r>
            <a:br>
              <a:rPr lang="en-US" sz="2500" dirty="0" smtClean="0"/>
            </a:br>
            <a:r>
              <a:rPr lang="en-US" sz="2500" dirty="0" smtClean="0"/>
              <a:t/>
            </a:r>
            <a:br>
              <a:rPr lang="en-US" sz="2500" dirty="0" smtClean="0"/>
            </a:br>
            <a:r>
              <a:rPr lang="en-US" sz="2500" dirty="0"/>
              <a:t/>
            </a:r>
            <a:br>
              <a:rPr lang="en-US" sz="2500" dirty="0"/>
            </a:br>
            <a:r>
              <a:rPr lang="en-US" sz="2500" dirty="0" smtClean="0"/>
              <a:t/>
            </a:r>
            <a:br>
              <a:rPr lang="en-US" sz="2500" dirty="0" smtClean="0"/>
            </a:br>
            <a:r>
              <a:rPr lang="en-US" sz="2500" dirty="0"/>
              <a:t/>
            </a:r>
            <a:br>
              <a:rPr lang="en-US" sz="2500" dirty="0"/>
            </a:br>
            <a:r>
              <a:rPr lang="en-US" sz="2500" dirty="0" smtClean="0"/>
              <a:t/>
            </a:r>
            <a:br>
              <a:rPr lang="en-US" sz="2500" dirty="0" smtClean="0"/>
            </a:br>
            <a:r>
              <a:rPr lang="en-US" sz="2500" dirty="0" smtClean="0"/>
              <a:t>We are now in </a:t>
            </a:r>
            <a:r>
              <a:rPr lang="en-US" sz="2500" dirty="0" smtClean="0"/>
              <a:t>the </a:t>
            </a:r>
            <a:r>
              <a:rPr lang="en-US" sz="2500" b="1" dirty="0" smtClean="0"/>
              <a:t>winner </a:t>
            </a:r>
            <a:r>
              <a:rPr lang="en-US" sz="2500" dirty="0" smtClean="0"/>
              <a:t>method</a:t>
            </a:r>
            <a:r>
              <a:rPr lang="en-US" sz="2500" dirty="0" smtClean="0"/>
              <a:t>, which was the method that was called in our previous line that we were at</a:t>
            </a:r>
            <a:r>
              <a:rPr lang="en-US" sz="2500" dirty="0" smtClean="0"/>
              <a:t>.</a:t>
            </a:r>
            <a:r>
              <a:rPr lang="en-US" sz="2500" dirty="0"/>
              <a:t/>
            </a:r>
            <a:br>
              <a:rPr lang="en-US" sz="2500" dirty="0"/>
            </a:br>
            <a:r>
              <a:rPr lang="en-US" sz="2500" dirty="0"/>
              <a:t>Now, </a:t>
            </a:r>
            <a:r>
              <a:rPr lang="en-US" sz="2500" dirty="0" smtClean="0"/>
              <a:t>what’s </a:t>
            </a:r>
            <a:r>
              <a:rPr lang="en-US" sz="2500" dirty="0"/>
              <a:t>going on here? What does “</a:t>
            </a:r>
            <a:r>
              <a:rPr lang="en-US" sz="2500" b="1" dirty="0" err="1"/>
              <a:t>results.determineWinner</a:t>
            </a:r>
            <a:r>
              <a:rPr lang="en-US" sz="2500" b="1" dirty="0"/>
              <a:t>()” </a:t>
            </a:r>
            <a:r>
              <a:rPr lang="en-US" sz="2500" dirty="0"/>
              <a:t>actually do?</a:t>
            </a:r>
            <a:br>
              <a:rPr lang="en-US" sz="2500" dirty="0"/>
            </a:br>
            <a:r>
              <a:rPr lang="en-US" sz="2500" dirty="0"/>
              <a:t>Let’s step into it! Click “step into” again</a:t>
            </a:r>
            <a:r>
              <a:rPr lang="en-US" sz="2500" dirty="0" smtClean="0"/>
              <a:t>.</a:t>
            </a:r>
            <a:endParaRPr lang="en-US" sz="2500"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sp>
        <p:nvSpPr>
          <p:cNvPr id="5" name="Title 1"/>
          <p:cNvSpPr txBox="1">
            <a:spLocks/>
          </p:cNvSpPr>
          <p:nvPr/>
        </p:nvSpPr>
        <p:spPr>
          <a:xfrm>
            <a:off x="457200" y="4953000"/>
            <a:ext cx="8229600" cy="1295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789" y="2343150"/>
            <a:ext cx="5934075" cy="1924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2160" y="900112"/>
            <a:ext cx="5019675"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Straight Arrow Connector 6"/>
          <p:cNvCxnSpPr/>
          <p:nvPr/>
        </p:nvCxnSpPr>
        <p:spPr>
          <a:xfrm flipH="1">
            <a:off x="3505200" y="1371600"/>
            <a:ext cx="1981200" cy="1828800"/>
          </a:xfrm>
          <a:prstGeom prst="straightConnector1">
            <a:avLst/>
          </a:prstGeom>
          <a:ln w="38100">
            <a:solidFill>
              <a:srgbClr val="C00000">
                <a:alpha val="41000"/>
              </a:srgb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493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r>
              <a:rPr lang="en-US" sz="3000" dirty="0" smtClean="0"/>
              <a:t>Clicking “step into” again now takes you to the </a:t>
            </a:r>
            <a:r>
              <a:rPr lang="en-US" sz="3000" b="1" dirty="0" err="1" smtClean="0"/>
              <a:t>determineWinner</a:t>
            </a:r>
            <a:r>
              <a:rPr lang="en-US" sz="3000" dirty="0" smtClean="0"/>
              <a:t> helper method within the </a:t>
            </a:r>
            <a:r>
              <a:rPr lang="en-US" sz="3000" dirty="0" err="1" smtClean="0"/>
              <a:t>RoboticsResult</a:t>
            </a:r>
            <a:r>
              <a:rPr lang="en-US" sz="3000" dirty="0" smtClean="0"/>
              <a:t> class:</a:t>
            </a:r>
            <a:br>
              <a:rPr lang="en-US" sz="3000" dirty="0" smtClean="0"/>
            </a:br>
            <a:r>
              <a:rPr lang="en-US" sz="3000" dirty="0"/>
              <a:t/>
            </a:r>
            <a:br>
              <a:rPr lang="en-US" sz="3000" dirty="0"/>
            </a:br>
            <a:r>
              <a:rPr lang="en-US" sz="3000" dirty="0" smtClean="0"/>
              <a:t/>
            </a:r>
            <a:br>
              <a:rPr lang="en-US" sz="3000" dirty="0" smtClean="0"/>
            </a:br>
            <a:r>
              <a:rPr lang="en-US" sz="3000" dirty="0"/>
              <a:t/>
            </a:r>
            <a:br>
              <a:rPr lang="en-US" sz="3000" dirty="0"/>
            </a:br>
            <a:r>
              <a:rPr lang="en-US" sz="3000" dirty="0" smtClean="0"/>
              <a:t/>
            </a:r>
            <a:br>
              <a:rPr lang="en-US" sz="3000" dirty="0" smtClean="0"/>
            </a:br>
            <a:r>
              <a:rPr lang="en-US" sz="3000" dirty="0"/>
              <a:t/>
            </a:r>
            <a:br>
              <a:rPr lang="en-US" sz="3000" dirty="0"/>
            </a:br>
            <a:r>
              <a:rPr lang="en-US" sz="3000" dirty="0" smtClean="0"/>
              <a:t>The first thing that the </a:t>
            </a:r>
            <a:r>
              <a:rPr lang="en-US" sz="3000" b="1" dirty="0" err="1" smtClean="0"/>
              <a:t>determineWinner</a:t>
            </a:r>
            <a:r>
              <a:rPr lang="en-US" sz="3000" dirty="0" smtClean="0"/>
              <a:t> method does is call a helper </a:t>
            </a:r>
            <a:r>
              <a:rPr lang="en-US" sz="3000" dirty="0" smtClean="0"/>
              <a:t>method that </a:t>
            </a:r>
            <a:r>
              <a:rPr lang="en-US" sz="3000" dirty="0" smtClean="0"/>
              <a:t>I named “</a:t>
            </a:r>
            <a:r>
              <a:rPr lang="en-US" sz="3000" b="1" dirty="0" err="1" smtClean="0"/>
              <a:t>teamFinalScore</a:t>
            </a:r>
            <a:r>
              <a:rPr lang="en-US" sz="3000" dirty="0" smtClean="0"/>
              <a:t>.” If you want to see what this method does, click “step into” again.</a:t>
            </a:r>
            <a:endParaRPr lang="en-US" sz="3000"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6910" y="2286000"/>
            <a:ext cx="539115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1697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630" y="304800"/>
            <a:ext cx="8229600" cy="6096000"/>
          </a:xfrm>
        </p:spPr>
        <p:txBody>
          <a:bodyPr>
            <a:noAutofit/>
          </a:bodyPr>
          <a:lstStyle/>
          <a:p>
            <a:r>
              <a:rPr lang="en-US" sz="3000" dirty="0" smtClean="0"/>
              <a:t>If I click “step into,” this takes me into the </a:t>
            </a:r>
            <a:r>
              <a:rPr lang="en-US" sz="3000" b="1" dirty="0" err="1" smtClean="0"/>
              <a:t>teamFinalScore</a:t>
            </a:r>
            <a:r>
              <a:rPr lang="en-US" sz="3000" dirty="0" smtClean="0"/>
              <a:t> helper that I made to calculate a team’s score.</a:t>
            </a:r>
            <a:br>
              <a:rPr lang="en-US" sz="3000" dirty="0" smtClean="0"/>
            </a:br>
            <a:r>
              <a:rPr lang="en-US" sz="3000" dirty="0" smtClean="0"/>
              <a:t/>
            </a:r>
            <a:br>
              <a:rPr lang="en-US" sz="3000" dirty="0" smtClean="0"/>
            </a:br>
            <a:r>
              <a:rPr lang="en-US" sz="3000" dirty="0"/>
              <a:t/>
            </a:r>
            <a:br>
              <a:rPr lang="en-US" sz="3000" dirty="0"/>
            </a:br>
            <a:r>
              <a:rPr lang="en-US" sz="3000" dirty="0" smtClean="0"/>
              <a:t/>
            </a:r>
            <a:br>
              <a:rPr lang="en-US" sz="3000" dirty="0" smtClean="0"/>
            </a:br>
            <a:r>
              <a:rPr lang="en-US" sz="3000" dirty="0"/>
              <a:t/>
            </a:r>
            <a:br>
              <a:rPr lang="en-US" sz="3000" dirty="0"/>
            </a:br>
            <a:r>
              <a:rPr lang="en-US" sz="3000" dirty="0" smtClean="0"/>
              <a:t/>
            </a:r>
            <a:br>
              <a:rPr lang="en-US" sz="3000" dirty="0" smtClean="0"/>
            </a:br>
            <a:r>
              <a:rPr lang="en-US" sz="3000" dirty="0" smtClean="0"/>
              <a:t>As you can see, this method is going to add up the points and tasks values passed into the method, and then if the </a:t>
            </a:r>
            <a:r>
              <a:rPr lang="en-US" sz="3000" b="1" dirty="0" err="1" smtClean="0"/>
              <a:t>teamFell</a:t>
            </a:r>
            <a:r>
              <a:rPr lang="en-US" sz="3000" dirty="0" smtClean="0"/>
              <a:t> </a:t>
            </a:r>
            <a:r>
              <a:rPr lang="en-US" sz="3000" dirty="0" err="1" smtClean="0"/>
              <a:t>boolean</a:t>
            </a:r>
            <a:r>
              <a:rPr lang="en-US" sz="3000" dirty="0" smtClean="0"/>
              <a:t> is true, it will subtract 5 from the team’s final score.</a:t>
            </a:r>
            <a:endParaRPr lang="en-US" sz="3000"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2247900"/>
            <a:ext cx="462915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2901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849562"/>
          </a:xfrm>
        </p:spPr>
        <p:txBody>
          <a:bodyPr>
            <a:normAutofit fontScale="90000"/>
          </a:bodyPr>
          <a:lstStyle/>
          <a:p>
            <a:r>
              <a:rPr lang="en-US" dirty="0" smtClean="0"/>
              <a:t>Now you could click “Step into,” but since there are no new methods being called, so you can either click that or “</a:t>
            </a:r>
            <a:r>
              <a:rPr lang="en-US" b="1" dirty="0" smtClean="0"/>
              <a:t>Step</a:t>
            </a:r>
            <a:r>
              <a:rPr lang="en-US" dirty="0" smtClean="0"/>
              <a:t> </a:t>
            </a:r>
            <a:r>
              <a:rPr lang="en-US" b="1" dirty="0" smtClean="0"/>
              <a:t>Over</a:t>
            </a:r>
            <a:r>
              <a:rPr lang="en-US" dirty="0" smtClean="0"/>
              <a:t>” which will take you to the next line.</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2113" y="3581400"/>
            <a:ext cx="5819775"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a:off x="2133600" y="2514600"/>
            <a:ext cx="1447800" cy="114300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4038600" y="3810000"/>
            <a:ext cx="3505200" cy="1143000"/>
          </a:xfrm>
          <a:prstGeom prst="straightConnector1">
            <a:avLst/>
          </a:prstGeom>
          <a:ln w="31750">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239000" y="4964723"/>
            <a:ext cx="1752600" cy="1384995"/>
          </a:xfrm>
          <a:prstGeom prst="rect">
            <a:avLst/>
          </a:prstGeom>
          <a:noFill/>
        </p:spPr>
        <p:txBody>
          <a:bodyPr wrap="square" rtlCol="0">
            <a:spAutoFit/>
          </a:bodyPr>
          <a:lstStyle/>
          <a:p>
            <a:r>
              <a:rPr lang="en-US" sz="1400" dirty="0" smtClean="0"/>
              <a:t>As a reminder, this is the “</a:t>
            </a:r>
            <a:r>
              <a:rPr lang="en-US" sz="1400" b="1" dirty="0" smtClean="0"/>
              <a:t>Step Into</a:t>
            </a:r>
            <a:r>
              <a:rPr lang="en-US" sz="1400" dirty="0" smtClean="0"/>
              <a:t>” button that we were using before, and it is to the right of the “</a:t>
            </a:r>
            <a:r>
              <a:rPr lang="en-US" sz="1400" b="1" dirty="0" smtClean="0"/>
              <a:t>Step Over</a:t>
            </a:r>
            <a:r>
              <a:rPr lang="en-US" sz="1400" dirty="0" smtClean="0"/>
              <a:t>” button.</a:t>
            </a:r>
            <a:endParaRPr lang="en-US" sz="1400" dirty="0"/>
          </a:p>
        </p:txBody>
      </p:sp>
    </p:spTree>
    <p:extLst>
      <p:ext uri="{BB962C8B-B14F-4D97-AF65-F5344CB8AC3E}">
        <p14:creationId xmlns:p14="http://schemas.microsoft.com/office/powerpoint/2010/main" val="426375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Autofit/>
          </a:bodyPr>
          <a:lstStyle/>
          <a:p>
            <a:r>
              <a:rPr lang="en-US" sz="3500" dirty="0" smtClean="0"/>
              <a:t>Now we’ve stepped to the line that says “return </a:t>
            </a:r>
            <a:r>
              <a:rPr lang="en-US" sz="3500" dirty="0" err="1" smtClean="0"/>
              <a:t>teamFinalScore</a:t>
            </a:r>
            <a:r>
              <a:rPr lang="en-US" sz="3500" dirty="0" smtClean="0"/>
              <a:t>”. But what is this </a:t>
            </a:r>
            <a:r>
              <a:rPr lang="en-US" sz="3500" b="1" dirty="0" err="1" smtClean="0"/>
              <a:t>teamFinalScore</a:t>
            </a:r>
            <a:r>
              <a:rPr lang="en-US" sz="3500" dirty="0" smtClean="0"/>
              <a:t>? It’s an integer, but what integer value is inside of it?</a:t>
            </a:r>
            <a:endParaRPr lang="en-US" sz="3500"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9213" y="2533650"/>
            <a:ext cx="6505575" cy="318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66838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553" y="609600"/>
            <a:ext cx="8229600" cy="1143000"/>
          </a:xfrm>
        </p:spPr>
        <p:txBody>
          <a:bodyPr>
            <a:normAutofit fontScale="90000"/>
          </a:bodyPr>
          <a:lstStyle/>
          <a:p>
            <a:r>
              <a:rPr lang="en-US" dirty="0" smtClean="0"/>
              <a:t>Now, see the “variables” tab? This will show you what value is inside of each variable! Let’s look closer at this.</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0"/>
            <a:ext cx="8635507" cy="3488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4546352" y="2438400"/>
            <a:ext cx="3226047" cy="10668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3614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6850" y="228600"/>
            <a:ext cx="3638550" cy="6278562"/>
          </a:xfrm>
        </p:spPr>
        <p:txBody>
          <a:bodyPr>
            <a:normAutofit fontScale="90000"/>
          </a:bodyPr>
          <a:lstStyle/>
          <a:p>
            <a:pPr algn="l"/>
            <a:r>
              <a:rPr lang="en-US" sz="1500" dirty="0" smtClean="0"/>
              <a:t>Currently we have five variables.</a:t>
            </a:r>
            <a:br>
              <a:rPr lang="en-US" sz="1500" dirty="0" smtClean="0"/>
            </a:br>
            <a:r>
              <a:rPr lang="en-US" sz="1500" dirty="0" smtClean="0"/>
              <a:t> </a:t>
            </a:r>
            <a:r>
              <a:rPr lang="en-US" sz="1500" dirty="0"/>
              <a:t/>
            </a:r>
            <a:br>
              <a:rPr lang="en-US" sz="1500" dirty="0"/>
            </a:br>
            <a:r>
              <a:rPr lang="en-US" sz="1500" dirty="0" smtClean="0"/>
              <a:t>We have “</a:t>
            </a:r>
            <a:r>
              <a:rPr lang="en-US" sz="1500" b="1" dirty="0" smtClean="0"/>
              <a:t>this</a:t>
            </a:r>
            <a:r>
              <a:rPr lang="en-US" sz="1500" dirty="0" smtClean="0"/>
              <a:t>,” which is a </a:t>
            </a:r>
            <a:r>
              <a:rPr lang="en-US" sz="1500" dirty="0" err="1" smtClean="0"/>
              <a:t>RoboticsResult</a:t>
            </a:r>
            <a:r>
              <a:rPr lang="en-US" sz="1500" dirty="0" smtClean="0"/>
              <a:t>. This is the object that you’re inside of right now.</a:t>
            </a:r>
            <a:br>
              <a:rPr lang="en-US" sz="1500" dirty="0" smtClean="0"/>
            </a:br>
            <a:r>
              <a:rPr lang="en-US" sz="1500" dirty="0"/>
              <a:t/>
            </a:r>
            <a:br>
              <a:rPr lang="en-US" sz="1500" dirty="0"/>
            </a:br>
            <a:r>
              <a:rPr lang="en-US" sz="1500" dirty="0" smtClean="0"/>
              <a:t>We have “</a:t>
            </a:r>
            <a:r>
              <a:rPr lang="en-US" sz="1500" b="1" dirty="0" smtClean="0"/>
              <a:t>points</a:t>
            </a:r>
            <a:r>
              <a:rPr lang="en-US" sz="1500" dirty="0" smtClean="0"/>
              <a:t>,” which is the “</a:t>
            </a:r>
            <a:r>
              <a:rPr lang="en-US" sz="1500" dirty="0" err="1" smtClean="0"/>
              <a:t>int</a:t>
            </a:r>
            <a:r>
              <a:rPr lang="en-US" sz="1500" dirty="0" smtClean="0"/>
              <a:t> points” we passed into the </a:t>
            </a:r>
            <a:r>
              <a:rPr lang="en-US" sz="1500" dirty="0" err="1" smtClean="0"/>
              <a:t>teamFinalScore</a:t>
            </a:r>
            <a:r>
              <a:rPr lang="en-US" sz="1500" dirty="0" smtClean="0"/>
              <a:t> method. This has a value of 10 right now.</a:t>
            </a:r>
            <a:br>
              <a:rPr lang="en-US" sz="1500" dirty="0" smtClean="0"/>
            </a:br>
            <a:r>
              <a:rPr lang="en-US" sz="1500" dirty="0"/>
              <a:t/>
            </a:r>
            <a:br>
              <a:rPr lang="en-US" sz="1500" dirty="0"/>
            </a:br>
            <a:r>
              <a:rPr lang="en-US" sz="1500" dirty="0" smtClean="0"/>
              <a:t>We have “</a:t>
            </a:r>
            <a:r>
              <a:rPr lang="en-US" sz="1500" b="1" dirty="0" smtClean="0"/>
              <a:t>tasks</a:t>
            </a:r>
            <a:r>
              <a:rPr lang="en-US" sz="1500" dirty="0" smtClean="0"/>
              <a:t>,” which is the “</a:t>
            </a:r>
            <a:r>
              <a:rPr lang="en-US" sz="1500" dirty="0" err="1" smtClean="0"/>
              <a:t>int</a:t>
            </a:r>
            <a:r>
              <a:rPr lang="en-US" sz="1500" dirty="0" smtClean="0"/>
              <a:t> tasks” that we passed into the </a:t>
            </a:r>
            <a:r>
              <a:rPr lang="en-US" sz="1500" dirty="0" err="1" smtClean="0"/>
              <a:t>teamFinalScore</a:t>
            </a:r>
            <a:r>
              <a:rPr lang="en-US" sz="1500" dirty="0" smtClean="0"/>
              <a:t> method. This has a value of 3.</a:t>
            </a:r>
            <a:br>
              <a:rPr lang="en-US" sz="1500" dirty="0" smtClean="0"/>
            </a:br>
            <a:r>
              <a:rPr lang="en-US" sz="1500" dirty="0"/>
              <a:t/>
            </a:r>
            <a:br>
              <a:rPr lang="en-US" sz="1500" dirty="0"/>
            </a:br>
            <a:r>
              <a:rPr lang="en-US" sz="1500" dirty="0" smtClean="0"/>
              <a:t>We have the </a:t>
            </a:r>
            <a:r>
              <a:rPr lang="en-US" sz="1500" dirty="0" err="1" smtClean="0"/>
              <a:t>boolean</a:t>
            </a:r>
            <a:r>
              <a:rPr lang="en-US" sz="1500" dirty="0" smtClean="0"/>
              <a:t> “</a:t>
            </a:r>
            <a:r>
              <a:rPr lang="en-US" sz="1500" b="1" dirty="0" err="1" smtClean="0"/>
              <a:t>teamFell</a:t>
            </a:r>
            <a:r>
              <a:rPr lang="en-US" sz="1500" dirty="0" smtClean="0"/>
              <a:t>” that we passed into the </a:t>
            </a:r>
            <a:r>
              <a:rPr lang="en-US" sz="1500" dirty="0" err="1" smtClean="0"/>
              <a:t>teamFinalScore</a:t>
            </a:r>
            <a:r>
              <a:rPr lang="en-US" sz="1500" dirty="0" smtClean="0"/>
              <a:t> method, which is true.</a:t>
            </a:r>
            <a:br>
              <a:rPr lang="en-US" sz="1500" dirty="0" smtClean="0"/>
            </a:br>
            <a:r>
              <a:rPr lang="en-US" sz="1500" dirty="0"/>
              <a:t/>
            </a:r>
            <a:br>
              <a:rPr lang="en-US" sz="1500" dirty="0"/>
            </a:br>
            <a:r>
              <a:rPr lang="en-US" sz="1500" dirty="0" smtClean="0"/>
              <a:t>Lastly, we have “</a:t>
            </a:r>
            <a:r>
              <a:rPr lang="en-US" sz="1500" b="1" dirty="0" err="1" smtClean="0"/>
              <a:t>teamFinalScore</a:t>
            </a:r>
            <a:r>
              <a:rPr lang="en-US" sz="1500" dirty="0" smtClean="0"/>
              <a:t>,” the value we will be returning (see the line highlighted in green). </a:t>
            </a:r>
            <a:br>
              <a:rPr lang="en-US" sz="1500" dirty="0" smtClean="0"/>
            </a:br>
            <a:r>
              <a:rPr lang="en-US" sz="1500" dirty="0"/>
              <a:t/>
            </a:r>
            <a:br>
              <a:rPr lang="en-US" sz="1500" dirty="0"/>
            </a:br>
            <a:r>
              <a:rPr lang="en-US" sz="1500" dirty="0" smtClean="0"/>
              <a:t>After doing our calculations, the </a:t>
            </a:r>
            <a:r>
              <a:rPr lang="en-US" sz="1500" b="1" dirty="0" err="1" smtClean="0"/>
              <a:t>teamFinalScore</a:t>
            </a:r>
            <a:r>
              <a:rPr lang="en-US" sz="1500" dirty="0" smtClean="0"/>
              <a:t> that we will be returning is </a:t>
            </a:r>
            <a:r>
              <a:rPr lang="en-US" sz="1500" b="1" dirty="0" smtClean="0"/>
              <a:t>8</a:t>
            </a:r>
            <a:r>
              <a:rPr lang="en-US" sz="1500" dirty="0" smtClean="0"/>
              <a:t>, as you can see in the “Variables” tab above.</a:t>
            </a:r>
            <a:br>
              <a:rPr lang="en-US" sz="1500" dirty="0" smtClean="0"/>
            </a:br>
            <a:r>
              <a:rPr lang="en-US" sz="1500" dirty="0" smtClean="0"/>
              <a:t/>
            </a:r>
            <a:br>
              <a:rPr lang="en-US" sz="1500" dirty="0" smtClean="0"/>
            </a:br>
            <a:r>
              <a:rPr lang="en-US" sz="1500" dirty="0" smtClean="0"/>
              <a:t>Now click “step over” or “step into.” Both will do the same thing at this point.</a:t>
            </a:r>
            <a:endParaRPr lang="en-US" sz="1500"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21067"/>
            <a:ext cx="5048250" cy="1438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655" y="4343400"/>
            <a:ext cx="4581525" cy="177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H="1">
            <a:off x="990600" y="1066800"/>
            <a:ext cx="4286250" cy="45720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143000" y="2340292"/>
            <a:ext cx="4133850" cy="185070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057400" y="4648200"/>
            <a:ext cx="3219450" cy="121920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1143000" y="1600200"/>
            <a:ext cx="4133850" cy="36196"/>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990600" y="1905000"/>
            <a:ext cx="4286250" cy="60960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 idx="1"/>
          </p:cNvCxnSpPr>
          <p:nvPr/>
        </p:nvCxnSpPr>
        <p:spPr>
          <a:xfrm flipH="1" flipV="1">
            <a:off x="1295400" y="2057400"/>
            <a:ext cx="3981450" cy="1310481"/>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4114800" y="2340292"/>
            <a:ext cx="1162050" cy="291750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4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20"/>
                                        </p:tgtEl>
                                      </p:cBhvr>
                                    </p:animEffect>
                                    <p:set>
                                      <p:cBhvr>
                                        <p:cTn id="20" dur="1" fill="hold">
                                          <p:stCondLst>
                                            <p:cond delay="499"/>
                                          </p:stCondLst>
                                        </p:cTn>
                                        <p:tgtEl>
                                          <p:spTgt spid="20"/>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22"/>
                                        </p:tgtEl>
                                      </p:cBhvr>
                                    </p:animEffect>
                                    <p:set>
                                      <p:cBhvr>
                                        <p:cTn id="28" dur="1" fill="hold">
                                          <p:stCondLst>
                                            <p:cond delay="499"/>
                                          </p:stCondLst>
                                        </p:cTn>
                                        <p:tgtEl>
                                          <p:spTgt spid="22"/>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25"/>
                                        </p:tgtEl>
                                      </p:cBhvr>
                                    </p:animEffect>
                                    <p:set>
                                      <p:cBhvr>
                                        <p:cTn id="36" dur="1" fill="hold">
                                          <p:stCondLst>
                                            <p:cond delay="499"/>
                                          </p:stCondLst>
                                        </p:cTn>
                                        <p:tgtEl>
                                          <p:spTgt spid="25"/>
                                        </p:tgtEl>
                                        <p:attrNameLst>
                                          <p:attrName>style.visibility</p:attrName>
                                        </p:attrNameLst>
                                      </p:cBhvr>
                                      <p:to>
                                        <p:strVal val="hidden"/>
                                      </p:to>
                                    </p:set>
                                  </p:childTnLst>
                                </p:cTn>
                              </p:par>
                              <p:par>
                                <p:cTn id="37" presetID="10" presetClass="entr" presetSubtype="0"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nodeType="clickEffect">
                                  <p:stCondLst>
                                    <p:cond delay="0"/>
                                  </p:stCondLst>
                                  <p:childTnLst>
                                    <p:animEffect transition="out" filter="fade">
                                      <p:cBhvr>
                                        <p:cTn id="43" dur="500"/>
                                        <p:tgtEl>
                                          <p:spTgt spid="10"/>
                                        </p:tgtEl>
                                      </p:cBhvr>
                                    </p:animEffect>
                                    <p:set>
                                      <p:cBhvr>
                                        <p:cTn id="44" dur="1" fill="hold">
                                          <p:stCondLst>
                                            <p:cond delay="499"/>
                                          </p:stCondLst>
                                        </p:cTn>
                                        <p:tgtEl>
                                          <p:spTgt spid="10"/>
                                        </p:tgtEl>
                                        <p:attrNameLst>
                                          <p:attrName>style.visibility</p:attrName>
                                        </p:attrNameLst>
                                      </p:cBhvr>
                                      <p:to>
                                        <p:strVal val="hidden"/>
                                      </p:to>
                                    </p:set>
                                  </p:childTnLst>
                                </p:cTn>
                              </p:par>
                              <p:par>
                                <p:cTn id="45" presetID="10" presetClass="entr" presetSubtype="0"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500"/>
                                        <p:tgtEl>
                                          <p:spTgt spid="12"/>
                                        </p:tgtEl>
                                      </p:cBhvr>
                                    </p:animEffect>
                                    <p:set>
                                      <p:cBhvr>
                                        <p:cTn id="52" dur="1" fill="hold">
                                          <p:stCondLst>
                                            <p:cond delay="499"/>
                                          </p:stCondLst>
                                        </p:cTn>
                                        <p:tgtEl>
                                          <p:spTgt spid="12"/>
                                        </p:tgtEl>
                                        <p:attrNameLst>
                                          <p:attrName>style.visibility</p:attrName>
                                        </p:attrNameLst>
                                      </p:cBhvr>
                                      <p:to>
                                        <p:strVal val="hidden"/>
                                      </p:to>
                                    </p:set>
                                  </p:childTnLst>
                                </p:cTn>
                              </p:par>
                              <p:par>
                                <p:cTn id="53" presetID="10" presetClass="entr" presetSubtype="0" fill="hold"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867400"/>
          </a:xfrm>
        </p:spPr>
        <p:txBody>
          <a:bodyPr>
            <a:normAutofit fontScale="90000"/>
          </a:bodyPr>
          <a:lstStyle/>
          <a:p>
            <a:r>
              <a:rPr lang="en-US" dirty="0" smtClean="0"/>
              <a:t>We’re back here now! The debugger just showed you all of the steps that occur in the line highlighted in green below, the method </a:t>
            </a:r>
            <a:r>
              <a:rPr lang="en-US" b="1" dirty="0" err="1" smtClean="0"/>
              <a:t>teamFinalScore</a:t>
            </a:r>
            <a:r>
              <a:rPr lang="en-US" dirty="0" smtClean="0"/>
              <a:t>.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Hit “step over” one more time…</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2588" y="2895600"/>
            <a:ext cx="5838825" cy="2343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35992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fontScale="90000"/>
          </a:bodyPr>
          <a:lstStyle/>
          <a:p>
            <a:r>
              <a:rPr lang="en-US" dirty="0" smtClean="0"/>
              <a:t>You’re now on the next line, and if you look in the “Variables” tab, you can see the calculated value of the integer </a:t>
            </a:r>
            <a:r>
              <a:rPr lang="en-US" b="1" dirty="0" smtClean="0"/>
              <a:t>team1FinalScore</a:t>
            </a:r>
            <a:r>
              <a:rPr lang="en-US" dirty="0" smtClean="0"/>
              <a:t>, which is 8!</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414356"/>
            <a:ext cx="4896803" cy="1852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3593" y="4419600"/>
            <a:ext cx="504825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ounded Rectangle 5"/>
          <p:cNvSpPr/>
          <p:nvPr/>
        </p:nvSpPr>
        <p:spPr>
          <a:xfrm>
            <a:off x="2228850" y="6096000"/>
            <a:ext cx="4019550" cy="2286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1537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the debugger?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 debugger can show you what values are in variables and what objects exist at a current point in time in your code.</a:t>
            </a:r>
          </a:p>
          <a:p>
            <a:pPr marL="0" indent="0">
              <a:buNone/>
            </a:pPr>
            <a:endParaRPr lang="en-US" dirty="0" smtClean="0"/>
          </a:p>
          <a:p>
            <a:pPr marL="0" indent="0">
              <a:buNone/>
            </a:pPr>
            <a:r>
              <a:rPr lang="en-US" dirty="0" smtClean="0"/>
              <a:t>With the simple arithmetic that you’ve been doing in your previous </a:t>
            </a:r>
            <a:r>
              <a:rPr lang="en-US" dirty="0" err="1" smtClean="0"/>
              <a:t>homeworks</a:t>
            </a:r>
            <a:r>
              <a:rPr lang="en-US" dirty="0" smtClean="0"/>
              <a:t>, the debugger doesn’t seem too necessary.</a:t>
            </a:r>
          </a:p>
          <a:p>
            <a:pPr marL="0" indent="0">
              <a:buNone/>
            </a:pPr>
            <a:endParaRPr lang="en-US" dirty="0"/>
          </a:p>
          <a:p>
            <a:pPr marL="0" indent="0">
              <a:buNone/>
            </a:pPr>
            <a:r>
              <a:rPr lang="en-US" dirty="0" smtClean="0"/>
              <a:t>However once you move onto working with trees and more complicated structures, the debugger will be incredibly useful.</a:t>
            </a:r>
            <a:endParaRPr lang="en-US" dirty="0"/>
          </a:p>
        </p:txBody>
      </p:sp>
      <p:sp>
        <p:nvSpPr>
          <p:cNvPr id="4" name="Footer Placeholder 3"/>
          <p:cNvSpPr>
            <a:spLocks noGrp="1"/>
          </p:cNvSpPr>
          <p:nvPr>
            <p:ph type="ftr" sz="quarter" idx="11"/>
          </p:nvPr>
        </p:nvSpPr>
        <p:spPr/>
        <p:txBody>
          <a:bodyPr/>
          <a:lstStyle/>
          <a:p>
            <a:r>
              <a:rPr lang="en-US" smtClean="0"/>
              <a:t>Extra Help Session (Christina Aiello)</a:t>
            </a:r>
            <a:endParaRPr lang="en-US"/>
          </a:p>
        </p:txBody>
      </p:sp>
    </p:spTree>
    <p:extLst>
      <p:ext uri="{BB962C8B-B14F-4D97-AF65-F5344CB8AC3E}">
        <p14:creationId xmlns:p14="http://schemas.microsoft.com/office/powerpoint/2010/main" val="1560060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US" dirty="0" smtClean="0"/>
              <a:t>Ta-da! There are the basics of using the debugger in Eclipse.</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spTree>
    <p:extLst>
      <p:ext uri="{BB962C8B-B14F-4D97-AF65-F5344CB8AC3E}">
        <p14:creationId xmlns:p14="http://schemas.microsoft.com/office/powerpoint/2010/main" val="25052947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US" dirty="0" smtClean="0"/>
              <a:t>One last thing: How to disable and how to delete breakpoints?</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spTree>
    <p:extLst>
      <p:ext uri="{BB962C8B-B14F-4D97-AF65-F5344CB8AC3E}">
        <p14:creationId xmlns:p14="http://schemas.microsoft.com/office/powerpoint/2010/main" val="3774006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Autofit/>
          </a:bodyPr>
          <a:lstStyle/>
          <a:p>
            <a:r>
              <a:rPr lang="en-US" sz="3000" dirty="0" smtClean="0"/>
              <a:t>To hide the breakpoint (so your code won’t stop here when you’re stepping through it with the debugger) but still keep it there, right click and select “Disable breakpoint”:</a:t>
            </a:r>
            <a:endParaRPr lang="en-US" sz="3000"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276132"/>
            <a:ext cx="4967287" cy="21434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533400" y="4724400"/>
            <a:ext cx="8229600" cy="8382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500" dirty="0" smtClean="0"/>
              <a:t>It should now look like this:</a:t>
            </a:r>
            <a:endParaRPr lang="en-US" sz="35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4525" y="5410200"/>
            <a:ext cx="4943475" cy="66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ounded Rectangle 5"/>
          <p:cNvSpPr/>
          <p:nvPr/>
        </p:nvSpPr>
        <p:spPr>
          <a:xfrm>
            <a:off x="2088357" y="4191000"/>
            <a:ext cx="2483643" cy="2286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1902619" y="5728335"/>
            <a:ext cx="307181" cy="2286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1236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500"/>
                                        <p:tgtEl>
                                          <p:spTgt spid="307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010" y="685800"/>
            <a:ext cx="8229600" cy="1143000"/>
          </a:xfrm>
        </p:spPr>
        <p:txBody>
          <a:bodyPr>
            <a:normAutofit fontScale="90000"/>
          </a:bodyPr>
          <a:lstStyle/>
          <a:p>
            <a:r>
              <a:rPr lang="en-US" dirty="0" smtClean="0"/>
              <a:t>To completely delete the breakpoint, right click and select “Toggle breakpoint” again. This will remove it completely.</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1598" y="2514600"/>
            <a:ext cx="6448425" cy="2533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1408748" y="4770120"/>
            <a:ext cx="3087052" cy="33528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89613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a:bodyPr>
          <a:lstStyle/>
          <a:p>
            <a:r>
              <a:rPr lang="en-US" dirty="0" smtClean="0"/>
              <a:t>How to Place Breakpoints</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spTree>
    <p:extLst>
      <p:ext uri="{BB962C8B-B14F-4D97-AF65-F5344CB8AC3E}">
        <p14:creationId xmlns:p14="http://schemas.microsoft.com/office/powerpoint/2010/main" val="75495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sz="3000" b="1" dirty="0" smtClean="0"/>
              <a:t>Right click to the left of the line of code where you want the breakpoint (click in the light gray bar) and click “Toggle breakpoint” to create a breakpoint.</a:t>
            </a:r>
            <a:endParaRPr lang="en-US" sz="30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1598" y="2514600"/>
            <a:ext cx="6448425" cy="2533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Arrow Connector 3"/>
          <p:cNvCxnSpPr/>
          <p:nvPr/>
        </p:nvCxnSpPr>
        <p:spPr>
          <a:xfrm flipH="1">
            <a:off x="1676400" y="1752600"/>
            <a:ext cx="1676400" cy="3124200"/>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5" name="Footer Placeholder 4"/>
          <p:cNvSpPr>
            <a:spLocks noGrp="1"/>
          </p:cNvSpPr>
          <p:nvPr>
            <p:ph type="ftr" sz="quarter" idx="11"/>
          </p:nvPr>
        </p:nvSpPr>
        <p:spPr/>
        <p:txBody>
          <a:bodyPr/>
          <a:lstStyle/>
          <a:p>
            <a:r>
              <a:rPr lang="en-US" smtClean="0"/>
              <a:t>Extra Help Session (Christina Aiello)</a:t>
            </a:r>
            <a:endParaRPr lang="en-US"/>
          </a:p>
        </p:txBody>
      </p:sp>
    </p:spTree>
    <p:extLst>
      <p:ext uri="{BB962C8B-B14F-4D97-AF65-F5344CB8AC3E}">
        <p14:creationId xmlns:p14="http://schemas.microsoft.com/office/powerpoint/2010/main" val="3908811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r>
              <a:rPr lang="en-US" dirty="0" smtClean="0"/>
              <a:t>Congratulations! You are now the proud owner of your very own breakpoint</a:t>
            </a:r>
            <a:r>
              <a:rPr lang="en-US" dirty="0" smtClean="0"/>
              <a:t>!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a:t/>
            </a:r>
            <a:br>
              <a:rPr lang="en-US" dirty="0"/>
            </a:br>
            <a:r>
              <a:rPr lang="en-US" dirty="0" smtClean="0"/>
              <a:t>Next</a:t>
            </a:r>
            <a:r>
              <a:rPr lang="en-US" dirty="0" smtClean="0"/>
              <a:t>, how to run debug mode…</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8713" y="2128838"/>
            <a:ext cx="6886575" cy="2600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8811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US" dirty="0" smtClean="0"/>
              <a:t>How do I actually use the breakpoints?</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spTree>
    <p:extLst>
      <p:ext uri="{BB962C8B-B14F-4D97-AF65-F5344CB8AC3E}">
        <p14:creationId xmlns:p14="http://schemas.microsoft.com/office/powerpoint/2010/main" val="255472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2550" y="2314575"/>
            <a:ext cx="6438900" cy="3324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457200" y="5334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500" dirty="0" smtClean="0"/>
              <a:t>Rather than using the green “run” button, you’re going to run the code in debug mode with the debug button:</a:t>
            </a:r>
            <a:endParaRPr lang="en-US" sz="3500" dirty="0"/>
          </a:p>
        </p:txBody>
      </p:sp>
      <p:sp>
        <p:nvSpPr>
          <p:cNvPr id="7" name="Rounded Rectangle 6"/>
          <p:cNvSpPr/>
          <p:nvPr/>
        </p:nvSpPr>
        <p:spPr>
          <a:xfrm>
            <a:off x="3200400" y="2295524"/>
            <a:ext cx="457200" cy="338137"/>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6258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3001962"/>
          </a:xfrm>
        </p:spPr>
        <p:txBody>
          <a:bodyPr>
            <a:noAutofit/>
          </a:bodyPr>
          <a:lstStyle/>
          <a:p>
            <a:r>
              <a:rPr lang="en-US" sz="2000" dirty="0" smtClean="0"/>
              <a:t>Remember how you had to click the arrow to the right of the “run” button and set up configurations to get it to run the tester’s main?</a:t>
            </a:r>
            <a:br>
              <a:rPr lang="en-US" sz="2000" dirty="0" smtClean="0"/>
            </a:br>
            <a:r>
              <a:rPr lang="en-US" sz="2000" dirty="0"/>
              <a:t/>
            </a:r>
            <a:br>
              <a:rPr lang="en-US" sz="2000" dirty="0"/>
            </a:br>
            <a:r>
              <a:rPr lang="en-US" sz="2000" dirty="0" smtClean="0"/>
              <a:t>Click the arrow to the right of the debug button, and select the configuration you made.</a:t>
            </a:r>
            <a:br>
              <a:rPr lang="en-US" sz="2000" dirty="0" smtClean="0"/>
            </a:br>
            <a:r>
              <a:rPr lang="en-US" sz="2000" dirty="0"/>
              <a:t/>
            </a:r>
            <a:br>
              <a:rPr lang="en-US" sz="2000" dirty="0"/>
            </a:br>
            <a:r>
              <a:rPr lang="en-US" sz="2000" dirty="0" smtClean="0"/>
              <a:t>If you want to make sure you have the right configuration, you can click “Debug Configurations” which will bring up a window that looks very similar to the Run Configurations window. In that window, be sure that you have the right project name and that tester’s main is selected.</a:t>
            </a:r>
            <a:endParaRPr lang="en-US" sz="2000"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7788" y="3276600"/>
            <a:ext cx="6448425" cy="312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3200400" y="3276600"/>
            <a:ext cx="1676400" cy="338137"/>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4507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r>
              <a:rPr lang="en-US" dirty="0" smtClean="0"/>
              <a:t>The green-highlighted line </a:t>
            </a:r>
            <a:r>
              <a:rPr lang="en-US" dirty="0" smtClean="0"/>
              <a:t>shows </a:t>
            </a:r>
            <a:r>
              <a:rPr lang="en-US" dirty="0" smtClean="0"/>
              <a:t>where you currently </a:t>
            </a:r>
            <a:r>
              <a:rPr lang="en-US" dirty="0" smtClean="0"/>
              <a:t>are when stepping through your code.</a:t>
            </a:r>
            <a:endParaRPr lang="en-US" dirty="0"/>
          </a:p>
        </p:txBody>
      </p:sp>
      <p:sp>
        <p:nvSpPr>
          <p:cNvPr id="3" name="Footer Placeholder 2"/>
          <p:cNvSpPr>
            <a:spLocks noGrp="1"/>
          </p:cNvSpPr>
          <p:nvPr>
            <p:ph type="ftr" sz="quarter" idx="11"/>
          </p:nvPr>
        </p:nvSpPr>
        <p:spPr/>
        <p:txBody>
          <a:bodyPr/>
          <a:lstStyle/>
          <a:p>
            <a:r>
              <a:rPr lang="en-US" smtClean="0"/>
              <a:t>Extra Help Session (Christina Aiello)</a:t>
            </a: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2163" y="3128963"/>
            <a:ext cx="5019675"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5217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732</Words>
  <Application>Microsoft Office PowerPoint</Application>
  <PresentationFormat>On-screen Show (4:3)</PresentationFormat>
  <Paragraphs>54</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Using the Eclipse Debugger</vt:lpstr>
      <vt:lpstr>Why use the debugger?</vt:lpstr>
      <vt:lpstr>How to Place Breakpoints</vt:lpstr>
      <vt:lpstr>Right click to the left of the line of code where you want the breakpoint (click in the light gray bar) and click “Toggle breakpoint” to create a breakpoint.</vt:lpstr>
      <vt:lpstr>Congratulations! You are now the proud owner of your very own breakpoint!        Next, how to run debug mode…</vt:lpstr>
      <vt:lpstr>How do I actually use the breakpoints?</vt:lpstr>
      <vt:lpstr>PowerPoint Presentation</vt:lpstr>
      <vt:lpstr>Remember how you had to click the arrow to the right of the “run” button and set up configurations to get it to run the tester’s main?  Click the arrow to the right of the debug button, and select the configuration you made.  If you want to make sure you have the right configuration, you can click “Debug Configurations” which will bring up a window that looks very similar to the Run Configurations window. In that window, be sure that you have the right project name and that tester’s main is selected.</vt:lpstr>
      <vt:lpstr>The green-highlighted line shows where you currently are when stepping through your code.</vt:lpstr>
      <vt:lpstr>Click the yellow arrow that is the “step into” button to step into this line of code and see what happens when the line is run.</vt:lpstr>
      <vt:lpstr>Recall that this is where we were before we clicked “step into:”    Clicking “step into” has now brought us here:       We are now in the winner method, which was the method that was called in our previous line that we were at. Now, what’s going on here? What does “results.determineWinner()” actually do? Let’s step into it! Click “step into” again.</vt:lpstr>
      <vt:lpstr>Clicking “step into” again now takes you to the determineWinner helper method within the RoboticsResult class:      The first thing that the determineWinner method does is call a helper method that I named “teamFinalScore.” If you want to see what this method does, click “step into” again.</vt:lpstr>
      <vt:lpstr>If I click “step into,” this takes me into the teamFinalScore helper that I made to calculate a team’s score.      As you can see, this method is going to add up the points and tasks values passed into the method, and then if the teamFell boolean is true, it will subtract 5 from the team’s final score.</vt:lpstr>
      <vt:lpstr>Now you could click “Step into,” but since there are no new methods being called, so you can either click that or “Step Over” which will take you to the next line.</vt:lpstr>
      <vt:lpstr>Now we’ve stepped to the line that says “return teamFinalScore”. But what is this teamFinalScore? It’s an integer, but what integer value is inside of it?</vt:lpstr>
      <vt:lpstr>Now, see the “variables” tab? This will show you what value is inside of each variable! Let’s look closer at this.</vt:lpstr>
      <vt:lpstr>Currently we have five variables.   We have “this,” which is a RoboticsResult. This is the object that you’re inside of right now.  We have “points,” which is the “int points” we passed into the teamFinalScore method. This has a value of 10 right now.  We have “tasks,” which is the “int tasks” that we passed into the teamFinalScore method. This has a value of 3.  We have the boolean “teamFell” that we passed into the teamFinalScore method, which is true.  Lastly, we have “teamFinalScore,” the value we will be returning (see the line highlighted in green).   After doing our calculations, the teamFinalScore that we will be returning is 8, as you can see in the “Variables” tab above.  Now click “step over” or “step into.” Both will do the same thing at this point.</vt:lpstr>
      <vt:lpstr>We’re back here now! The debugger just showed you all of the steps that occur in the line highlighted in green below, the method teamFinalScore.      Hit “step over” one more time…</vt:lpstr>
      <vt:lpstr>You’re now on the next line, and if you look in the “Variables” tab, you can see the calculated value of the integer team1FinalScore, which is 8!</vt:lpstr>
      <vt:lpstr>Ta-da! There are the basics of using the debugger in Eclipse.</vt:lpstr>
      <vt:lpstr>One last thing: How to disable and how to delete breakpoints?</vt:lpstr>
      <vt:lpstr>To hide the breakpoint (so your code won’t stop here when you’re stepping through it with the debugger) but still keep it there, right click and select “Disable breakpoint”:</vt:lpstr>
      <vt:lpstr>To completely delete the breakpoint, right click and select “Toggle breakpoint” again. This will remove it completely.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Christina</cp:lastModifiedBy>
  <cp:revision>39</cp:revision>
  <dcterms:created xsi:type="dcterms:W3CDTF">2015-11-05T20:04:54Z</dcterms:created>
  <dcterms:modified xsi:type="dcterms:W3CDTF">2015-11-06T14:25:26Z</dcterms:modified>
</cp:coreProperties>
</file>