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1" r:id="rId2"/>
    <p:sldId id="321" r:id="rId3"/>
    <p:sldId id="261" r:id="rId4"/>
    <p:sldId id="265" r:id="rId5"/>
    <p:sldId id="299" r:id="rId6"/>
    <p:sldId id="300" r:id="rId7"/>
    <p:sldId id="292" r:id="rId8"/>
    <p:sldId id="301" r:id="rId9"/>
    <p:sldId id="323" r:id="rId10"/>
    <p:sldId id="303" r:id="rId11"/>
    <p:sldId id="304" r:id="rId12"/>
    <p:sldId id="322" r:id="rId13"/>
    <p:sldId id="324" r:id="rId14"/>
    <p:sldId id="327" r:id="rId15"/>
    <p:sldId id="325" r:id="rId16"/>
    <p:sldId id="32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ADC4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40" autoAdjust="0"/>
    <p:restoredTop sz="87176" autoAdjust="0"/>
  </p:normalViewPr>
  <p:slideViewPr>
    <p:cSldViewPr snapToGrid="0" snapToObjects="1">
      <p:cViewPr>
        <p:scale>
          <a:sx n="99" d="100"/>
          <a:sy n="99" d="100"/>
        </p:scale>
        <p:origin x="-904" y="-8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F2EF3-EAEA-3A4D-80A9-9543399572C4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1E3C8-4A19-B549-BFA6-2103B0759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67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A73E3-92AF-5E43-A2A5-D7ED9139DE88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9FDB4-2527-1641-8AE8-D9A7CC47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76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1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3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25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66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33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17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33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FDB4-2527-1641-8AE8-D9A7CC474F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4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61241"/>
          </a:xfr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46889"/>
            <a:ext cx="6400800" cy="2516351"/>
          </a:xfrm>
        </p:spPr>
        <p:txBody>
          <a:bodyPr anchor="ctr" anchorCtr="1"/>
          <a:lstStyle>
            <a:lvl1pPr marL="0" indent="0" algn="ctr">
              <a:buNone/>
              <a:defRPr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B60A-9840-E44F-B4A0-27A4371EDAF9}" type="datetime1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2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BAE-83C3-D048-9A07-97A29D806EA8}" type="datetime1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75E2-D98A-CF43-90FB-139D312AB206}" type="datetime1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4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FA30-2BBF-4A4E-BA43-A268AE2A2D85}" type="datetime1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2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7830-2DD6-144D-AA1D-B36C55B08985}" type="datetime1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0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D823-E6D2-BD40-998C-98E1066DA8E4}" type="datetime1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DDE6-E137-6E46-A962-1891F2FA5E97}" type="datetime1">
              <a:rPr lang="en-US" smtClean="0"/>
              <a:t>7/14/16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3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4C8BC-D861-AA48-ABC6-9CEB03FD2CC7}" type="datetime1">
              <a:rPr lang="en-US" smtClean="0"/>
              <a:t>7/14/16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7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BB58-0F57-DB4C-9E0C-AB851A63CC80}" type="datetime1">
              <a:rPr lang="en-US" smtClean="0"/>
              <a:t>7/14/16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1002-44DF-774D-8A17-D22ECFD479A9}" type="datetime1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1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FDA-E292-6E44-91E6-8A31E1498790}" type="datetime1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7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50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8898"/>
            <a:ext cx="8229600" cy="4707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B848-5559-2A4E-B77D-5394C772CF9C}" type="datetime1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5A7D-A780-DD49-A399-CF576673C2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97036"/>
            <a:ext cx="9144000" cy="0"/>
          </a:xfrm>
          <a:prstGeom prst="line">
            <a:avLst/>
          </a:prstGeom>
          <a:ln w="63500">
            <a:solidFill>
              <a:srgbClr val="99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25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99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Contextual, Flow-Based Access Control with Scalable Host-based SDN Techniques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2857" y="1727633"/>
            <a:ext cx="7638286" cy="4080948"/>
          </a:xfrm>
        </p:spPr>
        <p:txBody>
          <a:bodyPr anchor="ctr">
            <a:normAutofit fontScale="92500" lnSpcReduction="10000"/>
          </a:bodyPr>
          <a:lstStyle/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Curtis </a:t>
            </a:r>
            <a:r>
              <a:rPr lang="en-US" sz="2800" b="1" dirty="0"/>
              <a:t>R. </a:t>
            </a:r>
            <a:r>
              <a:rPr lang="en-US" sz="2800" b="1" dirty="0" smtClean="0"/>
              <a:t>Taylor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Douglas </a:t>
            </a:r>
            <a:r>
              <a:rPr lang="en-US" sz="2800" dirty="0"/>
              <a:t>C. </a:t>
            </a:r>
            <a:r>
              <a:rPr lang="en-US" sz="2800" dirty="0" err="1"/>
              <a:t>MacFarland</a:t>
            </a:r>
            <a:r>
              <a:rPr lang="en-US" sz="2800" dirty="0"/>
              <a:t>, Doran R. </a:t>
            </a:r>
            <a:r>
              <a:rPr lang="en-US" sz="2800" dirty="0" err="1"/>
              <a:t>Smestad</a:t>
            </a:r>
            <a:r>
              <a:rPr lang="en-US" sz="2800" dirty="0" smtClean="0"/>
              <a:t>, and </a:t>
            </a:r>
            <a:r>
              <a:rPr lang="en-US" sz="2800" dirty="0"/>
              <a:t>Craig A. </a:t>
            </a:r>
            <a:r>
              <a:rPr lang="en-US" sz="2800" dirty="0" err="1"/>
              <a:t>Shue</a:t>
            </a:r>
            <a:r>
              <a:rPr lang="en-US" sz="2800" dirty="0"/>
              <a:t> 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INFOCOM</a:t>
            </a:r>
          </a:p>
          <a:p>
            <a:r>
              <a:rPr lang="en-US" sz="2800" dirty="0" smtClean="0"/>
              <a:t>April 13, 2016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20" b="27014"/>
          <a:stretch/>
        </p:blipFill>
        <p:spPr>
          <a:xfrm>
            <a:off x="2968537" y="5338445"/>
            <a:ext cx="3201355" cy="12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3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Host-based SDN with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897"/>
            <a:ext cx="8229600" cy="53025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Uses SDN agents to send new flows to a controller</a:t>
            </a:r>
          </a:p>
          <a:p>
            <a:r>
              <a:rPr lang="en-US" dirty="0" smtClean="0"/>
              <a:t>Controller can approve/deny/modify flows</a:t>
            </a:r>
          </a:p>
          <a:p>
            <a:r>
              <a:rPr lang="en-US" dirty="0" smtClean="0"/>
              <a:t>Gain traditional network 5-tuple and host context</a:t>
            </a:r>
          </a:p>
          <a:p>
            <a:pPr lvl="1"/>
            <a:r>
              <a:rPr lang="en-US" dirty="0"/>
              <a:t>user </a:t>
            </a:r>
            <a:r>
              <a:rPr lang="en-US" dirty="0" smtClean="0"/>
              <a:t>ID</a:t>
            </a:r>
            <a:endParaRPr lang="en-US" dirty="0"/>
          </a:p>
          <a:p>
            <a:pPr lvl="1"/>
            <a:r>
              <a:rPr lang="en-US" dirty="0" smtClean="0"/>
              <a:t>primary </a:t>
            </a:r>
            <a:r>
              <a:rPr lang="en-US" dirty="0"/>
              <a:t>group </a:t>
            </a:r>
            <a:r>
              <a:rPr lang="en-US" dirty="0" smtClean="0"/>
              <a:t>ID</a:t>
            </a:r>
          </a:p>
          <a:p>
            <a:pPr lvl="1"/>
            <a:r>
              <a:rPr lang="en-US" dirty="0" smtClean="0"/>
              <a:t>application path</a:t>
            </a:r>
            <a:endParaRPr lang="en-US" dirty="0"/>
          </a:p>
          <a:p>
            <a:pPr lvl="1"/>
            <a:r>
              <a:rPr lang="en-US" dirty="0" smtClean="0"/>
              <a:t>application arguments</a:t>
            </a:r>
          </a:p>
          <a:p>
            <a:pPr lvl="1"/>
            <a:r>
              <a:rPr lang="en-US" dirty="0" smtClean="0"/>
              <a:t>Process ancestry</a:t>
            </a:r>
            <a:endParaRPr lang="en-US" dirty="0"/>
          </a:p>
          <a:p>
            <a:pPr lvl="1"/>
            <a:r>
              <a:rPr lang="en-US" i="1" dirty="0" smtClean="0"/>
              <a:t>Plugins</a:t>
            </a:r>
            <a:r>
              <a:rPr lang="en-US" dirty="0" smtClean="0"/>
              <a:t> for arbitrary information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9</a:t>
            </a:fld>
            <a:endParaRPr lang="en-US"/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4431632" y="3270058"/>
            <a:ext cx="467894" cy="374316"/>
          </a:xfrm>
          <a:prstGeom prst="bentConnector3">
            <a:avLst>
              <a:gd name="adj1" fmla="val 9857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52737" y="3508989"/>
            <a:ext cx="4166178" cy="3770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50" dirty="0" smtClean="0"/>
              <a:t>[</a:t>
            </a:r>
            <a:r>
              <a:rPr lang="en-US" sz="1850" dirty="0" err="1" smtClean="0"/>
              <a:t>srcIP</a:t>
            </a:r>
            <a:r>
              <a:rPr lang="en-US" sz="1850" dirty="0" smtClean="0"/>
              <a:t>, </a:t>
            </a:r>
            <a:r>
              <a:rPr lang="en-US" sz="1850" dirty="0" err="1" smtClean="0"/>
              <a:t>dstIP</a:t>
            </a:r>
            <a:r>
              <a:rPr lang="en-US" sz="1850" dirty="0" smtClean="0"/>
              <a:t>, </a:t>
            </a:r>
            <a:r>
              <a:rPr lang="en-US" sz="1850" dirty="0" err="1" smtClean="0"/>
              <a:t>srcPort</a:t>
            </a:r>
            <a:r>
              <a:rPr lang="en-US" sz="1850" dirty="0" smtClean="0"/>
              <a:t>, </a:t>
            </a:r>
            <a:r>
              <a:rPr lang="en-US" sz="1850" dirty="0" err="1" smtClean="0"/>
              <a:t>dstPort</a:t>
            </a:r>
            <a:r>
              <a:rPr lang="en-US" sz="1850" dirty="0" smtClean="0"/>
              <a:t>, protocol]</a:t>
            </a:r>
            <a:endParaRPr lang="en-US" sz="1850" dirty="0"/>
          </a:p>
        </p:txBody>
      </p:sp>
    </p:spTree>
    <p:extLst>
      <p:ext uri="{BB962C8B-B14F-4D97-AF65-F5344CB8AC3E}">
        <p14:creationId xmlns:p14="http://schemas.microsoft.com/office/powerpoint/2010/main" val="223069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Enhanced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99356"/>
            <a:ext cx="8229600" cy="532211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dirty="0" smtClean="0"/>
              <a:t>#s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=HTTP server, s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SSH server</a:t>
            </a:r>
          </a:p>
          <a:p>
            <a:pPr marL="0" indent="0">
              <a:buFont typeface="Arial"/>
              <a:buNone/>
            </a:pPr>
            <a:r>
              <a:rPr lang="en-US" sz="1600" dirty="0" smtClean="0"/>
              <a:t>clients= [c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,c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]</a:t>
            </a:r>
          </a:p>
          <a:p>
            <a:pPr marL="0" indent="0">
              <a:buNone/>
            </a:pPr>
            <a:r>
              <a:rPr lang="en-US" sz="1600" dirty="0" smtClean="0"/>
              <a:t>servers= [s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</a:t>
            </a:r>
            <a:r>
              <a:rPr lang="en-US" sz="1600" dirty="0"/>
              <a:t>s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]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Font typeface="Arial"/>
              <a:buNone/>
            </a:pPr>
            <a:endParaRPr lang="en-US" sz="1600" dirty="0" smtClean="0"/>
          </a:p>
          <a:p>
            <a:pPr marL="0" indent="0">
              <a:buFont typeface="Arial"/>
              <a:buNone/>
            </a:pPr>
            <a:endParaRPr lang="en-US" sz="1600" dirty="0"/>
          </a:p>
          <a:p>
            <a:pPr marL="0" indent="0">
              <a:buFont typeface="Arial"/>
              <a:buNone/>
            </a:pPr>
            <a:endParaRPr lang="en-US" sz="1600" dirty="0" smtClean="0"/>
          </a:p>
          <a:p>
            <a:pPr marL="0" indent="0">
              <a:buFont typeface="Arial"/>
              <a:buNone/>
            </a:pPr>
            <a:endParaRPr lang="en-US" sz="1600" dirty="0"/>
          </a:p>
          <a:p>
            <a:pPr marL="0" indent="0">
              <a:buFont typeface="Arial"/>
              <a:buNone/>
            </a:pPr>
            <a:r>
              <a:rPr lang="en-US" sz="1600" dirty="0" smtClean="0"/>
              <a:t>#Rules</a:t>
            </a:r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 err="1" smtClean="0"/>
              <a:t>src</a:t>
            </a:r>
            <a:r>
              <a:rPr lang="en-US" sz="1600" dirty="0" smtClean="0"/>
              <a:t>=in(clients) ∧ </a:t>
            </a:r>
            <a:r>
              <a:rPr lang="en-US" sz="1600" dirty="0" err="1" smtClean="0"/>
              <a:t>dst</a:t>
            </a:r>
            <a:r>
              <a:rPr lang="en-US" sz="1600" dirty="0" smtClean="0"/>
              <a:t>=s</a:t>
            </a:r>
            <a:r>
              <a:rPr lang="en-US" sz="1600" baseline="-25000" dirty="0" smtClean="0"/>
              <a:t>1 </a:t>
            </a:r>
            <a:r>
              <a:rPr lang="en-US" sz="1600" dirty="0" smtClean="0"/>
              <a:t>∧ </a:t>
            </a:r>
            <a:r>
              <a:rPr lang="en-US" sz="1600" dirty="0" err="1" smtClean="0"/>
              <a:t>dport</a:t>
            </a:r>
            <a:r>
              <a:rPr lang="en-US" sz="1600" dirty="0" smtClean="0"/>
              <a:t> = 80]: allow;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</a:t>
            </a:r>
            <a:r>
              <a:rPr lang="en-US" sz="1600" dirty="0" err="1"/>
              <a:t>src</a:t>
            </a:r>
            <a:r>
              <a:rPr lang="en-US" sz="1600" dirty="0"/>
              <a:t>=in(clients) ∧ </a:t>
            </a:r>
            <a:r>
              <a:rPr lang="en-US" sz="1600" dirty="0" err="1"/>
              <a:t>dst</a:t>
            </a:r>
            <a:r>
              <a:rPr lang="en-US" sz="1600" dirty="0"/>
              <a:t>=</a:t>
            </a:r>
            <a:r>
              <a:rPr lang="en-US" sz="1600" dirty="0" smtClean="0"/>
              <a:t>s</a:t>
            </a:r>
            <a:r>
              <a:rPr lang="en-US" sz="1600" baseline="-25000" dirty="0" smtClean="0"/>
              <a:t>2 </a:t>
            </a:r>
            <a:r>
              <a:rPr lang="en-US" sz="1600" dirty="0"/>
              <a:t>∧ </a:t>
            </a:r>
            <a:r>
              <a:rPr lang="en-US" sz="1600" dirty="0" err="1"/>
              <a:t>dport</a:t>
            </a:r>
            <a:r>
              <a:rPr lang="en-US" sz="1600" dirty="0"/>
              <a:t> = </a:t>
            </a:r>
            <a:r>
              <a:rPr lang="en-US" sz="1600" dirty="0" smtClean="0"/>
              <a:t>22]</a:t>
            </a:r>
            <a:r>
              <a:rPr lang="en-US" sz="1600" dirty="0"/>
              <a:t>: allow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Font typeface="Arial"/>
              <a:buNone/>
            </a:pPr>
            <a:endParaRPr lang="en-US" sz="1600" dirty="0" smtClean="0"/>
          </a:p>
          <a:p>
            <a:pPr marL="0" indent="0">
              <a:buFont typeface="Arial"/>
              <a:buNone/>
            </a:pPr>
            <a:endParaRPr lang="en-US" sz="1600" dirty="0" smtClean="0"/>
          </a:p>
          <a:p>
            <a:pPr marL="0" indent="0">
              <a:buFont typeface="Arial"/>
              <a:buNone/>
            </a:pPr>
            <a:r>
              <a:rPr lang="en-US" sz="1600" dirty="0" smtClean="0"/>
              <a:t># Default</a:t>
            </a:r>
          </a:p>
          <a:p>
            <a:pPr marL="0" indent="0">
              <a:buFont typeface="Arial"/>
              <a:buNone/>
            </a:pPr>
            <a:r>
              <a:rPr lang="en-US" sz="1600" dirty="0" smtClean="0"/>
              <a:t>[]: drop; # Default-off: by default drop flows </a:t>
            </a:r>
          </a:p>
          <a:p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56298" y="2295033"/>
            <a:ext cx="3973639" cy="147732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008000"/>
                </a:solidFill>
              </a:rPr>
              <a:t># New policy </a:t>
            </a:r>
            <a:r>
              <a:rPr lang="en-US" sz="1500" dirty="0" smtClean="0">
                <a:solidFill>
                  <a:srgbClr val="008000"/>
                </a:solidFill>
              </a:rPr>
              <a:t>arguments using context</a:t>
            </a:r>
            <a:endParaRPr lang="en-US" sz="1500" dirty="0">
              <a:solidFill>
                <a:srgbClr val="008000"/>
              </a:solidFill>
            </a:endParaRPr>
          </a:p>
          <a:p>
            <a:r>
              <a:rPr lang="en-US" sz="1500" b="1" dirty="0">
                <a:solidFill>
                  <a:srgbClr val="008000"/>
                </a:solidFill>
              </a:rPr>
              <a:t>users = [</a:t>
            </a:r>
            <a:r>
              <a:rPr lang="en-US" sz="1500" b="1" dirty="0" err="1">
                <a:solidFill>
                  <a:srgbClr val="008000"/>
                </a:solidFill>
              </a:rPr>
              <a:t>crtaylor</a:t>
            </a:r>
            <a:r>
              <a:rPr lang="en-US" sz="1500" b="1" dirty="0">
                <a:solidFill>
                  <a:srgbClr val="008000"/>
                </a:solidFill>
              </a:rPr>
              <a:t>, </a:t>
            </a:r>
            <a:r>
              <a:rPr lang="en-US" sz="1500" b="1" dirty="0" err="1">
                <a:solidFill>
                  <a:srgbClr val="008000"/>
                </a:solidFill>
              </a:rPr>
              <a:t>cshue</a:t>
            </a:r>
            <a:r>
              <a:rPr lang="en-US" sz="1500" b="1" dirty="0">
                <a:solidFill>
                  <a:srgbClr val="008000"/>
                </a:solidFill>
              </a:rPr>
              <a:t>]</a:t>
            </a:r>
          </a:p>
          <a:p>
            <a:r>
              <a:rPr lang="en-US" sz="1500" b="1" dirty="0" err="1">
                <a:solidFill>
                  <a:srgbClr val="008000"/>
                </a:solidFill>
              </a:rPr>
              <a:t>browser_path</a:t>
            </a:r>
            <a:r>
              <a:rPr lang="en-US" sz="1500" b="1" dirty="0">
                <a:solidFill>
                  <a:srgbClr val="008000"/>
                </a:solidFill>
              </a:rPr>
              <a:t> = [/bin/</a:t>
            </a:r>
            <a:r>
              <a:rPr lang="en-US" sz="1500" b="1" dirty="0" err="1">
                <a:solidFill>
                  <a:srgbClr val="008000"/>
                </a:solidFill>
              </a:rPr>
              <a:t>firefox</a:t>
            </a:r>
            <a:r>
              <a:rPr lang="en-US" sz="1500" b="1" dirty="0">
                <a:solidFill>
                  <a:srgbClr val="008000"/>
                </a:solidFill>
              </a:rPr>
              <a:t>, /bin/chrome]</a:t>
            </a:r>
          </a:p>
          <a:p>
            <a:r>
              <a:rPr lang="en-US" sz="1500" b="1" dirty="0" err="1">
                <a:solidFill>
                  <a:srgbClr val="008000"/>
                </a:solidFill>
              </a:rPr>
              <a:t>browser_opts</a:t>
            </a:r>
            <a:r>
              <a:rPr lang="en-US" sz="1500" b="1" dirty="0">
                <a:solidFill>
                  <a:srgbClr val="008000"/>
                </a:solidFill>
              </a:rPr>
              <a:t> = [‘--no-</a:t>
            </a:r>
            <a:r>
              <a:rPr lang="en-US" sz="1500" b="1" dirty="0" err="1">
                <a:solidFill>
                  <a:srgbClr val="008000"/>
                </a:solidFill>
              </a:rPr>
              <a:t>javascript</a:t>
            </a:r>
            <a:r>
              <a:rPr lang="en-US" sz="1500" b="1" dirty="0">
                <a:solidFill>
                  <a:srgbClr val="008000"/>
                </a:solidFill>
              </a:rPr>
              <a:t>’];</a:t>
            </a:r>
          </a:p>
          <a:p>
            <a:r>
              <a:rPr lang="en-US" sz="1500" b="1" dirty="0" err="1">
                <a:solidFill>
                  <a:srgbClr val="008000"/>
                </a:solidFill>
              </a:rPr>
              <a:t>ssh_path</a:t>
            </a:r>
            <a:r>
              <a:rPr lang="en-US" sz="1500" b="1" dirty="0">
                <a:solidFill>
                  <a:srgbClr val="008000"/>
                </a:solidFill>
              </a:rPr>
              <a:t>= [/bin/</a:t>
            </a:r>
            <a:r>
              <a:rPr lang="en-US" sz="1500" b="1" dirty="0" err="1">
                <a:solidFill>
                  <a:srgbClr val="008000"/>
                </a:solidFill>
              </a:rPr>
              <a:t>ssh</a:t>
            </a:r>
            <a:r>
              <a:rPr lang="en-US" sz="1500" b="1" dirty="0">
                <a:solidFill>
                  <a:srgbClr val="008000"/>
                </a:solidFill>
              </a:rPr>
              <a:t>]</a:t>
            </a:r>
          </a:p>
          <a:p>
            <a:r>
              <a:rPr lang="en-US" sz="1500" b="1" dirty="0" err="1">
                <a:solidFill>
                  <a:srgbClr val="008000"/>
                </a:solidFill>
              </a:rPr>
              <a:t>server_path</a:t>
            </a:r>
            <a:r>
              <a:rPr lang="en-US" sz="1500" b="1" dirty="0">
                <a:solidFill>
                  <a:srgbClr val="008000"/>
                </a:solidFill>
              </a:rPr>
              <a:t> = [/</a:t>
            </a:r>
            <a:r>
              <a:rPr lang="en-US" sz="1500" b="1" dirty="0" err="1">
                <a:solidFill>
                  <a:srgbClr val="008000"/>
                </a:solidFill>
              </a:rPr>
              <a:t>sbin</a:t>
            </a:r>
            <a:r>
              <a:rPr lang="en-US" sz="1500" b="1" dirty="0">
                <a:solidFill>
                  <a:srgbClr val="008000"/>
                </a:solidFill>
              </a:rPr>
              <a:t>/apache2, /</a:t>
            </a:r>
            <a:r>
              <a:rPr lang="en-US" sz="1500" b="1" dirty="0" err="1">
                <a:solidFill>
                  <a:srgbClr val="008000"/>
                </a:solidFill>
              </a:rPr>
              <a:t>sbin</a:t>
            </a:r>
            <a:r>
              <a:rPr lang="en-US" sz="1500" b="1" dirty="0">
                <a:solidFill>
                  <a:srgbClr val="008000"/>
                </a:solidFill>
              </a:rPr>
              <a:t>/</a:t>
            </a:r>
            <a:r>
              <a:rPr lang="en-US" sz="1500" b="1" dirty="0" err="1">
                <a:solidFill>
                  <a:srgbClr val="008000"/>
                </a:solidFill>
              </a:rPr>
              <a:t>sshd</a:t>
            </a:r>
            <a:r>
              <a:rPr lang="en-US" sz="1500" b="1" dirty="0" smtClean="0">
                <a:solidFill>
                  <a:srgbClr val="008000"/>
                </a:solidFill>
              </a:rPr>
              <a:t>]</a:t>
            </a:r>
            <a:endParaRPr lang="en-US" sz="1500" b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9209" y="4331370"/>
            <a:ext cx="265469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</a:rPr>
              <a:t>∧ user</a:t>
            </a:r>
            <a:r>
              <a:rPr lang="en-US" sz="1400" dirty="0">
                <a:solidFill>
                  <a:srgbClr val="3366FF"/>
                </a:solidFill>
              </a:rPr>
              <a:t>=(</a:t>
            </a:r>
            <a:r>
              <a:rPr lang="en-US" sz="1400" dirty="0" err="1">
                <a:solidFill>
                  <a:srgbClr val="3366FF"/>
                </a:solidFill>
              </a:rPr>
              <a:t>crtaylor</a:t>
            </a:r>
            <a:r>
              <a:rPr lang="en-US" sz="1400" dirty="0" smtClean="0">
                <a:solidFill>
                  <a:srgbClr val="3366FF"/>
                </a:solidFill>
              </a:rPr>
              <a:t>)</a:t>
            </a:r>
            <a:endParaRPr lang="en-US" sz="1400" dirty="0">
              <a:solidFill>
                <a:srgbClr val="3366FF"/>
              </a:solidFill>
            </a:endParaRPr>
          </a:p>
          <a:p>
            <a:r>
              <a:rPr lang="en-US" sz="1400" dirty="0" smtClean="0">
                <a:solidFill>
                  <a:srgbClr val="3366FF"/>
                </a:solidFill>
              </a:rPr>
              <a:t>∧ app</a:t>
            </a:r>
            <a:r>
              <a:rPr lang="en-US" sz="1400" dirty="0">
                <a:solidFill>
                  <a:srgbClr val="3366FF"/>
                </a:solidFill>
              </a:rPr>
              <a:t>=in(</a:t>
            </a:r>
            <a:r>
              <a:rPr lang="en-US" sz="1400" dirty="0" err="1">
                <a:solidFill>
                  <a:srgbClr val="3366FF"/>
                </a:solidFill>
              </a:rPr>
              <a:t>browser_path</a:t>
            </a:r>
            <a:r>
              <a:rPr lang="en-US" sz="1400" dirty="0" smtClean="0">
                <a:solidFill>
                  <a:srgbClr val="3366FF"/>
                </a:solidFill>
              </a:rPr>
              <a:t>)</a:t>
            </a:r>
            <a:endParaRPr lang="en-US" sz="1400" dirty="0">
              <a:solidFill>
                <a:srgbClr val="3366FF"/>
              </a:solidFill>
            </a:endParaRPr>
          </a:p>
          <a:p>
            <a:r>
              <a:rPr lang="en-US" sz="1400" dirty="0" smtClean="0">
                <a:solidFill>
                  <a:srgbClr val="3366FF"/>
                </a:solidFill>
              </a:rPr>
              <a:t>∧ opts</a:t>
            </a:r>
            <a:r>
              <a:rPr lang="en-US" sz="1400" dirty="0">
                <a:solidFill>
                  <a:srgbClr val="3366FF"/>
                </a:solidFill>
              </a:rPr>
              <a:t>=in(</a:t>
            </a:r>
            <a:r>
              <a:rPr lang="en-US" sz="1400" dirty="0" err="1">
                <a:solidFill>
                  <a:srgbClr val="3366FF"/>
                </a:solidFill>
              </a:rPr>
              <a:t>browser_opts</a:t>
            </a:r>
            <a:r>
              <a:rPr lang="en-US" sz="1400" dirty="0" smtClean="0">
                <a:solidFill>
                  <a:srgbClr val="3366FF"/>
                </a:solidFill>
              </a:rPr>
              <a:t>)</a:t>
            </a:r>
            <a:endParaRPr lang="en-US" sz="1400" dirty="0">
              <a:solidFill>
                <a:srgbClr val="3366FF"/>
              </a:solidFill>
            </a:endParaRPr>
          </a:p>
          <a:p>
            <a:r>
              <a:rPr lang="en-US" sz="1400" dirty="0" smtClean="0">
                <a:solidFill>
                  <a:srgbClr val="3366FF"/>
                </a:solidFill>
              </a:rPr>
              <a:t>∧ </a:t>
            </a:r>
            <a:r>
              <a:rPr lang="en-US" sz="1400" dirty="0" err="1" smtClean="0">
                <a:solidFill>
                  <a:srgbClr val="3366FF"/>
                </a:solidFill>
              </a:rPr>
              <a:t>server_app</a:t>
            </a:r>
            <a:r>
              <a:rPr lang="en-US" sz="1400" dirty="0">
                <a:solidFill>
                  <a:srgbClr val="3366FF"/>
                </a:solidFill>
              </a:rPr>
              <a:t>=(/</a:t>
            </a:r>
            <a:r>
              <a:rPr lang="en-US" sz="1400" dirty="0" err="1">
                <a:solidFill>
                  <a:srgbClr val="3366FF"/>
                </a:solidFill>
              </a:rPr>
              <a:t>sbin</a:t>
            </a:r>
            <a:r>
              <a:rPr lang="en-US" sz="1400" dirty="0">
                <a:solidFill>
                  <a:srgbClr val="3366FF"/>
                </a:solidFill>
              </a:rPr>
              <a:t>/apache2)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45841" y="5521167"/>
            <a:ext cx="239494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</a:rPr>
              <a:t>∧ user</a:t>
            </a:r>
            <a:r>
              <a:rPr lang="en-US" sz="1400" dirty="0">
                <a:solidFill>
                  <a:srgbClr val="3366FF"/>
                </a:solidFill>
              </a:rPr>
              <a:t>=(</a:t>
            </a:r>
            <a:r>
              <a:rPr lang="en-US" sz="1400" dirty="0" err="1" smtClean="0">
                <a:solidFill>
                  <a:srgbClr val="3366FF"/>
                </a:solidFill>
              </a:rPr>
              <a:t>cshue</a:t>
            </a:r>
            <a:r>
              <a:rPr lang="en-US" sz="1400" dirty="0">
                <a:solidFill>
                  <a:srgbClr val="3366FF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3366FF"/>
                </a:solidFill>
              </a:rPr>
              <a:t>∧ app</a:t>
            </a:r>
            <a:r>
              <a:rPr lang="en-US" sz="1400" dirty="0">
                <a:solidFill>
                  <a:srgbClr val="3366FF"/>
                </a:solidFill>
              </a:rPr>
              <a:t>=in(</a:t>
            </a:r>
            <a:r>
              <a:rPr lang="en-US" sz="1400" dirty="0" err="1">
                <a:solidFill>
                  <a:srgbClr val="3366FF"/>
                </a:solidFill>
              </a:rPr>
              <a:t>ssh_path</a:t>
            </a:r>
            <a:r>
              <a:rPr lang="en-US" sz="1400" dirty="0" smtClean="0">
                <a:solidFill>
                  <a:srgbClr val="3366FF"/>
                </a:solidFill>
              </a:rPr>
              <a:t>)</a:t>
            </a:r>
            <a:endParaRPr lang="en-US" sz="1400" dirty="0">
              <a:solidFill>
                <a:srgbClr val="3366FF"/>
              </a:solidFill>
            </a:endParaRPr>
          </a:p>
          <a:p>
            <a:r>
              <a:rPr lang="en-US" sz="1400" dirty="0" smtClean="0">
                <a:solidFill>
                  <a:srgbClr val="3366FF"/>
                </a:solidFill>
              </a:rPr>
              <a:t>∧ </a:t>
            </a:r>
            <a:r>
              <a:rPr lang="en-US" sz="1400" dirty="0" err="1" smtClean="0">
                <a:solidFill>
                  <a:srgbClr val="3366FF"/>
                </a:solidFill>
              </a:rPr>
              <a:t>server_path</a:t>
            </a:r>
            <a:r>
              <a:rPr lang="en-US" sz="1400" dirty="0" smtClean="0">
                <a:solidFill>
                  <a:srgbClr val="3366FF"/>
                </a:solidFill>
              </a:rPr>
              <a:t>=</a:t>
            </a:r>
            <a:r>
              <a:rPr lang="en-US" sz="1400" dirty="0">
                <a:solidFill>
                  <a:srgbClr val="3366FF"/>
                </a:solidFill>
              </a:rPr>
              <a:t>(/</a:t>
            </a:r>
            <a:r>
              <a:rPr lang="en-US" sz="1400" dirty="0" err="1">
                <a:solidFill>
                  <a:srgbClr val="3366FF"/>
                </a:solidFill>
              </a:rPr>
              <a:t>sbin</a:t>
            </a:r>
            <a:r>
              <a:rPr lang="en-US" sz="1400" dirty="0">
                <a:solidFill>
                  <a:srgbClr val="3366FF"/>
                </a:solidFill>
              </a:rPr>
              <a:t>/</a:t>
            </a:r>
            <a:r>
              <a:rPr lang="en-US" sz="1400" dirty="0" err="1">
                <a:solidFill>
                  <a:srgbClr val="3366FF"/>
                </a:solidFill>
              </a:rPr>
              <a:t>sshd</a:t>
            </a:r>
            <a:r>
              <a:rPr lang="en-US" sz="1400" dirty="0">
                <a:solidFill>
                  <a:srgbClr val="3366FF"/>
                </a:solidFill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0316" y="1649972"/>
            <a:ext cx="6499621" cy="24006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rgbClr val="008000"/>
                </a:solidFill>
              </a:rPr>
              <a:t># New policy </a:t>
            </a:r>
            <a:r>
              <a:rPr lang="en-US" sz="2500" dirty="0" smtClean="0">
                <a:solidFill>
                  <a:srgbClr val="008000"/>
                </a:solidFill>
              </a:rPr>
              <a:t>arguments using context</a:t>
            </a:r>
            <a:endParaRPr lang="en-US" sz="2500" dirty="0">
              <a:solidFill>
                <a:srgbClr val="008000"/>
              </a:solidFill>
            </a:endParaRPr>
          </a:p>
          <a:p>
            <a:r>
              <a:rPr lang="en-US" sz="2500" b="1" dirty="0">
                <a:solidFill>
                  <a:srgbClr val="008000"/>
                </a:solidFill>
              </a:rPr>
              <a:t>users = [</a:t>
            </a:r>
            <a:r>
              <a:rPr lang="en-US" sz="2500" b="1" dirty="0" err="1">
                <a:solidFill>
                  <a:srgbClr val="008000"/>
                </a:solidFill>
              </a:rPr>
              <a:t>crtaylor</a:t>
            </a:r>
            <a:r>
              <a:rPr lang="en-US" sz="2500" b="1" dirty="0">
                <a:solidFill>
                  <a:srgbClr val="008000"/>
                </a:solidFill>
              </a:rPr>
              <a:t>, </a:t>
            </a:r>
            <a:r>
              <a:rPr lang="en-US" sz="2500" b="1" dirty="0" err="1">
                <a:solidFill>
                  <a:srgbClr val="008000"/>
                </a:solidFill>
              </a:rPr>
              <a:t>cshue</a:t>
            </a:r>
            <a:r>
              <a:rPr lang="en-US" sz="2500" b="1" dirty="0">
                <a:solidFill>
                  <a:srgbClr val="008000"/>
                </a:solidFill>
              </a:rPr>
              <a:t>]</a:t>
            </a:r>
          </a:p>
          <a:p>
            <a:r>
              <a:rPr lang="en-US" sz="2500" b="1" dirty="0" err="1">
                <a:solidFill>
                  <a:srgbClr val="008000"/>
                </a:solidFill>
              </a:rPr>
              <a:t>browser_path</a:t>
            </a:r>
            <a:r>
              <a:rPr lang="en-US" sz="2500" b="1" dirty="0">
                <a:solidFill>
                  <a:srgbClr val="008000"/>
                </a:solidFill>
              </a:rPr>
              <a:t> = [/bin/</a:t>
            </a:r>
            <a:r>
              <a:rPr lang="en-US" sz="2500" b="1" dirty="0" err="1">
                <a:solidFill>
                  <a:srgbClr val="008000"/>
                </a:solidFill>
              </a:rPr>
              <a:t>firefox</a:t>
            </a:r>
            <a:r>
              <a:rPr lang="en-US" sz="2500" b="1" dirty="0">
                <a:solidFill>
                  <a:srgbClr val="008000"/>
                </a:solidFill>
              </a:rPr>
              <a:t>, /bin/chrome]</a:t>
            </a:r>
          </a:p>
          <a:p>
            <a:r>
              <a:rPr lang="en-US" sz="2500" b="1" dirty="0" err="1">
                <a:solidFill>
                  <a:srgbClr val="008000"/>
                </a:solidFill>
              </a:rPr>
              <a:t>browser_opts</a:t>
            </a:r>
            <a:r>
              <a:rPr lang="en-US" sz="2500" b="1" dirty="0">
                <a:solidFill>
                  <a:srgbClr val="008000"/>
                </a:solidFill>
              </a:rPr>
              <a:t> = [‘--no-</a:t>
            </a:r>
            <a:r>
              <a:rPr lang="en-US" sz="2500" b="1" dirty="0" err="1">
                <a:solidFill>
                  <a:srgbClr val="008000"/>
                </a:solidFill>
              </a:rPr>
              <a:t>javascript</a:t>
            </a:r>
            <a:r>
              <a:rPr lang="en-US" sz="2500" b="1" dirty="0">
                <a:solidFill>
                  <a:srgbClr val="008000"/>
                </a:solidFill>
              </a:rPr>
              <a:t>’];</a:t>
            </a:r>
          </a:p>
          <a:p>
            <a:r>
              <a:rPr lang="en-US" sz="2500" b="1" dirty="0" err="1">
                <a:solidFill>
                  <a:srgbClr val="008000"/>
                </a:solidFill>
              </a:rPr>
              <a:t>ssh_path</a:t>
            </a:r>
            <a:r>
              <a:rPr lang="en-US" sz="2500" b="1" dirty="0">
                <a:solidFill>
                  <a:srgbClr val="008000"/>
                </a:solidFill>
              </a:rPr>
              <a:t>= [/bin/</a:t>
            </a:r>
            <a:r>
              <a:rPr lang="en-US" sz="2500" b="1" dirty="0" err="1">
                <a:solidFill>
                  <a:srgbClr val="008000"/>
                </a:solidFill>
              </a:rPr>
              <a:t>ssh</a:t>
            </a:r>
            <a:r>
              <a:rPr lang="en-US" sz="2500" b="1" dirty="0">
                <a:solidFill>
                  <a:srgbClr val="008000"/>
                </a:solidFill>
              </a:rPr>
              <a:t>]</a:t>
            </a:r>
          </a:p>
          <a:p>
            <a:r>
              <a:rPr lang="en-US" sz="2500" b="1" dirty="0" err="1">
                <a:solidFill>
                  <a:srgbClr val="008000"/>
                </a:solidFill>
              </a:rPr>
              <a:t>server_path</a:t>
            </a:r>
            <a:r>
              <a:rPr lang="en-US" sz="2500" b="1" dirty="0">
                <a:solidFill>
                  <a:srgbClr val="008000"/>
                </a:solidFill>
              </a:rPr>
              <a:t> = [/</a:t>
            </a:r>
            <a:r>
              <a:rPr lang="en-US" sz="2500" b="1" dirty="0" err="1">
                <a:solidFill>
                  <a:srgbClr val="008000"/>
                </a:solidFill>
              </a:rPr>
              <a:t>sbin</a:t>
            </a:r>
            <a:r>
              <a:rPr lang="en-US" sz="2500" b="1" dirty="0">
                <a:solidFill>
                  <a:srgbClr val="008000"/>
                </a:solidFill>
              </a:rPr>
              <a:t>/apache2, /</a:t>
            </a:r>
            <a:r>
              <a:rPr lang="en-US" sz="2500" b="1" dirty="0" err="1">
                <a:solidFill>
                  <a:srgbClr val="008000"/>
                </a:solidFill>
              </a:rPr>
              <a:t>sbin</a:t>
            </a:r>
            <a:r>
              <a:rPr lang="en-US" sz="2500" b="1" dirty="0">
                <a:solidFill>
                  <a:srgbClr val="008000"/>
                </a:solidFill>
              </a:rPr>
              <a:t>/</a:t>
            </a:r>
            <a:r>
              <a:rPr lang="en-US" sz="2500" b="1" dirty="0" err="1">
                <a:solidFill>
                  <a:srgbClr val="008000"/>
                </a:solidFill>
              </a:rPr>
              <a:t>sshd</a:t>
            </a:r>
            <a:r>
              <a:rPr lang="en-US" sz="2500" b="1" dirty="0" smtClean="0">
                <a:solidFill>
                  <a:srgbClr val="008000"/>
                </a:solidFill>
              </a:rPr>
              <a:t>]</a:t>
            </a:r>
            <a:endParaRPr lang="en-US" sz="25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1371" y="3772361"/>
            <a:ext cx="4595429" cy="163121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3366FF"/>
                </a:solidFill>
              </a:rPr>
              <a:t>∧ user</a:t>
            </a:r>
            <a:r>
              <a:rPr lang="en-US" sz="2500" dirty="0">
                <a:solidFill>
                  <a:srgbClr val="3366FF"/>
                </a:solidFill>
              </a:rPr>
              <a:t>=(</a:t>
            </a:r>
            <a:r>
              <a:rPr lang="en-US" sz="2500" dirty="0" err="1">
                <a:solidFill>
                  <a:srgbClr val="3366FF"/>
                </a:solidFill>
              </a:rPr>
              <a:t>crtaylor</a:t>
            </a:r>
            <a:r>
              <a:rPr lang="en-US" sz="2500" dirty="0" smtClean="0">
                <a:solidFill>
                  <a:srgbClr val="3366FF"/>
                </a:solidFill>
              </a:rPr>
              <a:t>)</a:t>
            </a:r>
            <a:endParaRPr lang="en-US" sz="2500" dirty="0">
              <a:solidFill>
                <a:srgbClr val="3366FF"/>
              </a:solidFill>
            </a:endParaRPr>
          </a:p>
          <a:p>
            <a:r>
              <a:rPr lang="en-US" sz="2500" dirty="0" smtClean="0">
                <a:solidFill>
                  <a:srgbClr val="3366FF"/>
                </a:solidFill>
              </a:rPr>
              <a:t>∧ app</a:t>
            </a:r>
            <a:r>
              <a:rPr lang="en-US" sz="2500" dirty="0">
                <a:solidFill>
                  <a:srgbClr val="3366FF"/>
                </a:solidFill>
              </a:rPr>
              <a:t>=in(</a:t>
            </a:r>
            <a:r>
              <a:rPr lang="en-US" sz="2500" dirty="0" err="1">
                <a:solidFill>
                  <a:srgbClr val="3366FF"/>
                </a:solidFill>
              </a:rPr>
              <a:t>browser_path</a:t>
            </a:r>
            <a:r>
              <a:rPr lang="en-US" sz="2500" dirty="0" smtClean="0">
                <a:solidFill>
                  <a:srgbClr val="3366FF"/>
                </a:solidFill>
              </a:rPr>
              <a:t>)</a:t>
            </a:r>
            <a:endParaRPr lang="en-US" sz="2500" dirty="0">
              <a:solidFill>
                <a:srgbClr val="3366FF"/>
              </a:solidFill>
            </a:endParaRPr>
          </a:p>
          <a:p>
            <a:r>
              <a:rPr lang="en-US" sz="2500" dirty="0" smtClean="0">
                <a:solidFill>
                  <a:srgbClr val="3366FF"/>
                </a:solidFill>
              </a:rPr>
              <a:t>∧ opts</a:t>
            </a:r>
            <a:r>
              <a:rPr lang="en-US" sz="2500" dirty="0">
                <a:solidFill>
                  <a:srgbClr val="3366FF"/>
                </a:solidFill>
              </a:rPr>
              <a:t>=in(</a:t>
            </a:r>
            <a:r>
              <a:rPr lang="en-US" sz="2500" dirty="0" err="1">
                <a:solidFill>
                  <a:srgbClr val="3366FF"/>
                </a:solidFill>
              </a:rPr>
              <a:t>browser_opts</a:t>
            </a:r>
            <a:r>
              <a:rPr lang="en-US" sz="2500" dirty="0" smtClean="0">
                <a:solidFill>
                  <a:srgbClr val="3366FF"/>
                </a:solidFill>
              </a:rPr>
              <a:t>)</a:t>
            </a:r>
            <a:endParaRPr lang="en-US" sz="2500" dirty="0">
              <a:solidFill>
                <a:srgbClr val="3366FF"/>
              </a:solidFill>
            </a:endParaRPr>
          </a:p>
          <a:p>
            <a:r>
              <a:rPr lang="en-US" sz="2500" dirty="0" smtClean="0">
                <a:solidFill>
                  <a:srgbClr val="3366FF"/>
                </a:solidFill>
              </a:rPr>
              <a:t>∧ </a:t>
            </a:r>
            <a:r>
              <a:rPr lang="en-US" sz="2500" dirty="0" err="1" smtClean="0">
                <a:solidFill>
                  <a:srgbClr val="3366FF"/>
                </a:solidFill>
              </a:rPr>
              <a:t>server_app</a:t>
            </a:r>
            <a:r>
              <a:rPr lang="en-US" sz="2500" dirty="0">
                <a:solidFill>
                  <a:srgbClr val="3366FF"/>
                </a:solidFill>
              </a:rPr>
              <a:t>=(/</a:t>
            </a:r>
            <a:r>
              <a:rPr lang="en-US" sz="2500" dirty="0" err="1">
                <a:solidFill>
                  <a:srgbClr val="3366FF"/>
                </a:solidFill>
              </a:rPr>
              <a:t>sbin</a:t>
            </a:r>
            <a:r>
              <a:rPr lang="en-US" sz="2500" dirty="0">
                <a:solidFill>
                  <a:srgbClr val="3366FF"/>
                </a:solidFill>
              </a:rPr>
              <a:t>/apache2)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8346" y="5521167"/>
            <a:ext cx="4131591" cy="124649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3366FF"/>
                </a:solidFill>
              </a:rPr>
              <a:t>∧ user</a:t>
            </a:r>
            <a:r>
              <a:rPr lang="en-US" sz="2500" dirty="0">
                <a:solidFill>
                  <a:srgbClr val="3366FF"/>
                </a:solidFill>
              </a:rPr>
              <a:t>=(</a:t>
            </a:r>
            <a:r>
              <a:rPr lang="en-US" sz="2500" dirty="0" err="1" smtClean="0">
                <a:solidFill>
                  <a:srgbClr val="3366FF"/>
                </a:solidFill>
              </a:rPr>
              <a:t>cshue</a:t>
            </a:r>
            <a:r>
              <a:rPr lang="en-US" sz="2500" dirty="0">
                <a:solidFill>
                  <a:srgbClr val="3366FF"/>
                </a:solidFill>
              </a:rPr>
              <a:t>)</a:t>
            </a:r>
          </a:p>
          <a:p>
            <a:r>
              <a:rPr lang="en-US" sz="2500" dirty="0" smtClean="0">
                <a:solidFill>
                  <a:srgbClr val="3366FF"/>
                </a:solidFill>
              </a:rPr>
              <a:t>∧ app</a:t>
            </a:r>
            <a:r>
              <a:rPr lang="en-US" sz="2500" dirty="0">
                <a:solidFill>
                  <a:srgbClr val="3366FF"/>
                </a:solidFill>
              </a:rPr>
              <a:t>=in(</a:t>
            </a:r>
            <a:r>
              <a:rPr lang="en-US" sz="2500" dirty="0" err="1">
                <a:solidFill>
                  <a:srgbClr val="3366FF"/>
                </a:solidFill>
              </a:rPr>
              <a:t>ssh_path</a:t>
            </a:r>
            <a:r>
              <a:rPr lang="en-US" sz="2500" dirty="0" smtClean="0">
                <a:solidFill>
                  <a:srgbClr val="3366FF"/>
                </a:solidFill>
              </a:rPr>
              <a:t>)</a:t>
            </a:r>
            <a:endParaRPr lang="en-US" sz="2500" dirty="0">
              <a:solidFill>
                <a:srgbClr val="3366FF"/>
              </a:solidFill>
            </a:endParaRPr>
          </a:p>
          <a:p>
            <a:r>
              <a:rPr lang="en-US" sz="2500" dirty="0" smtClean="0">
                <a:solidFill>
                  <a:srgbClr val="3366FF"/>
                </a:solidFill>
              </a:rPr>
              <a:t>∧ </a:t>
            </a:r>
            <a:r>
              <a:rPr lang="en-US" sz="2500" dirty="0" err="1" smtClean="0">
                <a:solidFill>
                  <a:srgbClr val="3366FF"/>
                </a:solidFill>
              </a:rPr>
              <a:t>server_path</a:t>
            </a:r>
            <a:r>
              <a:rPr lang="en-US" sz="2500" dirty="0" smtClean="0">
                <a:solidFill>
                  <a:srgbClr val="3366FF"/>
                </a:solidFill>
              </a:rPr>
              <a:t>=</a:t>
            </a:r>
            <a:r>
              <a:rPr lang="en-US" sz="2500" dirty="0">
                <a:solidFill>
                  <a:srgbClr val="3366FF"/>
                </a:solidFill>
              </a:rPr>
              <a:t>(/</a:t>
            </a:r>
            <a:r>
              <a:rPr lang="en-US" sz="2500" dirty="0" err="1">
                <a:solidFill>
                  <a:srgbClr val="3366FF"/>
                </a:solidFill>
              </a:rPr>
              <a:t>sbin</a:t>
            </a:r>
            <a:r>
              <a:rPr lang="en-US" sz="2500" dirty="0">
                <a:solidFill>
                  <a:srgbClr val="3366FF"/>
                </a:solidFill>
              </a:rPr>
              <a:t>/</a:t>
            </a:r>
            <a:r>
              <a:rPr lang="en-US" sz="2500" dirty="0" err="1">
                <a:solidFill>
                  <a:srgbClr val="3366FF"/>
                </a:solidFill>
              </a:rPr>
              <a:t>sshd</a:t>
            </a:r>
            <a:r>
              <a:rPr lang="en-US" sz="2500" dirty="0">
                <a:solidFill>
                  <a:srgbClr val="3366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94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 descr="basics-overvie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88" y="1527252"/>
            <a:ext cx="6870024" cy="506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8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Scalability</a:t>
            </a:r>
            <a:endParaRPr lang="en-US" dirty="0"/>
          </a:p>
        </p:txBody>
      </p:sp>
      <p:pic>
        <p:nvPicPr>
          <p:cNvPr id="6" name="Picture 5" descr="Screen Shot 2016-03-10 at 11.59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225" y="3863081"/>
            <a:ext cx="5161550" cy="245597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KVM virtual network (14 cores, 64GB RAM)</a:t>
            </a:r>
          </a:p>
          <a:p>
            <a:r>
              <a:rPr lang="en-US" sz="2600" dirty="0" err="1" smtClean="0">
                <a:latin typeface="Courier New"/>
                <a:cs typeface="Courier New"/>
              </a:rPr>
              <a:t>ovs</a:t>
            </a:r>
            <a:r>
              <a:rPr lang="en-US" sz="2600" dirty="0" smtClean="0">
                <a:latin typeface="Courier New"/>
                <a:cs typeface="Courier New"/>
              </a:rPr>
              <a:t>-benchmark </a:t>
            </a:r>
            <a:r>
              <a:rPr lang="en-US" sz="2600" dirty="0" smtClean="0"/>
              <a:t>to generate 1,000 flows/second on each host, pairwise</a:t>
            </a:r>
          </a:p>
          <a:p>
            <a:r>
              <a:rPr lang="en-US" sz="2600" dirty="0"/>
              <a:t>F</a:t>
            </a:r>
            <a:r>
              <a:rPr lang="en-US" sz="2600" dirty="0" smtClean="0"/>
              <a:t>low rate ~8x higher than observed by Ethane</a:t>
            </a:r>
            <a:r>
              <a:rPr lang="en-US" sz="2600" baseline="30000" dirty="0" smtClean="0"/>
              <a:t>1</a:t>
            </a:r>
          </a:p>
          <a:p>
            <a:r>
              <a:rPr lang="en-US" sz="2600" dirty="0" smtClean="0"/>
              <a:t>RTT heavily influenced by reactive context gathering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2035" y="6384456"/>
            <a:ext cx="8185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[1] M</a:t>
            </a:r>
            <a:r>
              <a:rPr lang="en-US" sz="1200" dirty="0"/>
              <a:t>. </a:t>
            </a:r>
            <a:r>
              <a:rPr lang="en-US" sz="1200" dirty="0" err="1"/>
              <a:t>Casado</a:t>
            </a:r>
            <a:r>
              <a:rPr lang="en-US" sz="1200" dirty="0"/>
              <a:t>, M. J. Freedman, J. Pettit, J. </a:t>
            </a:r>
            <a:r>
              <a:rPr lang="en-US" sz="1200" dirty="0" err="1"/>
              <a:t>Luo</a:t>
            </a:r>
            <a:r>
              <a:rPr lang="en-US" sz="1200" dirty="0"/>
              <a:t>, N. </a:t>
            </a:r>
            <a:r>
              <a:rPr lang="en-US" sz="1200" dirty="0" err="1"/>
              <a:t>McKeown</a:t>
            </a:r>
            <a:r>
              <a:rPr lang="en-US" sz="1200" dirty="0"/>
              <a:t>, and S. </a:t>
            </a:r>
            <a:r>
              <a:rPr lang="en-US" sz="1200" dirty="0" err="1"/>
              <a:t>Shenker</a:t>
            </a:r>
            <a:r>
              <a:rPr lang="en-US" sz="1200" dirty="0"/>
              <a:t>, </a:t>
            </a:r>
            <a:r>
              <a:rPr lang="en-US" sz="1200" dirty="0" smtClean="0"/>
              <a:t>“</a:t>
            </a:r>
            <a:r>
              <a:rPr lang="en-US" sz="1200" dirty="0"/>
              <a:t>Ethane: Taking control of the enterprise,” </a:t>
            </a:r>
            <a:r>
              <a:rPr lang="en-US" sz="1200" i="1" dirty="0"/>
              <a:t>SIGCOMM </a:t>
            </a:r>
            <a:r>
              <a:rPr lang="en-US" sz="1200" i="1" dirty="0" err="1"/>
              <a:t>Comput</a:t>
            </a:r>
            <a:r>
              <a:rPr lang="en-US" sz="1200" i="1" dirty="0"/>
              <a:t>. </a:t>
            </a:r>
            <a:r>
              <a:rPr lang="en-US" sz="1200" i="1" dirty="0" err="1"/>
              <a:t>Commun</a:t>
            </a:r>
            <a:r>
              <a:rPr lang="en-US" sz="1200" i="1" dirty="0"/>
              <a:t>. Rev.</a:t>
            </a:r>
            <a:r>
              <a:rPr lang="en-US" sz="1200" dirty="0"/>
              <a:t>, vol. 37, no. 4, pp. 1–12, Aug. 2007.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908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integration (lessons learned)</a:t>
            </a:r>
          </a:p>
          <a:p>
            <a:endParaRPr lang="en-US" dirty="0" smtClean="0"/>
          </a:p>
          <a:p>
            <a:r>
              <a:rPr lang="en-US" dirty="0" smtClean="0"/>
              <a:t>Developing contextual policies inspired by large scale deployment</a:t>
            </a:r>
          </a:p>
          <a:p>
            <a:endParaRPr lang="en-US" dirty="0" smtClean="0"/>
          </a:p>
          <a:p>
            <a:r>
              <a:rPr lang="en-US" dirty="0" smtClean="0"/>
              <a:t>GUI integration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Introduced host-based SDN</a:t>
            </a:r>
          </a:p>
          <a:p>
            <a:pPr lvl="1"/>
            <a:r>
              <a:rPr lang="en-US" dirty="0" smtClean="0"/>
              <a:t>SDN functionality enabled by host-agent</a:t>
            </a:r>
          </a:p>
          <a:p>
            <a:pPr lvl="1"/>
            <a:r>
              <a:rPr lang="en-US" dirty="0" smtClean="0"/>
              <a:t>Agent gathers context set via plugins</a:t>
            </a:r>
          </a:p>
          <a:p>
            <a:pPr lvl="2"/>
            <a:r>
              <a:rPr lang="en-US" dirty="0" smtClean="0"/>
              <a:t>For example, process name, execution path, etc.</a:t>
            </a:r>
          </a:p>
          <a:p>
            <a:r>
              <a:rPr lang="en-US" dirty="0" smtClean="0"/>
              <a:t>Scalability is achieve by pushing flow state from switches to hosts</a:t>
            </a:r>
          </a:p>
          <a:p>
            <a:r>
              <a:rPr lang="en-US" dirty="0" smtClean="0"/>
              <a:t>Partial deployment</a:t>
            </a:r>
          </a:p>
          <a:p>
            <a:pPr lvl="1"/>
            <a:r>
              <a:rPr lang="en-US" dirty="0" smtClean="0"/>
              <a:t>Traditional network can immediately begin partial deployment of host-based SDN on select hosts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6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0" dirty="0" smtClean="0"/>
              <a:t>¿?</a:t>
            </a:r>
            <a:endParaRPr lang="en-US" sz="25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 and Motivation</a:t>
            </a:r>
          </a:p>
          <a:p>
            <a:pPr lvl="1"/>
            <a:r>
              <a:rPr lang="en-US" dirty="0" smtClean="0"/>
              <a:t>Traditional network limitations</a:t>
            </a:r>
          </a:p>
          <a:p>
            <a:pPr lvl="1"/>
            <a:r>
              <a:rPr lang="en-US" dirty="0" smtClean="0"/>
              <a:t>SDN networks limitations</a:t>
            </a:r>
          </a:p>
          <a:p>
            <a:r>
              <a:rPr lang="en-US" dirty="0" smtClean="0"/>
              <a:t>Addressing limitations</a:t>
            </a:r>
          </a:p>
          <a:p>
            <a:pPr lvl="1"/>
            <a:r>
              <a:rPr lang="en-US" dirty="0" smtClean="0"/>
              <a:t>Host-based SDN</a:t>
            </a:r>
          </a:p>
          <a:p>
            <a:r>
              <a:rPr lang="en-US" dirty="0" smtClean="0"/>
              <a:t>Threat model</a:t>
            </a:r>
          </a:p>
          <a:p>
            <a:r>
              <a:rPr lang="en-US" dirty="0" smtClean="0"/>
              <a:t>Security policy using host-context</a:t>
            </a:r>
          </a:p>
          <a:p>
            <a:r>
              <a:rPr lang="en-US" dirty="0" smtClean="0"/>
              <a:t>Testing scalability</a:t>
            </a:r>
          </a:p>
          <a:p>
            <a:r>
              <a:rPr lang="en-US" dirty="0" smtClean="0"/>
              <a:t>Future Directions</a:t>
            </a:r>
          </a:p>
          <a:p>
            <a:r>
              <a:rPr lang="en-US" dirty="0" smtClean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1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6758"/>
            <a:ext cx="2133600" cy="365125"/>
          </a:xfrm>
        </p:spPr>
        <p:txBody>
          <a:bodyPr/>
          <a:lstStyle/>
          <a:p>
            <a:fld id="{C0E55A7D-A780-DD49-A399-CF576673C229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6758"/>
            <a:ext cx="2895600" cy="365125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 descr="tradition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49" y="1757196"/>
            <a:ext cx="6862902" cy="48513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4117" y="4105660"/>
            <a:ext cx="92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Legacy</a:t>
            </a:r>
          </a:p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02817" y="4078924"/>
            <a:ext cx="92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Legacy</a:t>
            </a:r>
          </a:p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657860" y="4741980"/>
            <a:ext cx="228600" cy="228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543560" y="3309696"/>
            <a:ext cx="228600" cy="228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51940" y="5500000"/>
            <a:ext cx="228600" cy="228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33340" y="5533096"/>
            <a:ext cx="228600" cy="228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51940" y="5500000"/>
            <a:ext cx="228600" cy="228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222 -0.18149 L 0.12222 -0.3463 L 0.33334 -0.46297 L 0.50972 -0.35 L 0.50972 -0.19074 L 0.38889 0.00926 " pathEditMode="relative" ptsTypes="AAAAAAA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084 -0.1963 L 0.11945 -0.3537 L -0.05555 -0.46852 L -0.26805 -0.3537 L -0.26666 -0.18519 L -0.39166 -0.00926 " pathEditMode="relative" ptsTypes="AAAAAAA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-0.17963 L 0.24444 0.00556 " pathEditMode="relative" ptsTypes="AAA">
                                      <p:cBhvr>
                                        <p:cTn id="4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4" grpId="0" animBg="1"/>
      <p:bldP spid="14" grpId="1" animBg="1"/>
      <p:bldP spid="14" grpId="2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sdn_overvie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400" y="2745238"/>
            <a:ext cx="4917440" cy="3688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Software-defined networking (SDN)</a:t>
            </a:r>
          </a:p>
          <a:p>
            <a:pPr lvl="1"/>
            <a:r>
              <a:rPr lang="en-US" dirty="0" smtClean="0"/>
              <a:t>Logically centralized network control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Arrow Connector 7"/>
          <p:cNvCxnSpPr>
            <a:stCxn id="9" idx="3"/>
          </p:cNvCxnSpPr>
          <p:nvPr/>
        </p:nvCxnSpPr>
        <p:spPr>
          <a:xfrm flipV="1">
            <a:off x="1664835" y="6126164"/>
            <a:ext cx="1772688" cy="45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7347" y="5987018"/>
            <a:ext cx="13774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SDN switch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4947" y="2679963"/>
            <a:ext cx="189945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Write policy here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57400" y="2869584"/>
            <a:ext cx="1227723" cy="179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7347" y="5547593"/>
            <a:ext cx="216060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Enforce policy here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2447952" y="5732259"/>
            <a:ext cx="989571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04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Transitioning to SDN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18898"/>
            <a:ext cx="8229600" cy="5439102"/>
          </a:xfrm>
        </p:spPr>
        <p:txBody>
          <a:bodyPr>
            <a:normAutofit/>
          </a:bodyPr>
          <a:lstStyle/>
          <a:p>
            <a:r>
              <a:rPr lang="en-US" dirty="0" smtClean="0"/>
              <a:t>Replace legacy switches with </a:t>
            </a:r>
            <a:r>
              <a:rPr lang="en-US" dirty="0" err="1" smtClean="0"/>
              <a:t>OpenFlow</a:t>
            </a:r>
            <a:r>
              <a:rPr lang="en-US" dirty="0" smtClean="0"/>
              <a:t> switches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Scalability [1-2]</a:t>
            </a:r>
          </a:p>
          <a:p>
            <a:pPr lvl="1"/>
            <a:r>
              <a:rPr lang="en-US" dirty="0" smtClean="0"/>
              <a:t>Lacks host operating context</a:t>
            </a:r>
          </a:p>
          <a:p>
            <a:pPr lvl="2"/>
            <a:r>
              <a:rPr lang="en-US" dirty="0" smtClean="0"/>
              <a:t>Context can help ascertain whether traffic is malicious or not</a:t>
            </a:r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891097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[1] R</a:t>
            </a:r>
            <a:r>
              <a:rPr lang="en-US" sz="1100" dirty="0"/>
              <a:t>. Curtis, J. C. Mogul, J. </a:t>
            </a:r>
            <a:r>
              <a:rPr lang="en-US" sz="1100" dirty="0" err="1"/>
              <a:t>Tourrilhes</a:t>
            </a:r>
            <a:r>
              <a:rPr lang="en-US" sz="1100" dirty="0"/>
              <a:t>, P. </a:t>
            </a:r>
            <a:r>
              <a:rPr lang="en-US" sz="1100" dirty="0" err="1"/>
              <a:t>Yalagandula</a:t>
            </a:r>
            <a:r>
              <a:rPr lang="en-US" sz="1100" dirty="0"/>
              <a:t>, P. Sharma, and S. Banerjee, “</a:t>
            </a:r>
            <a:r>
              <a:rPr lang="en-US" sz="1100" dirty="0" err="1"/>
              <a:t>Devoflow</a:t>
            </a:r>
            <a:r>
              <a:rPr lang="en-US" sz="1100" dirty="0"/>
              <a:t>: Scaling flow management for high-performance networks,” in </a:t>
            </a:r>
            <a:r>
              <a:rPr lang="en-US" sz="1100" i="1" dirty="0"/>
              <a:t>Proceedings of the ACM SIGCOMM 2011 Conference</a:t>
            </a:r>
            <a:r>
              <a:rPr lang="en-US" sz="1100" dirty="0"/>
              <a:t>, ser. SIGCOMM ’11. New York, NY, USA: ACM, </a:t>
            </a:r>
            <a:r>
              <a:rPr lang="en-US" sz="1100" dirty="0" smtClean="0"/>
              <a:t>2011.</a:t>
            </a:r>
          </a:p>
          <a:p>
            <a:r>
              <a:rPr lang="en-US" sz="1100" dirty="0" smtClean="0"/>
              <a:t>[2] </a:t>
            </a:r>
            <a:r>
              <a:rPr lang="en-US" sz="1100" dirty="0"/>
              <a:t>M. </a:t>
            </a:r>
            <a:r>
              <a:rPr lang="en-US" sz="1100" dirty="0" err="1"/>
              <a:t>Kuzniar</a:t>
            </a:r>
            <a:r>
              <a:rPr lang="en-US" sz="1100" dirty="0"/>
              <a:t>, P. </a:t>
            </a:r>
            <a:r>
              <a:rPr lang="en-US" sz="1100" dirty="0" err="1"/>
              <a:t>Peresini</a:t>
            </a:r>
            <a:r>
              <a:rPr lang="en-US" sz="1100" dirty="0"/>
              <a:t>, and D. </a:t>
            </a:r>
            <a:r>
              <a:rPr lang="en-US" sz="1100" dirty="0" err="1"/>
              <a:t>Kostic</a:t>
            </a:r>
            <a:r>
              <a:rPr lang="en-US" sz="1100" dirty="0"/>
              <a:t>, “What you need to know about </a:t>
            </a:r>
            <a:r>
              <a:rPr lang="en-US" sz="1100" dirty="0" err="1"/>
              <a:t>sdn</a:t>
            </a:r>
            <a:r>
              <a:rPr lang="en-US" sz="1100" dirty="0"/>
              <a:t> flow tables,” in </a:t>
            </a:r>
            <a:r>
              <a:rPr lang="en-US" sz="1100" i="1" dirty="0"/>
              <a:t>Lecture Notes in Computer Science (LNCS)</a:t>
            </a:r>
            <a:r>
              <a:rPr lang="en-US" sz="1100" dirty="0"/>
              <a:t>, no. </a:t>
            </a:r>
            <a:r>
              <a:rPr lang="en-US" sz="1100" dirty="0" smtClean="0"/>
              <a:t> EPFL</a:t>
            </a:r>
            <a:r>
              <a:rPr lang="en-US" sz="1100" dirty="0"/>
              <a:t>-CONF-204742, 2015</a:t>
            </a:r>
            <a:br>
              <a:rPr lang="en-US" sz="1100" dirty="0"/>
            </a:b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2435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SDN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9790"/>
            <a:ext cx="2133600" cy="365125"/>
          </a:xfrm>
        </p:spPr>
        <p:txBody>
          <a:bodyPr/>
          <a:lstStyle/>
          <a:p>
            <a:fld id="{C0E55A7D-A780-DD49-A399-CF576673C229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tradition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66" y="1723553"/>
            <a:ext cx="6838788" cy="48343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69808" y="4072914"/>
            <a:ext cx="1241947" cy="64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OpenFlow</a:t>
            </a:r>
            <a:endParaRPr lang="en-US" dirty="0" smtClean="0"/>
          </a:p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3108" y="4072914"/>
            <a:ext cx="1241947" cy="64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OpenFlow</a:t>
            </a:r>
            <a:endParaRPr lang="en-US" dirty="0"/>
          </a:p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05716" y="3591761"/>
            <a:ext cx="1492590" cy="58580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235108" y="3557238"/>
            <a:ext cx="1241947" cy="64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OpenFlow</a:t>
            </a:r>
            <a:endParaRPr lang="en-US" dirty="0" smtClean="0"/>
          </a:p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6101393" y="4060373"/>
            <a:ext cx="47" cy="2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3"/>
            <a:endCxn id="3" idx="1"/>
          </p:cNvCxnSpPr>
          <p:nvPr/>
        </p:nvCxnSpPr>
        <p:spPr>
          <a:xfrm flipV="1">
            <a:off x="3711755" y="3907812"/>
            <a:ext cx="393961" cy="462964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Callout 24"/>
          <p:cNvSpPr/>
          <p:nvPr/>
        </p:nvSpPr>
        <p:spPr>
          <a:xfrm flipH="1">
            <a:off x="2309253" y="2103740"/>
            <a:ext cx="2458320" cy="1346379"/>
          </a:xfrm>
          <a:prstGeom prst="wedgeEllipseCallou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69809" y="2347879"/>
            <a:ext cx="2262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want to determine if this is malicious traffic!</a:t>
            </a:r>
            <a:endParaRPr lang="en-US" dirty="0"/>
          </a:p>
        </p:txBody>
      </p:sp>
      <p:cxnSp>
        <p:nvCxnSpPr>
          <p:cNvPr id="17" name="Straight Connector 16"/>
          <p:cNvCxnSpPr>
            <a:stCxn id="3" idx="3"/>
            <a:endCxn id="9" idx="1"/>
          </p:cNvCxnSpPr>
          <p:nvPr/>
        </p:nvCxnSpPr>
        <p:spPr>
          <a:xfrm>
            <a:off x="5598306" y="3907812"/>
            <a:ext cx="414802" cy="462964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4603811" y="2103740"/>
            <a:ext cx="3491637" cy="1346379"/>
          </a:xfrm>
          <a:prstGeom prst="wedgeEllipseCallou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54511" y="2348292"/>
            <a:ext cx="3215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if I knew the application name, binary path and user ID?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931448"/>
              </p:ext>
            </p:extLst>
          </p:nvPr>
        </p:nvGraphicFramePr>
        <p:xfrm>
          <a:off x="107007" y="3842790"/>
          <a:ext cx="211215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050"/>
                <a:gridCol w="779785"/>
                <a:gridCol w="628315"/>
              </a:tblGrid>
              <a:tr h="23945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Rules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Actions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Stats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flow</a:t>
                      </a:r>
                      <a:r>
                        <a:rPr lang="en-US" sz="1200" baseline="-25000" dirty="0" smtClean="0"/>
                        <a:t>1</a:t>
                      </a:r>
                      <a:endParaRPr lang="en-US" sz="1200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200" dirty="0" smtClean="0"/>
                        <a:t>drop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49965"/>
              </p:ext>
            </p:extLst>
          </p:nvPr>
        </p:nvGraphicFramePr>
        <p:xfrm>
          <a:off x="107007" y="4382796"/>
          <a:ext cx="211215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050"/>
                <a:gridCol w="779785"/>
                <a:gridCol w="628315"/>
              </a:tblGrid>
              <a:tr h="239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flow</a:t>
                      </a:r>
                      <a:r>
                        <a:rPr lang="en-US" sz="1200" baseline="-25000" dirty="0" smtClean="0"/>
                        <a:t>2</a:t>
                      </a:r>
                      <a:endParaRPr lang="en-US" sz="1200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363392"/>
              </p:ext>
            </p:extLst>
          </p:nvPr>
        </p:nvGraphicFramePr>
        <p:xfrm>
          <a:off x="107007" y="4659456"/>
          <a:ext cx="211215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050"/>
                <a:gridCol w="779785"/>
                <a:gridCol w="628315"/>
              </a:tblGrid>
              <a:tr h="239452">
                <a:tc>
                  <a:txBody>
                    <a:bodyPr/>
                    <a:lstStyle/>
                    <a:p>
                      <a:r>
                        <a:rPr lang="is-I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786695" y="5466357"/>
            <a:ext cx="227299" cy="215194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778679" y="5471709"/>
            <a:ext cx="227299" cy="215194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0.07952 -0.12152 L 0.14723 -0.19815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22 -0.19815 L 0.25 -0.281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-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0.07952 -0.12152 L 0.14723 -0.19815 " pathEditMode="relative" rAng="0" ptsTypes="AAA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22 -0.19815 L 0.25 -0.2814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-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decel="100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 animBg="1"/>
      <p:bldP spid="23" grpId="0"/>
      <p:bldP spid="15" grpId="0" animBg="1"/>
      <p:bldP spid="15" grpId="1" animBg="1"/>
      <p:bldP spid="15" grpId="2" animBg="1"/>
      <p:bldP spid="15" grpId="3" animBg="1"/>
      <p:bldP spid="28" grpId="0" animBg="1"/>
      <p:bldP spid="28" grpId="1" animBg="1"/>
      <p:bldP spid="28" grpId="2" animBg="1"/>
      <p:bldP spid="28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Scaling SDN with Host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approach</a:t>
            </a:r>
          </a:p>
          <a:p>
            <a:pPr lvl="1"/>
            <a:r>
              <a:rPr lang="en-US" dirty="0" smtClean="0"/>
              <a:t>Push SDN functionality to end-hosts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entralized control of the network for situational awareness</a:t>
            </a:r>
          </a:p>
          <a:p>
            <a:pPr lvl="2"/>
            <a:r>
              <a:rPr lang="en-US" dirty="0" smtClean="0"/>
              <a:t>Helps address scalability</a:t>
            </a:r>
          </a:p>
          <a:p>
            <a:pPr lvl="3"/>
            <a:r>
              <a:rPr lang="en-US" dirty="0" smtClean="0"/>
              <a:t>End-hosts are already maintaining connection related information</a:t>
            </a:r>
          </a:p>
          <a:p>
            <a:pPr lvl="2"/>
            <a:r>
              <a:rPr lang="en-US" dirty="0" smtClean="0"/>
              <a:t>Incorporate contextual information </a:t>
            </a:r>
          </a:p>
          <a:p>
            <a:pPr lvl="3"/>
            <a:r>
              <a:rPr lang="en-US" dirty="0" smtClean="0"/>
              <a:t>More powerful network policies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9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Towards Host-based SDN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418898"/>
            <a:ext cx="8229600" cy="470726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Picture 6" descr="tradition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49" y="1936788"/>
            <a:ext cx="6862902" cy="48513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74092" y="4286149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OpenFlow</a:t>
            </a:r>
            <a:endParaRPr lang="en-US" dirty="0" smtClean="0"/>
          </a:p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0" y="3804996"/>
            <a:ext cx="1501140" cy="6223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39392" y="3823945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OpenFlow</a:t>
            </a:r>
            <a:endParaRPr lang="en-US" dirty="0" smtClean="0"/>
          </a:p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5298440" y="4103446"/>
            <a:ext cx="505460" cy="170003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329940" y="4079392"/>
            <a:ext cx="505460" cy="170003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4117" y="4287256"/>
            <a:ext cx="92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Legacy</a:t>
            </a:r>
          </a:p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95865" y="4292440"/>
            <a:ext cx="92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Legacy</a:t>
            </a:r>
          </a:p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18977" y="5805044"/>
            <a:ext cx="700182" cy="55399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/>
              <a:t>SDN </a:t>
            </a:r>
          </a:p>
          <a:p>
            <a:pPr algn="ctr"/>
            <a:r>
              <a:rPr lang="en-US" sz="1500" dirty="0" smtClean="0"/>
              <a:t>Agent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85309" y="5805044"/>
            <a:ext cx="700182" cy="55399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/>
              <a:t>SDN </a:t>
            </a:r>
          </a:p>
          <a:p>
            <a:pPr algn="ctr"/>
            <a:r>
              <a:rPr lang="en-US" sz="1500" dirty="0" smtClean="0"/>
              <a:t>Agent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61049" y="5805044"/>
            <a:ext cx="700182" cy="55399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/>
              <a:t>SDN </a:t>
            </a:r>
          </a:p>
          <a:p>
            <a:pPr algn="ctr"/>
            <a:r>
              <a:rPr lang="en-US" sz="1500" dirty="0" smtClean="0"/>
              <a:t>Agent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19677" y="5773294"/>
            <a:ext cx="700182" cy="55399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/>
              <a:t>SDN </a:t>
            </a:r>
          </a:p>
          <a:p>
            <a:pPr algn="ctr"/>
            <a:r>
              <a:rPr lang="en-US" sz="1500" dirty="0" smtClean="0"/>
              <a:t>Agent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4792" y="3825190"/>
            <a:ext cx="1185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SDN</a:t>
            </a:r>
          </a:p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cxnSp>
        <p:nvCxnSpPr>
          <p:cNvPr id="27" name="Straight Connector 26"/>
          <p:cNvCxnSpPr>
            <a:stCxn id="19" idx="0"/>
          </p:cNvCxnSpPr>
          <p:nvPr/>
        </p:nvCxnSpPr>
        <p:spPr>
          <a:xfrm flipV="1">
            <a:off x="1769068" y="4471521"/>
            <a:ext cx="2788382" cy="1333523"/>
          </a:xfrm>
          <a:prstGeom prst="line">
            <a:avLst/>
          </a:prstGeom>
          <a:ln w="38100" cmpd="sng"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0"/>
          </p:cNvCxnSpPr>
          <p:nvPr/>
        </p:nvCxnSpPr>
        <p:spPr>
          <a:xfrm flipV="1">
            <a:off x="3835400" y="4470276"/>
            <a:ext cx="722050" cy="1334768"/>
          </a:xfrm>
          <a:prstGeom prst="line">
            <a:avLst/>
          </a:prstGeom>
          <a:ln w="38100" cmpd="sng"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0"/>
            <a:endCxn id="26" idx="2"/>
          </p:cNvCxnSpPr>
          <p:nvPr/>
        </p:nvCxnSpPr>
        <p:spPr>
          <a:xfrm flipH="1" flipV="1">
            <a:off x="4557450" y="4471521"/>
            <a:ext cx="753690" cy="1333523"/>
          </a:xfrm>
          <a:prstGeom prst="line">
            <a:avLst/>
          </a:prstGeom>
          <a:ln w="38100" cmpd="sng"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3" idx="0"/>
            <a:endCxn id="26" idx="2"/>
          </p:cNvCxnSpPr>
          <p:nvPr/>
        </p:nvCxnSpPr>
        <p:spPr>
          <a:xfrm flipH="1" flipV="1">
            <a:off x="4557450" y="4471521"/>
            <a:ext cx="2812318" cy="1301773"/>
          </a:xfrm>
          <a:prstGeom prst="line">
            <a:avLst/>
          </a:prstGeom>
          <a:ln w="38100" cmpd="sng"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0760" y="4286149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OpenFlow</a:t>
            </a:r>
            <a:endParaRPr lang="en-US" dirty="0"/>
          </a:p>
          <a:p>
            <a:pPr algn="ctr"/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657860" y="4741980"/>
            <a:ext cx="228600" cy="228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657860" y="3081096"/>
            <a:ext cx="228600" cy="228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2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  <p:bldP spid="19" grpId="0" animBg="1"/>
      <p:bldP spid="20" grpId="0" animBg="1"/>
      <p:bldP spid="22" grpId="0" animBg="1"/>
      <p:bldP spid="23" grpId="0" animBg="1"/>
      <p:bldP spid="2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User-level adversaries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Trusted Operating </a:t>
            </a:r>
            <a:r>
              <a:rPr lang="en-US" dirty="0" smtClean="0"/>
              <a:t>System</a:t>
            </a:r>
          </a:p>
          <a:p>
            <a:pPr marL="1371600" lvl="2" indent="-514350"/>
            <a:r>
              <a:rPr lang="en-US" dirty="0" smtClean="0"/>
              <a:t>Assumption AV applications have</a:t>
            </a:r>
          </a:p>
          <a:p>
            <a:pPr marL="1371600" lvl="2" indent="-514350"/>
            <a:r>
              <a:rPr lang="en-US" dirty="0" smtClean="0"/>
              <a:t>Least user privilege</a:t>
            </a:r>
          </a:p>
          <a:p>
            <a:pPr marL="1371600" lvl="2" indent="-514350"/>
            <a:r>
              <a:rPr lang="en-US" dirty="0" smtClean="0"/>
              <a:t>Virtualization techniques with trusted hypervisor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Physical </a:t>
            </a:r>
            <a:r>
              <a:rPr lang="en-US" dirty="0" smtClean="0"/>
              <a:t>Attacks</a:t>
            </a:r>
          </a:p>
          <a:p>
            <a:pPr marL="1371600" lvl="2" indent="-514350"/>
            <a:r>
              <a:rPr lang="en-US" dirty="0" smtClean="0"/>
              <a:t>Adversary cannot use “bump-in-the-wire” techniques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A7D-A780-DD49-A399-CF576673C2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7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0000"/>
      </a:hlink>
      <a:folHlink>
        <a:srgbClr val="99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37882</TotalTime>
  <Words>964</Words>
  <Application>Microsoft Macintosh PowerPoint</Application>
  <PresentationFormat>On-screen Show (4:3)</PresentationFormat>
  <Paragraphs>201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Contextual, Flow-Based Access Control with Scalable Host-based SDN Techniques </vt:lpstr>
      <vt:lpstr>Roadmap</vt:lpstr>
      <vt:lpstr>Traditional Networks</vt:lpstr>
      <vt:lpstr>Software-defined Networking</vt:lpstr>
      <vt:lpstr>Transitioning to SDN</vt:lpstr>
      <vt:lpstr>SDN Network</vt:lpstr>
      <vt:lpstr>Scaling SDN with Host Context</vt:lpstr>
      <vt:lpstr>Towards Host-based SDN</vt:lpstr>
      <vt:lpstr>Threat Model</vt:lpstr>
      <vt:lpstr>Host-based SDN with Context</vt:lpstr>
      <vt:lpstr>Security Enhanced Policies</vt:lpstr>
      <vt:lpstr>Implementation</vt:lpstr>
      <vt:lpstr>Testing Scalability</vt:lpstr>
      <vt:lpstr>Future Directions</vt:lpstr>
      <vt:lpstr>Summary</vt:lpstr>
      <vt:lpstr>Questions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3516 – Computer Networks </dc:title>
  <dc:creator>Craig Shue</dc:creator>
  <cp:lastModifiedBy>Curtis Taylor</cp:lastModifiedBy>
  <cp:revision>896</cp:revision>
  <dcterms:created xsi:type="dcterms:W3CDTF">2011-08-25T13:36:50Z</dcterms:created>
  <dcterms:modified xsi:type="dcterms:W3CDTF">2016-07-14T16:26:09Z</dcterms:modified>
</cp:coreProperties>
</file>