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70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720" y="-104"/>
      </p:cViewPr>
      <p:guideLst>
        <p:guide orient="horz" pos="2160"/>
        <p:guide pos="20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5CBD6-CADC-AB43-B48B-DEE4BD99579E}" type="datetimeFigureOut">
              <a:rPr lang="en-US" smtClean="0"/>
              <a:t>5/13/12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D1149-5AB2-E943-BB56-E6C5D481B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35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5B864-D0AC-5C4A-A996-AE9593A2F84B}" type="datetimeFigureOut">
              <a:rPr lang="en-US" smtClean="0"/>
              <a:t>5/13/12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7F833-157B-B249-8478-4BBFEA161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1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</a:t>
            </a:r>
            <a:r>
              <a:rPr lang="en-US" dirty="0" err="1" smtClean="0"/>
              <a:t>google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7F833-157B-B249-8478-4BBFEA161A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3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61241"/>
          </a:xfr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46889"/>
            <a:ext cx="6400800" cy="2516351"/>
          </a:xfrm>
        </p:spPr>
        <p:txBody>
          <a:bodyPr anchor="ctr" anchorCtr="1"/>
          <a:lstStyle>
            <a:lvl1pPr marL="0" indent="0" algn="ctr">
              <a:buNone/>
              <a:defRPr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5AC5-B6AE-504B-B02F-108B494F6495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706F-32FD-0E49-8365-9EE4F182F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8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023C-A68F-7C40-9D9A-4033B198A024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D728-7A79-B64E-9789-5C92F1C24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BC68-BD73-644F-B12E-F2A452C697A3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8CC2-404F-AF42-AC88-63B7399E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5F3A-ED48-9F4E-9245-7C60F22D382C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2258-F500-6740-A192-0FDA46D2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1F7A-0240-104A-B839-03CA6C1CFD7B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03A1-DC6D-CD41-B290-08CFD785D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C0585-C318-334D-808A-CC3B445C7966}" type="datetime1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28139-3745-F045-A8A3-057B041B4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FC99-C341-904E-9F26-5C22F14E2808}" type="datetime1">
              <a:rPr lang="en-US" smtClean="0"/>
              <a:t>5/13/12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43F6-96A1-3541-B720-1AF91046C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08F6-076C-7148-9BD9-F1EB39F84900}" type="datetime1">
              <a:rPr lang="en-US" smtClean="0"/>
              <a:t>5/13/12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BE46-CB96-0844-B93A-D29F82EEA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6844-1C4A-D846-833C-8997CF2A553E}" type="datetime1">
              <a:rPr lang="en-US" smtClean="0"/>
              <a:t>5/13/12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F707-1673-BD48-8632-51175596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0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EFA9-BD6E-3D46-BC75-44C2493F9F41}" type="datetime1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DBF6-47AB-7748-A9BC-8AEDAA168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8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64748-FF62-534D-9879-B4241655C2B6}" type="datetime1">
              <a:rPr lang="en-US" smtClean="0"/>
              <a:t>5/13/12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AF0E-58F7-9247-AE77-A1DFA8EB9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4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57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9224"/>
            <a:ext cx="8229600" cy="502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586"/>
            <a:ext cx="2133600" cy="24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1CEDA6-3965-C847-97A4-168E9BF96750}" type="datetime1">
              <a:rPr lang="en-US" smtClean="0"/>
              <a:t>5/13/12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586"/>
            <a:ext cx="2895600" cy="24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586"/>
            <a:ext cx="2133600" cy="24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chemeClr val="tx1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2F5D9FE5-FDCB-AC40-AD5C-F8969DFBD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96988"/>
            <a:ext cx="9144000" cy="0"/>
          </a:xfrm>
          <a:prstGeom prst="line">
            <a:avLst/>
          </a:prstGeom>
          <a:ln w="63500">
            <a:solidFill>
              <a:srgbClr val="99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90000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2562"/>
            <a:ext cx="7772400" cy="2655330"/>
          </a:xfrm>
        </p:spPr>
        <p:txBody>
          <a:bodyPr/>
          <a:lstStyle/>
          <a:p>
            <a:r>
              <a:rPr lang="en-US" dirty="0" smtClean="0"/>
              <a:t>DNS as a Gatekeeper: Creating Lightweight Capabilities for Server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61646"/>
            <a:ext cx="6400800" cy="1949063"/>
          </a:xfrm>
        </p:spPr>
        <p:txBody>
          <a:bodyPr/>
          <a:lstStyle/>
          <a:p>
            <a:r>
              <a:rPr lang="en-US" dirty="0" smtClean="0"/>
              <a:t>Curtis Taylor</a:t>
            </a:r>
            <a:endParaRPr lang="en-US" dirty="0"/>
          </a:p>
          <a:p>
            <a:r>
              <a:rPr lang="en-US" dirty="0" err="1" smtClean="0"/>
              <a:t>taylorcr@ornl.gov</a:t>
            </a:r>
            <a:endParaRPr lang="en-US" dirty="0" smtClean="0"/>
          </a:p>
          <a:p>
            <a:r>
              <a:rPr lang="en-US" dirty="0" smtClean="0"/>
              <a:t>Craig </a:t>
            </a:r>
            <a:r>
              <a:rPr lang="en-US" dirty="0" err="1" smtClean="0"/>
              <a:t>Shue</a:t>
            </a:r>
            <a:endParaRPr lang="en-US" dirty="0" smtClean="0"/>
          </a:p>
          <a:p>
            <a:r>
              <a:rPr lang="en-US" dirty="0" err="1" smtClean="0"/>
              <a:t>cshue@</a:t>
            </a:r>
            <a:r>
              <a:rPr lang="en-US" dirty="0" err="1"/>
              <a:t>ornl.gov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8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2598029" y="1347605"/>
            <a:ext cx="8734423" cy="6922229"/>
          </a:xfrm>
          <a:prstGeom prst="cloudCallout">
            <a:avLst>
              <a:gd name="adj1" fmla="val 187164"/>
              <a:gd name="adj2" fmla="val 14661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Flux Defense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4429997"/>
            <a:ext cx="1299747" cy="101211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End User System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8484" y="2205635"/>
            <a:ext cx="1538463" cy="1012110"/>
          </a:xfrm>
          <a:prstGeom prst="ellipse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ISP DNS Resolver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359383" y="2205635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DNS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331336" y="4335176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Real Web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2656" y="3323066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44011" y="5442107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44697" y="3217745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19214" y="5306932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96585" y="4170050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96585" y="5805387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73775" y="4257675"/>
            <a:ext cx="1755775" cy="1184432"/>
          </a:xfrm>
          <a:prstGeom prst="ellipse">
            <a:avLst/>
          </a:prstGeom>
          <a:noFill/>
          <a:ln w="63500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cess 5"/>
          <p:cNvSpPr/>
          <p:nvPr/>
        </p:nvSpPr>
        <p:spPr>
          <a:xfrm>
            <a:off x="1544779" y="4586227"/>
            <a:ext cx="843391" cy="707735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Query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3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44 L 0.15032 0.16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7" y="81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0.00671 L -0.49401 -0.174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48" y="-90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968 L 0.357 -0.21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41" y="-11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1134 L -0.00382 0.258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12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2363E-6 0.00023 L 0.47248 0.00046 " pathEditMode="relative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7" grpId="0" animBg="1"/>
      <p:bldP spid="18" grpId="0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ready to test</a:t>
            </a:r>
          </a:p>
          <a:p>
            <a:pPr lvl="1"/>
            <a:r>
              <a:rPr lang="en-US" dirty="0" smtClean="0"/>
              <a:t>Works with BIND9, Linux’s </a:t>
            </a:r>
            <a:r>
              <a:rPr lang="en-US" dirty="0" err="1" smtClean="0"/>
              <a:t>iptables</a:t>
            </a:r>
            <a:r>
              <a:rPr lang="en-US" dirty="0" smtClean="0"/>
              <a:t>, and </a:t>
            </a:r>
            <a:r>
              <a:rPr lang="en-US" dirty="0" smtClean="0"/>
              <a:t>uses </a:t>
            </a:r>
            <a:r>
              <a:rPr lang="en-US" dirty="0" err="1" smtClean="0"/>
              <a:t>libpcap</a:t>
            </a:r>
            <a:r>
              <a:rPr lang="en-US" dirty="0" smtClean="0"/>
              <a:t> to intercept DNS requests</a:t>
            </a:r>
            <a:endParaRPr lang="en-US" dirty="0" smtClean="0"/>
          </a:p>
          <a:p>
            <a:r>
              <a:rPr lang="en-US" dirty="0" smtClean="0"/>
              <a:t>Limited deployment on ORNL’s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Automated Attacking</a:t>
            </a:r>
          </a:p>
          <a:p>
            <a:r>
              <a:rPr lang="en-US" dirty="0" smtClean="0"/>
              <a:t>Costs to Organizations</a:t>
            </a:r>
          </a:p>
          <a:p>
            <a:r>
              <a:rPr lang="en-US" dirty="0" smtClean="0"/>
              <a:t>Some Observations</a:t>
            </a:r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Lightweight Capabilities</a:t>
            </a:r>
          </a:p>
          <a:p>
            <a:pPr lvl="1"/>
            <a:r>
              <a:rPr lang="en-US" dirty="0" smtClean="0"/>
              <a:t>Fast Flux Defense</a:t>
            </a:r>
          </a:p>
          <a:p>
            <a:r>
              <a:rPr lang="en-US" dirty="0" smtClean="0"/>
              <a:t>Future Directions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3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Attacking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Attackers use others in attacks</a:t>
            </a:r>
          </a:p>
          <a:p>
            <a:pPr lvl="1"/>
            <a:r>
              <a:rPr lang="en-US" dirty="0" smtClean="0"/>
              <a:t>Compromised machines form botnets</a:t>
            </a:r>
          </a:p>
          <a:p>
            <a:r>
              <a:rPr lang="en-US" dirty="0" smtClean="0"/>
              <a:t>“Attacks” vary in goal, methodology</a:t>
            </a:r>
          </a:p>
          <a:p>
            <a:pPr lvl="1"/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Footholds</a:t>
            </a:r>
          </a:p>
          <a:p>
            <a:pPr lvl="1"/>
            <a:r>
              <a:rPr lang="en-US" dirty="0" smtClean="0"/>
              <a:t>Exfiltration</a:t>
            </a:r>
          </a:p>
          <a:p>
            <a:pPr lvl="1"/>
            <a:r>
              <a:rPr lang="en-US" dirty="0" smtClean="0"/>
              <a:t>Exploitation</a:t>
            </a:r>
          </a:p>
          <a:p>
            <a:r>
              <a:rPr lang="en-US" dirty="0" smtClean="0"/>
              <a:t>But most attacks are automated</a:t>
            </a:r>
          </a:p>
          <a:p>
            <a:pPr lvl="1"/>
            <a:r>
              <a:rPr lang="en-US" dirty="0" smtClean="0"/>
              <a:t>Success rates may be low, but they make up for it in 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</a:p>
          <a:p>
            <a:r>
              <a:rPr lang="en-US" dirty="0" smtClean="0"/>
              <a:t>Harvesting email addresses for spam</a:t>
            </a:r>
          </a:p>
          <a:p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The use of deception in electronic communication to obtain unauthorized access</a:t>
            </a:r>
          </a:p>
          <a:p>
            <a:pPr lvl="1"/>
            <a:r>
              <a:rPr lang="en-US" dirty="0" smtClean="0"/>
              <a:t>A symptom of system and network security improvements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credibility</a:t>
            </a:r>
          </a:p>
          <a:p>
            <a:r>
              <a:rPr lang="en-US" dirty="0" smtClean="0"/>
              <a:t>Information exposure</a:t>
            </a:r>
          </a:p>
          <a:p>
            <a:r>
              <a:rPr lang="en-US" dirty="0" smtClean="0"/>
              <a:t>Financial consequences</a:t>
            </a:r>
          </a:p>
          <a:p>
            <a:pPr lvl="1"/>
            <a:r>
              <a:rPr lang="en-US" dirty="0" smtClean="0"/>
              <a:t>Billions lost a year</a:t>
            </a:r>
          </a:p>
          <a:p>
            <a:pPr lvl="1"/>
            <a:r>
              <a:rPr lang="en-US" dirty="0" smtClean="0"/>
              <a:t>Identity theft</a:t>
            </a:r>
          </a:p>
          <a:p>
            <a:r>
              <a:rPr lang="en-US" dirty="0" smtClean="0"/>
              <a:t>Business failure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HBGary</a:t>
            </a:r>
            <a:r>
              <a:rPr lang="en-US" dirty="0" smtClean="0"/>
              <a:t> Federal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1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clients do not need host names</a:t>
            </a:r>
          </a:p>
          <a:p>
            <a:pPr lvl="1"/>
            <a:r>
              <a:rPr lang="en-US" dirty="0" smtClean="0"/>
              <a:t>Mnemonic names for human convenience</a:t>
            </a:r>
          </a:p>
          <a:p>
            <a:r>
              <a:rPr lang="en-US" dirty="0" smtClean="0"/>
              <a:t>Automated clients can skip DNS queries</a:t>
            </a:r>
          </a:p>
          <a:p>
            <a:pPr lvl="1"/>
            <a:r>
              <a:rPr lang="en-US" dirty="0" smtClean="0"/>
              <a:t>Directly scan IP address space</a:t>
            </a:r>
          </a:p>
          <a:p>
            <a:pPr lvl="1"/>
            <a:r>
              <a:rPr lang="en-US" dirty="0" smtClean="0"/>
              <a:t>Cache records beyond what is allowed</a:t>
            </a:r>
          </a:p>
          <a:p>
            <a:pPr lvl="1"/>
            <a:r>
              <a:rPr lang="en-US" dirty="0" smtClean="0"/>
              <a:t>Share with other machines in a botnet</a:t>
            </a:r>
          </a:p>
          <a:p>
            <a:r>
              <a:rPr lang="en-US" dirty="0" smtClean="0"/>
              <a:t>Humans likely play by the rules</a:t>
            </a:r>
          </a:p>
          <a:p>
            <a:pPr lvl="1"/>
            <a:r>
              <a:rPr lang="en-US" dirty="0" smtClean="0"/>
              <a:t>Their browsers are standards compliant</a:t>
            </a:r>
          </a:p>
          <a:p>
            <a:pPr lvl="1"/>
            <a:r>
              <a:rPr lang="en-US" dirty="0" smtClean="0"/>
              <a:t>“Illegal” caching does not really help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>
            <a:off x="-2416937" y="1811733"/>
            <a:ext cx="5984381" cy="4725853"/>
          </a:xfrm>
          <a:prstGeom prst="cloudCallou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Associating Clients and Resolvers is Non-Trivial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59383" y="2205635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ORNL DNS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359383" y="4429997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ORNL Web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0810" y="2205635"/>
            <a:ext cx="1538463" cy="1012110"/>
          </a:xfrm>
          <a:prstGeom prst="ellipse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ISP DNS Resolver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4429997"/>
            <a:ext cx="1299747" cy="101211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End User System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53" y="3625930"/>
            <a:ext cx="227498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5080" cmpd="sng">
                  <a:noFill/>
                  <a:prstDash val="solid"/>
                  <a:miter lim="800000"/>
                </a:ln>
                <a:effectLst/>
                <a:latin typeface="Helvetica"/>
              </a:rPr>
              <a:t>ISP Network</a:t>
            </a:r>
            <a:endParaRPr lang="en-US" sz="2800" b="1" dirty="0">
              <a:ln w="5080" cmpd="sng">
                <a:noFill/>
                <a:prstDash val="solid"/>
                <a:miter lim="800000"/>
              </a:ln>
              <a:effectLst/>
              <a:latin typeface="Helvetica"/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1509144" y="4576040"/>
            <a:ext cx="843391" cy="70773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DNS Query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5937687" y="2292890"/>
            <a:ext cx="843391" cy="70773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DNS Reply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Process 12"/>
          <p:cNvSpPr/>
          <p:nvPr/>
        </p:nvSpPr>
        <p:spPr>
          <a:xfrm>
            <a:off x="1974296" y="4576040"/>
            <a:ext cx="843391" cy="707735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Query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5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3904E-6 -2.90875E-6 L 0.0033 -0.331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33163 L 0.47933 -0.331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5919E-6 -4.71515E-6 L -0.47586 0.000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124 0.00139 L -0.48454 0.3332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3268E-6 3.91385E-6 L 0.47603 3.91385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motivate?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attackers are clearly skipping DNS, but a few still use it</a:t>
            </a:r>
          </a:p>
          <a:p>
            <a:r>
              <a:rPr lang="en-US" dirty="0" smtClean="0"/>
              <a:t>Good users are unlikely to skip DNS steps</a:t>
            </a:r>
          </a:p>
          <a:p>
            <a:r>
              <a:rPr lang="en-US" dirty="0" smtClean="0"/>
              <a:t>Can we use this knowledge to protect servers?</a:t>
            </a:r>
          </a:p>
          <a:p>
            <a:pPr lvl="1"/>
            <a:r>
              <a:rPr lang="en-US" dirty="0" smtClean="0"/>
              <a:t>Make DNS a gatekeeper to the network</a:t>
            </a:r>
          </a:p>
          <a:p>
            <a:pPr lvl="1"/>
            <a:r>
              <a:rPr lang="en-US" dirty="0" smtClean="0"/>
              <a:t>Failures to use DNS prevents access</a:t>
            </a:r>
          </a:p>
          <a:p>
            <a:pPr lvl="2"/>
            <a:r>
              <a:rPr lang="en-US" dirty="0" smtClean="0"/>
              <a:t>But it still looks successful</a:t>
            </a:r>
          </a:p>
          <a:p>
            <a:pPr lvl="1"/>
            <a:r>
              <a:rPr lang="en-US" dirty="0" smtClean="0"/>
              <a:t>Allow network providers know there is something awry with malicious clients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7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2598029" y="1347605"/>
            <a:ext cx="8734423" cy="6922229"/>
          </a:xfrm>
          <a:prstGeom prst="cloudCallout">
            <a:avLst>
              <a:gd name="adj1" fmla="val 187164"/>
              <a:gd name="adj2" fmla="val 14661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Flux Defense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2258-F500-6740-A192-0FDA46D25D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4429997"/>
            <a:ext cx="1299747" cy="101211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End User System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8484" y="2205635"/>
            <a:ext cx="1538463" cy="1012110"/>
          </a:xfrm>
          <a:prstGeom prst="ellipse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ISP DNS Resolver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359383" y="2205635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DNS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89237" y="5293962"/>
            <a:ext cx="1212675" cy="101211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990000"/>
                </a:solidFill>
              </a:rPr>
              <a:t>Real Web Server</a:t>
            </a:r>
            <a:endParaRPr lang="en-US" sz="1600" b="1" dirty="0">
              <a:solidFill>
                <a:srgbClr val="990000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1544779" y="4586227"/>
            <a:ext cx="843391" cy="70773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DNS Query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5709809" y="2297805"/>
            <a:ext cx="843391" cy="70773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DNS Reply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2656" y="3323066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544011" y="5442107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644697" y="3217745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35441" y="4335176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96585" y="4170050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96585" y="5805387"/>
            <a:ext cx="1409256" cy="1012110"/>
          </a:xfrm>
          <a:prstGeom prst="ellipse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Honey Pot Web Server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73775" y="4257675"/>
            <a:ext cx="1755775" cy="1184432"/>
          </a:xfrm>
          <a:prstGeom prst="ellipse">
            <a:avLst/>
          </a:prstGeom>
          <a:noFill/>
          <a:ln w="63500">
            <a:solidFill>
              <a:srgbClr val="00009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cess 5"/>
          <p:cNvSpPr/>
          <p:nvPr/>
        </p:nvSpPr>
        <p:spPr>
          <a:xfrm>
            <a:off x="1544779" y="4586227"/>
            <a:ext cx="843391" cy="707735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Query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15816 -0.13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-6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-0.16979 -0.144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-72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232 L 0.32014 0.318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59" y="158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996 L -0.30109 -0.021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71" y="-15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3904E-6 -2.90875E-6 L 0.0033 -0.331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33156 L 0.45563 -0.333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3.57953E-6 L -0.45234 0.002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42 0.00231 L -0.45572 0.3341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65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2363E-6 0.00023 L 0.47248 0.00046 " pathEditMode="relative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4" grpId="0" animBg="1"/>
      <p:bldP spid="16" grpId="0" animBg="1"/>
      <p:bldP spid="19" grpId="0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WPI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00"/>
      </a:hlink>
      <a:folHlink>
        <a:srgbClr val="99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WPI_Template.pot</Template>
  <TotalTime>9502</TotalTime>
  <Words>403</Words>
  <Application>Microsoft Macintosh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WPI_Template</vt:lpstr>
      <vt:lpstr>DNS as a Gatekeeper: Creating Lightweight Capabilities for Server Defense</vt:lpstr>
      <vt:lpstr>Outline</vt:lpstr>
      <vt:lpstr>Automated Attacking</vt:lpstr>
      <vt:lpstr>Example Attacks</vt:lpstr>
      <vt:lpstr>Organization Costs</vt:lpstr>
      <vt:lpstr>Some Observations</vt:lpstr>
      <vt:lpstr>Associating Clients and Resolvers is Non-Trivial </vt:lpstr>
      <vt:lpstr>What does this motivate?</vt:lpstr>
      <vt:lpstr>Fast Flux Defense</vt:lpstr>
      <vt:lpstr>Fast Flux Defense</vt:lpstr>
      <vt:lpstr>Future Directions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3516 – Computer Networks </dc:title>
  <dc:creator>Craig Shue</dc:creator>
  <cp:lastModifiedBy>Curtis Taylor</cp:lastModifiedBy>
  <cp:revision>57</cp:revision>
  <dcterms:created xsi:type="dcterms:W3CDTF">2011-08-25T13:36:50Z</dcterms:created>
  <dcterms:modified xsi:type="dcterms:W3CDTF">2012-05-13T22:58:55Z</dcterms:modified>
</cp:coreProperties>
</file>