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85" r:id="rId4"/>
    <p:sldMasterId id="2147483697" r:id="rId5"/>
  </p:sldMasterIdLst>
  <p:notesMasterIdLst>
    <p:notesMasterId r:id="rId26"/>
  </p:notesMasterIdLst>
  <p:sldIdLst>
    <p:sldId id="257" r:id="rId6"/>
    <p:sldId id="367" r:id="rId7"/>
    <p:sldId id="377" r:id="rId8"/>
    <p:sldId id="366" r:id="rId9"/>
    <p:sldId id="261" r:id="rId10"/>
    <p:sldId id="331" r:id="rId11"/>
    <p:sldId id="369" r:id="rId12"/>
    <p:sldId id="372" r:id="rId13"/>
    <p:sldId id="325" r:id="rId14"/>
    <p:sldId id="348" r:id="rId15"/>
    <p:sldId id="349" r:id="rId16"/>
    <p:sldId id="318" r:id="rId17"/>
    <p:sldId id="342" r:id="rId18"/>
    <p:sldId id="350" r:id="rId19"/>
    <p:sldId id="374" r:id="rId20"/>
    <p:sldId id="379" r:id="rId21"/>
    <p:sldId id="370" r:id="rId22"/>
    <p:sldId id="371" r:id="rId23"/>
    <p:sldId id="375" r:id="rId24"/>
    <p:sldId id="3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p:restoredTop sz="69716"/>
  </p:normalViewPr>
  <p:slideViewPr>
    <p:cSldViewPr snapToGrid="0" snapToObjects="1">
      <p:cViewPr varScale="1">
        <p:scale>
          <a:sx n="74" d="100"/>
          <a:sy n="74" d="100"/>
        </p:scale>
        <p:origin x="5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3D8C3-C988-AA43-A973-FEEF331E449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8EBEB1EA-F94F-D44C-8BCC-3E701A0B49B9}">
      <dgm:prSet phldrT="[Text]"/>
      <dgm:spPr/>
      <dgm:t>
        <a:bodyPr/>
        <a:lstStyle/>
        <a:p>
          <a:pPr rtl="0"/>
          <a:endParaRPr lang="en-US" dirty="0"/>
        </a:p>
      </dgm:t>
    </dgm:pt>
    <dgm:pt modelId="{86D02D28-7812-4B4B-BB68-38BD8F4CFD4E}" type="parTrans" cxnId="{BEDC8505-EFE3-B44C-9F50-37A08AEDF087}">
      <dgm:prSet/>
      <dgm:spPr/>
      <dgm:t>
        <a:bodyPr/>
        <a:lstStyle/>
        <a:p>
          <a:endParaRPr lang="en-US"/>
        </a:p>
      </dgm:t>
    </dgm:pt>
    <dgm:pt modelId="{6E3D7B6C-370D-B94E-B678-A684CDEB46D5}" type="sibTrans" cxnId="{BEDC8505-EFE3-B44C-9F50-37A08AEDF087}">
      <dgm:prSet/>
      <dgm:spPr/>
      <dgm:t>
        <a:bodyPr/>
        <a:lstStyle/>
        <a:p>
          <a:endParaRPr lang="en-US"/>
        </a:p>
      </dgm:t>
    </dgm:pt>
    <dgm:pt modelId="{4C54DE41-D882-5B4D-8C86-B3B513FCB243}">
      <dgm:prSet phldrT="[Text]"/>
      <dgm:spPr/>
      <dgm:t>
        <a:bodyPr/>
        <a:lstStyle/>
        <a:p>
          <a:pPr rtl="0"/>
          <a:r>
            <a:rPr lang="en-US" dirty="0"/>
            <a:t>Select prior user study data</a:t>
          </a:r>
        </a:p>
      </dgm:t>
    </dgm:pt>
    <dgm:pt modelId="{FF2B20E1-2205-5440-B1B5-3365BD697C4F}" type="parTrans" cxnId="{54F4590F-8B70-EA42-B810-19E575E8B090}">
      <dgm:prSet/>
      <dgm:spPr/>
      <dgm:t>
        <a:bodyPr/>
        <a:lstStyle/>
        <a:p>
          <a:endParaRPr lang="en-US"/>
        </a:p>
      </dgm:t>
    </dgm:pt>
    <dgm:pt modelId="{99E941CD-F95F-A246-8405-212CC81063D6}" type="sibTrans" cxnId="{54F4590F-8B70-EA42-B810-19E575E8B090}">
      <dgm:prSet/>
      <dgm:spPr/>
      <dgm:t>
        <a:bodyPr/>
        <a:lstStyle/>
        <a:p>
          <a:endParaRPr lang="en-US"/>
        </a:p>
      </dgm:t>
    </dgm:pt>
    <dgm:pt modelId="{1FC57E47-D3BE-9245-ABD2-EDD01DFB30A7}">
      <dgm:prSet phldrT="[Text]"/>
      <dgm:spPr/>
      <dgm:t>
        <a:bodyPr/>
        <a:lstStyle/>
        <a:p>
          <a:pPr rtl="0"/>
          <a:endParaRPr lang="en-US" dirty="0"/>
        </a:p>
      </dgm:t>
    </dgm:pt>
    <dgm:pt modelId="{4E73B73A-275F-EE4A-A821-72568C202D61}" type="parTrans" cxnId="{2B3FAE8A-F7D0-774F-9DB1-5FA5416F52C1}">
      <dgm:prSet/>
      <dgm:spPr/>
      <dgm:t>
        <a:bodyPr/>
        <a:lstStyle/>
        <a:p>
          <a:endParaRPr lang="en-US"/>
        </a:p>
      </dgm:t>
    </dgm:pt>
    <dgm:pt modelId="{417878CE-11CB-8D48-9BB7-E64870C4C58F}" type="sibTrans" cxnId="{2B3FAE8A-F7D0-774F-9DB1-5FA5416F52C1}">
      <dgm:prSet/>
      <dgm:spPr/>
      <dgm:t>
        <a:bodyPr/>
        <a:lstStyle/>
        <a:p>
          <a:endParaRPr lang="en-US"/>
        </a:p>
      </dgm:t>
    </dgm:pt>
    <dgm:pt modelId="{E2C3B9F4-95EE-0C40-980C-204F4EAD477D}">
      <dgm:prSet phldrT="[Text]"/>
      <dgm:spPr/>
      <dgm:t>
        <a:bodyPr/>
        <a:lstStyle/>
        <a:p>
          <a:r>
            <a:rPr lang="en-US" altLang="zh-CN" dirty="0"/>
            <a:t>Build</a:t>
          </a:r>
          <a:r>
            <a:rPr lang="zh-CN" altLang="en-US" dirty="0"/>
            <a:t> </a:t>
          </a:r>
          <a:r>
            <a:rPr lang="en-US" altLang="zh-CN" dirty="0"/>
            <a:t>model</a:t>
          </a:r>
          <a:r>
            <a:rPr lang="zh-CN" altLang="en-US" dirty="0"/>
            <a:t> </a:t>
          </a:r>
          <a:endParaRPr lang="en-US" dirty="0"/>
        </a:p>
      </dgm:t>
    </dgm:pt>
    <dgm:pt modelId="{F2A9A390-8376-0448-BFE7-A8F39AE35B90}" type="parTrans" cxnId="{8FC4DE9C-FE98-AA4E-AA4E-A454C9E6EBF6}">
      <dgm:prSet/>
      <dgm:spPr/>
      <dgm:t>
        <a:bodyPr/>
        <a:lstStyle/>
        <a:p>
          <a:endParaRPr lang="en-US"/>
        </a:p>
      </dgm:t>
    </dgm:pt>
    <dgm:pt modelId="{D61CCAF3-CC6E-154E-AE63-7BACEBE048A2}" type="sibTrans" cxnId="{8FC4DE9C-FE98-AA4E-AA4E-A454C9E6EBF6}">
      <dgm:prSet/>
      <dgm:spPr/>
      <dgm:t>
        <a:bodyPr/>
        <a:lstStyle/>
        <a:p>
          <a:endParaRPr lang="en-US"/>
        </a:p>
      </dgm:t>
    </dgm:pt>
    <dgm:pt modelId="{DC04DD07-90AD-B245-BF22-DEAF63D2C9C1}">
      <dgm:prSet phldrT="[Text]"/>
      <dgm:spPr/>
      <dgm:t>
        <a:bodyPr/>
        <a:lstStyle/>
        <a:p>
          <a:pPr rtl="0"/>
          <a:endParaRPr lang="en-US" dirty="0"/>
        </a:p>
      </dgm:t>
    </dgm:pt>
    <dgm:pt modelId="{810F0E54-4FA8-4740-965D-3665CD79733D}" type="parTrans" cxnId="{592B2FB9-2C43-0347-A843-6497520901EC}">
      <dgm:prSet/>
      <dgm:spPr/>
      <dgm:t>
        <a:bodyPr/>
        <a:lstStyle/>
        <a:p>
          <a:endParaRPr lang="en-US"/>
        </a:p>
      </dgm:t>
    </dgm:pt>
    <dgm:pt modelId="{2CD1E46E-BAFA-8C4F-A092-2F4C9DC0B4E1}" type="sibTrans" cxnId="{592B2FB9-2C43-0347-A843-6497520901EC}">
      <dgm:prSet/>
      <dgm:spPr/>
      <dgm:t>
        <a:bodyPr/>
        <a:lstStyle/>
        <a:p>
          <a:endParaRPr lang="en-US"/>
        </a:p>
      </dgm:t>
    </dgm:pt>
    <dgm:pt modelId="{BA658687-0418-E94A-A8AC-950302B89EFB}">
      <dgm:prSet phldrT="[Text]"/>
      <dgm:spPr/>
      <dgm:t>
        <a:bodyPr/>
        <a:lstStyle/>
        <a:p>
          <a:r>
            <a:rPr lang="en-US" altLang="zh-CN" dirty="0"/>
            <a:t>Incorporate</a:t>
          </a:r>
          <a:r>
            <a:rPr lang="zh-CN" altLang="en-US" dirty="0"/>
            <a:t> </a:t>
          </a:r>
          <a:r>
            <a:rPr lang="en-US" altLang="zh-CN" dirty="0"/>
            <a:t>skill</a:t>
          </a:r>
          <a:r>
            <a:rPr lang="zh-CN" altLang="en-US" dirty="0"/>
            <a:t> </a:t>
          </a:r>
          <a:r>
            <a:rPr lang="en-US" altLang="zh-CN" dirty="0"/>
            <a:t>into</a:t>
          </a:r>
          <a:r>
            <a:rPr lang="zh-CN" altLang="en-US" dirty="0"/>
            <a:t> </a:t>
          </a:r>
          <a:r>
            <a:rPr lang="en-US" altLang="zh-CN" dirty="0"/>
            <a:t>model</a:t>
          </a:r>
          <a:endParaRPr lang="en-US" dirty="0"/>
        </a:p>
      </dgm:t>
    </dgm:pt>
    <dgm:pt modelId="{8683D2B5-E363-C048-8280-F49200C68378}" type="parTrans" cxnId="{CE18C884-4D81-4144-92A1-973474F88169}">
      <dgm:prSet/>
      <dgm:spPr/>
      <dgm:t>
        <a:bodyPr/>
        <a:lstStyle/>
        <a:p>
          <a:endParaRPr lang="en-US"/>
        </a:p>
      </dgm:t>
    </dgm:pt>
    <dgm:pt modelId="{8E52FB23-05EB-3141-BAF1-07B4751C3324}" type="sibTrans" cxnId="{CE18C884-4D81-4144-92A1-973474F88169}">
      <dgm:prSet/>
      <dgm:spPr/>
      <dgm:t>
        <a:bodyPr/>
        <a:lstStyle/>
        <a:p>
          <a:endParaRPr lang="en-US"/>
        </a:p>
      </dgm:t>
    </dgm:pt>
    <dgm:pt modelId="{F8E1CC1B-4410-4C42-AE95-DD3D0116EEA5}">
      <dgm:prSet phldrT="[Text]"/>
      <dgm:spPr/>
      <dgm:t>
        <a:bodyPr/>
        <a:lstStyle/>
        <a:p>
          <a:r>
            <a:rPr lang="zh-CN" altLang="en-US" dirty="0"/>
            <a:t> </a:t>
          </a:r>
          <a:endParaRPr lang="en-US" dirty="0"/>
        </a:p>
      </dgm:t>
    </dgm:pt>
    <dgm:pt modelId="{4C6089A3-3C12-9C48-BBE7-EFE33C5BD0C0}" type="parTrans" cxnId="{4DE98736-0D4A-D847-B01A-5DB9E6A3D42B}">
      <dgm:prSet/>
      <dgm:spPr/>
      <dgm:t>
        <a:bodyPr/>
        <a:lstStyle/>
        <a:p>
          <a:endParaRPr lang="en-US"/>
        </a:p>
      </dgm:t>
    </dgm:pt>
    <dgm:pt modelId="{6B82A9A2-B26A-0342-895E-F78F9152D482}" type="sibTrans" cxnId="{4DE98736-0D4A-D847-B01A-5DB9E6A3D42B}">
      <dgm:prSet/>
      <dgm:spPr/>
      <dgm:t>
        <a:bodyPr/>
        <a:lstStyle/>
        <a:p>
          <a:endParaRPr lang="en-US"/>
        </a:p>
      </dgm:t>
    </dgm:pt>
    <dgm:pt modelId="{A61F5A31-7A36-1E43-B1E8-3AD68E16C334}">
      <dgm:prSet/>
      <dgm:spPr/>
      <dgm:t>
        <a:bodyPr/>
        <a:lstStyle/>
        <a:p>
          <a:r>
            <a:rPr lang="en-US" altLang="zh-CN" dirty="0"/>
            <a:t>Use</a:t>
          </a:r>
          <a:r>
            <a:rPr lang="zh-CN" altLang="en-US" dirty="0"/>
            <a:t> </a:t>
          </a:r>
          <a:r>
            <a:rPr lang="en-US" altLang="zh-CN" dirty="0"/>
            <a:t>models</a:t>
          </a:r>
          <a:r>
            <a:rPr lang="zh-CN" altLang="en-US" dirty="0"/>
            <a:t> </a:t>
          </a:r>
          <a:r>
            <a:rPr lang="en-US" altLang="zh-CN" dirty="0"/>
            <a:t>in</a:t>
          </a:r>
          <a:r>
            <a:rPr lang="zh-CN" altLang="en-US" dirty="0"/>
            <a:t> </a:t>
          </a:r>
          <a:r>
            <a:rPr lang="en-US" altLang="zh-CN" dirty="0"/>
            <a:t>simulations</a:t>
          </a:r>
          <a:endParaRPr lang="en-US" dirty="0"/>
        </a:p>
      </dgm:t>
    </dgm:pt>
    <dgm:pt modelId="{7A07EF63-D4E8-1042-BD9E-3AC602715A3D}" type="parTrans" cxnId="{D963F531-6EF6-8840-8787-F9E97032A31C}">
      <dgm:prSet/>
      <dgm:spPr/>
      <dgm:t>
        <a:bodyPr/>
        <a:lstStyle/>
        <a:p>
          <a:endParaRPr lang="en-US"/>
        </a:p>
      </dgm:t>
    </dgm:pt>
    <dgm:pt modelId="{43473A00-C655-6144-B322-5603FF01CEF6}" type="sibTrans" cxnId="{D963F531-6EF6-8840-8787-F9E97032A31C}">
      <dgm:prSet/>
      <dgm:spPr/>
      <dgm:t>
        <a:bodyPr/>
        <a:lstStyle/>
        <a:p>
          <a:endParaRPr lang="en-US"/>
        </a:p>
      </dgm:t>
    </dgm:pt>
    <dgm:pt modelId="{797C61B9-C4D9-7348-81CB-1ED3AB2EA6D2}">
      <dgm:prSet phldrT="[Text]"/>
      <dgm:spPr/>
      <dgm:t>
        <a:bodyPr/>
        <a:lstStyle/>
        <a:p>
          <a:pPr rtl="0"/>
          <a:endParaRPr lang="en-US" dirty="0"/>
        </a:p>
      </dgm:t>
    </dgm:pt>
    <dgm:pt modelId="{A74271E8-99A8-C146-8913-75DDEA37F1E2}" type="parTrans" cxnId="{8F847669-25A7-EC48-96F0-4129D3B7C38F}">
      <dgm:prSet/>
      <dgm:spPr/>
      <dgm:t>
        <a:bodyPr/>
        <a:lstStyle/>
        <a:p>
          <a:endParaRPr lang="en-US"/>
        </a:p>
      </dgm:t>
    </dgm:pt>
    <dgm:pt modelId="{9E80F75F-6506-E940-A28E-E74E1E238A65}" type="sibTrans" cxnId="{8F847669-25A7-EC48-96F0-4129D3B7C38F}">
      <dgm:prSet/>
      <dgm:spPr/>
      <dgm:t>
        <a:bodyPr/>
        <a:lstStyle/>
        <a:p>
          <a:endParaRPr lang="en-US"/>
        </a:p>
      </dgm:t>
    </dgm:pt>
    <dgm:pt modelId="{CB815049-0FE7-1244-B0DB-1EA4904C6FEA}">
      <dgm:prSet phldrT="[Text]"/>
      <dgm:spPr/>
      <dgm:t>
        <a:bodyPr/>
        <a:lstStyle/>
        <a:p>
          <a:pPr rtl="0"/>
          <a:r>
            <a:rPr lang="en-US" dirty="0"/>
            <a:t>Analyze data</a:t>
          </a:r>
        </a:p>
      </dgm:t>
    </dgm:pt>
    <dgm:pt modelId="{58B9EB08-2DE6-4F4E-B96E-DD0DCD0816AE}" type="parTrans" cxnId="{606E1327-4E48-C240-A8AF-21F7040B27C6}">
      <dgm:prSet/>
      <dgm:spPr/>
      <dgm:t>
        <a:bodyPr/>
        <a:lstStyle/>
        <a:p>
          <a:endParaRPr lang="en-US"/>
        </a:p>
      </dgm:t>
    </dgm:pt>
    <dgm:pt modelId="{88F1494A-9C26-D245-BCB2-936D3ED2FEE0}" type="sibTrans" cxnId="{606E1327-4E48-C240-A8AF-21F7040B27C6}">
      <dgm:prSet/>
      <dgm:spPr/>
      <dgm:t>
        <a:bodyPr/>
        <a:lstStyle/>
        <a:p>
          <a:endParaRPr lang="en-US"/>
        </a:p>
      </dgm:t>
    </dgm:pt>
    <dgm:pt modelId="{5BF7E639-49ED-4242-8939-D0D63C4DE895}" type="pres">
      <dgm:prSet presAssocID="{BA23D8C3-C988-AA43-A973-FEEF331E4493}" presName="linearFlow" presStyleCnt="0">
        <dgm:presLayoutVars>
          <dgm:dir/>
          <dgm:animLvl val="lvl"/>
          <dgm:resizeHandles val="exact"/>
        </dgm:presLayoutVars>
      </dgm:prSet>
      <dgm:spPr/>
    </dgm:pt>
    <dgm:pt modelId="{BF389062-3242-334B-8E3F-B20531957FF3}" type="pres">
      <dgm:prSet presAssocID="{8EBEB1EA-F94F-D44C-8BCC-3E701A0B49B9}" presName="composite" presStyleCnt="0"/>
      <dgm:spPr/>
    </dgm:pt>
    <dgm:pt modelId="{4485A67C-AFD9-C841-8EB2-BD9E1E476D51}" type="pres">
      <dgm:prSet presAssocID="{8EBEB1EA-F94F-D44C-8BCC-3E701A0B49B9}" presName="parentText" presStyleLbl="alignNode1" presStyleIdx="0" presStyleCnt="5">
        <dgm:presLayoutVars>
          <dgm:chMax val="1"/>
          <dgm:bulletEnabled val="1"/>
        </dgm:presLayoutVars>
      </dgm:prSet>
      <dgm:spPr/>
    </dgm:pt>
    <dgm:pt modelId="{153E72EE-4454-9848-B8BC-F7D71DAEE2E1}" type="pres">
      <dgm:prSet presAssocID="{8EBEB1EA-F94F-D44C-8BCC-3E701A0B49B9}" presName="descendantText" presStyleLbl="alignAcc1" presStyleIdx="0" presStyleCnt="5">
        <dgm:presLayoutVars>
          <dgm:bulletEnabled val="1"/>
        </dgm:presLayoutVars>
      </dgm:prSet>
      <dgm:spPr/>
    </dgm:pt>
    <dgm:pt modelId="{CBD84E65-10A9-0C47-A714-1DEC61FA81BB}" type="pres">
      <dgm:prSet presAssocID="{6E3D7B6C-370D-B94E-B678-A684CDEB46D5}" presName="sp" presStyleCnt="0"/>
      <dgm:spPr/>
    </dgm:pt>
    <dgm:pt modelId="{D059C780-7633-764E-A719-ACAEEA7C735B}" type="pres">
      <dgm:prSet presAssocID="{797C61B9-C4D9-7348-81CB-1ED3AB2EA6D2}" presName="composite" presStyleCnt="0"/>
      <dgm:spPr/>
    </dgm:pt>
    <dgm:pt modelId="{88C7B456-86E7-654C-B591-1CF384EFADD1}" type="pres">
      <dgm:prSet presAssocID="{797C61B9-C4D9-7348-81CB-1ED3AB2EA6D2}" presName="parentText" presStyleLbl="alignNode1" presStyleIdx="1" presStyleCnt="5">
        <dgm:presLayoutVars>
          <dgm:chMax val="1"/>
          <dgm:bulletEnabled val="1"/>
        </dgm:presLayoutVars>
      </dgm:prSet>
      <dgm:spPr/>
    </dgm:pt>
    <dgm:pt modelId="{8416F152-1A5A-954E-BD86-6052EB019EEB}" type="pres">
      <dgm:prSet presAssocID="{797C61B9-C4D9-7348-81CB-1ED3AB2EA6D2}" presName="descendantText" presStyleLbl="alignAcc1" presStyleIdx="1" presStyleCnt="5">
        <dgm:presLayoutVars>
          <dgm:bulletEnabled val="1"/>
        </dgm:presLayoutVars>
      </dgm:prSet>
      <dgm:spPr/>
    </dgm:pt>
    <dgm:pt modelId="{0D61A795-B840-DE42-8E6C-E544C240E765}" type="pres">
      <dgm:prSet presAssocID="{9E80F75F-6506-E940-A28E-E74E1E238A65}" presName="sp" presStyleCnt="0"/>
      <dgm:spPr/>
    </dgm:pt>
    <dgm:pt modelId="{4BFD6561-E362-5945-897E-0DE958B67CE7}" type="pres">
      <dgm:prSet presAssocID="{1FC57E47-D3BE-9245-ABD2-EDD01DFB30A7}" presName="composite" presStyleCnt="0"/>
      <dgm:spPr/>
    </dgm:pt>
    <dgm:pt modelId="{4B041588-6655-9245-A599-407768D83025}" type="pres">
      <dgm:prSet presAssocID="{1FC57E47-D3BE-9245-ABD2-EDD01DFB30A7}" presName="parentText" presStyleLbl="alignNode1" presStyleIdx="2" presStyleCnt="5">
        <dgm:presLayoutVars>
          <dgm:chMax val="1"/>
          <dgm:bulletEnabled val="1"/>
        </dgm:presLayoutVars>
      </dgm:prSet>
      <dgm:spPr/>
    </dgm:pt>
    <dgm:pt modelId="{1DD60CEF-9EA1-3C4A-BFB0-7092D4F93FAE}" type="pres">
      <dgm:prSet presAssocID="{1FC57E47-D3BE-9245-ABD2-EDD01DFB30A7}" presName="descendantText" presStyleLbl="alignAcc1" presStyleIdx="2" presStyleCnt="5">
        <dgm:presLayoutVars>
          <dgm:bulletEnabled val="1"/>
        </dgm:presLayoutVars>
      </dgm:prSet>
      <dgm:spPr/>
    </dgm:pt>
    <dgm:pt modelId="{B2A0EF99-51C8-294B-B233-D40BB59F0553}" type="pres">
      <dgm:prSet presAssocID="{417878CE-11CB-8D48-9BB7-E64870C4C58F}" presName="sp" presStyleCnt="0"/>
      <dgm:spPr/>
    </dgm:pt>
    <dgm:pt modelId="{D0A61677-5D30-6744-92F7-5CA6DC914DB5}" type="pres">
      <dgm:prSet presAssocID="{DC04DD07-90AD-B245-BF22-DEAF63D2C9C1}" presName="composite" presStyleCnt="0"/>
      <dgm:spPr/>
    </dgm:pt>
    <dgm:pt modelId="{4B1B2F73-EB89-BC4D-9586-D5F5AD112370}" type="pres">
      <dgm:prSet presAssocID="{DC04DD07-90AD-B245-BF22-DEAF63D2C9C1}" presName="parentText" presStyleLbl="alignNode1" presStyleIdx="3" presStyleCnt="5">
        <dgm:presLayoutVars>
          <dgm:chMax val="1"/>
          <dgm:bulletEnabled val="1"/>
        </dgm:presLayoutVars>
      </dgm:prSet>
      <dgm:spPr/>
    </dgm:pt>
    <dgm:pt modelId="{03325B9C-0D6A-0044-B2DE-A8C8491E24C4}" type="pres">
      <dgm:prSet presAssocID="{DC04DD07-90AD-B245-BF22-DEAF63D2C9C1}" presName="descendantText" presStyleLbl="alignAcc1" presStyleIdx="3" presStyleCnt="5">
        <dgm:presLayoutVars>
          <dgm:bulletEnabled val="1"/>
        </dgm:presLayoutVars>
      </dgm:prSet>
      <dgm:spPr/>
    </dgm:pt>
    <dgm:pt modelId="{EF83C5C6-4B82-DB47-A6E1-C59D4143FAC5}" type="pres">
      <dgm:prSet presAssocID="{2CD1E46E-BAFA-8C4F-A092-2F4C9DC0B4E1}" presName="sp" presStyleCnt="0"/>
      <dgm:spPr/>
    </dgm:pt>
    <dgm:pt modelId="{8778631D-86D8-5349-A7A6-5431EA35F24C}" type="pres">
      <dgm:prSet presAssocID="{F8E1CC1B-4410-4C42-AE95-DD3D0116EEA5}" presName="composite" presStyleCnt="0"/>
      <dgm:spPr/>
    </dgm:pt>
    <dgm:pt modelId="{0A79AB35-EC2D-0B4A-BC1C-5C05A29A966F}" type="pres">
      <dgm:prSet presAssocID="{F8E1CC1B-4410-4C42-AE95-DD3D0116EEA5}" presName="parentText" presStyleLbl="alignNode1" presStyleIdx="4" presStyleCnt="5">
        <dgm:presLayoutVars>
          <dgm:chMax val="1"/>
          <dgm:bulletEnabled val="1"/>
        </dgm:presLayoutVars>
      </dgm:prSet>
      <dgm:spPr/>
    </dgm:pt>
    <dgm:pt modelId="{F32D4467-3C71-3C4D-98EE-9A80A3E88AD6}" type="pres">
      <dgm:prSet presAssocID="{F8E1CC1B-4410-4C42-AE95-DD3D0116EEA5}" presName="descendantText" presStyleLbl="alignAcc1" presStyleIdx="4" presStyleCnt="5">
        <dgm:presLayoutVars>
          <dgm:bulletEnabled val="1"/>
        </dgm:presLayoutVars>
      </dgm:prSet>
      <dgm:spPr/>
    </dgm:pt>
  </dgm:ptLst>
  <dgm:cxnLst>
    <dgm:cxn modelId="{BEDC8505-EFE3-B44C-9F50-37A08AEDF087}" srcId="{BA23D8C3-C988-AA43-A973-FEEF331E4493}" destId="{8EBEB1EA-F94F-D44C-8BCC-3E701A0B49B9}" srcOrd="0" destOrd="0" parTransId="{86D02D28-7812-4B4B-BB68-38BD8F4CFD4E}" sibTransId="{6E3D7B6C-370D-B94E-B678-A684CDEB46D5}"/>
    <dgm:cxn modelId="{54F4590F-8B70-EA42-B810-19E575E8B090}" srcId="{8EBEB1EA-F94F-D44C-8BCC-3E701A0B49B9}" destId="{4C54DE41-D882-5B4D-8C86-B3B513FCB243}" srcOrd="0" destOrd="0" parTransId="{FF2B20E1-2205-5440-B1B5-3365BD697C4F}" sibTransId="{99E941CD-F95F-A246-8405-212CC81063D6}"/>
    <dgm:cxn modelId="{606E1327-4E48-C240-A8AF-21F7040B27C6}" srcId="{797C61B9-C4D9-7348-81CB-1ED3AB2EA6D2}" destId="{CB815049-0FE7-1244-B0DB-1EA4904C6FEA}" srcOrd="0" destOrd="0" parTransId="{58B9EB08-2DE6-4F4E-B96E-DD0DCD0816AE}" sibTransId="{88F1494A-9C26-D245-BCB2-936D3ED2FEE0}"/>
    <dgm:cxn modelId="{D963F531-6EF6-8840-8787-F9E97032A31C}" srcId="{F8E1CC1B-4410-4C42-AE95-DD3D0116EEA5}" destId="{A61F5A31-7A36-1E43-B1E8-3AD68E16C334}" srcOrd="0" destOrd="0" parTransId="{7A07EF63-D4E8-1042-BD9E-3AC602715A3D}" sibTransId="{43473A00-C655-6144-B322-5603FF01CEF6}"/>
    <dgm:cxn modelId="{E7B24D36-AD64-E34B-BFBF-6946C117A44E}" type="presOf" srcId="{BA658687-0418-E94A-A8AC-950302B89EFB}" destId="{03325B9C-0D6A-0044-B2DE-A8C8491E24C4}" srcOrd="0" destOrd="0" presId="urn:microsoft.com/office/officeart/2005/8/layout/chevron2"/>
    <dgm:cxn modelId="{4DE98736-0D4A-D847-B01A-5DB9E6A3D42B}" srcId="{BA23D8C3-C988-AA43-A973-FEEF331E4493}" destId="{F8E1CC1B-4410-4C42-AE95-DD3D0116EEA5}" srcOrd="4" destOrd="0" parTransId="{4C6089A3-3C12-9C48-BBE7-EFE33C5BD0C0}" sibTransId="{6B82A9A2-B26A-0342-895E-F78F9152D482}"/>
    <dgm:cxn modelId="{1437A058-EE0F-DE4F-9498-8ABAF1AFAADB}" type="presOf" srcId="{4C54DE41-D882-5B4D-8C86-B3B513FCB243}" destId="{153E72EE-4454-9848-B8BC-F7D71DAEE2E1}" srcOrd="0" destOrd="0" presId="urn:microsoft.com/office/officeart/2005/8/layout/chevron2"/>
    <dgm:cxn modelId="{F37C6E5B-BDDA-3642-A01B-3ACA472D51EA}" type="presOf" srcId="{E2C3B9F4-95EE-0C40-980C-204F4EAD477D}" destId="{1DD60CEF-9EA1-3C4A-BFB0-7092D4F93FAE}" srcOrd="0" destOrd="0" presId="urn:microsoft.com/office/officeart/2005/8/layout/chevron2"/>
    <dgm:cxn modelId="{8F847669-25A7-EC48-96F0-4129D3B7C38F}" srcId="{BA23D8C3-C988-AA43-A973-FEEF331E4493}" destId="{797C61B9-C4D9-7348-81CB-1ED3AB2EA6D2}" srcOrd="1" destOrd="0" parTransId="{A74271E8-99A8-C146-8913-75DDEA37F1E2}" sibTransId="{9E80F75F-6506-E940-A28E-E74E1E238A65}"/>
    <dgm:cxn modelId="{B465C96A-1A3D-F340-9A38-70EE2E02FE3C}" type="presOf" srcId="{DC04DD07-90AD-B245-BF22-DEAF63D2C9C1}" destId="{4B1B2F73-EB89-BC4D-9586-D5F5AD112370}" srcOrd="0" destOrd="0" presId="urn:microsoft.com/office/officeart/2005/8/layout/chevron2"/>
    <dgm:cxn modelId="{CE18C884-4D81-4144-92A1-973474F88169}" srcId="{DC04DD07-90AD-B245-BF22-DEAF63D2C9C1}" destId="{BA658687-0418-E94A-A8AC-950302B89EFB}" srcOrd="0" destOrd="0" parTransId="{8683D2B5-E363-C048-8280-F49200C68378}" sibTransId="{8E52FB23-05EB-3141-BAF1-07B4751C3324}"/>
    <dgm:cxn modelId="{2B3FAE8A-F7D0-774F-9DB1-5FA5416F52C1}" srcId="{BA23D8C3-C988-AA43-A973-FEEF331E4493}" destId="{1FC57E47-D3BE-9245-ABD2-EDD01DFB30A7}" srcOrd="2" destOrd="0" parTransId="{4E73B73A-275F-EE4A-A821-72568C202D61}" sibTransId="{417878CE-11CB-8D48-9BB7-E64870C4C58F}"/>
    <dgm:cxn modelId="{FB50AA98-DD47-E049-ACCA-21832BA3AE69}" type="presOf" srcId="{797C61B9-C4D9-7348-81CB-1ED3AB2EA6D2}" destId="{88C7B456-86E7-654C-B591-1CF384EFADD1}" srcOrd="0" destOrd="0" presId="urn:microsoft.com/office/officeart/2005/8/layout/chevron2"/>
    <dgm:cxn modelId="{8FC4DE9C-FE98-AA4E-AA4E-A454C9E6EBF6}" srcId="{1FC57E47-D3BE-9245-ABD2-EDD01DFB30A7}" destId="{E2C3B9F4-95EE-0C40-980C-204F4EAD477D}" srcOrd="0" destOrd="0" parTransId="{F2A9A390-8376-0448-BFE7-A8F39AE35B90}" sibTransId="{D61CCAF3-CC6E-154E-AE63-7BACEBE048A2}"/>
    <dgm:cxn modelId="{B7E0D09E-655C-CA40-994E-58173AF0C2BD}" type="presOf" srcId="{F8E1CC1B-4410-4C42-AE95-DD3D0116EEA5}" destId="{0A79AB35-EC2D-0B4A-BC1C-5C05A29A966F}" srcOrd="0" destOrd="0" presId="urn:microsoft.com/office/officeart/2005/8/layout/chevron2"/>
    <dgm:cxn modelId="{1F57E1A8-5A52-6E43-84D1-D0DE411E8FB0}" type="presOf" srcId="{BA23D8C3-C988-AA43-A973-FEEF331E4493}" destId="{5BF7E639-49ED-4242-8939-D0D63C4DE895}" srcOrd="0" destOrd="0" presId="urn:microsoft.com/office/officeart/2005/8/layout/chevron2"/>
    <dgm:cxn modelId="{592B2FB9-2C43-0347-A843-6497520901EC}" srcId="{BA23D8C3-C988-AA43-A973-FEEF331E4493}" destId="{DC04DD07-90AD-B245-BF22-DEAF63D2C9C1}" srcOrd="3" destOrd="0" parTransId="{810F0E54-4FA8-4740-965D-3665CD79733D}" sibTransId="{2CD1E46E-BAFA-8C4F-A092-2F4C9DC0B4E1}"/>
    <dgm:cxn modelId="{350A86D0-FDAC-1941-A7E9-2F3A9442A2AC}" type="presOf" srcId="{CB815049-0FE7-1244-B0DB-1EA4904C6FEA}" destId="{8416F152-1A5A-954E-BD86-6052EB019EEB}" srcOrd="0" destOrd="0" presId="urn:microsoft.com/office/officeart/2005/8/layout/chevron2"/>
    <dgm:cxn modelId="{2495FDDA-FCAA-A94A-BB61-ED6B0C81DA02}" type="presOf" srcId="{1FC57E47-D3BE-9245-ABD2-EDD01DFB30A7}" destId="{4B041588-6655-9245-A599-407768D83025}" srcOrd="0" destOrd="0" presId="urn:microsoft.com/office/officeart/2005/8/layout/chevron2"/>
    <dgm:cxn modelId="{060C0BF2-2409-244A-BD09-F65CD4998AD8}" type="presOf" srcId="{A61F5A31-7A36-1E43-B1E8-3AD68E16C334}" destId="{F32D4467-3C71-3C4D-98EE-9A80A3E88AD6}" srcOrd="0" destOrd="0" presId="urn:microsoft.com/office/officeart/2005/8/layout/chevron2"/>
    <dgm:cxn modelId="{7103C8F3-5B85-7840-B923-7A82D0E61445}" type="presOf" srcId="{8EBEB1EA-F94F-D44C-8BCC-3E701A0B49B9}" destId="{4485A67C-AFD9-C841-8EB2-BD9E1E476D51}" srcOrd="0" destOrd="0" presId="urn:microsoft.com/office/officeart/2005/8/layout/chevron2"/>
    <dgm:cxn modelId="{7669CDD6-6DB1-A841-BEBC-C767CFF00034}" type="presParOf" srcId="{5BF7E639-49ED-4242-8939-D0D63C4DE895}" destId="{BF389062-3242-334B-8E3F-B20531957FF3}" srcOrd="0" destOrd="0" presId="urn:microsoft.com/office/officeart/2005/8/layout/chevron2"/>
    <dgm:cxn modelId="{868B6816-C0E7-9546-AA69-9A75213E6B5E}" type="presParOf" srcId="{BF389062-3242-334B-8E3F-B20531957FF3}" destId="{4485A67C-AFD9-C841-8EB2-BD9E1E476D51}" srcOrd="0" destOrd="0" presId="urn:microsoft.com/office/officeart/2005/8/layout/chevron2"/>
    <dgm:cxn modelId="{805714D4-3656-C040-AD89-E5E09A9C78E5}" type="presParOf" srcId="{BF389062-3242-334B-8E3F-B20531957FF3}" destId="{153E72EE-4454-9848-B8BC-F7D71DAEE2E1}" srcOrd="1" destOrd="0" presId="urn:microsoft.com/office/officeart/2005/8/layout/chevron2"/>
    <dgm:cxn modelId="{F06704B7-ED96-2B43-884A-5A6430BFAB26}" type="presParOf" srcId="{5BF7E639-49ED-4242-8939-D0D63C4DE895}" destId="{CBD84E65-10A9-0C47-A714-1DEC61FA81BB}" srcOrd="1" destOrd="0" presId="urn:microsoft.com/office/officeart/2005/8/layout/chevron2"/>
    <dgm:cxn modelId="{9B6D61F3-E582-1545-B36A-F926020D3D0A}" type="presParOf" srcId="{5BF7E639-49ED-4242-8939-D0D63C4DE895}" destId="{D059C780-7633-764E-A719-ACAEEA7C735B}" srcOrd="2" destOrd="0" presId="urn:microsoft.com/office/officeart/2005/8/layout/chevron2"/>
    <dgm:cxn modelId="{97E7B795-64D4-004C-8324-DAAB09A8EFFC}" type="presParOf" srcId="{D059C780-7633-764E-A719-ACAEEA7C735B}" destId="{88C7B456-86E7-654C-B591-1CF384EFADD1}" srcOrd="0" destOrd="0" presId="urn:microsoft.com/office/officeart/2005/8/layout/chevron2"/>
    <dgm:cxn modelId="{0094A783-BF2D-F246-AA66-F759686E705F}" type="presParOf" srcId="{D059C780-7633-764E-A719-ACAEEA7C735B}" destId="{8416F152-1A5A-954E-BD86-6052EB019EEB}" srcOrd="1" destOrd="0" presId="urn:microsoft.com/office/officeart/2005/8/layout/chevron2"/>
    <dgm:cxn modelId="{5BADF763-A4B6-D742-8E9F-12CE84E64443}" type="presParOf" srcId="{5BF7E639-49ED-4242-8939-D0D63C4DE895}" destId="{0D61A795-B840-DE42-8E6C-E544C240E765}" srcOrd="3" destOrd="0" presId="urn:microsoft.com/office/officeart/2005/8/layout/chevron2"/>
    <dgm:cxn modelId="{CC87C9C8-8963-4949-9C18-7A73AABABFA2}" type="presParOf" srcId="{5BF7E639-49ED-4242-8939-D0D63C4DE895}" destId="{4BFD6561-E362-5945-897E-0DE958B67CE7}" srcOrd="4" destOrd="0" presId="urn:microsoft.com/office/officeart/2005/8/layout/chevron2"/>
    <dgm:cxn modelId="{D2CD71CF-0511-C947-9C8A-9231AD071B30}" type="presParOf" srcId="{4BFD6561-E362-5945-897E-0DE958B67CE7}" destId="{4B041588-6655-9245-A599-407768D83025}" srcOrd="0" destOrd="0" presId="urn:microsoft.com/office/officeart/2005/8/layout/chevron2"/>
    <dgm:cxn modelId="{A353E578-46D7-BA4A-959B-0312BDF92B9E}" type="presParOf" srcId="{4BFD6561-E362-5945-897E-0DE958B67CE7}" destId="{1DD60CEF-9EA1-3C4A-BFB0-7092D4F93FAE}" srcOrd="1" destOrd="0" presId="urn:microsoft.com/office/officeart/2005/8/layout/chevron2"/>
    <dgm:cxn modelId="{BCC36485-A2BD-DE4E-980C-DDE464F20BCD}" type="presParOf" srcId="{5BF7E639-49ED-4242-8939-D0D63C4DE895}" destId="{B2A0EF99-51C8-294B-B233-D40BB59F0553}" srcOrd="5" destOrd="0" presId="urn:microsoft.com/office/officeart/2005/8/layout/chevron2"/>
    <dgm:cxn modelId="{38F48DAF-3ED4-1D4F-B382-A78F99CC0A02}" type="presParOf" srcId="{5BF7E639-49ED-4242-8939-D0D63C4DE895}" destId="{D0A61677-5D30-6744-92F7-5CA6DC914DB5}" srcOrd="6" destOrd="0" presId="urn:microsoft.com/office/officeart/2005/8/layout/chevron2"/>
    <dgm:cxn modelId="{0D2E4E6F-8842-7349-837B-254C815A2B88}" type="presParOf" srcId="{D0A61677-5D30-6744-92F7-5CA6DC914DB5}" destId="{4B1B2F73-EB89-BC4D-9586-D5F5AD112370}" srcOrd="0" destOrd="0" presId="urn:microsoft.com/office/officeart/2005/8/layout/chevron2"/>
    <dgm:cxn modelId="{8F641178-415C-DA46-BBAE-893589D84902}" type="presParOf" srcId="{D0A61677-5D30-6744-92F7-5CA6DC914DB5}" destId="{03325B9C-0D6A-0044-B2DE-A8C8491E24C4}" srcOrd="1" destOrd="0" presId="urn:microsoft.com/office/officeart/2005/8/layout/chevron2"/>
    <dgm:cxn modelId="{C5AC99AB-E745-BC4D-8047-D544A433FA66}" type="presParOf" srcId="{5BF7E639-49ED-4242-8939-D0D63C4DE895}" destId="{EF83C5C6-4B82-DB47-A6E1-C59D4143FAC5}" srcOrd="7" destOrd="0" presId="urn:microsoft.com/office/officeart/2005/8/layout/chevron2"/>
    <dgm:cxn modelId="{3DCAB6A5-73FD-D94B-A677-AFBDD7473F7E}" type="presParOf" srcId="{5BF7E639-49ED-4242-8939-D0D63C4DE895}" destId="{8778631D-86D8-5349-A7A6-5431EA35F24C}" srcOrd="8" destOrd="0" presId="urn:microsoft.com/office/officeart/2005/8/layout/chevron2"/>
    <dgm:cxn modelId="{29E1EF76-8607-5243-8791-8F26ACB2A1A7}" type="presParOf" srcId="{8778631D-86D8-5349-A7A6-5431EA35F24C}" destId="{0A79AB35-EC2D-0B4A-BC1C-5C05A29A966F}" srcOrd="0" destOrd="0" presId="urn:microsoft.com/office/officeart/2005/8/layout/chevron2"/>
    <dgm:cxn modelId="{ACBD694B-221B-CC42-83E6-7922CE6A6828}" type="presParOf" srcId="{8778631D-86D8-5349-A7A6-5431EA35F24C}" destId="{F32D4467-3C71-3C4D-98EE-9A80A3E88AD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522DD-1305-2D4F-963A-7CA1E12376AD}" type="doc">
      <dgm:prSet loTypeId="urn:microsoft.com/office/officeart/2005/8/layout/vList3" loCatId="" qsTypeId="urn:microsoft.com/office/officeart/2005/8/quickstyle/simple1" qsCatId="simple" csTypeId="urn:microsoft.com/office/officeart/2005/8/colors/accent1_2" csCatId="accent1" phldr="1"/>
      <dgm:spPr/>
    </dgm:pt>
    <dgm:pt modelId="{1579908B-E729-6449-92A8-9B6BBBEE9D3D}">
      <dgm:prSet phldrT="[Text]"/>
      <dgm:spPr/>
      <dgm:t>
        <a:bodyPr/>
        <a:lstStyle/>
        <a:p>
          <a:pPr>
            <a:buNone/>
          </a:pPr>
          <a:r>
            <a:rPr lang="en-US" dirty="0"/>
            <a:t>Two players</a:t>
          </a:r>
        </a:p>
      </dgm:t>
    </dgm:pt>
    <dgm:pt modelId="{6BF1056D-4DC5-004B-9C80-A62AC72ABDDB}" type="parTrans" cxnId="{DD2200BB-10C4-8F45-984C-3034747EFCC8}">
      <dgm:prSet/>
      <dgm:spPr/>
      <dgm:t>
        <a:bodyPr/>
        <a:lstStyle/>
        <a:p>
          <a:endParaRPr lang="en-US"/>
        </a:p>
      </dgm:t>
    </dgm:pt>
    <dgm:pt modelId="{2BC2922E-C8F7-3241-869A-30FA6A24CFE1}" type="sibTrans" cxnId="{DD2200BB-10C4-8F45-984C-3034747EFCC8}">
      <dgm:prSet/>
      <dgm:spPr/>
      <dgm:t>
        <a:bodyPr/>
        <a:lstStyle/>
        <a:p>
          <a:endParaRPr lang="en-US"/>
        </a:p>
      </dgm:t>
    </dgm:pt>
    <dgm:pt modelId="{8E16345F-8480-DB41-8AC4-49F26FA6AB3F}">
      <dgm:prSet phldrT="[Text]"/>
      <dgm:spPr/>
      <dgm:t>
        <a:bodyPr/>
        <a:lstStyle/>
        <a:p>
          <a:pPr>
            <a:buNone/>
          </a:pPr>
          <a:r>
            <a:rPr lang="en-US" dirty="0"/>
            <a:t>Selection Game</a:t>
          </a:r>
        </a:p>
      </dgm:t>
    </dgm:pt>
    <dgm:pt modelId="{409A03B9-73FE-A84B-A92C-C46B22C2153B}" type="parTrans" cxnId="{C5E67C2C-5CA5-1349-8E35-45A5DB3E312F}">
      <dgm:prSet/>
      <dgm:spPr/>
      <dgm:t>
        <a:bodyPr/>
        <a:lstStyle/>
        <a:p>
          <a:endParaRPr lang="en-US"/>
        </a:p>
      </dgm:t>
    </dgm:pt>
    <dgm:pt modelId="{7EA7EAAB-9A2D-9442-A337-B671AA55A902}" type="sibTrans" cxnId="{C5E67C2C-5CA5-1349-8E35-45A5DB3E312F}">
      <dgm:prSet/>
      <dgm:spPr/>
      <dgm:t>
        <a:bodyPr/>
        <a:lstStyle/>
        <a:p>
          <a:endParaRPr lang="en-US"/>
        </a:p>
      </dgm:t>
    </dgm:pt>
    <dgm:pt modelId="{C422A49C-2DE0-E84B-AE6D-E781321C9A1C}">
      <dgm:prSet phldrT="[Text]"/>
      <dgm:spPr/>
      <dgm:t>
        <a:bodyPr/>
        <a:lstStyle/>
        <a:p>
          <a:pPr>
            <a:buNone/>
          </a:pPr>
          <a:r>
            <a:rPr lang="en-US" dirty="0"/>
            <a:t>Each with a delay and speed</a:t>
          </a:r>
        </a:p>
      </dgm:t>
    </dgm:pt>
    <dgm:pt modelId="{100B5A50-F5AE-3C48-A869-A9EAD0CD01FC}" type="parTrans" cxnId="{9B202AA1-8F73-8C45-8E9D-7615F83528F1}">
      <dgm:prSet/>
      <dgm:spPr/>
      <dgm:t>
        <a:bodyPr/>
        <a:lstStyle/>
        <a:p>
          <a:endParaRPr lang="en-US"/>
        </a:p>
      </dgm:t>
    </dgm:pt>
    <dgm:pt modelId="{B5157DD4-F8E2-6F47-8E63-7CEDC2C979DF}" type="sibTrans" cxnId="{9B202AA1-8F73-8C45-8E9D-7615F83528F1}">
      <dgm:prSet/>
      <dgm:spPr/>
      <dgm:t>
        <a:bodyPr/>
        <a:lstStyle/>
        <a:p>
          <a:endParaRPr lang="en-US"/>
        </a:p>
      </dgm:t>
    </dgm:pt>
    <dgm:pt modelId="{71BE0B6E-ADDF-E442-925E-F27C6CD6056B}">
      <dgm:prSet phldrT="[Text]"/>
      <dgm:spPr/>
      <dgm:t>
        <a:bodyPr/>
        <a:lstStyle/>
        <a:p>
          <a:pPr>
            <a:buNone/>
          </a:pPr>
          <a:r>
            <a:rPr lang="en-US" dirty="0"/>
            <a:t>Each player plays one round</a:t>
          </a:r>
        </a:p>
      </dgm:t>
    </dgm:pt>
    <dgm:pt modelId="{8A01E6C6-FB50-1649-98DC-25CD48256DBE}" type="parTrans" cxnId="{1B250478-1915-144C-98C8-765FE9B1C95E}">
      <dgm:prSet/>
      <dgm:spPr/>
      <dgm:t>
        <a:bodyPr/>
        <a:lstStyle/>
        <a:p>
          <a:endParaRPr lang="en-US"/>
        </a:p>
      </dgm:t>
    </dgm:pt>
    <dgm:pt modelId="{D242AD0A-6E86-3D4E-8525-C64BE96B14B4}" type="sibTrans" cxnId="{1B250478-1915-144C-98C8-765FE9B1C95E}">
      <dgm:prSet/>
      <dgm:spPr/>
      <dgm:t>
        <a:bodyPr/>
        <a:lstStyle/>
        <a:p>
          <a:endParaRPr lang="en-US"/>
        </a:p>
      </dgm:t>
    </dgm:pt>
    <dgm:pt modelId="{9713F2EE-922B-8E41-B037-4638F994277C}">
      <dgm:prSet phldrT="[Text]"/>
      <dgm:spPr/>
      <dgm:t>
        <a:bodyPr/>
        <a:lstStyle/>
        <a:p>
          <a:pPr>
            <a:buNone/>
          </a:pPr>
          <a:r>
            <a:rPr lang="en-US" dirty="0"/>
            <a:t>Shorter elapsed time wins </a:t>
          </a:r>
        </a:p>
      </dgm:t>
    </dgm:pt>
    <dgm:pt modelId="{04ED29EC-56E8-4541-935E-896FB9F5B485}" type="parTrans" cxnId="{E2C5BE66-7CAC-634D-BF2B-EF0F8D7C220B}">
      <dgm:prSet/>
      <dgm:spPr/>
      <dgm:t>
        <a:bodyPr/>
        <a:lstStyle/>
        <a:p>
          <a:endParaRPr lang="en-US"/>
        </a:p>
      </dgm:t>
    </dgm:pt>
    <dgm:pt modelId="{7B767812-5F87-6742-A1F5-B80E228BB25F}" type="sibTrans" cxnId="{E2C5BE66-7CAC-634D-BF2B-EF0F8D7C220B}">
      <dgm:prSet/>
      <dgm:spPr/>
      <dgm:t>
        <a:bodyPr/>
        <a:lstStyle/>
        <a:p>
          <a:endParaRPr lang="en-US"/>
        </a:p>
      </dgm:t>
    </dgm:pt>
    <dgm:pt modelId="{4679898C-05E2-DB4E-B9DC-2B1FBEA2BD63}" type="pres">
      <dgm:prSet presAssocID="{E99522DD-1305-2D4F-963A-7CA1E12376AD}" presName="linearFlow" presStyleCnt="0">
        <dgm:presLayoutVars>
          <dgm:dir/>
          <dgm:resizeHandles val="exact"/>
        </dgm:presLayoutVars>
      </dgm:prSet>
      <dgm:spPr/>
    </dgm:pt>
    <dgm:pt modelId="{59C8E78A-1273-8941-AD87-4A24452B517C}" type="pres">
      <dgm:prSet presAssocID="{1579908B-E729-6449-92A8-9B6BBBEE9D3D}" presName="composite" presStyleCnt="0"/>
      <dgm:spPr/>
    </dgm:pt>
    <dgm:pt modelId="{A173216D-C6B5-584C-B1EC-B077715ADFD0}" type="pres">
      <dgm:prSet presAssocID="{1579908B-E729-6449-92A8-9B6BBBEE9D3D}" presName="imgShp" presStyleLbl="fgImgPlace1" presStyleIdx="0" presStyleCnt="5"/>
      <dgm:spPr/>
    </dgm:pt>
    <dgm:pt modelId="{A21006B8-0E83-B542-A293-8AA64F5D2648}" type="pres">
      <dgm:prSet presAssocID="{1579908B-E729-6449-92A8-9B6BBBEE9D3D}" presName="txShp" presStyleLbl="node1" presStyleIdx="0" presStyleCnt="5">
        <dgm:presLayoutVars>
          <dgm:bulletEnabled val="1"/>
        </dgm:presLayoutVars>
      </dgm:prSet>
      <dgm:spPr/>
    </dgm:pt>
    <dgm:pt modelId="{48BD6320-E705-664E-A073-AE56F4B50039}" type="pres">
      <dgm:prSet presAssocID="{2BC2922E-C8F7-3241-869A-30FA6A24CFE1}" presName="spacing" presStyleCnt="0"/>
      <dgm:spPr/>
    </dgm:pt>
    <dgm:pt modelId="{80377943-88A1-2843-ACC8-804C2F3F40B4}" type="pres">
      <dgm:prSet presAssocID="{8E16345F-8480-DB41-8AC4-49F26FA6AB3F}" presName="composite" presStyleCnt="0"/>
      <dgm:spPr/>
    </dgm:pt>
    <dgm:pt modelId="{03B1DDA9-0225-4B4E-AE97-9D9F5056B498}" type="pres">
      <dgm:prSet presAssocID="{8E16345F-8480-DB41-8AC4-49F26FA6AB3F}" presName="imgShp" presStyleLbl="fgImgPlace1" presStyleIdx="1" presStyleCnt="5"/>
      <dgm:spPr/>
    </dgm:pt>
    <dgm:pt modelId="{D9EA8610-B85B-7940-A703-82E1157B884B}" type="pres">
      <dgm:prSet presAssocID="{8E16345F-8480-DB41-8AC4-49F26FA6AB3F}" presName="txShp" presStyleLbl="node1" presStyleIdx="1" presStyleCnt="5">
        <dgm:presLayoutVars>
          <dgm:bulletEnabled val="1"/>
        </dgm:presLayoutVars>
      </dgm:prSet>
      <dgm:spPr/>
    </dgm:pt>
    <dgm:pt modelId="{5219308C-231F-E04C-86B3-13A43D9AFA76}" type="pres">
      <dgm:prSet presAssocID="{7EA7EAAB-9A2D-9442-A337-B671AA55A902}" presName="spacing" presStyleCnt="0"/>
      <dgm:spPr/>
    </dgm:pt>
    <dgm:pt modelId="{1E494567-1D0E-8A49-9133-F3521C4EA51C}" type="pres">
      <dgm:prSet presAssocID="{C422A49C-2DE0-E84B-AE6D-E781321C9A1C}" presName="composite" presStyleCnt="0"/>
      <dgm:spPr/>
    </dgm:pt>
    <dgm:pt modelId="{B3A62EE3-D391-C744-A942-BC1654C83E69}" type="pres">
      <dgm:prSet presAssocID="{C422A49C-2DE0-E84B-AE6D-E781321C9A1C}" presName="imgShp" presStyleLbl="fgImgPlace1" presStyleIdx="2" presStyleCnt="5"/>
      <dgm:spPr/>
    </dgm:pt>
    <dgm:pt modelId="{785AD3B3-8BBB-8F44-9DF2-5BCB0A688F7F}" type="pres">
      <dgm:prSet presAssocID="{C422A49C-2DE0-E84B-AE6D-E781321C9A1C}" presName="txShp" presStyleLbl="node1" presStyleIdx="2" presStyleCnt="5">
        <dgm:presLayoutVars>
          <dgm:bulletEnabled val="1"/>
        </dgm:presLayoutVars>
      </dgm:prSet>
      <dgm:spPr/>
    </dgm:pt>
    <dgm:pt modelId="{BCB6A7AE-9DC1-7546-916E-53416CC4B97C}" type="pres">
      <dgm:prSet presAssocID="{B5157DD4-F8E2-6F47-8E63-7CEDC2C979DF}" presName="spacing" presStyleCnt="0"/>
      <dgm:spPr/>
    </dgm:pt>
    <dgm:pt modelId="{AFE782EB-DF2B-A646-99CA-940FADB18159}" type="pres">
      <dgm:prSet presAssocID="{71BE0B6E-ADDF-E442-925E-F27C6CD6056B}" presName="composite" presStyleCnt="0"/>
      <dgm:spPr/>
    </dgm:pt>
    <dgm:pt modelId="{EFF04B10-846E-AD48-B75C-14FF43D74352}" type="pres">
      <dgm:prSet presAssocID="{71BE0B6E-ADDF-E442-925E-F27C6CD6056B}" presName="imgShp" presStyleLbl="fgImgPlace1" presStyleIdx="3" presStyleCnt="5"/>
      <dgm:spPr/>
    </dgm:pt>
    <dgm:pt modelId="{3FC75564-852B-BD4F-8CC1-14847C91E11D}" type="pres">
      <dgm:prSet presAssocID="{71BE0B6E-ADDF-E442-925E-F27C6CD6056B}" presName="txShp" presStyleLbl="node1" presStyleIdx="3" presStyleCnt="5">
        <dgm:presLayoutVars>
          <dgm:bulletEnabled val="1"/>
        </dgm:presLayoutVars>
      </dgm:prSet>
      <dgm:spPr/>
    </dgm:pt>
    <dgm:pt modelId="{1B66E054-A6F1-1F40-B9C6-DA45480A7D25}" type="pres">
      <dgm:prSet presAssocID="{D242AD0A-6E86-3D4E-8525-C64BE96B14B4}" presName="spacing" presStyleCnt="0"/>
      <dgm:spPr/>
    </dgm:pt>
    <dgm:pt modelId="{2A32B760-0DD9-994B-9D3A-1CE88D821B5B}" type="pres">
      <dgm:prSet presAssocID="{9713F2EE-922B-8E41-B037-4638F994277C}" presName="composite" presStyleCnt="0"/>
      <dgm:spPr/>
    </dgm:pt>
    <dgm:pt modelId="{B7BD0914-7873-2C4B-A2C6-0254D21BC9B4}" type="pres">
      <dgm:prSet presAssocID="{9713F2EE-922B-8E41-B037-4638F994277C}" presName="imgShp" presStyleLbl="fgImgPlace1" presStyleIdx="4" presStyleCnt="5"/>
      <dgm:spPr/>
    </dgm:pt>
    <dgm:pt modelId="{A83F3988-E43C-934C-A5F6-5207D1B8016F}" type="pres">
      <dgm:prSet presAssocID="{9713F2EE-922B-8E41-B037-4638F994277C}" presName="txShp" presStyleLbl="node1" presStyleIdx="4" presStyleCnt="5">
        <dgm:presLayoutVars>
          <dgm:bulletEnabled val="1"/>
        </dgm:presLayoutVars>
      </dgm:prSet>
      <dgm:spPr/>
    </dgm:pt>
  </dgm:ptLst>
  <dgm:cxnLst>
    <dgm:cxn modelId="{E04E5709-E9C6-4A4C-97B5-88B0BD665281}" type="presOf" srcId="{9713F2EE-922B-8E41-B037-4638F994277C}" destId="{A83F3988-E43C-934C-A5F6-5207D1B8016F}" srcOrd="0" destOrd="0" presId="urn:microsoft.com/office/officeart/2005/8/layout/vList3"/>
    <dgm:cxn modelId="{C5E67C2C-5CA5-1349-8E35-45A5DB3E312F}" srcId="{E99522DD-1305-2D4F-963A-7CA1E12376AD}" destId="{8E16345F-8480-DB41-8AC4-49F26FA6AB3F}" srcOrd="1" destOrd="0" parTransId="{409A03B9-73FE-A84B-A92C-C46B22C2153B}" sibTransId="{7EA7EAAB-9A2D-9442-A337-B671AA55A902}"/>
    <dgm:cxn modelId="{9A44A332-5AAB-734E-9568-662D6544C6EF}" type="presOf" srcId="{C422A49C-2DE0-E84B-AE6D-E781321C9A1C}" destId="{785AD3B3-8BBB-8F44-9DF2-5BCB0A688F7F}" srcOrd="0" destOrd="0" presId="urn:microsoft.com/office/officeart/2005/8/layout/vList3"/>
    <dgm:cxn modelId="{98F17343-54A5-014F-AA3D-BB6D06486EFF}" type="presOf" srcId="{1579908B-E729-6449-92A8-9B6BBBEE9D3D}" destId="{A21006B8-0E83-B542-A293-8AA64F5D2648}" srcOrd="0" destOrd="0" presId="urn:microsoft.com/office/officeart/2005/8/layout/vList3"/>
    <dgm:cxn modelId="{E2C5BE66-7CAC-634D-BF2B-EF0F8D7C220B}" srcId="{E99522DD-1305-2D4F-963A-7CA1E12376AD}" destId="{9713F2EE-922B-8E41-B037-4638F994277C}" srcOrd="4" destOrd="0" parTransId="{04ED29EC-56E8-4541-935E-896FB9F5B485}" sibTransId="{7B767812-5F87-6742-A1F5-B80E228BB25F}"/>
    <dgm:cxn modelId="{1B250478-1915-144C-98C8-765FE9B1C95E}" srcId="{E99522DD-1305-2D4F-963A-7CA1E12376AD}" destId="{71BE0B6E-ADDF-E442-925E-F27C6CD6056B}" srcOrd="3" destOrd="0" parTransId="{8A01E6C6-FB50-1649-98DC-25CD48256DBE}" sibTransId="{D242AD0A-6E86-3D4E-8525-C64BE96B14B4}"/>
    <dgm:cxn modelId="{47FF9E7E-2A48-824E-B486-492CCEB2A4F7}" type="presOf" srcId="{8E16345F-8480-DB41-8AC4-49F26FA6AB3F}" destId="{D9EA8610-B85B-7940-A703-82E1157B884B}" srcOrd="0" destOrd="0" presId="urn:microsoft.com/office/officeart/2005/8/layout/vList3"/>
    <dgm:cxn modelId="{9B202AA1-8F73-8C45-8E9D-7615F83528F1}" srcId="{E99522DD-1305-2D4F-963A-7CA1E12376AD}" destId="{C422A49C-2DE0-E84B-AE6D-E781321C9A1C}" srcOrd="2" destOrd="0" parTransId="{100B5A50-F5AE-3C48-A869-A9EAD0CD01FC}" sibTransId="{B5157DD4-F8E2-6F47-8E63-7CEDC2C979DF}"/>
    <dgm:cxn modelId="{DD2200BB-10C4-8F45-984C-3034747EFCC8}" srcId="{E99522DD-1305-2D4F-963A-7CA1E12376AD}" destId="{1579908B-E729-6449-92A8-9B6BBBEE9D3D}" srcOrd="0" destOrd="0" parTransId="{6BF1056D-4DC5-004B-9C80-A62AC72ABDDB}" sibTransId="{2BC2922E-C8F7-3241-869A-30FA6A24CFE1}"/>
    <dgm:cxn modelId="{D22220CC-AAF1-A049-BEE8-964738D2BCFC}" type="presOf" srcId="{71BE0B6E-ADDF-E442-925E-F27C6CD6056B}" destId="{3FC75564-852B-BD4F-8CC1-14847C91E11D}" srcOrd="0" destOrd="0" presId="urn:microsoft.com/office/officeart/2005/8/layout/vList3"/>
    <dgm:cxn modelId="{1718F5F2-5D0E-F74B-9615-51D68F102D2C}" type="presOf" srcId="{E99522DD-1305-2D4F-963A-7CA1E12376AD}" destId="{4679898C-05E2-DB4E-B9DC-2B1FBEA2BD63}" srcOrd="0" destOrd="0" presId="urn:microsoft.com/office/officeart/2005/8/layout/vList3"/>
    <dgm:cxn modelId="{13516D90-5325-A241-B204-ED2D67EA89E3}" type="presParOf" srcId="{4679898C-05E2-DB4E-B9DC-2B1FBEA2BD63}" destId="{59C8E78A-1273-8941-AD87-4A24452B517C}" srcOrd="0" destOrd="0" presId="urn:microsoft.com/office/officeart/2005/8/layout/vList3"/>
    <dgm:cxn modelId="{E37B8EE2-4B9B-1A4C-AD31-D9DCD6CCE251}" type="presParOf" srcId="{59C8E78A-1273-8941-AD87-4A24452B517C}" destId="{A173216D-C6B5-584C-B1EC-B077715ADFD0}" srcOrd="0" destOrd="0" presId="urn:microsoft.com/office/officeart/2005/8/layout/vList3"/>
    <dgm:cxn modelId="{221ED29B-65A8-3342-9532-7C2B43D49792}" type="presParOf" srcId="{59C8E78A-1273-8941-AD87-4A24452B517C}" destId="{A21006B8-0E83-B542-A293-8AA64F5D2648}" srcOrd="1" destOrd="0" presId="urn:microsoft.com/office/officeart/2005/8/layout/vList3"/>
    <dgm:cxn modelId="{8A5D4848-7AA3-664F-BFFD-5AB79A66653C}" type="presParOf" srcId="{4679898C-05E2-DB4E-B9DC-2B1FBEA2BD63}" destId="{48BD6320-E705-664E-A073-AE56F4B50039}" srcOrd="1" destOrd="0" presId="urn:microsoft.com/office/officeart/2005/8/layout/vList3"/>
    <dgm:cxn modelId="{B0B3E4FC-A085-D744-9C7A-DBD9AFFB7A39}" type="presParOf" srcId="{4679898C-05E2-DB4E-B9DC-2B1FBEA2BD63}" destId="{80377943-88A1-2843-ACC8-804C2F3F40B4}" srcOrd="2" destOrd="0" presId="urn:microsoft.com/office/officeart/2005/8/layout/vList3"/>
    <dgm:cxn modelId="{68058E41-CDF2-5B44-B0C6-B67ADAC15EA2}" type="presParOf" srcId="{80377943-88A1-2843-ACC8-804C2F3F40B4}" destId="{03B1DDA9-0225-4B4E-AE97-9D9F5056B498}" srcOrd="0" destOrd="0" presId="urn:microsoft.com/office/officeart/2005/8/layout/vList3"/>
    <dgm:cxn modelId="{22F02742-0B6F-994E-86DB-B79A8B35769B}" type="presParOf" srcId="{80377943-88A1-2843-ACC8-804C2F3F40B4}" destId="{D9EA8610-B85B-7940-A703-82E1157B884B}" srcOrd="1" destOrd="0" presId="urn:microsoft.com/office/officeart/2005/8/layout/vList3"/>
    <dgm:cxn modelId="{C02C6549-62C9-4840-8A19-2310C9E18400}" type="presParOf" srcId="{4679898C-05E2-DB4E-B9DC-2B1FBEA2BD63}" destId="{5219308C-231F-E04C-86B3-13A43D9AFA76}" srcOrd="3" destOrd="0" presId="urn:microsoft.com/office/officeart/2005/8/layout/vList3"/>
    <dgm:cxn modelId="{FC41E6CB-618B-5344-98F1-1D73B2B4CEFE}" type="presParOf" srcId="{4679898C-05E2-DB4E-B9DC-2B1FBEA2BD63}" destId="{1E494567-1D0E-8A49-9133-F3521C4EA51C}" srcOrd="4" destOrd="0" presId="urn:microsoft.com/office/officeart/2005/8/layout/vList3"/>
    <dgm:cxn modelId="{1AA0196A-3566-7043-A229-4D5D2825BB2E}" type="presParOf" srcId="{1E494567-1D0E-8A49-9133-F3521C4EA51C}" destId="{B3A62EE3-D391-C744-A942-BC1654C83E69}" srcOrd="0" destOrd="0" presId="urn:microsoft.com/office/officeart/2005/8/layout/vList3"/>
    <dgm:cxn modelId="{7F16C287-BBC9-B545-A1BF-274817E7E86F}" type="presParOf" srcId="{1E494567-1D0E-8A49-9133-F3521C4EA51C}" destId="{785AD3B3-8BBB-8F44-9DF2-5BCB0A688F7F}" srcOrd="1" destOrd="0" presId="urn:microsoft.com/office/officeart/2005/8/layout/vList3"/>
    <dgm:cxn modelId="{36BD2C0C-718C-7141-8124-0D54D04B6D08}" type="presParOf" srcId="{4679898C-05E2-DB4E-B9DC-2B1FBEA2BD63}" destId="{BCB6A7AE-9DC1-7546-916E-53416CC4B97C}" srcOrd="5" destOrd="0" presId="urn:microsoft.com/office/officeart/2005/8/layout/vList3"/>
    <dgm:cxn modelId="{52D0C04C-E78F-7A47-81DB-BBC976378A0E}" type="presParOf" srcId="{4679898C-05E2-DB4E-B9DC-2B1FBEA2BD63}" destId="{AFE782EB-DF2B-A646-99CA-940FADB18159}" srcOrd="6" destOrd="0" presId="urn:microsoft.com/office/officeart/2005/8/layout/vList3"/>
    <dgm:cxn modelId="{54BA557C-4F20-DC47-B9F9-4D959D98E137}" type="presParOf" srcId="{AFE782EB-DF2B-A646-99CA-940FADB18159}" destId="{EFF04B10-846E-AD48-B75C-14FF43D74352}" srcOrd="0" destOrd="0" presId="urn:microsoft.com/office/officeart/2005/8/layout/vList3"/>
    <dgm:cxn modelId="{0A997981-D51A-884E-BAE7-3659D23EDEAA}" type="presParOf" srcId="{AFE782EB-DF2B-A646-99CA-940FADB18159}" destId="{3FC75564-852B-BD4F-8CC1-14847C91E11D}" srcOrd="1" destOrd="0" presId="urn:microsoft.com/office/officeart/2005/8/layout/vList3"/>
    <dgm:cxn modelId="{0B1646EB-F92E-E047-9B55-099EB20D530A}" type="presParOf" srcId="{4679898C-05E2-DB4E-B9DC-2B1FBEA2BD63}" destId="{1B66E054-A6F1-1F40-B9C6-DA45480A7D25}" srcOrd="7" destOrd="0" presId="urn:microsoft.com/office/officeart/2005/8/layout/vList3"/>
    <dgm:cxn modelId="{A621EBC3-00EA-2342-AF35-63D7FF70477E}" type="presParOf" srcId="{4679898C-05E2-DB4E-B9DC-2B1FBEA2BD63}" destId="{2A32B760-0DD9-994B-9D3A-1CE88D821B5B}" srcOrd="8" destOrd="0" presId="urn:microsoft.com/office/officeart/2005/8/layout/vList3"/>
    <dgm:cxn modelId="{1941756B-2F5C-A846-8C9C-E2AC6E191BB0}" type="presParOf" srcId="{2A32B760-0DD9-994B-9D3A-1CE88D821B5B}" destId="{B7BD0914-7873-2C4B-A2C6-0254D21BC9B4}" srcOrd="0" destOrd="0" presId="urn:microsoft.com/office/officeart/2005/8/layout/vList3"/>
    <dgm:cxn modelId="{D7ED666E-7208-1249-BEC2-D92C3530278D}" type="presParOf" srcId="{2A32B760-0DD9-994B-9D3A-1CE88D821B5B}" destId="{A83F3988-E43C-934C-A5F6-5207D1B8016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586F5-DF70-DF4F-AA71-B98A128860C2}"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5490B052-2B61-304A-B738-441C9AE3E826}">
      <dgm:prSet phldrT="[Text]"/>
      <dgm:spPr/>
      <dgm:t>
        <a:bodyPr/>
        <a:lstStyle/>
        <a:p>
          <a:pPr rtl="0"/>
          <a:endParaRPr lang="en-US" dirty="0"/>
        </a:p>
      </dgm:t>
    </dgm:pt>
    <dgm:pt modelId="{37B5B857-6D72-6247-B568-8DB41492A94A}" type="parTrans" cxnId="{4D6C2B7F-2894-4944-8581-A17729788B87}">
      <dgm:prSet/>
      <dgm:spPr/>
      <dgm:t>
        <a:bodyPr/>
        <a:lstStyle/>
        <a:p>
          <a:endParaRPr lang="en-US"/>
        </a:p>
      </dgm:t>
    </dgm:pt>
    <dgm:pt modelId="{AC859199-1299-2F46-8286-090E05451E3A}" type="sibTrans" cxnId="{4D6C2B7F-2894-4944-8581-A17729788B87}">
      <dgm:prSet/>
      <dgm:spPr/>
      <dgm:t>
        <a:bodyPr/>
        <a:lstStyle/>
        <a:p>
          <a:endParaRPr lang="en-US"/>
        </a:p>
      </dgm:t>
    </dgm:pt>
    <dgm:pt modelId="{F13B4C4D-81E0-C442-AE38-3B24390F6DD8}">
      <dgm:prSet phldrT="[Text]"/>
      <dgm:spPr/>
      <dgm:t>
        <a:bodyPr/>
        <a:lstStyle/>
        <a:p>
          <a:pPr rtl="0"/>
          <a:r>
            <a:rPr lang="en-US" dirty="0"/>
            <a:t>User studies on navigation</a:t>
          </a:r>
        </a:p>
      </dgm:t>
    </dgm:pt>
    <dgm:pt modelId="{0AF78378-455B-A94E-88E6-5A4CCFF818ED}" type="parTrans" cxnId="{6A784E6E-461A-D34F-858B-CBD7F8D31FF4}">
      <dgm:prSet/>
      <dgm:spPr/>
      <dgm:t>
        <a:bodyPr/>
        <a:lstStyle/>
        <a:p>
          <a:endParaRPr lang="en-US"/>
        </a:p>
      </dgm:t>
    </dgm:pt>
    <dgm:pt modelId="{BF7D9BF3-4299-5A4E-9442-377F249B578A}" type="sibTrans" cxnId="{6A784E6E-461A-D34F-858B-CBD7F8D31FF4}">
      <dgm:prSet/>
      <dgm:spPr/>
      <dgm:t>
        <a:bodyPr/>
        <a:lstStyle/>
        <a:p>
          <a:endParaRPr lang="en-US"/>
        </a:p>
      </dgm:t>
    </dgm:pt>
    <dgm:pt modelId="{4EEFAA75-051D-7D46-80EE-C449D0E2AE3E}">
      <dgm:prSet phldrT="[Text]"/>
      <dgm:spPr/>
      <dgm:t>
        <a:bodyPr/>
        <a:lstStyle/>
        <a:p>
          <a:pPr rtl="0"/>
          <a:endParaRPr lang="en-US" dirty="0"/>
        </a:p>
      </dgm:t>
    </dgm:pt>
    <dgm:pt modelId="{C295F9DD-90E0-354C-9EC4-EA6E024570F1}" type="parTrans" cxnId="{6886A9A0-B1D8-3D49-9A30-93C08F73BB53}">
      <dgm:prSet/>
      <dgm:spPr/>
      <dgm:t>
        <a:bodyPr/>
        <a:lstStyle/>
        <a:p>
          <a:endParaRPr lang="en-US"/>
        </a:p>
      </dgm:t>
    </dgm:pt>
    <dgm:pt modelId="{CCC1B66B-13E9-B148-96F6-4E4EDA0566C5}" type="sibTrans" cxnId="{6886A9A0-B1D8-3D49-9A30-93C08F73BB53}">
      <dgm:prSet/>
      <dgm:spPr/>
      <dgm:t>
        <a:bodyPr/>
        <a:lstStyle/>
        <a:p>
          <a:endParaRPr lang="en-US"/>
        </a:p>
      </dgm:t>
    </dgm:pt>
    <dgm:pt modelId="{A852C5F3-697D-7D4B-A7B2-D8CC14F44225}">
      <dgm:prSet phldrT="[Text]"/>
      <dgm:spPr/>
      <dgm:t>
        <a:bodyPr/>
        <a:lstStyle/>
        <a:p>
          <a:pPr rtl="0"/>
          <a:r>
            <a:rPr lang="en-US" dirty="0"/>
            <a:t>Build models</a:t>
          </a:r>
        </a:p>
      </dgm:t>
    </dgm:pt>
    <dgm:pt modelId="{6B413355-564A-0148-8656-B5237CBB404A}" type="parTrans" cxnId="{A8EA17C6-C369-324A-8B5C-6482B6416C14}">
      <dgm:prSet/>
      <dgm:spPr/>
      <dgm:t>
        <a:bodyPr/>
        <a:lstStyle/>
        <a:p>
          <a:endParaRPr lang="en-US"/>
        </a:p>
      </dgm:t>
    </dgm:pt>
    <dgm:pt modelId="{DCE9B44A-C434-3B49-94B8-3A0CDA6EEACD}" type="sibTrans" cxnId="{A8EA17C6-C369-324A-8B5C-6482B6416C14}">
      <dgm:prSet/>
      <dgm:spPr/>
      <dgm:t>
        <a:bodyPr/>
        <a:lstStyle/>
        <a:p>
          <a:endParaRPr lang="en-US"/>
        </a:p>
      </dgm:t>
    </dgm:pt>
    <dgm:pt modelId="{72675FFD-5BB8-2240-B46E-EF102ABC115E}">
      <dgm:prSet phldrT="[Text]"/>
      <dgm:spPr/>
      <dgm:t>
        <a:bodyPr/>
        <a:lstStyle/>
        <a:p>
          <a:pPr rtl="0"/>
          <a:endParaRPr lang="en-US" dirty="0"/>
        </a:p>
      </dgm:t>
    </dgm:pt>
    <dgm:pt modelId="{839567BD-2755-1D4C-B577-A192FA8C203D}" type="parTrans" cxnId="{B05319B5-BF94-4A47-8CC1-26A16FADDD11}">
      <dgm:prSet/>
      <dgm:spPr/>
      <dgm:t>
        <a:bodyPr/>
        <a:lstStyle/>
        <a:p>
          <a:endParaRPr lang="en-US"/>
        </a:p>
      </dgm:t>
    </dgm:pt>
    <dgm:pt modelId="{376E11D2-1FA2-764B-8D37-3F8FCDA6BF33}" type="sibTrans" cxnId="{B05319B5-BF94-4A47-8CC1-26A16FADDD11}">
      <dgm:prSet/>
      <dgm:spPr/>
      <dgm:t>
        <a:bodyPr/>
        <a:lstStyle/>
        <a:p>
          <a:endParaRPr lang="en-US"/>
        </a:p>
      </dgm:t>
    </dgm:pt>
    <dgm:pt modelId="{1A02F946-940B-0746-B506-19F12846AA51}">
      <dgm:prSet phldrT="[Text]"/>
      <dgm:spPr/>
      <dgm:t>
        <a:bodyPr/>
        <a:lstStyle/>
        <a:p>
          <a:pPr rtl="0"/>
          <a:r>
            <a:rPr lang="en-US" dirty="0"/>
            <a:t>Combine the models of navigation and selection</a:t>
          </a:r>
        </a:p>
      </dgm:t>
    </dgm:pt>
    <dgm:pt modelId="{372D5357-CF10-FA4C-B16A-9BBCABAE9769}" type="parTrans" cxnId="{F7310E25-36BC-AD41-B229-A807355DA6BA}">
      <dgm:prSet/>
      <dgm:spPr/>
      <dgm:t>
        <a:bodyPr/>
        <a:lstStyle/>
        <a:p>
          <a:endParaRPr lang="en-US"/>
        </a:p>
      </dgm:t>
    </dgm:pt>
    <dgm:pt modelId="{48C3E259-B4F4-C647-82E2-15FF8146F1E8}" type="sibTrans" cxnId="{F7310E25-36BC-AD41-B229-A807355DA6BA}">
      <dgm:prSet/>
      <dgm:spPr/>
      <dgm:t>
        <a:bodyPr/>
        <a:lstStyle/>
        <a:p>
          <a:endParaRPr lang="en-US"/>
        </a:p>
      </dgm:t>
    </dgm:pt>
    <dgm:pt modelId="{7FA8B49C-D9D0-A447-8CCB-84E371055385}">
      <dgm:prSet phldrT="[Text]"/>
      <dgm:spPr/>
      <dgm:t>
        <a:bodyPr/>
        <a:lstStyle/>
        <a:p>
          <a:pPr rtl="0"/>
          <a:endParaRPr lang="en-US" dirty="0"/>
        </a:p>
      </dgm:t>
    </dgm:pt>
    <dgm:pt modelId="{615BDE31-0D2F-AF4C-B482-2B52C8E6AEAE}" type="parTrans" cxnId="{D00ABAE9-81E0-9D44-BC86-8E8AF846D0BE}">
      <dgm:prSet/>
      <dgm:spPr/>
      <dgm:t>
        <a:bodyPr/>
        <a:lstStyle/>
        <a:p>
          <a:endParaRPr lang="en-US"/>
        </a:p>
      </dgm:t>
    </dgm:pt>
    <dgm:pt modelId="{79C9A49D-09E3-6B47-966A-684DE3576897}" type="sibTrans" cxnId="{D00ABAE9-81E0-9D44-BC86-8E8AF846D0BE}">
      <dgm:prSet/>
      <dgm:spPr/>
      <dgm:t>
        <a:bodyPr/>
        <a:lstStyle/>
        <a:p>
          <a:endParaRPr lang="en-US"/>
        </a:p>
      </dgm:t>
    </dgm:pt>
    <dgm:pt modelId="{D5362147-D508-DE47-9901-11BA86063935}">
      <dgm:prSet phldrT="[Text]"/>
      <dgm:spPr/>
      <dgm:t>
        <a:bodyPr/>
        <a:lstStyle/>
        <a:p>
          <a:pPr rtl="0"/>
          <a:r>
            <a:rPr lang="en-US" dirty="0"/>
            <a:t>Simulate FPS games</a:t>
          </a:r>
        </a:p>
      </dgm:t>
    </dgm:pt>
    <dgm:pt modelId="{0A01A56E-E6A2-3B4D-94A2-6804CB17CBE0}" type="parTrans" cxnId="{E6296ACD-4BCA-AD49-B78C-C9597D73DF59}">
      <dgm:prSet/>
      <dgm:spPr/>
      <dgm:t>
        <a:bodyPr/>
        <a:lstStyle/>
        <a:p>
          <a:endParaRPr lang="en-US"/>
        </a:p>
      </dgm:t>
    </dgm:pt>
    <dgm:pt modelId="{2AA1C0EE-0939-1E46-A458-55B8804F286A}" type="sibTrans" cxnId="{E6296ACD-4BCA-AD49-B78C-C9597D73DF59}">
      <dgm:prSet/>
      <dgm:spPr/>
      <dgm:t>
        <a:bodyPr/>
        <a:lstStyle/>
        <a:p>
          <a:endParaRPr lang="en-US"/>
        </a:p>
      </dgm:t>
    </dgm:pt>
    <dgm:pt modelId="{4C581136-C6C3-5347-83DC-1F8600BC75FB}" type="pres">
      <dgm:prSet presAssocID="{293586F5-DF70-DF4F-AA71-B98A128860C2}" presName="linearFlow" presStyleCnt="0">
        <dgm:presLayoutVars>
          <dgm:dir/>
          <dgm:animLvl val="lvl"/>
          <dgm:resizeHandles val="exact"/>
        </dgm:presLayoutVars>
      </dgm:prSet>
      <dgm:spPr/>
    </dgm:pt>
    <dgm:pt modelId="{ADDDC0C4-68ED-EF48-B3E4-B75C29D2CDB8}" type="pres">
      <dgm:prSet presAssocID="{5490B052-2B61-304A-B738-441C9AE3E826}" presName="composite" presStyleCnt="0"/>
      <dgm:spPr/>
    </dgm:pt>
    <dgm:pt modelId="{5D8A555E-B2DE-FA4B-A931-6CB3230F2EAD}" type="pres">
      <dgm:prSet presAssocID="{5490B052-2B61-304A-B738-441C9AE3E826}" presName="parentText" presStyleLbl="alignNode1" presStyleIdx="0" presStyleCnt="4">
        <dgm:presLayoutVars>
          <dgm:chMax val="1"/>
          <dgm:bulletEnabled val="1"/>
        </dgm:presLayoutVars>
      </dgm:prSet>
      <dgm:spPr/>
    </dgm:pt>
    <dgm:pt modelId="{F0E358AF-7D8D-8D43-9FB3-98210AFE8966}" type="pres">
      <dgm:prSet presAssocID="{5490B052-2B61-304A-B738-441C9AE3E826}" presName="descendantText" presStyleLbl="alignAcc1" presStyleIdx="0" presStyleCnt="4" custLinFactNeighborX="238" custLinFactNeighborY="-63390">
        <dgm:presLayoutVars>
          <dgm:bulletEnabled val="1"/>
        </dgm:presLayoutVars>
      </dgm:prSet>
      <dgm:spPr/>
    </dgm:pt>
    <dgm:pt modelId="{78F92EA2-E01D-474C-A2C9-07E8245E8978}" type="pres">
      <dgm:prSet presAssocID="{AC859199-1299-2F46-8286-090E05451E3A}" presName="sp" presStyleCnt="0"/>
      <dgm:spPr/>
    </dgm:pt>
    <dgm:pt modelId="{DE8474BB-91E2-7346-90E0-F130518B4F57}" type="pres">
      <dgm:prSet presAssocID="{4EEFAA75-051D-7D46-80EE-C449D0E2AE3E}" presName="composite" presStyleCnt="0"/>
      <dgm:spPr/>
    </dgm:pt>
    <dgm:pt modelId="{7D3D95DB-13E8-7345-8E5D-9D00EC381789}" type="pres">
      <dgm:prSet presAssocID="{4EEFAA75-051D-7D46-80EE-C449D0E2AE3E}" presName="parentText" presStyleLbl="alignNode1" presStyleIdx="1" presStyleCnt="4">
        <dgm:presLayoutVars>
          <dgm:chMax val="1"/>
          <dgm:bulletEnabled val="1"/>
        </dgm:presLayoutVars>
      </dgm:prSet>
      <dgm:spPr/>
    </dgm:pt>
    <dgm:pt modelId="{AFBAF0AC-745B-594E-B4C8-B54E43B0FEEC}" type="pres">
      <dgm:prSet presAssocID="{4EEFAA75-051D-7D46-80EE-C449D0E2AE3E}" presName="descendantText" presStyleLbl="alignAcc1" presStyleIdx="1" presStyleCnt="4">
        <dgm:presLayoutVars>
          <dgm:bulletEnabled val="1"/>
        </dgm:presLayoutVars>
      </dgm:prSet>
      <dgm:spPr/>
    </dgm:pt>
    <dgm:pt modelId="{C997D7D2-089A-5B41-9A04-65471E36A40E}" type="pres">
      <dgm:prSet presAssocID="{CCC1B66B-13E9-B148-96F6-4E4EDA0566C5}" presName="sp" presStyleCnt="0"/>
      <dgm:spPr/>
    </dgm:pt>
    <dgm:pt modelId="{FF55F305-13B9-CE43-8CCF-D108FD6CB064}" type="pres">
      <dgm:prSet presAssocID="{72675FFD-5BB8-2240-B46E-EF102ABC115E}" presName="composite" presStyleCnt="0"/>
      <dgm:spPr/>
    </dgm:pt>
    <dgm:pt modelId="{AF0F57CA-FECF-5C4D-A3EB-5DD613098BD7}" type="pres">
      <dgm:prSet presAssocID="{72675FFD-5BB8-2240-B46E-EF102ABC115E}" presName="parentText" presStyleLbl="alignNode1" presStyleIdx="2" presStyleCnt="4">
        <dgm:presLayoutVars>
          <dgm:chMax val="1"/>
          <dgm:bulletEnabled val="1"/>
        </dgm:presLayoutVars>
      </dgm:prSet>
      <dgm:spPr/>
    </dgm:pt>
    <dgm:pt modelId="{033A59D7-FAE7-C547-A497-E700162CE040}" type="pres">
      <dgm:prSet presAssocID="{72675FFD-5BB8-2240-B46E-EF102ABC115E}" presName="descendantText" presStyleLbl="alignAcc1" presStyleIdx="2" presStyleCnt="4">
        <dgm:presLayoutVars>
          <dgm:bulletEnabled val="1"/>
        </dgm:presLayoutVars>
      </dgm:prSet>
      <dgm:spPr/>
    </dgm:pt>
    <dgm:pt modelId="{C6496DE7-FBB0-F342-851F-B1AEAA1C06F5}" type="pres">
      <dgm:prSet presAssocID="{376E11D2-1FA2-764B-8D37-3F8FCDA6BF33}" presName="sp" presStyleCnt="0"/>
      <dgm:spPr/>
    </dgm:pt>
    <dgm:pt modelId="{7B7492F1-FC06-9F4D-91B9-41860FEC03D8}" type="pres">
      <dgm:prSet presAssocID="{7FA8B49C-D9D0-A447-8CCB-84E371055385}" presName="composite" presStyleCnt="0"/>
      <dgm:spPr/>
    </dgm:pt>
    <dgm:pt modelId="{D501FCF4-397F-6244-A258-B51A9A773494}" type="pres">
      <dgm:prSet presAssocID="{7FA8B49C-D9D0-A447-8CCB-84E371055385}" presName="parentText" presStyleLbl="alignNode1" presStyleIdx="3" presStyleCnt="4">
        <dgm:presLayoutVars>
          <dgm:chMax val="1"/>
          <dgm:bulletEnabled val="1"/>
        </dgm:presLayoutVars>
      </dgm:prSet>
      <dgm:spPr/>
    </dgm:pt>
    <dgm:pt modelId="{DD38D5E0-8472-4542-BCF7-95C1AB78D4A4}" type="pres">
      <dgm:prSet presAssocID="{7FA8B49C-D9D0-A447-8CCB-84E371055385}" presName="descendantText" presStyleLbl="alignAcc1" presStyleIdx="3" presStyleCnt="4">
        <dgm:presLayoutVars>
          <dgm:bulletEnabled val="1"/>
        </dgm:presLayoutVars>
      </dgm:prSet>
      <dgm:spPr/>
    </dgm:pt>
  </dgm:ptLst>
  <dgm:cxnLst>
    <dgm:cxn modelId="{D7A3A224-7BCA-C644-BFF5-C57193B644E5}" type="presOf" srcId="{5490B052-2B61-304A-B738-441C9AE3E826}" destId="{5D8A555E-B2DE-FA4B-A931-6CB3230F2EAD}" srcOrd="0" destOrd="0" presId="urn:microsoft.com/office/officeart/2005/8/layout/chevron2"/>
    <dgm:cxn modelId="{F7310E25-36BC-AD41-B229-A807355DA6BA}" srcId="{72675FFD-5BB8-2240-B46E-EF102ABC115E}" destId="{1A02F946-940B-0746-B506-19F12846AA51}" srcOrd="0" destOrd="0" parTransId="{372D5357-CF10-FA4C-B16A-9BBCABAE9769}" sibTransId="{48C3E259-B4F4-C647-82E2-15FF8146F1E8}"/>
    <dgm:cxn modelId="{C5FC7E30-855B-5B4E-95DF-906F9BF275EF}" type="presOf" srcId="{72675FFD-5BB8-2240-B46E-EF102ABC115E}" destId="{AF0F57CA-FECF-5C4D-A3EB-5DD613098BD7}" srcOrd="0" destOrd="0" presId="urn:microsoft.com/office/officeart/2005/8/layout/chevron2"/>
    <dgm:cxn modelId="{1FA41257-1A81-EF42-98B2-AB590198D1AC}" type="presOf" srcId="{A852C5F3-697D-7D4B-A7B2-D8CC14F44225}" destId="{AFBAF0AC-745B-594E-B4C8-B54E43B0FEEC}" srcOrd="0" destOrd="0" presId="urn:microsoft.com/office/officeart/2005/8/layout/chevron2"/>
    <dgm:cxn modelId="{6A784E6E-461A-D34F-858B-CBD7F8D31FF4}" srcId="{5490B052-2B61-304A-B738-441C9AE3E826}" destId="{F13B4C4D-81E0-C442-AE38-3B24390F6DD8}" srcOrd="0" destOrd="0" parTransId="{0AF78378-455B-A94E-88E6-5A4CCFF818ED}" sibTransId="{BF7D9BF3-4299-5A4E-9442-377F249B578A}"/>
    <dgm:cxn modelId="{4D6C2B7F-2894-4944-8581-A17729788B87}" srcId="{293586F5-DF70-DF4F-AA71-B98A128860C2}" destId="{5490B052-2B61-304A-B738-441C9AE3E826}" srcOrd="0" destOrd="0" parTransId="{37B5B857-6D72-6247-B568-8DB41492A94A}" sibTransId="{AC859199-1299-2F46-8286-090E05451E3A}"/>
    <dgm:cxn modelId="{6886A9A0-B1D8-3D49-9A30-93C08F73BB53}" srcId="{293586F5-DF70-DF4F-AA71-B98A128860C2}" destId="{4EEFAA75-051D-7D46-80EE-C449D0E2AE3E}" srcOrd="1" destOrd="0" parTransId="{C295F9DD-90E0-354C-9EC4-EA6E024570F1}" sibTransId="{CCC1B66B-13E9-B148-96F6-4E4EDA0566C5}"/>
    <dgm:cxn modelId="{637D75AD-A521-CC46-86ED-57A17FF2B987}" type="presOf" srcId="{F13B4C4D-81E0-C442-AE38-3B24390F6DD8}" destId="{F0E358AF-7D8D-8D43-9FB3-98210AFE8966}" srcOrd="0" destOrd="0" presId="urn:microsoft.com/office/officeart/2005/8/layout/chevron2"/>
    <dgm:cxn modelId="{B05319B5-BF94-4A47-8CC1-26A16FADDD11}" srcId="{293586F5-DF70-DF4F-AA71-B98A128860C2}" destId="{72675FFD-5BB8-2240-B46E-EF102ABC115E}" srcOrd="2" destOrd="0" parTransId="{839567BD-2755-1D4C-B577-A192FA8C203D}" sibTransId="{376E11D2-1FA2-764B-8D37-3F8FCDA6BF33}"/>
    <dgm:cxn modelId="{873F2FBB-C6B1-2941-95EA-43605976D5FC}" type="presOf" srcId="{7FA8B49C-D9D0-A447-8CCB-84E371055385}" destId="{D501FCF4-397F-6244-A258-B51A9A773494}" srcOrd="0" destOrd="0" presId="urn:microsoft.com/office/officeart/2005/8/layout/chevron2"/>
    <dgm:cxn modelId="{A8EA17C6-C369-324A-8B5C-6482B6416C14}" srcId="{4EEFAA75-051D-7D46-80EE-C449D0E2AE3E}" destId="{A852C5F3-697D-7D4B-A7B2-D8CC14F44225}" srcOrd="0" destOrd="0" parTransId="{6B413355-564A-0148-8656-B5237CBB404A}" sibTransId="{DCE9B44A-C434-3B49-94B8-3A0CDA6EEACD}"/>
    <dgm:cxn modelId="{E6296ACD-4BCA-AD49-B78C-C9597D73DF59}" srcId="{7FA8B49C-D9D0-A447-8CCB-84E371055385}" destId="{D5362147-D508-DE47-9901-11BA86063935}" srcOrd="0" destOrd="0" parTransId="{0A01A56E-E6A2-3B4D-94A2-6804CB17CBE0}" sibTransId="{2AA1C0EE-0939-1E46-A458-55B8804F286A}"/>
    <dgm:cxn modelId="{9B12C2DA-8228-FE45-8111-4439C7D8A0A6}" type="presOf" srcId="{1A02F946-940B-0746-B506-19F12846AA51}" destId="{033A59D7-FAE7-C547-A497-E700162CE040}" srcOrd="0" destOrd="0" presId="urn:microsoft.com/office/officeart/2005/8/layout/chevron2"/>
    <dgm:cxn modelId="{6443DDDC-BA00-7C41-93E7-E3E6CF156A42}" type="presOf" srcId="{D5362147-D508-DE47-9901-11BA86063935}" destId="{DD38D5E0-8472-4542-BCF7-95C1AB78D4A4}" srcOrd="0" destOrd="0" presId="urn:microsoft.com/office/officeart/2005/8/layout/chevron2"/>
    <dgm:cxn modelId="{D00ABAE9-81E0-9D44-BC86-8E8AF846D0BE}" srcId="{293586F5-DF70-DF4F-AA71-B98A128860C2}" destId="{7FA8B49C-D9D0-A447-8CCB-84E371055385}" srcOrd="3" destOrd="0" parTransId="{615BDE31-0D2F-AF4C-B482-2B52C8E6AEAE}" sibTransId="{79C9A49D-09E3-6B47-966A-684DE3576897}"/>
    <dgm:cxn modelId="{E882C0EC-C8BA-1046-8591-8F4006AA295F}" type="presOf" srcId="{293586F5-DF70-DF4F-AA71-B98A128860C2}" destId="{4C581136-C6C3-5347-83DC-1F8600BC75FB}" srcOrd="0" destOrd="0" presId="urn:microsoft.com/office/officeart/2005/8/layout/chevron2"/>
    <dgm:cxn modelId="{BD6268F6-F676-7442-B5B0-6AA65F7A2CE6}" type="presOf" srcId="{4EEFAA75-051D-7D46-80EE-C449D0E2AE3E}" destId="{7D3D95DB-13E8-7345-8E5D-9D00EC381789}" srcOrd="0" destOrd="0" presId="urn:microsoft.com/office/officeart/2005/8/layout/chevron2"/>
    <dgm:cxn modelId="{3EFA82C9-5714-8049-91F8-48B83D4815F7}" type="presParOf" srcId="{4C581136-C6C3-5347-83DC-1F8600BC75FB}" destId="{ADDDC0C4-68ED-EF48-B3E4-B75C29D2CDB8}" srcOrd="0" destOrd="0" presId="urn:microsoft.com/office/officeart/2005/8/layout/chevron2"/>
    <dgm:cxn modelId="{441EA0FA-0263-6F4B-B9ED-CCC9A5CBECC7}" type="presParOf" srcId="{ADDDC0C4-68ED-EF48-B3E4-B75C29D2CDB8}" destId="{5D8A555E-B2DE-FA4B-A931-6CB3230F2EAD}" srcOrd="0" destOrd="0" presId="urn:microsoft.com/office/officeart/2005/8/layout/chevron2"/>
    <dgm:cxn modelId="{B7CBC2BD-AE0A-BB4B-9ACB-347EE329FDD2}" type="presParOf" srcId="{ADDDC0C4-68ED-EF48-B3E4-B75C29D2CDB8}" destId="{F0E358AF-7D8D-8D43-9FB3-98210AFE8966}" srcOrd="1" destOrd="0" presId="urn:microsoft.com/office/officeart/2005/8/layout/chevron2"/>
    <dgm:cxn modelId="{22EE6243-AF78-234A-9684-1366FF692D12}" type="presParOf" srcId="{4C581136-C6C3-5347-83DC-1F8600BC75FB}" destId="{78F92EA2-E01D-474C-A2C9-07E8245E8978}" srcOrd="1" destOrd="0" presId="urn:microsoft.com/office/officeart/2005/8/layout/chevron2"/>
    <dgm:cxn modelId="{D6CDB54A-1A60-0248-8FB8-56FC55B85A46}" type="presParOf" srcId="{4C581136-C6C3-5347-83DC-1F8600BC75FB}" destId="{DE8474BB-91E2-7346-90E0-F130518B4F57}" srcOrd="2" destOrd="0" presId="urn:microsoft.com/office/officeart/2005/8/layout/chevron2"/>
    <dgm:cxn modelId="{B8B28A13-1108-024E-A485-25BD220EFC89}" type="presParOf" srcId="{DE8474BB-91E2-7346-90E0-F130518B4F57}" destId="{7D3D95DB-13E8-7345-8E5D-9D00EC381789}" srcOrd="0" destOrd="0" presId="urn:microsoft.com/office/officeart/2005/8/layout/chevron2"/>
    <dgm:cxn modelId="{A2F463DE-9336-3E45-8685-F45D62FC681C}" type="presParOf" srcId="{DE8474BB-91E2-7346-90E0-F130518B4F57}" destId="{AFBAF0AC-745B-594E-B4C8-B54E43B0FEEC}" srcOrd="1" destOrd="0" presId="urn:microsoft.com/office/officeart/2005/8/layout/chevron2"/>
    <dgm:cxn modelId="{1D541CA1-4785-F04D-93D6-14D5198C4925}" type="presParOf" srcId="{4C581136-C6C3-5347-83DC-1F8600BC75FB}" destId="{C997D7D2-089A-5B41-9A04-65471E36A40E}" srcOrd="3" destOrd="0" presId="urn:microsoft.com/office/officeart/2005/8/layout/chevron2"/>
    <dgm:cxn modelId="{548F8C24-B084-5940-AB86-C056C05A60BF}" type="presParOf" srcId="{4C581136-C6C3-5347-83DC-1F8600BC75FB}" destId="{FF55F305-13B9-CE43-8CCF-D108FD6CB064}" srcOrd="4" destOrd="0" presId="urn:microsoft.com/office/officeart/2005/8/layout/chevron2"/>
    <dgm:cxn modelId="{992DF1DF-8D9A-EC46-9678-B37DF73BC5C3}" type="presParOf" srcId="{FF55F305-13B9-CE43-8CCF-D108FD6CB064}" destId="{AF0F57CA-FECF-5C4D-A3EB-5DD613098BD7}" srcOrd="0" destOrd="0" presId="urn:microsoft.com/office/officeart/2005/8/layout/chevron2"/>
    <dgm:cxn modelId="{E3C6C97B-3B8E-9145-A10B-637A30D002FB}" type="presParOf" srcId="{FF55F305-13B9-CE43-8CCF-D108FD6CB064}" destId="{033A59D7-FAE7-C547-A497-E700162CE040}" srcOrd="1" destOrd="0" presId="urn:microsoft.com/office/officeart/2005/8/layout/chevron2"/>
    <dgm:cxn modelId="{1A686C4A-7E3B-C14F-B803-0637DDEE9733}" type="presParOf" srcId="{4C581136-C6C3-5347-83DC-1F8600BC75FB}" destId="{C6496DE7-FBB0-F342-851F-B1AEAA1C06F5}" srcOrd="5" destOrd="0" presId="urn:microsoft.com/office/officeart/2005/8/layout/chevron2"/>
    <dgm:cxn modelId="{402B7B26-EB04-224F-B3A7-C9569905A231}" type="presParOf" srcId="{4C581136-C6C3-5347-83DC-1F8600BC75FB}" destId="{7B7492F1-FC06-9F4D-91B9-41860FEC03D8}" srcOrd="6" destOrd="0" presId="urn:microsoft.com/office/officeart/2005/8/layout/chevron2"/>
    <dgm:cxn modelId="{9F370538-135B-B949-9B79-892FFE37D746}" type="presParOf" srcId="{7B7492F1-FC06-9F4D-91B9-41860FEC03D8}" destId="{D501FCF4-397F-6244-A258-B51A9A773494}" srcOrd="0" destOrd="0" presId="urn:microsoft.com/office/officeart/2005/8/layout/chevron2"/>
    <dgm:cxn modelId="{FE6E4C6B-1F5B-7B4B-A2A2-D159F7DD383B}" type="presParOf" srcId="{7B7492F1-FC06-9F4D-91B9-41860FEC03D8}" destId="{DD38D5E0-8472-4542-BCF7-95C1AB78D4A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5A67C-AFD9-C841-8EB2-BD9E1E476D51}">
      <dsp:nvSpPr>
        <dsp:cNvPr id="0" name=""/>
        <dsp:cNvSpPr/>
      </dsp:nvSpPr>
      <dsp:spPr>
        <a:xfrm rot="5400000">
          <a:off x="-173483" y="176262"/>
          <a:ext cx="1156557" cy="809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endParaRPr lang="en-US" sz="2200" kern="1200" dirty="0"/>
        </a:p>
      </dsp:txBody>
      <dsp:txXfrm rot="-5400000">
        <a:off x="1" y="407573"/>
        <a:ext cx="809590" cy="346967"/>
      </dsp:txXfrm>
    </dsp:sp>
    <dsp:sp modelId="{153E72EE-4454-9848-B8BC-F7D71DAEE2E1}">
      <dsp:nvSpPr>
        <dsp:cNvPr id="0" name=""/>
        <dsp:cNvSpPr/>
      </dsp:nvSpPr>
      <dsp:spPr>
        <a:xfrm rot="5400000">
          <a:off x="4075980" y="-3263611"/>
          <a:ext cx="751762" cy="72845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rtl="0">
            <a:lnSpc>
              <a:spcPct val="90000"/>
            </a:lnSpc>
            <a:spcBef>
              <a:spcPct val="0"/>
            </a:spcBef>
            <a:spcAft>
              <a:spcPct val="15000"/>
            </a:spcAft>
            <a:buChar char="•"/>
          </a:pPr>
          <a:r>
            <a:rPr lang="en-US" sz="4400" kern="1200" dirty="0"/>
            <a:t>Select prior user study data</a:t>
          </a:r>
        </a:p>
      </dsp:txBody>
      <dsp:txXfrm rot="-5400000">
        <a:off x="809590" y="39477"/>
        <a:ext cx="7247844" cy="678366"/>
      </dsp:txXfrm>
    </dsp:sp>
    <dsp:sp modelId="{88C7B456-86E7-654C-B591-1CF384EFADD1}">
      <dsp:nvSpPr>
        <dsp:cNvPr id="0" name=""/>
        <dsp:cNvSpPr/>
      </dsp:nvSpPr>
      <dsp:spPr>
        <a:xfrm rot="5400000">
          <a:off x="-173483" y="1216424"/>
          <a:ext cx="1156557" cy="809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endParaRPr lang="en-US" sz="2200" kern="1200" dirty="0"/>
        </a:p>
      </dsp:txBody>
      <dsp:txXfrm rot="-5400000">
        <a:off x="1" y="1447735"/>
        <a:ext cx="809590" cy="346967"/>
      </dsp:txXfrm>
    </dsp:sp>
    <dsp:sp modelId="{8416F152-1A5A-954E-BD86-6052EB019EEB}">
      <dsp:nvSpPr>
        <dsp:cNvPr id="0" name=""/>
        <dsp:cNvSpPr/>
      </dsp:nvSpPr>
      <dsp:spPr>
        <a:xfrm rot="5400000">
          <a:off x="4075980" y="-2223448"/>
          <a:ext cx="751762" cy="72845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rtl="0">
            <a:lnSpc>
              <a:spcPct val="90000"/>
            </a:lnSpc>
            <a:spcBef>
              <a:spcPct val="0"/>
            </a:spcBef>
            <a:spcAft>
              <a:spcPct val="15000"/>
            </a:spcAft>
            <a:buChar char="•"/>
          </a:pPr>
          <a:r>
            <a:rPr lang="en-US" sz="4400" kern="1200" dirty="0"/>
            <a:t>Analyze data</a:t>
          </a:r>
        </a:p>
      </dsp:txBody>
      <dsp:txXfrm rot="-5400000">
        <a:off x="809590" y="1079640"/>
        <a:ext cx="7247844" cy="678366"/>
      </dsp:txXfrm>
    </dsp:sp>
    <dsp:sp modelId="{4B041588-6655-9245-A599-407768D83025}">
      <dsp:nvSpPr>
        <dsp:cNvPr id="0" name=""/>
        <dsp:cNvSpPr/>
      </dsp:nvSpPr>
      <dsp:spPr>
        <a:xfrm rot="5400000">
          <a:off x="-173483" y="2256587"/>
          <a:ext cx="1156557" cy="809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endParaRPr lang="en-US" sz="2200" kern="1200" dirty="0"/>
        </a:p>
      </dsp:txBody>
      <dsp:txXfrm rot="-5400000">
        <a:off x="1" y="2487898"/>
        <a:ext cx="809590" cy="346967"/>
      </dsp:txXfrm>
    </dsp:sp>
    <dsp:sp modelId="{1DD60CEF-9EA1-3C4A-BFB0-7092D4F93FAE}">
      <dsp:nvSpPr>
        <dsp:cNvPr id="0" name=""/>
        <dsp:cNvSpPr/>
      </dsp:nvSpPr>
      <dsp:spPr>
        <a:xfrm rot="5400000">
          <a:off x="4075980" y="-1183286"/>
          <a:ext cx="751762" cy="72845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altLang="zh-CN" sz="4400" kern="1200" dirty="0"/>
            <a:t>Build</a:t>
          </a:r>
          <a:r>
            <a:rPr lang="zh-CN" altLang="en-US" sz="4400" kern="1200" dirty="0"/>
            <a:t> </a:t>
          </a:r>
          <a:r>
            <a:rPr lang="en-US" altLang="zh-CN" sz="4400" kern="1200" dirty="0"/>
            <a:t>model</a:t>
          </a:r>
          <a:r>
            <a:rPr lang="zh-CN" altLang="en-US" sz="4400" kern="1200" dirty="0"/>
            <a:t> </a:t>
          </a:r>
          <a:endParaRPr lang="en-US" sz="4400" kern="1200" dirty="0"/>
        </a:p>
      </dsp:txBody>
      <dsp:txXfrm rot="-5400000">
        <a:off x="809590" y="2119802"/>
        <a:ext cx="7247844" cy="678366"/>
      </dsp:txXfrm>
    </dsp:sp>
    <dsp:sp modelId="{4B1B2F73-EB89-BC4D-9586-D5F5AD112370}">
      <dsp:nvSpPr>
        <dsp:cNvPr id="0" name=""/>
        <dsp:cNvSpPr/>
      </dsp:nvSpPr>
      <dsp:spPr>
        <a:xfrm rot="5400000">
          <a:off x="-173483" y="3296749"/>
          <a:ext cx="1156557" cy="809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endParaRPr lang="en-US" sz="2200" kern="1200" dirty="0"/>
        </a:p>
      </dsp:txBody>
      <dsp:txXfrm rot="-5400000">
        <a:off x="1" y="3528060"/>
        <a:ext cx="809590" cy="346967"/>
      </dsp:txXfrm>
    </dsp:sp>
    <dsp:sp modelId="{03325B9C-0D6A-0044-B2DE-A8C8491E24C4}">
      <dsp:nvSpPr>
        <dsp:cNvPr id="0" name=""/>
        <dsp:cNvSpPr/>
      </dsp:nvSpPr>
      <dsp:spPr>
        <a:xfrm rot="5400000">
          <a:off x="4075980" y="-143123"/>
          <a:ext cx="751762" cy="72845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altLang="zh-CN" sz="4400" kern="1200" dirty="0"/>
            <a:t>Incorporate</a:t>
          </a:r>
          <a:r>
            <a:rPr lang="zh-CN" altLang="en-US" sz="4400" kern="1200" dirty="0"/>
            <a:t> </a:t>
          </a:r>
          <a:r>
            <a:rPr lang="en-US" altLang="zh-CN" sz="4400" kern="1200" dirty="0"/>
            <a:t>skill</a:t>
          </a:r>
          <a:r>
            <a:rPr lang="zh-CN" altLang="en-US" sz="4400" kern="1200" dirty="0"/>
            <a:t> </a:t>
          </a:r>
          <a:r>
            <a:rPr lang="en-US" altLang="zh-CN" sz="4400" kern="1200" dirty="0"/>
            <a:t>into</a:t>
          </a:r>
          <a:r>
            <a:rPr lang="zh-CN" altLang="en-US" sz="4400" kern="1200" dirty="0"/>
            <a:t> </a:t>
          </a:r>
          <a:r>
            <a:rPr lang="en-US" altLang="zh-CN" sz="4400" kern="1200" dirty="0"/>
            <a:t>model</a:t>
          </a:r>
          <a:endParaRPr lang="en-US" sz="4400" kern="1200" dirty="0"/>
        </a:p>
      </dsp:txBody>
      <dsp:txXfrm rot="-5400000">
        <a:off x="809590" y="3159965"/>
        <a:ext cx="7247844" cy="678366"/>
      </dsp:txXfrm>
    </dsp:sp>
    <dsp:sp modelId="{0A79AB35-EC2D-0B4A-BC1C-5C05A29A966F}">
      <dsp:nvSpPr>
        <dsp:cNvPr id="0" name=""/>
        <dsp:cNvSpPr/>
      </dsp:nvSpPr>
      <dsp:spPr>
        <a:xfrm rot="5400000">
          <a:off x="-173483" y="4336912"/>
          <a:ext cx="1156557" cy="8095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 </a:t>
          </a:r>
          <a:endParaRPr lang="en-US" sz="2200" kern="1200" dirty="0"/>
        </a:p>
      </dsp:txBody>
      <dsp:txXfrm rot="-5400000">
        <a:off x="1" y="4568223"/>
        <a:ext cx="809590" cy="346967"/>
      </dsp:txXfrm>
    </dsp:sp>
    <dsp:sp modelId="{F32D4467-3C71-3C4D-98EE-9A80A3E88AD6}">
      <dsp:nvSpPr>
        <dsp:cNvPr id="0" name=""/>
        <dsp:cNvSpPr/>
      </dsp:nvSpPr>
      <dsp:spPr>
        <a:xfrm rot="5400000">
          <a:off x="4075980" y="897038"/>
          <a:ext cx="751762" cy="72845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altLang="zh-CN" sz="4400" kern="1200" dirty="0"/>
            <a:t>Use</a:t>
          </a:r>
          <a:r>
            <a:rPr lang="zh-CN" altLang="en-US" sz="4400" kern="1200" dirty="0"/>
            <a:t> </a:t>
          </a:r>
          <a:r>
            <a:rPr lang="en-US" altLang="zh-CN" sz="4400" kern="1200" dirty="0"/>
            <a:t>models</a:t>
          </a:r>
          <a:r>
            <a:rPr lang="zh-CN" altLang="en-US" sz="4400" kern="1200" dirty="0"/>
            <a:t> </a:t>
          </a:r>
          <a:r>
            <a:rPr lang="en-US" altLang="zh-CN" sz="4400" kern="1200" dirty="0"/>
            <a:t>in</a:t>
          </a:r>
          <a:r>
            <a:rPr lang="zh-CN" altLang="en-US" sz="4400" kern="1200" dirty="0"/>
            <a:t> </a:t>
          </a:r>
          <a:r>
            <a:rPr lang="en-US" altLang="zh-CN" sz="4400" kern="1200" dirty="0"/>
            <a:t>simulations</a:t>
          </a:r>
          <a:endParaRPr lang="en-US" sz="4400" kern="1200" dirty="0"/>
        </a:p>
      </dsp:txBody>
      <dsp:txXfrm rot="-5400000">
        <a:off x="809590" y="4200126"/>
        <a:ext cx="7247844" cy="678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006B8-0E83-B542-A293-8AA64F5D2648}">
      <dsp:nvSpPr>
        <dsp:cNvPr id="0" name=""/>
        <dsp:cNvSpPr/>
      </dsp:nvSpPr>
      <dsp:spPr>
        <a:xfrm rot="10800000">
          <a:off x="1579815" y="4084"/>
          <a:ext cx="5405120" cy="8735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Two players</a:t>
          </a:r>
        </a:p>
      </dsp:txBody>
      <dsp:txXfrm rot="10800000">
        <a:off x="1798190" y="4084"/>
        <a:ext cx="5186745" cy="873502"/>
      </dsp:txXfrm>
    </dsp:sp>
    <dsp:sp modelId="{A173216D-C6B5-584C-B1EC-B077715ADFD0}">
      <dsp:nvSpPr>
        <dsp:cNvPr id="0" name=""/>
        <dsp:cNvSpPr/>
      </dsp:nvSpPr>
      <dsp:spPr>
        <a:xfrm>
          <a:off x="1143064" y="4084"/>
          <a:ext cx="873502" cy="87350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A8610-B85B-7940-A703-82E1157B884B}">
      <dsp:nvSpPr>
        <dsp:cNvPr id="0" name=""/>
        <dsp:cNvSpPr/>
      </dsp:nvSpPr>
      <dsp:spPr>
        <a:xfrm rot="10800000">
          <a:off x="1579815" y="1138333"/>
          <a:ext cx="5405120" cy="8735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Selection Game</a:t>
          </a:r>
        </a:p>
      </dsp:txBody>
      <dsp:txXfrm rot="10800000">
        <a:off x="1798190" y="1138333"/>
        <a:ext cx="5186745" cy="873502"/>
      </dsp:txXfrm>
    </dsp:sp>
    <dsp:sp modelId="{03B1DDA9-0225-4B4E-AE97-9D9F5056B498}">
      <dsp:nvSpPr>
        <dsp:cNvPr id="0" name=""/>
        <dsp:cNvSpPr/>
      </dsp:nvSpPr>
      <dsp:spPr>
        <a:xfrm>
          <a:off x="1143064" y="1138333"/>
          <a:ext cx="873502" cy="87350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5AD3B3-8BBB-8F44-9DF2-5BCB0A688F7F}">
      <dsp:nvSpPr>
        <dsp:cNvPr id="0" name=""/>
        <dsp:cNvSpPr/>
      </dsp:nvSpPr>
      <dsp:spPr>
        <a:xfrm rot="10800000">
          <a:off x="1579815" y="2272582"/>
          <a:ext cx="5405120" cy="8735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Each with a delay and speed</a:t>
          </a:r>
        </a:p>
      </dsp:txBody>
      <dsp:txXfrm rot="10800000">
        <a:off x="1798190" y="2272582"/>
        <a:ext cx="5186745" cy="873502"/>
      </dsp:txXfrm>
    </dsp:sp>
    <dsp:sp modelId="{B3A62EE3-D391-C744-A942-BC1654C83E69}">
      <dsp:nvSpPr>
        <dsp:cNvPr id="0" name=""/>
        <dsp:cNvSpPr/>
      </dsp:nvSpPr>
      <dsp:spPr>
        <a:xfrm>
          <a:off x="1143064" y="2272582"/>
          <a:ext cx="873502" cy="87350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C75564-852B-BD4F-8CC1-14847C91E11D}">
      <dsp:nvSpPr>
        <dsp:cNvPr id="0" name=""/>
        <dsp:cNvSpPr/>
      </dsp:nvSpPr>
      <dsp:spPr>
        <a:xfrm rot="10800000">
          <a:off x="1579815" y="3406831"/>
          <a:ext cx="5405120" cy="8735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Each player plays one round</a:t>
          </a:r>
        </a:p>
      </dsp:txBody>
      <dsp:txXfrm rot="10800000">
        <a:off x="1798190" y="3406831"/>
        <a:ext cx="5186745" cy="873502"/>
      </dsp:txXfrm>
    </dsp:sp>
    <dsp:sp modelId="{EFF04B10-846E-AD48-B75C-14FF43D74352}">
      <dsp:nvSpPr>
        <dsp:cNvPr id="0" name=""/>
        <dsp:cNvSpPr/>
      </dsp:nvSpPr>
      <dsp:spPr>
        <a:xfrm>
          <a:off x="1143064" y="3406831"/>
          <a:ext cx="873502" cy="87350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3988-E43C-934C-A5F6-5207D1B8016F}">
      <dsp:nvSpPr>
        <dsp:cNvPr id="0" name=""/>
        <dsp:cNvSpPr/>
      </dsp:nvSpPr>
      <dsp:spPr>
        <a:xfrm rot="10800000">
          <a:off x="1579815" y="4541080"/>
          <a:ext cx="5405120" cy="8735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1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Shorter elapsed time wins </a:t>
          </a:r>
        </a:p>
      </dsp:txBody>
      <dsp:txXfrm rot="10800000">
        <a:off x="1798190" y="4541080"/>
        <a:ext cx="5186745" cy="873502"/>
      </dsp:txXfrm>
    </dsp:sp>
    <dsp:sp modelId="{B7BD0914-7873-2C4B-A2C6-0254D21BC9B4}">
      <dsp:nvSpPr>
        <dsp:cNvPr id="0" name=""/>
        <dsp:cNvSpPr/>
      </dsp:nvSpPr>
      <dsp:spPr>
        <a:xfrm>
          <a:off x="1143064" y="4541080"/>
          <a:ext cx="873502" cy="87350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A555E-B2DE-FA4B-A931-6CB3230F2EAD}">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endParaRPr lang="en-US" sz="3000" kern="1200" dirty="0"/>
        </a:p>
      </dsp:txBody>
      <dsp:txXfrm rot="-5400000">
        <a:off x="1" y="512108"/>
        <a:ext cx="1024202" cy="438943"/>
      </dsp:txXfrm>
    </dsp:sp>
    <dsp:sp modelId="{F0E358AF-7D8D-8D43-9FB3-98210AFE8966}">
      <dsp:nvSpPr>
        <dsp:cNvPr id="0" name=""/>
        <dsp:cNvSpPr/>
      </dsp:nvSpPr>
      <dsp:spPr>
        <a:xfrm rot="5400000">
          <a:off x="4100578" y="-3076376"/>
          <a:ext cx="951044" cy="71037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t>User studies on navigation</a:t>
          </a:r>
        </a:p>
      </dsp:txBody>
      <dsp:txXfrm rot="-5400000">
        <a:off x="1024202" y="46426"/>
        <a:ext cx="7057371" cy="858192"/>
      </dsp:txXfrm>
    </dsp:sp>
    <dsp:sp modelId="{7D3D95DB-13E8-7345-8E5D-9D00EC381789}">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endParaRPr lang="en-US" sz="3000" kern="1200" dirty="0"/>
        </a:p>
      </dsp:txBody>
      <dsp:txXfrm rot="-5400000">
        <a:off x="1" y="1830610"/>
        <a:ext cx="1024202" cy="438943"/>
      </dsp:txXfrm>
    </dsp:sp>
    <dsp:sp modelId="{AFBAF0AC-745B-594E-B4C8-B54E43B0FEEC}">
      <dsp:nvSpPr>
        <dsp:cNvPr id="0" name=""/>
        <dsp:cNvSpPr/>
      </dsp:nvSpPr>
      <dsp:spPr>
        <a:xfrm rot="5400000">
          <a:off x="4100578" y="-1757866"/>
          <a:ext cx="951044" cy="71037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t>Build models</a:t>
          </a:r>
        </a:p>
      </dsp:txBody>
      <dsp:txXfrm rot="-5400000">
        <a:off x="1024202" y="1364936"/>
        <a:ext cx="7057371" cy="858192"/>
      </dsp:txXfrm>
    </dsp:sp>
    <dsp:sp modelId="{AF0F57CA-FECF-5C4D-A3EB-5DD613098BD7}">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endParaRPr lang="en-US" sz="3000" kern="1200" dirty="0"/>
        </a:p>
      </dsp:txBody>
      <dsp:txXfrm rot="-5400000">
        <a:off x="1" y="3149112"/>
        <a:ext cx="1024202" cy="438943"/>
      </dsp:txXfrm>
    </dsp:sp>
    <dsp:sp modelId="{033A59D7-FAE7-C547-A497-E700162CE040}">
      <dsp:nvSpPr>
        <dsp:cNvPr id="0" name=""/>
        <dsp:cNvSpPr/>
      </dsp:nvSpPr>
      <dsp:spPr>
        <a:xfrm rot="5400000">
          <a:off x="4100578" y="-439365"/>
          <a:ext cx="951044" cy="71037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t>Combine the models of navigation and selection</a:t>
          </a:r>
        </a:p>
      </dsp:txBody>
      <dsp:txXfrm rot="-5400000">
        <a:off x="1024202" y="2683437"/>
        <a:ext cx="7057371" cy="858192"/>
      </dsp:txXfrm>
    </dsp:sp>
    <dsp:sp modelId="{D501FCF4-397F-6244-A258-B51A9A773494}">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endParaRPr lang="en-US" sz="3000" kern="1200" dirty="0"/>
        </a:p>
      </dsp:txBody>
      <dsp:txXfrm rot="-5400000">
        <a:off x="1" y="4467614"/>
        <a:ext cx="1024202" cy="438943"/>
      </dsp:txXfrm>
    </dsp:sp>
    <dsp:sp modelId="{DD38D5E0-8472-4542-BCF7-95C1AB78D4A4}">
      <dsp:nvSpPr>
        <dsp:cNvPr id="0" name=""/>
        <dsp:cNvSpPr/>
      </dsp:nvSpPr>
      <dsp:spPr>
        <a:xfrm rot="5400000">
          <a:off x="4100578" y="879136"/>
          <a:ext cx="951044" cy="71037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a:t>Simulate FPS games</a:t>
          </a:r>
        </a:p>
      </dsp:txBody>
      <dsp:txXfrm rot="-5400000">
        <a:off x="1024202" y="4001938"/>
        <a:ext cx="7057371" cy="8581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FB99B-EE54-8644-9685-58DA94D67F00}" type="datetimeFigureOut">
              <a:rPr lang="en-US" smtClean="0"/>
              <a:t>6/7/21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C5DD0-E585-4E49-BCFF-3926388EFF53}" type="slidenum">
              <a:rPr lang="en-US" smtClean="0"/>
              <a:t>‹#›</a:t>
            </a:fld>
            <a:endParaRPr lang="en-US"/>
          </a:p>
        </p:txBody>
      </p:sp>
    </p:spTree>
    <p:extLst>
      <p:ext uri="{BB962C8B-B14F-4D97-AF65-F5344CB8AC3E}">
        <p14:creationId xmlns:p14="http://schemas.microsoft.com/office/powerpoint/2010/main" val="19074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Hi</a:t>
            </a:r>
            <a:r>
              <a:rPr lang="zh-CN" altLang="en-US" dirty="0"/>
              <a:t> </a:t>
            </a:r>
            <a:r>
              <a:rPr lang="en-US" altLang="zh-CN" dirty="0"/>
              <a:t>my</a:t>
            </a:r>
            <a:r>
              <a:rPr lang="zh-CN" altLang="en-US" dirty="0"/>
              <a:t> </a:t>
            </a:r>
            <a:r>
              <a:rPr lang="en-US" altLang="zh-CN" dirty="0"/>
              <a:t>name</a:t>
            </a:r>
            <a:r>
              <a:rPr lang="zh-CN" altLang="en-US" dirty="0"/>
              <a:t> </a:t>
            </a:r>
            <a:r>
              <a:rPr lang="en-US" altLang="zh-CN" dirty="0"/>
              <a:t>is</a:t>
            </a:r>
            <a:r>
              <a:rPr lang="zh-CN" altLang="en-US" dirty="0"/>
              <a:t> </a:t>
            </a:r>
            <a:r>
              <a:rPr lang="en-US" altLang="zh-CN" dirty="0" err="1"/>
              <a:t>Shengmei</a:t>
            </a:r>
            <a:r>
              <a:rPr lang="en-US" altLang="zh-CN" dirty="0"/>
              <a:t>. I’m a Ph.D. student in computer science at WPI,</a:t>
            </a:r>
            <a:r>
              <a:rPr lang="zh-CN" altLang="en-US" dirty="0"/>
              <a:t> </a:t>
            </a:r>
            <a:r>
              <a:rPr lang="en-US" sz="1200" b="0" i="0" u="none" strike="noStrike" kern="1200" dirty="0">
                <a:solidFill>
                  <a:schemeClr val="tx1"/>
                </a:solidFill>
                <a:effectLst/>
                <a:latin typeface="+mn-lt"/>
                <a:ea typeface="+mn-ea"/>
                <a:cs typeface="+mn-cs"/>
              </a:rPr>
              <a:t>an engineering school</a:t>
            </a:r>
            <a:br>
              <a:rPr lang="en-US" dirty="0"/>
            </a:br>
            <a:r>
              <a:rPr lang="en-US" sz="1200" b="0" i="0" u="none" strike="noStrike" kern="1200" dirty="0">
                <a:solidFill>
                  <a:schemeClr val="tx1"/>
                </a:solidFill>
                <a:effectLst/>
                <a:latin typeface="+mn-lt"/>
                <a:ea typeface="+mn-ea"/>
                <a:cs typeface="+mn-cs"/>
              </a:rPr>
              <a:t>near Boston, Massachusetts. </a:t>
            </a:r>
            <a:r>
              <a:rPr lang="en-US" altLang="zh-CN" dirty="0"/>
              <a:t>My research</a:t>
            </a:r>
            <a:r>
              <a:rPr lang="zh-CN" altLang="en-US" dirty="0"/>
              <a:t> </a:t>
            </a:r>
            <a:r>
              <a:rPr lang="en-US" altLang="zh-CN" dirty="0"/>
              <a:t>area</a:t>
            </a:r>
            <a:r>
              <a:rPr lang="zh-CN" altLang="en-US" dirty="0"/>
              <a:t> </a:t>
            </a:r>
            <a:r>
              <a:rPr lang="en-US" altLang="zh-CN" dirty="0"/>
              <a:t>focus</a:t>
            </a:r>
            <a:r>
              <a:rPr lang="zh-CN" altLang="en-US" dirty="0"/>
              <a:t> </a:t>
            </a:r>
            <a:r>
              <a:rPr lang="en-US" altLang="zh-CN" dirty="0"/>
              <a:t>on</a:t>
            </a:r>
            <a:r>
              <a:rPr lang="zh-CN" altLang="en-US" dirty="0"/>
              <a:t> </a:t>
            </a:r>
            <a:r>
              <a:rPr lang="en-US" altLang="zh-CN" dirty="0"/>
              <a:t>latency</a:t>
            </a:r>
            <a:r>
              <a:rPr lang="zh-CN" altLang="en-US" dirty="0"/>
              <a:t> </a:t>
            </a:r>
            <a:r>
              <a:rPr lang="en-US" altLang="zh-CN" dirty="0"/>
              <a:t>and</a:t>
            </a:r>
            <a:r>
              <a:rPr lang="zh-CN" altLang="en-US" dirty="0"/>
              <a:t> </a:t>
            </a:r>
            <a:r>
              <a:rPr lang="en-US" altLang="zh-CN" dirty="0"/>
              <a:t>gaming.</a:t>
            </a:r>
            <a:r>
              <a:rPr lang="zh-CN" altLang="en-US" dirty="0"/>
              <a:t> </a:t>
            </a:r>
            <a:r>
              <a:rPr lang="en-US" altLang="zh-CN" dirty="0"/>
              <a:t> </a:t>
            </a:r>
          </a:p>
          <a:p>
            <a:r>
              <a:rPr lang="en-US" sz="1200" b="0" i="0" u="none" strike="noStrike" kern="1200" dirty="0">
                <a:solidFill>
                  <a:schemeClr val="tx1"/>
                </a:solidFill>
                <a:effectLst/>
                <a:latin typeface="+mn-lt"/>
                <a:ea typeface="+mn-ea"/>
                <a:cs typeface="+mn-cs"/>
              </a:rPr>
              <a:t>I did this work with my advisor, professor Mark Claypool.</a:t>
            </a:r>
            <a:br>
              <a:rPr lang="en-US" dirty="0"/>
            </a:br>
            <a:endParaRPr lang="en-US" altLang="zh-CN" dirty="0"/>
          </a:p>
          <a:p>
            <a:r>
              <a:rPr lang="en-US" altLang="zh-CN" dirty="0"/>
              <a:t>Today</a:t>
            </a:r>
            <a:r>
              <a:rPr lang="zh-CN" altLang="en-US" dirty="0"/>
              <a:t> </a:t>
            </a:r>
            <a:r>
              <a:rPr lang="en-US" altLang="zh-CN" dirty="0"/>
              <a:t>I’ll</a:t>
            </a:r>
            <a:r>
              <a:rPr lang="zh-CN" altLang="en-US" dirty="0"/>
              <a:t> </a:t>
            </a:r>
            <a:r>
              <a:rPr lang="en-US" altLang="zh-CN" dirty="0"/>
              <a:t>present</a:t>
            </a:r>
            <a:r>
              <a:rPr lang="zh-CN" altLang="en-US" dirty="0"/>
              <a:t> </a:t>
            </a:r>
            <a:r>
              <a:rPr lang="en-US" altLang="zh-CN" dirty="0"/>
              <a:t>our paper: </a:t>
            </a:r>
            <a:r>
              <a:rPr lang="en-US" dirty="0"/>
              <a:t>Game Input with Delay - A Model for the Time to Select a Target with a Mouse </a:t>
            </a:r>
            <a:r>
              <a:rPr lang="en-US" altLang="zh-CN" dirty="0"/>
              <a:t>.</a:t>
            </a:r>
            <a:r>
              <a:rPr lang="zh-CN" altLang="en-US" dirty="0"/>
              <a:t> </a:t>
            </a:r>
            <a:endParaRPr lang="en-US" altLang="zh-CN" dirty="0"/>
          </a:p>
        </p:txBody>
      </p:sp>
      <p:sp>
        <p:nvSpPr>
          <p:cNvPr id="4" name="Slide Number Placeholder 3"/>
          <p:cNvSpPr>
            <a:spLocks noGrp="1"/>
          </p:cNvSpPr>
          <p:nvPr>
            <p:ph type="sldNum" sz="quarter" idx="5"/>
          </p:nvPr>
        </p:nvSpPr>
        <p:spPr/>
        <p:txBody>
          <a:bodyPr/>
          <a:lstStyle/>
          <a:p>
            <a:fld id="{E3B53BCC-A3CB-B242-AB26-ED0949A63C14}" type="slidenum">
              <a:rPr lang="en-US" smtClean="0"/>
              <a:t>1</a:t>
            </a:fld>
            <a:endParaRPr lang="en-US"/>
          </a:p>
        </p:txBody>
      </p:sp>
    </p:spTree>
    <p:extLst>
      <p:ext uri="{BB962C8B-B14F-4D97-AF65-F5344CB8AC3E}">
        <p14:creationId xmlns:p14="http://schemas.microsoft.com/office/powerpoint/2010/main" val="309600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resulting models. The first row if for all players, the second row is for low skill players, and the last row is for high skill players. All the models fit the data well with high adjusted R2.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see that these are Accurate </a:t>
            </a:r>
            <a:r>
              <a:rPr lang="en-US" dirty="0">
                <a:solidFill>
                  <a:srgbClr val="0070C0"/>
                </a:solidFill>
              </a:rPr>
              <a:t>models</a:t>
            </a:r>
            <a:r>
              <a:rPr lang="en-US" dirty="0"/>
              <a:t> that can be used for </a:t>
            </a:r>
            <a:r>
              <a:rPr lang="en-US" dirty="0">
                <a:solidFill>
                  <a:srgbClr val="008000"/>
                </a:solidFill>
              </a:rPr>
              <a:t>distributions</a:t>
            </a:r>
            <a:r>
              <a:rPr lang="en-US" dirty="0"/>
              <a:t> of response times. </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3CDDF-ED2D-4447-B7B8-5C8C291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97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figure shows the model generated data compared to the actual data. The x- axis is the elapsed time in seconds, and the y-axis is the probability density. The blue shape is the probability distribution of the elapsed time for the empirical data, and the red shape is generated from the model. Our model has excellent fit for the data with 𝑅2 at 0.99 and RMSE at 0.03.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can learn that the models have </a:t>
            </a:r>
            <a:r>
              <a:rPr kumimoji="0" lang="en-US" sz="1200" b="0" i="0" u="none" strike="noStrike" kern="1200" cap="none" spc="0" normalizeH="0" baseline="0" noProof="0" dirty="0">
                <a:ln>
                  <a:noFill/>
                </a:ln>
                <a:solidFill>
                  <a:srgbClr val="0070C0"/>
                </a:solidFill>
                <a:effectLst/>
                <a:uLnTx/>
                <a:uFillTx/>
                <a:latin typeface="+mn-lt"/>
                <a:ea typeface="+mn-ea"/>
                <a:cs typeface="+mn-cs"/>
              </a:rPr>
              <a:t>high fidelity </a:t>
            </a:r>
            <a:r>
              <a:rPr kumimoji="0" lang="en-US" sz="1200" b="0" i="0" u="none" strike="noStrike" kern="1200" cap="none" spc="0" normalizeH="0" baseline="0" noProof="0" dirty="0">
                <a:ln>
                  <a:noFill/>
                </a:ln>
                <a:solidFill>
                  <a:prstClr val="black"/>
                </a:solidFill>
                <a:effectLst/>
                <a:uLnTx/>
                <a:uFillTx/>
                <a:latin typeface="+mn-lt"/>
                <a:ea typeface="+mn-ea"/>
                <a:cs typeface="+mn-cs"/>
              </a:rPr>
              <a:t>to empirical data and it can be used for </a:t>
            </a:r>
            <a:r>
              <a:rPr kumimoji="0" lang="en-US" sz="1200" b="0" i="0" u="none" strike="noStrike" kern="1200" cap="none" spc="0" normalizeH="0" baseline="0" noProof="0" dirty="0">
                <a:ln>
                  <a:noFill/>
                </a:ln>
                <a:solidFill>
                  <a:srgbClr val="008000"/>
                </a:solidFill>
                <a:effectLst/>
                <a:uLnTx/>
                <a:uFillTx/>
                <a:latin typeface="+mn-lt"/>
                <a:ea typeface="+mn-ea"/>
                <a:cs typeface="+mn-cs"/>
              </a:rPr>
              <a:t>analytical modeling </a:t>
            </a:r>
            <a:r>
              <a:rPr kumimoji="0" lang="en-US" sz="1200" b="0" i="0" u="none" strike="noStrike" kern="1200" cap="none" spc="0" normalizeH="0" baseline="0" noProof="0" dirty="0">
                <a:ln>
                  <a:noFill/>
                </a:ln>
                <a:solidFill>
                  <a:prstClr val="black"/>
                </a:solidFill>
                <a:effectLst/>
                <a:uLnTx/>
                <a:uFillTx/>
                <a:latin typeface="+mn-lt"/>
                <a:ea typeface="+mn-ea"/>
                <a:cs typeface="+mn-cs"/>
              </a:rPr>
              <a:t>and </a:t>
            </a:r>
            <a:r>
              <a:rPr kumimoji="0" lang="en-US" sz="1200" b="0" i="0" u="none" strike="noStrike" kern="1200" cap="none" spc="0" normalizeH="0" baseline="0" noProof="0" dirty="0">
                <a:ln>
                  <a:noFill/>
                </a:ln>
                <a:solidFill>
                  <a:srgbClr val="008000"/>
                </a:solidFill>
                <a:effectLst/>
                <a:uLnTx/>
                <a:uFillTx/>
                <a:latin typeface="+mn-lt"/>
                <a:ea typeface="+mn-ea"/>
                <a:cs typeface="+mn-cs"/>
              </a:rPr>
              <a:t>simulation.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273CDDF-ED2D-4447-B7B8-5C8C2911D55B}" type="slidenum">
              <a:rPr lang="en-US" smtClean="0"/>
              <a:t>11</a:t>
            </a:fld>
            <a:endParaRPr lang="en-US"/>
          </a:p>
        </p:txBody>
      </p:sp>
    </p:spTree>
    <p:extLst>
      <p:ext uri="{BB962C8B-B14F-4D97-AF65-F5344CB8AC3E}">
        <p14:creationId xmlns:p14="http://schemas.microsoft.com/office/powerpoint/2010/main" val="427933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simulations, we simulate a game, where there are two players playing a target selection game like duck hunt. The players may of different skill levels, and they might play under different target speed and delay. The player with shorter elapsed time wins.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With simulations, we don’t need to actually build a game to test the gaming conditions. Given speed, delay and player skill, we will randomize an elapsed time from the distribution of each player. We compare the elapsed time of the two players and get the winner. We can simulate 100 thousand rounds for a testing condition in only seconds. </a:t>
            </a:r>
            <a:endParaRPr lang="en-US" dirty="0"/>
          </a:p>
        </p:txBody>
      </p:sp>
      <p:sp>
        <p:nvSpPr>
          <p:cNvPr id="4" name="Slide Number Placeholder 3"/>
          <p:cNvSpPr>
            <a:spLocks noGrp="1"/>
          </p:cNvSpPr>
          <p:nvPr>
            <p:ph type="sldNum" sz="quarter" idx="5"/>
          </p:nvPr>
        </p:nvSpPr>
        <p:spPr/>
        <p:txBody>
          <a:bodyPr/>
          <a:lstStyle/>
          <a:p>
            <a:fld id="{0273CDDF-ED2D-4447-B7B8-5C8C2911D55B}" type="slidenum">
              <a:rPr lang="en-US" smtClean="0"/>
              <a:t>12</a:t>
            </a:fld>
            <a:endParaRPr lang="en-US"/>
          </a:p>
        </p:txBody>
      </p:sp>
    </p:spTree>
    <p:extLst>
      <p:ext uri="{BB962C8B-B14F-4D97-AF65-F5344CB8AC3E}">
        <p14:creationId xmlns:p14="http://schemas.microsoft.com/office/powerpoint/2010/main" val="352713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simulation analysis. In the graph on the left,  The x-axis is the delay difference for the two players, and the y-axis is the win rate of the player with lower delay. The blue line is games with two low skill players, while the orange line is games with two high skill players. From the figure, even modest delay differences of 100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makes it about 50% harder for the delayed player to win. The blue line increases faster than the orange line, indicating delay impacts the games with higher skill players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graph on the right depicts how delay impacts win rate with different target speeds. This simulation is the same as before, but both players are of average skill and the target speed varies. The axis are as the graph on the left. The blue line is games with slow target speeds of 150 px/s, while the orange line is games with fast target speeds of 1150 px/s. The orange line increases faster than the blue line, indicating delay impacts player performance more for higher target speeds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3CDDF-ED2D-4447-B7B8-5C8C291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30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part is conclusion. Our contributions include </a:t>
            </a:r>
            <a:r>
              <a:rPr lang="en-US" altLang="zh-CN" sz="1200" dirty="0"/>
              <a:t>Data</a:t>
            </a:r>
            <a:r>
              <a:rPr lang="zh-CN" altLang="en-US" sz="1200" dirty="0"/>
              <a:t> </a:t>
            </a:r>
            <a:r>
              <a:rPr lang="en-US" altLang="zh-CN" sz="1200" dirty="0"/>
              <a:t>processing</a:t>
            </a:r>
            <a:r>
              <a:rPr lang="zh-CN" altLang="en-US" sz="1200" dirty="0"/>
              <a:t> </a:t>
            </a:r>
            <a:r>
              <a:rPr lang="en-US" altLang="zh-CN" sz="1200" dirty="0"/>
              <a:t>and</a:t>
            </a:r>
            <a:r>
              <a:rPr lang="zh-CN" altLang="en-US" sz="1200" dirty="0"/>
              <a:t> </a:t>
            </a:r>
            <a:r>
              <a:rPr lang="en-US" altLang="zh-CN" sz="1200" dirty="0"/>
              <a:t>analysis, A</a:t>
            </a:r>
            <a:r>
              <a:rPr lang="en-US" sz="1200" dirty="0"/>
              <a:t>nalytic model for the distributions of player elapsed times </a:t>
            </a:r>
            <a:r>
              <a:rPr lang="en-US" altLang="zh-CN" sz="1200" dirty="0"/>
              <a:t>for</a:t>
            </a:r>
            <a:r>
              <a:rPr lang="zh-CN" altLang="en-US" sz="1200" dirty="0"/>
              <a:t> </a:t>
            </a:r>
            <a:r>
              <a:rPr lang="en-US" altLang="zh-CN" sz="1200" dirty="0"/>
              <a:t>target</a:t>
            </a:r>
            <a:r>
              <a:rPr lang="zh-CN" altLang="en-US" sz="1200" dirty="0"/>
              <a:t> </a:t>
            </a:r>
            <a:r>
              <a:rPr lang="en-US" altLang="zh-CN" sz="1200" dirty="0"/>
              <a:t>selection, and simulations</a:t>
            </a:r>
            <a:r>
              <a:rPr lang="zh-CN" altLang="en-US" sz="1200" dirty="0"/>
              <a:t> </a:t>
            </a:r>
            <a:r>
              <a:rPr lang="en-US" altLang="zh-CN" sz="1200" dirty="0"/>
              <a:t>for</a:t>
            </a:r>
            <a:r>
              <a:rPr lang="zh-CN" altLang="en-US" sz="1200" dirty="0"/>
              <a:t> </a:t>
            </a:r>
            <a:r>
              <a:rPr lang="en-US" altLang="zh-CN" sz="1200" dirty="0"/>
              <a:t>player</a:t>
            </a:r>
            <a:r>
              <a:rPr lang="zh-CN" altLang="en-US" sz="1200" dirty="0"/>
              <a:t> </a:t>
            </a:r>
            <a:r>
              <a:rPr lang="en-US" altLang="zh-CN" sz="1200" dirty="0"/>
              <a:t>performance</a:t>
            </a:r>
            <a:r>
              <a:rPr lang="zh-CN" altLang="en-US" sz="1200" dirty="0"/>
              <a:t> </a:t>
            </a:r>
            <a:r>
              <a:rPr lang="en-US" altLang="zh-CN" sz="1200" dirty="0"/>
              <a:t>with</a:t>
            </a:r>
            <a:r>
              <a:rPr lang="zh-CN" altLang="en-US" sz="1200" dirty="0"/>
              <a:t> </a:t>
            </a:r>
            <a:r>
              <a:rPr lang="en-US" sz="1200" dirty="0"/>
              <a:t>several different configurations and delays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are some of our take-aways from our simulations. Even delays of only 100ms make it about 50% harder to win. High skill players are less affected by delay than low skill players on selection task. Delay affects players more for faster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p:txBody>
      </p:sp>
      <p:sp>
        <p:nvSpPr>
          <p:cNvPr id="4" name="Slide Number Placeholder 3"/>
          <p:cNvSpPr>
            <a:spLocks noGrp="1"/>
          </p:cNvSpPr>
          <p:nvPr>
            <p:ph type="sldNum" sz="quarter" idx="5"/>
          </p:nvPr>
        </p:nvSpPr>
        <p:spPr/>
        <p:txBody>
          <a:bodyPr/>
          <a:lstStyle/>
          <a:p>
            <a:fld id="{0273CDDF-ED2D-4447-B7B8-5C8C2911D55B}" type="slidenum">
              <a:rPr lang="en-US" smtClean="0"/>
              <a:t>14</a:t>
            </a:fld>
            <a:endParaRPr lang="en-US"/>
          </a:p>
        </p:txBody>
      </p:sp>
    </p:spTree>
    <p:extLst>
      <p:ext uri="{BB962C8B-B14F-4D97-AF65-F5344CB8AC3E}">
        <p14:creationId xmlns:p14="http://schemas.microsoft.com/office/powerpoint/2010/main" val="90155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Future work could design and conduct user studies to gather data on the effects of delay on other atomic actions, like navigation. Data from these studies could be modeled as in this paper, and those models can be combined with our models of target selection to simulate the effects of delay for a richer set of games. For example, the navigation models could be used in conjunction with our models of target selection to simulate shooting actions, allowing study of the effects of delay for the many commercial shooter games that have not been evaluated. </a:t>
            </a:r>
            <a:endParaRPr lang="en-US" dirty="0"/>
          </a:p>
          <a:p>
            <a:endParaRPr lang="en-US" dirty="0"/>
          </a:p>
        </p:txBody>
      </p:sp>
      <p:sp>
        <p:nvSpPr>
          <p:cNvPr id="4" name="Slide Number Placeholder 3"/>
          <p:cNvSpPr>
            <a:spLocks noGrp="1"/>
          </p:cNvSpPr>
          <p:nvPr>
            <p:ph type="sldNum" sz="quarter" idx="5"/>
          </p:nvPr>
        </p:nvSpPr>
        <p:spPr/>
        <p:txBody>
          <a:bodyPr/>
          <a:lstStyle/>
          <a:p>
            <a:fld id="{B77C5DD0-E585-4E49-BCFF-3926388EFF53}" type="slidenum">
              <a:rPr lang="en-US" smtClean="0"/>
              <a:t>15</a:t>
            </a:fld>
            <a:endParaRPr lang="en-US"/>
          </a:p>
        </p:txBody>
      </p:sp>
    </p:spTree>
    <p:extLst>
      <p:ext uri="{BB962C8B-B14F-4D97-AF65-F5344CB8AC3E}">
        <p14:creationId xmlns:p14="http://schemas.microsoft.com/office/powerpoint/2010/main" val="260799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Thanks for your attention on the work!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53BCC-A3CB-B242-AB26-ED0949A63C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07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3CDDF-ED2D-4447-B7B8-5C8C291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57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Need to evaluate across games</a:t>
            </a:r>
            <a:r>
              <a:rPr lang="zh-CN" altLang="en-US" sz="1200" dirty="0"/>
              <a:t> </a:t>
            </a:r>
            <a:r>
              <a:rPr lang="en-US" altLang="zh-CN" sz="1200" dirty="0"/>
              <a:t>and</a:t>
            </a:r>
            <a:r>
              <a:rPr lang="zh-CN" altLang="en-US" sz="1200" dirty="0"/>
              <a:t> </a:t>
            </a:r>
            <a:r>
              <a:rPr lang="en-US" sz="1200" dirty="0"/>
              <a:t>system</a:t>
            </a:r>
            <a:r>
              <a:rPr lang="zh-CN" altLang="en-US" sz="1200" dirty="0"/>
              <a:t> </a:t>
            </a:r>
            <a:r>
              <a:rPr lang="en-US" sz="1200" dirty="0"/>
              <a:t>config</a:t>
            </a:r>
            <a:r>
              <a:rPr lang="en-US" altLang="zh-CN" sz="1200" dirty="0"/>
              <a:t>urations.</a:t>
            </a:r>
            <a:r>
              <a:rPr lang="zh-CN" altLang="en-US" sz="1200" dirty="0"/>
              <a:t> </a:t>
            </a:r>
            <a:endParaRPr lang="en-US" sz="1200"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Methods are to setup experiments, but that is the user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study - expensive, time consuming</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139942-85F4-3A42-838C-9D809ED418C0}" type="slidenum">
              <a:rPr lang="en-US" smtClean="0"/>
              <a:t>18</a:t>
            </a:fld>
            <a:endParaRPr lang="en-US"/>
          </a:p>
        </p:txBody>
      </p:sp>
    </p:spTree>
    <p:extLst>
      <p:ext uri="{BB962C8B-B14F-4D97-AF65-F5344CB8AC3E}">
        <p14:creationId xmlns:p14="http://schemas.microsoft.com/office/powerpoint/2010/main" val="787548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a:t>
            </a:r>
            <a:r>
              <a:rPr lang="zh-CN" altLang="en-US" dirty="0"/>
              <a:t> </a:t>
            </a:r>
            <a:r>
              <a:rPr lang="en-US" altLang="zh-CN" dirty="0"/>
              <a:t>the</a:t>
            </a:r>
            <a:r>
              <a:rPr lang="zh-CN" altLang="en-US" dirty="0"/>
              <a:t> </a:t>
            </a:r>
            <a:r>
              <a:rPr lang="en-US" altLang="zh-CN" dirty="0"/>
              <a:t>gray</a:t>
            </a:r>
            <a:r>
              <a:rPr lang="zh-CN" altLang="en-US" dirty="0"/>
              <a:t> </a:t>
            </a:r>
            <a:r>
              <a:rPr lang="en-US" altLang="zh-CN" dirty="0"/>
              <a:t>part,</a:t>
            </a:r>
            <a:r>
              <a:rPr lang="zh-CN" altLang="en-US" dirty="0"/>
              <a:t> </a:t>
            </a:r>
            <a:r>
              <a:rPr lang="en-US" altLang="zh-CN" dirty="0"/>
              <a:t>there</a:t>
            </a:r>
            <a:r>
              <a:rPr lang="zh-CN" altLang="en-US" dirty="0"/>
              <a:t> </a:t>
            </a:r>
            <a:r>
              <a:rPr lang="en-US" altLang="zh-CN" dirty="0"/>
              <a:t>are</a:t>
            </a:r>
            <a:r>
              <a:rPr lang="zh-CN" altLang="en-US" dirty="0"/>
              <a:t> </a:t>
            </a:r>
            <a:r>
              <a:rPr lang="en-US" altLang="zh-CN" dirty="0"/>
              <a:t>just</a:t>
            </a:r>
            <a:r>
              <a:rPr lang="zh-CN" altLang="en-US" dirty="0"/>
              <a:t> </a:t>
            </a:r>
            <a:r>
              <a:rPr lang="en-US" altLang="zh-CN" dirty="0"/>
              <a:t>few</a:t>
            </a:r>
            <a:r>
              <a:rPr lang="zh-CN" altLang="en-US" dirty="0"/>
              <a:t> </a:t>
            </a:r>
            <a:r>
              <a:rPr lang="en-US" altLang="zh-CN" dirty="0"/>
              <a:t>points</a:t>
            </a:r>
            <a:r>
              <a:rPr lang="zh-CN" altLang="en-US" dirty="0"/>
              <a:t> </a:t>
            </a:r>
            <a:r>
              <a:rPr lang="en-US" altLang="zh-CN" dirty="0"/>
              <a:t>that</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need</a:t>
            </a:r>
            <a:r>
              <a:rPr lang="zh-CN" altLang="en-US" dirty="0"/>
              <a:t> </a:t>
            </a:r>
            <a:r>
              <a:rPr lang="en-US" altLang="zh-CN" dirty="0"/>
              <a:t>to</a:t>
            </a:r>
            <a:r>
              <a:rPr lang="zh-CN" altLang="en-US" dirty="0"/>
              <a:t> </a:t>
            </a:r>
            <a:r>
              <a:rPr lang="en-US" altLang="zh-CN" dirty="0"/>
              <a:t>to</a:t>
            </a:r>
            <a:r>
              <a:rPr lang="zh-CN" altLang="en-US" dirty="0"/>
              <a:t> </a:t>
            </a:r>
            <a:r>
              <a:rPr lang="en-US" altLang="zh-CN" dirty="0"/>
              <a:t>anything</a:t>
            </a:r>
            <a:r>
              <a:rPr lang="zh-CN" altLang="en-US" dirty="0"/>
              <a:t> </a:t>
            </a:r>
            <a:r>
              <a:rPr lang="en-US" altLang="zh-CN" dirty="0"/>
              <a:t>to</a:t>
            </a:r>
            <a:r>
              <a:rPr lang="zh-CN" altLang="en-US" dirty="0"/>
              <a:t> </a:t>
            </a:r>
            <a:r>
              <a:rPr lang="en-US" altLang="zh-CN" dirty="0"/>
              <a:t>them,</a:t>
            </a:r>
            <a:r>
              <a:rPr lang="zh-CN" altLang="en-US" dirty="0"/>
              <a:t> </a:t>
            </a:r>
            <a:endParaRPr lang="en-US" altLang="zh-CN" dirty="0"/>
          </a:p>
          <a:p>
            <a:endParaRPr lang="en-US" dirty="0"/>
          </a:p>
          <a:p>
            <a:r>
              <a:rPr lang="en-US" altLang="zh-CN" dirty="0"/>
              <a:t>For</a:t>
            </a:r>
            <a:r>
              <a:rPr lang="zh-CN" altLang="en-US" dirty="0"/>
              <a:t> </a:t>
            </a:r>
            <a:r>
              <a:rPr lang="en-US" altLang="zh-CN" dirty="0"/>
              <a:t>the</a:t>
            </a:r>
            <a:r>
              <a:rPr lang="zh-CN" altLang="en-US" dirty="0"/>
              <a:t> </a:t>
            </a:r>
            <a:r>
              <a:rPr lang="en-US" altLang="zh-CN" dirty="0"/>
              <a:t>orange</a:t>
            </a:r>
            <a:r>
              <a:rPr lang="zh-CN" altLang="en-US" dirty="0"/>
              <a:t> </a:t>
            </a:r>
            <a:r>
              <a:rPr lang="en-US" altLang="zh-CN" dirty="0"/>
              <a:t>and</a:t>
            </a:r>
            <a:r>
              <a:rPr lang="zh-CN" altLang="en-US" dirty="0"/>
              <a:t> </a:t>
            </a:r>
            <a:r>
              <a:rPr lang="en-US" altLang="zh-CN" dirty="0"/>
              <a:t>green</a:t>
            </a:r>
            <a:r>
              <a:rPr lang="zh-CN" altLang="en-US" dirty="0"/>
              <a:t> </a:t>
            </a:r>
            <a:r>
              <a:rPr lang="en-US" altLang="zh-CN" dirty="0"/>
              <a:t>part,</a:t>
            </a:r>
            <a:r>
              <a:rPr lang="zh-CN" altLang="en-US" dirty="0"/>
              <a:t> </a:t>
            </a:r>
            <a:r>
              <a:rPr lang="en-US" altLang="zh-CN" dirty="0"/>
              <a:t>there</a:t>
            </a:r>
            <a:r>
              <a:rPr lang="zh-CN" altLang="en-US" dirty="0"/>
              <a:t> </a:t>
            </a:r>
            <a:r>
              <a:rPr lang="en-US" altLang="zh-CN" dirty="0"/>
              <a:t>are</a:t>
            </a:r>
            <a:r>
              <a:rPr lang="zh-CN" altLang="en-US" dirty="0"/>
              <a:t> </a:t>
            </a:r>
            <a:r>
              <a:rPr lang="en-US" altLang="zh-CN" dirty="0"/>
              <a:t>lots</a:t>
            </a:r>
            <a:r>
              <a:rPr lang="zh-CN" altLang="en-US" dirty="0"/>
              <a:t> </a:t>
            </a:r>
            <a:r>
              <a:rPr lang="en-US" altLang="zh-CN" dirty="0"/>
              <a:t>of</a:t>
            </a:r>
            <a:r>
              <a:rPr lang="zh-CN" altLang="en-US" dirty="0"/>
              <a:t> </a:t>
            </a:r>
            <a:r>
              <a:rPr lang="en-US" altLang="zh-CN" dirty="0"/>
              <a:t>points</a:t>
            </a:r>
            <a:r>
              <a:rPr lang="zh-CN" altLang="en-US" dirty="0"/>
              <a:t> </a:t>
            </a:r>
            <a:r>
              <a:rPr lang="en-US" altLang="zh-CN" dirty="0"/>
              <a:t>there</a:t>
            </a:r>
            <a:r>
              <a:rPr lang="zh-CN" altLang="en-US" dirty="0"/>
              <a:t> </a:t>
            </a:r>
            <a:r>
              <a:rPr lang="en-US" altLang="zh-CN" dirty="0"/>
              <a:t>that</a:t>
            </a:r>
            <a:r>
              <a:rPr lang="zh-CN" altLang="en-US" dirty="0"/>
              <a:t> </a:t>
            </a:r>
            <a:r>
              <a:rPr lang="en-US" altLang="zh-CN" dirty="0"/>
              <a:t>we</a:t>
            </a:r>
            <a:r>
              <a:rPr lang="zh-CN" altLang="en-US" dirty="0"/>
              <a:t> </a:t>
            </a:r>
            <a:r>
              <a:rPr lang="en-US" altLang="zh-CN" dirty="0"/>
              <a:t>cannot</a:t>
            </a:r>
            <a:r>
              <a:rPr lang="zh-CN" altLang="en-US" dirty="0"/>
              <a:t> </a:t>
            </a:r>
            <a:r>
              <a:rPr lang="en-US" altLang="zh-CN" dirty="0"/>
              <a:t>ignore.</a:t>
            </a:r>
            <a:r>
              <a:rPr lang="zh-CN" altLang="en-US" dirty="0"/>
              <a:t> </a:t>
            </a:r>
            <a:endParaRPr lang="en-US" altLang="zh-CN" dirty="0"/>
          </a:p>
          <a:p>
            <a:endParaRPr lang="en-US" dirty="0"/>
          </a:p>
          <a:p>
            <a:r>
              <a:rPr lang="en-US" altLang="zh-CN" dirty="0"/>
              <a:t>We</a:t>
            </a:r>
            <a:r>
              <a:rPr lang="zh-CN" altLang="en-US" dirty="0"/>
              <a:t> </a:t>
            </a:r>
            <a:r>
              <a:rPr lang="en-US" altLang="zh-CN" dirty="0"/>
              <a:t>have</a:t>
            </a:r>
            <a:r>
              <a:rPr lang="zh-CN" altLang="en-US" dirty="0"/>
              <a:t> </a:t>
            </a:r>
            <a:r>
              <a:rPr lang="en-US" altLang="zh-CN" dirty="0"/>
              <a:t>a</a:t>
            </a:r>
            <a:r>
              <a:rPr lang="zh-CN" altLang="en-US" dirty="0"/>
              <a:t> </a:t>
            </a:r>
            <a:r>
              <a:rPr lang="en-US" altLang="zh-CN" dirty="0"/>
              <a:t>graph</a:t>
            </a:r>
            <a:r>
              <a:rPr lang="zh-CN" altLang="en-US" dirty="0"/>
              <a:t> </a:t>
            </a:r>
            <a:r>
              <a:rPr lang="en-US" altLang="zh-CN" dirty="0"/>
              <a:t>here</a:t>
            </a:r>
            <a:r>
              <a:rPr lang="zh-CN" altLang="en-US" dirty="0"/>
              <a:t> </a:t>
            </a:r>
            <a:r>
              <a:rPr lang="en-US" altLang="zh-CN" dirty="0"/>
              <a:t>,</a:t>
            </a:r>
            <a:r>
              <a:rPr lang="zh-CN" altLang="en-US" dirty="0"/>
              <a:t> </a:t>
            </a:r>
            <a:r>
              <a:rPr lang="en-US" altLang="zh-CN" dirty="0"/>
              <a:t>where</a:t>
            </a:r>
            <a:r>
              <a:rPr lang="zh-CN" altLang="en-US" dirty="0"/>
              <a:t> </a:t>
            </a:r>
            <a:r>
              <a:rPr lang="en-US" altLang="zh-CN" dirty="0"/>
              <a:t>x</a:t>
            </a:r>
            <a:r>
              <a:rPr lang="zh-CN" altLang="en-US" dirty="0"/>
              <a:t> </a:t>
            </a:r>
            <a:r>
              <a:rPr lang="en-US" altLang="zh-CN" dirty="0"/>
              <a:t>axis</a:t>
            </a:r>
            <a:r>
              <a:rPr lang="zh-CN" altLang="en-US" dirty="0"/>
              <a:t> </a:t>
            </a:r>
            <a:r>
              <a:rPr lang="en-US" altLang="zh-CN" dirty="0"/>
              <a:t>is</a:t>
            </a:r>
            <a:r>
              <a:rPr lang="zh-CN" altLang="en-US" dirty="0"/>
              <a:t> </a:t>
            </a:r>
            <a:r>
              <a:rPr lang="en-US" altLang="zh-CN" dirty="0"/>
              <a:t>,</a:t>
            </a:r>
            <a:r>
              <a:rPr lang="zh-CN" altLang="en-US" dirty="0"/>
              <a:t> </a:t>
            </a:r>
            <a:r>
              <a:rPr lang="en-US" altLang="zh-CN" dirty="0"/>
              <a:t>y</a:t>
            </a:r>
            <a:r>
              <a:rPr lang="zh-CN" altLang="en-US" dirty="0"/>
              <a:t> </a:t>
            </a:r>
            <a:r>
              <a:rPr lang="en-US" altLang="zh-CN" dirty="0"/>
              <a:t>axis</a:t>
            </a:r>
            <a:r>
              <a:rPr lang="zh-CN" altLang="en-US" dirty="0"/>
              <a:t> </a:t>
            </a:r>
            <a:r>
              <a:rPr lang="en-US" altLang="zh-CN" dirty="0"/>
              <a:t>is….</a:t>
            </a:r>
            <a:endParaRPr lang="en-US" dirty="0"/>
          </a:p>
          <a:p>
            <a:r>
              <a:rPr lang="en-US" altLang="zh-CN" dirty="0"/>
              <a:t>For</a:t>
            </a:r>
            <a:r>
              <a:rPr lang="zh-CN" altLang="en-US" dirty="0"/>
              <a:t>  </a:t>
            </a:r>
            <a:r>
              <a:rPr lang="en-US" altLang="zh-CN" dirty="0"/>
              <a:t>the</a:t>
            </a:r>
            <a:r>
              <a:rPr lang="zh-CN" altLang="en-US" dirty="0"/>
              <a:t> </a:t>
            </a:r>
            <a:r>
              <a:rPr lang="en-US" altLang="zh-CN" dirty="0"/>
              <a:t>green</a:t>
            </a:r>
            <a:r>
              <a:rPr lang="zh-CN" altLang="en-US" dirty="0"/>
              <a:t> </a:t>
            </a:r>
            <a:r>
              <a:rPr lang="en-US" altLang="zh-CN" dirty="0"/>
              <a:t>part,</a:t>
            </a:r>
            <a:r>
              <a:rPr lang="zh-CN" altLang="en-US" dirty="0"/>
              <a:t> </a:t>
            </a:r>
            <a:r>
              <a:rPr lang="en-US" altLang="zh-CN" dirty="0"/>
              <a:t>the</a:t>
            </a:r>
            <a:r>
              <a:rPr lang="zh-CN" altLang="en-US" dirty="0"/>
              <a:t> </a:t>
            </a:r>
            <a:r>
              <a:rPr lang="en-US" altLang="zh-CN" dirty="0"/>
              <a:t>data</a:t>
            </a:r>
            <a:r>
              <a:rPr lang="zh-CN" altLang="en-US" dirty="0"/>
              <a:t> </a:t>
            </a:r>
            <a:r>
              <a:rPr lang="en-US" altLang="zh-CN" dirty="0"/>
              <a:t>look</a:t>
            </a:r>
            <a:r>
              <a:rPr lang="zh-CN" altLang="en-US" dirty="0"/>
              <a:t> </a:t>
            </a:r>
            <a:r>
              <a:rPr lang="en-US" altLang="zh-CN" dirty="0"/>
              <a:t>like</a:t>
            </a:r>
            <a:r>
              <a:rPr lang="zh-CN" altLang="en-US" dirty="0"/>
              <a:t> </a:t>
            </a:r>
            <a:r>
              <a:rPr lang="en-US" altLang="zh-CN" dirty="0"/>
              <a:t>the</a:t>
            </a:r>
            <a:r>
              <a:rPr lang="zh-CN" altLang="en-US" dirty="0"/>
              <a:t> </a:t>
            </a:r>
            <a:r>
              <a:rPr lang="en-US" altLang="zh-CN" dirty="0"/>
              <a:t>yellow</a:t>
            </a:r>
            <a:r>
              <a:rPr lang="zh-CN" altLang="en-US" dirty="0"/>
              <a:t> </a:t>
            </a:r>
            <a:r>
              <a:rPr lang="en-US" altLang="zh-CN" dirty="0"/>
              <a:t>line</a:t>
            </a:r>
            <a:r>
              <a:rPr lang="zh-CN" altLang="en-US" dirty="0"/>
              <a:t> </a:t>
            </a:r>
            <a:r>
              <a:rPr lang="en-US" altLang="zh-CN" dirty="0"/>
              <a:t>on</a:t>
            </a:r>
            <a:r>
              <a:rPr lang="zh-CN" altLang="en-US" dirty="0"/>
              <a:t> </a:t>
            </a:r>
            <a:r>
              <a:rPr lang="en-US" altLang="zh-CN" dirty="0"/>
              <a:t>the</a:t>
            </a:r>
            <a:r>
              <a:rPr lang="zh-CN" altLang="en-US" dirty="0"/>
              <a:t> </a:t>
            </a:r>
            <a:r>
              <a:rPr lang="en-US" altLang="zh-CN" dirty="0"/>
              <a:t>rightmost.</a:t>
            </a:r>
            <a:r>
              <a:rPr lang="zh-CN" altLang="en-US" dirty="0"/>
              <a:t> </a:t>
            </a:r>
            <a:r>
              <a:rPr lang="en-US" altLang="zh-CN" dirty="0"/>
              <a:t>And</a:t>
            </a:r>
            <a:r>
              <a:rPr lang="zh-CN" altLang="en-US" dirty="0"/>
              <a:t> </a:t>
            </a:r>
            <a:r>
              <a:rPr lang="en-US" altLang="zh-CN" dirty="0"/>
              <a:t>we</a:t>
            </a:r>
            <a:r>
              <a:rPr lang="zh-CN" altLang="en-US" dirty="0"/>
              <a:t> </a:t>
            </a:r>
            <a:r>
              <a:rPr lang="en-US" altLang="zh-CN" dirty="0"/>
              <a:t>took</a:t>
            </a:r>
            <a:r>
              <a:rPr lang="zh-CN" altLang="en-US" dirty="0"/>
              <a:t> </a:t>
            </a:r>
            <a:r>
              <a:rPr lang="en-US" altLang="zh-CN" dirty="0"/>
              <a:t>use</a:t>
            </a:r>
            <a:r>
              <a:rPr lang="zh-CN" altLang="en-US" dirty="0"/>
              <a:t> </a:t>
            </a:r>
            <a:r>
              <a:rPr lang="en-US" altLang="zh-CN" dirty="0"/>
              <a:t>of</a:t>
            </a:r>
            <a:r>
              <a:rPr lang="zh-CN" altLang="en-US" dirty="0"/>
              <a:t> </a:t>
            </a:r>
            <a:r>
              <a:rPr lang="en-US" altLang="zh-CN" dirty="0"/>
              <a:t>existing</a:t>
            </a:r>
            <a:r>
              <a:rPr lang="zh-CN" altLang="en-US" dirty="0"/>
              <a:t> </a:t>
            </a:r>
            <a:r>
              <a:rPr lang="en-US" altLang="zh-CN" dirty="0"/>
              <a:t>CDF</a:t>
            </a:r>
            <a:r>
              <a:rPr lang="zh-CN" altLang="en-US" dirty="0"/>
              <a:t> </a:t>
            </a:r>
            <a:r>
              <a:rPr lang="en-US" altLang="zh-CN" dirty="0"/>
              <a:t>models,</a:t>
            </a:r>
            <a:r>
              <a:rPr lang="zh-CN" altLang="en-US" dirty="0"/>
              <a:t> </a:t>
            </a:r>
            <a:r>
              <a:rPr lang="en-US" altLang="zh-CN" dirty="0"/>
              <a:t>randomly</a:t>
            </a:r>
            <a:r>
              <a:rPr lang="zh-CN" altLang="en-US" dirty="0"/>
              <a:t> </a:t>
            </a:r>
            <a:r>
              <a:rPr lang="en-US" altLang="zh-CN" dirty="0"/>
              <a:t>generate</a:t>
            </a:r>
            <a:r>
              <a:rPr lang="zh-CN" altLang="en-US" dirty="0"/>
              <a:t> </a:t>
            </a:r>
            <a:r>
              <a:rPr lang="en-US" altLang="zh-CN" dirty="0"/>
              <a:t>points</a:t>
            </a:r>
            <a:r>
              <a:rPr lang="zh-CN" altLang="en-US" dirty="0"/>
              <a:t> </a:t>
            </a:r>
            <a:r>
              <a:rPr lang="en-US" altLang="zh-CN" dirty="0"/>
              <a:t>from</a:t>
            </a:r>
            <a:r>
              <a:rPr lang="zh-CN" altLang="en-US" dirty="0"/>
              <a:t> </a:t>
            </a:r>
            <a:r>
              <a:rPr lang="en-US" altLang="zh-CN" dirty="0"/>
              <a:t>greater</a:t>
            </a:r>
            <a:r>
              <a:rPr lang="zh-CN" altLang="en-US" dirty="0"/>
              <a:t> </a:t>
            </a:r>
            <a:r>
              <a:rPr lang="en-US" altLang="zh-CN" dirty="0"/>
              <a:t>than</a:t>
            </a:r>
            <a:r>
              <a:rPr lang="zh-CN" altLang="en-US" dirty="0"/>
              <a:t> </a:t>
            </a:r>
            <a:r>
              <a:rPr lang="en-US" altLang="zh-CN" dirty="0"/>
              <a:t>30</a:t>
            </a:r>
            <a:r>
              <a:rPr lang="zh-CN" altLang="en-US" dirty="0"/>
              <a:t> </a:t>
            </a:r>
            <a:r>
              <a:rPr lang="en-US" altLang="zh-CN" dirty="0"/>
              <a:t>part.</a:t>
            </a:r>
            <a:r>
              <a:rPr lang="zh-CN" altLang="en-US" dirty="0"/>
              <a:t> </a:t>
            </a:r>
            <a:endParaRPr lang="en-US" altLang="zh-CN" dirty="0"/>
          </a:p>
          <a:p>
            <a:endParaRPr lang="en-US" dirty="0"/>
          </a:p>
          <a:p>
            <a:r>
              <a:rPr lang="en-US" altLang="zh-CN" dirty="0"/>
              <a:t>For</a:t>
            </a:r>
            <a:r>
              <a:rPr lang="zh-CN" altLang="en-US" dirty="0"/>
              <a:t> </a:t>
            </a:r>
            <a:r>
              <a:rPr lang="en-US" altLang="zh-CN" dirty="0"/>
              <a:t>the</a:t>
            </a:r>
            <a:r>
              <a:rPr lang="zh-CN" altLang="en-US" dirty="0"/>
              <a:t> </a:t>
            </a:r>
            <a:r>
              <a:rPr lang="en-US" altLang="zh-CN" dirty="0"/>
              <a:t>yellow</a:t>
            </a:r>
            <a:r>
              <a:rPr lang="zh-CN" altLang="en-US" dirty="0"/>
              <a:t> </a:t>
            </a:r>
            <a:r>
              <a:rPr lang="en-US" altLang="zh-CN" dirty="0"/>
              <a:t>part,</a:t>
            </a:r>
            <a:r>
              <a:rPr lang="zh-CN" altLang="en-US" dirty="0"/>
              <a:t> </a:t>
            </a:r>
            <a:r>
              <a:rPr lang="en-US" altLang="zh-CN" dirty="0"/>
              <a:t>the</a:t>
            </a:r>
            <a:r>
              <a:rPr lang="zh-CN" altLang="en-US" dirty="0"/>
              <a:t> </a:t>
            </a:r>
            <a:r>
              <a:rPr lang="en-US" altLang="zh-CN" dirty="0"/>
              <a:t>data</a:t>
            </a:r>
            <a:r>
              <a:rPr lang="zh-CN" altLang="en-US" dirty="0"/>
              <a:t> </a:t>
            </a:r>
            <a:r>
              <a:rPr lang="en-US" altLang="zh-CN" dirty="0"/>
              <a:t>look</a:t>
            </a:r>
            <a:r>
              <a:rPr lang="zh-CN" altLang="en-US" dirty="0"/>
              <a:t> </a:t>
            </a:r>
            <a:r>
              <a:rPr lang="en-US" altLang="zh-CN" dirty="0"/>
              <a:t>like</a:t>
            </a:r>
            <a:r>
              <a:rPr lang="zh-CN" altLang="en-US" dirty="0"/>
              <a:t> </a:t>
            </a:r>
            <a:r>
              <a:rPr lang="en-US" altLang="zh-CN" dirty="0"/>
              <a:t>the</a:t>
            </a:r>
            <a:r>
              <a:rPr lang="zh-CN" altLang="en-US" dirty="0"/>
              <a:t> </a:t>
            </a:r>
            <a:r>
              <a:rPr lang="en-US" altLang="zh-CN" dirty="0"/>
              <a:t>orange</a:t>
            </a:r>
            <a:r>
              <a:rPr lang="zh-CN" altLang="en-US" dirty="0"/>
              <a:t> </a:t>
            </a:r>
            <a:r>
              <a:rPr lang="en-US" altLang="zh-CN" dirty="0"/>
              <a:t>line</a:t>
            </a:r>
            <a:r>
              <a:rPr lang="zh-CN" altLang="en-US" dirty="0"/>
              <a:t> </a:t>
            </a:r>
            <a:r>
              <a:rPr lang="en-US" altLang="zh-CN" dirty="0"/>
              <a:t>in</a:t>
            </a:r>
            <a:r>
              <a:rPr lang="zh-CN" altLang="en-US" dirty="0"/>
              <a:t> </a:t>
            </a:r>
            <a:r>
              <a:rPr lang="en-US" altLang="zh-CN" dirty="0"/>
              <a:t>the</a:t>
            </a:r>
            <a:r>
              <a:rPr lang="zh-CN" altLang="en-US" dirty="0"/>
              <a:t> </a:t>
            </a:r>
            <a:r>
              <a:rPr lang="en-US" altLang="zh-CN" dirty="0"/>
              <a:t>middle.</a:t>
            </a:r>
            <a:r>
              <a:rPr lang="zh-CN" altLang="en-US" dirty="0"/>
              <a:t> </a:t>
            </a:r>
            <a:r>
              <a:rPr lang="en-US" altLang="zh-CN" dirty="0"/>
              <a:t>The</a:t>
            </a:r>
            <a:r>
              <a:rPr lang="zh-CN" altLang="en-US" dirty="0"/>
              <a:t> </a:t>
            </a:r>
            <a:r>
              <a:rPr lang="en-US" altLang="zh-CN" dirty="0"/>
              <a:t>existing</a:t>
            </a:r>
            <a:r>
              <a:rPr lang="zh-CN" altLang="en-US" dirty="0"/>
              <a:t> </a:t>
            </a:r>
            <a:r>
              <a:rPr lang="en-US" altLang="zh-CN" dirty="0"/>
              <a:t>CDF</a:t>
            </a:r>
            <a:r>
              <a:rPr lang="zh-CN" altLang="en-US" dirty="0"/>
              <a:t> </a:t>
            </a:r>
            <a:r>
              <a:rPr lang="en-US" altLang="zh-CN" dirty="0"/>
              <a:t>models</a:t>
            </a:r>
            <a:r>
              <a:rPr lang="zh-CN" altLang="en-US" dirty="0"/>
              <a:t> </a:t>
            </a:r>
            <a:r>
              <a:rPr lang="en-US" altLang="zh-CN" dirty="0"/>
              <a:t>didn’t</a:t>
            </a:r>
            <a:r>
              <a:rPr lang="zh-CN" altLang="en-US" dirty="0"/>
              <a:t> </a:t>
            </a:r>
            <a:r>
              <a:rPr lang="en-US" altLang="zh-CN" dirty="0"/>
              <a:t>get</a:t>
            </a:r>
            <a:r>
              <a:rPr lang="zh-CN" altLang="en-US" dirty="0"/>
              <a:t> </a:t>
            </a:r>
            <a:r>
              <a:rPr lang="en-US" altLang="zh-CN" dirty="0"/>
              <a:t>to</a:t>
            </a:r>
            <a:r>
              <a:rPr lang="zh-CN" altLang="en-US" dirty="0"/>
              <a:t> </a:t>
            </a:r>
            <a:r>
              <a:rPr lang="en-US" altLang="zh-CN" dirty="0"/>
              <a:t>30.</a:t>
            </a:r>
            <a:r>
              <a:rPr lang="zh-CN" altLang="en-US" dirty="0"/>
              <a:t> </a:t>
            </a:r>
            <a:r>
              <a:rPr lang="en-US" altLang="zh-CN" dirty="0"/>
              <a:t>So</a:t>
            </a:r>
            <a:r>
              <a:rPr lang="zh-CN" altLang="en-US" dirty="0"/>
              <a:t> </a:t>
            </a:r>
            <a:r>
              <a:rPr lang="en-US" altLang="zh-CN" dirty="0"/>
              <a:t>we</a:t>
            </a:r>
            <a:r>
              <a:rPr lang="zh-CN" altLang="en-US" dirty="0"/>
              <a:t> </a:t>
            </a:r>
            <a:r>
              <a:rPr lang="en-US" altLang="zh-CN" dirty="0"/>
              <a:t>make</a:t>
            </a:r>
            <a:r>
              <a:rPr lang="zh-CN" altLang="en-US" dirty="0"/>
              <a:t> </a:t>
            </a:r>
            <a:r>
              <a:rPr lang="en-US" altLang="zh-CN" dirty="0"/>
              <a:t>linear</a:t>
            </a:r>
            <a:r>
              <a:rPr lang="zh-CN" altLang="en-US" dirty="0"/>
              <a:t> </a:t>
            </a:r>
            <a:r>
              <a:rPr lang="en-US" altLang="zh-CN" dirty="0"/>
              <a:t>regression</a:t>
            </a:r>
            <a:r>
              <a:rPr lang="zh-CN" altLang="en-US" dirty="0"/>
              <a:t> </a:t>
            </a:r>
            <a:r>
              <a:rPr lang="en-US" altLang="zh-CN" dirty="0"/>
              <a:t>from</a:t>
            </a:r>
            <a:r>
              <a:rPr lang="zh-CN" altLang="en-US" dirty="0"/>
              <a:t> </a:t>
            </a:r>
            <a:r>
              <a:rPr lang="en-US" altLang="zh-CN" dirty="0"/>
              <a:t>CDF</a:t>
            </a:r>
            <a:r>
              <a:rPr lang="zh-CN" altLang="en-US" dirty="0"/>
              <a:t> </a:t>
            </a:r>
            <a:r>
              <a:rPr lang="en-US" altLang="zh-CN" dirty="0"/>
              <a:t>using</a:t>
            </a:r>
            <a:r>
              <a:rPr lang="zh-CN" altLang="en-US" dirty="0"/>
              <a:t> </a:t>
            </a:r>
            <a:r>
              <a:rPr lang="en-US" altLang="zh-CN" dirty="0"/>
              <a:t>last</a:t>
            </a:r>
            <a:r>
              <a:rPr lang="zh-CN" altLang="en-US" dirty="0"/>
              <a:t> </a:t>
            </a:r>
            <a:r>
              <a:rPr lang="en-US" altLang="zh-CN" dirty="0"/>
              <a:t>5</a:t>
            </a:r>
            <a:r>
              <a:rPr lang="zh-CN" altLang="en-US" dirty="0"/>
              <a:t> </a:t>
            </a:r>
            <a:r>
              <a:rPr lang="en-US" altLang="zh-CN" dirty="0"/>
              <a:t>non</a:t>
            </a:r>
            <a:r>
              <a:rPr lang="zh-CN" altLang="en-US" dirty="0"/>
              <a:t> </a:t>
            </a:r>
            <a:r>
              <a:rPr lang="en-US" altLang="zh-CN" dirty="0"/>
              <a:t>30</a:t>
            </a:r>
            <a:r>
              <a:rPr lang="zh-CN" altLang="en-US" dirty="0"/>
              <a:t> </a:t>
            </a:r>
            <a:r>
              <a:rPr lang="en-US" altLang="zh-CN" dirty="0"/>
              <a:t>points,</a:t>
            </a:r>
            <a:r>
              <a:rPr lang="zh-CN" altLang="en-US" dirty="0"/>
              <a:t> </a:t>
            </a:r>
            <a:r>
              <a:rPr lang="en-US" altLang="zh-CN" dirty="0"/>
              <a:t>and</a:t>
            </a:r>
            <a:r>
              <a:rPr lang="zh-CN" altLang="en-US" dirty="0"/>
              <a:t> </a:t>
            </a:r>
            <a:r>
              <a:rPr lang="en-US" altLang="zh-CN" dirty="0"/>
              <a:t>evenly</a:t>
            </a:r>
            <a:r>
              <a:rPr lang="zh-CN" altLang="en-US" dirty="0"/>
              <a:t> </a:t>
            </a:r>
            <a:r>
              <a:rPr lang="en-US" altLang="zh-CN" dirty="0"/>
              <a:t>take</a:t>
            </a:r>
            <a:r>
              <a:rPr lang="zh-CN" altLang="en-US" dirty="0"/>
              <a:t> </a:t>
            </a:r>
            <a:r>
              <a:rPr lang="en-US" altLang="zh-CN" dirty="0"/>
              <a:t>points</a:t>
            </a:r>
            <a:r>
              <a:rPr lang="zh-CN" altLang="en-US" dirty="0"/>
              <a:t> </a:t>
            </a:r>
            <a:r>
              <a:rPr lang="en-US" altLang="zh-CN" dirty="0"/>
              <a:t>from</a:t>
            </a:r>
            <a:r>
              <a:rPr lang="zh-CN" altLang="en-US" dirty="0"/>
              <a:t> </a:t>
            </a:r>
            <a:r>
              <a:rPr lang="en-US" altLang="zh-CN" dirty="0"/>
              <a:t>it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3CDDF-ED2D-4447-B7B8-5C8C291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38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let’s talk about motivation.  First person shooter is one of the most popular game genre, and it’s lucrative and very sensitive to latency.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want to evaluate player performance in FPS games, however, there are too many different games,  many types of weapons, and more importantly, different skill groups of players, and latency values. There are too many games</a:t>
            </a:r>
            <a:r>
              <a:rPr lang="zh-CN" altLang="en-US" sz="1200" dirty="0"/>
              <a:t> </a:t>
            </a:r>
            <a:r>
              <a:rPr lang="en-US" altLang="zh-CN" sz="1200" dirty="0"/>
              <a:t>and</a:t>
            </a:r>
            <a:r>
              <a:rPr lang="zh-CN" altLang="en-US" sz="1200" dirty="0"/>
              <a:t> </a:t>
            </a:r>
            <a:r>
              <a:rPr lang="en-US" sz="1200" dirty="0"/>
              <a:t>system</a:t>
            </a:r>
            <a:r>
              <a:rPr lang="zh-CN" altLang="en-US" sz="1200" dirty="0"/>
              <a:t> </a:t>
            </a:r>
            <a:r>
              <a:rPr lang="en-US" sz="1200" dirty="0"/>
              <a:t>config</a:t>
            </a:r>
            <a:r>
              <a:rPr lang="en-US" altLang="zh-CN" sz="1200" dirty="0"/>
              <a:t>urations. </a:t>
            </a:r>
            <a:r>
              <a:rPr lang="en-US" altLang="zh-CN" sz="1200" b="0" i="0" u="none" strike="noStrike" kern="1200" dirty="0">
                <a:solidFill>
                  <a:schemeClr val="tx1"/>
                </a:solidFill>
                <a:effectLst/>
                <a:latin typeface="+mn-lt"/>
                <a:ea typeface="+mn-ea"/>
                <a:cs typeface="+mn-cs"/>
              </a:rPr>
              <a:t>It’s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not</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possible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to</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study</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all</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conditions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one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by</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one.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We want to find a way to</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study</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impact</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of</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latency</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FPS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gamers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without iterating</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all</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conditions?</a:t>
            </a:r>
            <a:r>
              <a:rPr lang="zh-CN" altLang="en-US" sz="1200" b="0" i="0" u="none" strike="noStrike" kern="1200" dirty="0">
                <a:solidFill>
                  <a:schemeClr val="tx1"/>
                </a:solidFill>
                <a:effectLst/>
                <a:latin typeface="+mn-lt"/>
                <a:ea typeface="+mn-ea"/>
                <a:cs typeface="+mn-cs"/>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139942-85F4-3A42-838C-9D809ED418C0}" type="slidenum">
              <a:rPr lang="en-US" smtClean="0"/>
              <a:t>2</a:t>
            </a:fld>
            <a:endParaRPr lang="en-US"/>
          </a:p>
        </p:txBody>
      </p:sp>
    </p:spTree>
    <p:extLst>
      <p:ext uri="{BB962C8B-B14F-4D97-AF65-F5344CB8AC3E}">
        <p14:creationId xmlns:p14="http://schemas.microsoft.com/office/powerpoint/2010/main" val="2095316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a:t>
            </a:r>
            <a:r>
              <a:rPr lang="zh-CN" altLang="en-US" dirty="0"/>
              <a:t> </a:t>
            </a:r>
            <a:r>
              <a:rPr lang="en-US" altLang="zh-CN" dirty="0"/>
              <a:t>the</a:t>
            </a:r>
            <a:r>
              <a:rPr lang="zh-CN" altLang="en-US" dirty="0"/>
              <a:t> </a:t>
            </a:r>
            <a:r>
              <a:rPr lang="en-US" altLang="zh-CN" dirty="0"/>
              <a:t>gray</a:t>
            </a:r>
            <a:r>
              <a:rPr lang="zh-CN" altLang="en-US" dirty="0"/>
              <a:t> </a:t>
            </a:r>
            <a:r>
              <a:rPr lang="en-US" altLang="zh-CN" dirty="0"/>
              <a:t>part,</a:t>
            </a:r>
            <a:r>
              <a:rPr lang="zh-CN" altLang="en-US" dirty="0"/>
              <a:t> </a:t>
            </a:r>
            <a:r>
              <a:rPr lang="en-US" altLang="zh-CN" dirty="0"/>
              <a:t>there</a:t>
            </a:r>
            <a:r>
              <a:rPr lang="zh-CN" altLang="en-US" dirty="0"/>
              <a:t> </a:t>
            </a:r>
            <a:r>
              <a:rPr lang="en-US" altLang="zh-CN" dirty="0"/>
              <a:t>are</a:t>
            </a:r>
            <a:r>
              <a:rPr lang="zh-CN" altLang="en-US" dirty="0"/>
              <a:t> </a:t>
            </a:r>
            <a:r>
              <a:rPr lang="en-US" altLang="zh-CN" dirty="0"/>
              <a:t>just</a:t>
            </a:r>
            <a:r>
              <a:rPr lang="zh-CN" altLang="en-US" dirty="0"/>
              <a:t> </a:t>
            </a:r>
            <a:r>
              <a:rPr lang="en-US" altLang="zh-CN" dirty="0"/>
              <a:t>few</a:t>
            </a:r>
            <a:r>
              <a:rPr lang="zh-CN" altLang="en-US" dirty="0"/>
              <a:t> </a:t>
            </a:r>
            <a:r>
              <a:rPr lang="en-US" altLang="zh-CN" dirty="0"/>
              <a:t>points</a:t>
            </a:r>
            <a:r>
              <a:rPr lang="zh-CN" altLang="en-US" dirty="0"/>
              <a:t> </a:t>
            </a:r>
            <a:r>
              <a:rPr lang="en-US" altLang="zh-CN" dirty="0"/>
              <a:t>that</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need</a:t>
            </a:r>
            <a:r>
              <a:rPr lang="zh-CN" altLang="en-US" dirty="0"/>
              <a:t> </a:t>
            </a:r>
            <a:r>
              <a:rPr lang="en-US" altLang="zh-CN" dirty="0"/>
              <a:t>to</a:t>
            </a:r>
            <a:r>
              <a:rPr lang="zh-CN" altLang="en-US" dirty="0"/>
              <a:t> </a:t>
            </a:r>
            <a:r>
              <a:rPr lang="en-US" altLang="zh-CN" dirty="0"/>
              <a:t>to</a:t>
            </a:r>
            <a:r>
              <a:rPr lang="zh-CN" altLang="en-US" dirty="0"/>
              <a:t> </a:t>
            </a:r>
            <a:r>
              <a:rPr lang="en-US" altLang="zh-CN" dirty="0"/>
              <a:t>anything</a:t>
            </a:r>
            <a:r>
              <a:rPr lang="zh-CN" altLang="en-US" dirty="0"/>
              <a:t> </a:t>
            </a:r>
            <a:r>
              <a:rPr lang="en-US" altLang="zh-CN" dirty="0"/>
              <a:t>to</a:t>
            </a:r>
            <a:r>
              <a:rPr lang="zh-CN" altLang="en-US" dirty="0"/>
              <a:t> </a:t>
            </a:r>
            <a:r>
              <a:rPr lang="en-US" altLang="zh-CN" dirty="0"/>
              <a:t>them,</a:t>
            </a:r>
            <a:r>
              <a:rPr lang="zh-CN" altLang="en-US" dirty="0"/>
              <a:t> </a:t>
            </a:r>
            <a:endParaRPr lang="en-US" altLang="zh-CN" dirty="0"/>
          </a:p>
          <a:p>
            <a:endParaRPr lang="en-US" dirty="0"/>
          </a:p>
          <a:p>
            <a:r>
              <a:rPr lang="en-US" altLang="zh-CN" dirty="0"/>
              <a:t>For</a:t>
            </a:r>
            <a:r>
              <a:rPr lang="zh-CN" altLang="en-US" dirty="0"/>
              <a:t> </a:t>
            </a:r>
            <a:r>
              <a:rPr lang="en-US" altLang="zh-CN" dirty="0"/>
              <a:t>the</a:t>
            </a:r>
            <a:r>
              <a:rPr lang="zh-CN" altLang="en-US" dirty="0"/>
              <a:t> </a:t>
            </a:r>
            <a:r>
              <a:rPr lang="en-US" altLang="zh-CN" dirty="0"/>
              <a:t>orange</a:t>
            </a:r>
            <a:r>
              <a:rPr lang="zh-CN" altLang="en-US" dirty="0"/>
              <a:t> </a:t>
            </a:r>
            <a:r>
              <a:rPr lang="en-US" altLang="zh-CN" dirty="0"/>
              <a:t>and</a:t>
            </a:r>
            <a:r>
              <a:rPr lang="zh-CN" altLang="en-US" dirty="0"/>
              <a:t> </a:t>
            </a:r>
            <a:r>
              <a:rPr lang="en-US" altLang="zh-CN" dirty="0"/>
              <a:t>green</a:t>
            </a:r>
            <a:r>
              <a:rPr lang="zh-CN" altLang="en-US" dirty="0"/>
              <a:t> </a:t>
            </a:r>
            <a:r>
              <a:rPr lang="en-US" altLang="zh-CN" dirty="0"/>
              <a:t>part,</a:t>
            </a:r>
            <a:r>
              <a:rPr lang="zh-CN" altLang="en-US" dirty="0"/>
              <a:t> </a:t>
            </a:r>
            <a:r>
              <a:rPr lang="en-US" altLang="zh-CN" dirty="0"/>
              <a:t>there</a:t>
            </a:r>
            <a:r>
              <a:rPr lang="zh-CN" altLang="en-US" dirty="0"/>
              <a:t> </a:t>
            </a:r>
            <a:r>
              <a:rPr lang="en-US" altLang="zh-CN" dirty="0"/>
              <a:t>are</a:t>
            </a:r>
            <a:r>
              <a:rPr lang="zh-CN" altLang="en-US" dirty="0"/>
              <a:t> </a:t>
            </a:r>
            <a:r>
              <a:rPr lang="en-US" altLang="zh-CN" dirty="0"/>
              <a:t>lots</a:t>
            </a:r>
            <a:r>
              <a:rPr lang="zh-CN" altLang="en-US" dirty="0"/>
              <a:t> </a:t>
            </a:r>
            <a:r>
              <a:rPr lang="en-US" altLang="zh-CN" dirty="0"/>
              <a:t>of</a:t>
            </a:r>
            <a:r>
              <a:rPr lang="zh-CN" altLang="en-US" dirty="0"/>
              <a:t> </a:t>
            </a:r>
            <a:r>
              <a:rPr lang="en-US" altLang="zh-CN" dirty="0"/>
              <a:t>points</a:t>
            </a:r>
            <a:r>
              <a:rPr lang="zh-CN" altLang="en-US" dirty="0"/>
              <a:t> </a:t>
            </a:r>
            <a:r>
              <a:rPr lang="en-US" altLang="zh-CN" dirty="0"/>
              <a:t>there</a:t>
            </a:r>
            <a:r>
              <a:rPr lang="zh-CN" altLang="en-US" dirty="0"/>
              <a:t> </a:t>
            </a:r>
            <a:r>
              <a:rPr lang="en-US" altLang="zh-CN" dirty="0"/>
              <a:t>that</a:t>
            </a:r>
            <a:r>
              <a:rPr lang="zh-CN" altLang="en-US" dirty="0"/>
              <a:t> </a:t>
            </a:r>
            <a:r>
              <a:rPr lang="en-US" altLang="zh-CN" dirty="0"/>
              <a:t>we</a:t>
            </a:r>
            <a:r>
              <a:rPr lang="zh-CN" altLang="en-US" dirty="0"/>
              <a:t> </a:t>
            </a:r>
            <a:r>
              <a:rPr lang="en-US" altLang="zh-CN" dirty="0"/>
              <a:t>cannot</a:t>
            </a:r>
            <a:r>
              <a:rPr lang="zh-CN" altLang="en-US" dirty="0"/>
              <a:t> </a:t>
            </a:r>
            <a:r>
              <a:rPr lang="en-US" altLang="zh-CN" dirty="0"/>
              <a:t>ignore.</a:t>
            </a:r>
            <a:r>
              <a:rPr lang="zh-CN" altLang="en-US" dirty="0"/>
              <a:t> </a:t>
            </a:r>
            <a:endParaRPr lang="en-US" altLang="zh-CN" dirty="0"/>
          </a:p>
          <a:p>
            <a:endParaRPr lang="en-US" dirty="0"/>
          </a:p>
          <a:p>
            <a:r>
              <a:rPr lang="en-US" altLang="zh-CN" dirty="0"/>
              <a:t>We</a:t>
            </a:r>
            <a:r>
              <a:rPr lang="zh-CN" altLang="en-US" dirty="0"/>
              <a:t> </a:t>
            </a:r>
            <a:r>
              <a:rPr lang="en-US" altLang="zh-CN" dirty="0"/>
              <a:t>have</a:t>
            </a:r>
            <a:r>
              <a:rPr lang="zh-CN" altLang="en-US" dirty="0"/>
              <a:t> </a:t>
            </a:r>
            <a:r>
              <a:rPr lang="en-US" altLang="zh-CN" dirty="0"/>
              <a:t>a</a:t>
            </a:r>
            <a:r>
              <a:rPr lang="zh-CN" altLang="en-US" dirty="0"/>
              <a:t> </a:t>
            </a:r>
            <a:r>
              <a:rPr lang="en-US" altLang="zh-CN" dirty="0"/>
              <a:t>graph</a:t>
            </a:r>
            <a:r>
              <a:rPr lang="zh-CN" altLang="en-US" dirty="0"/>
              <a:t> </a:t>
            </a:r>
            <a:r>
              <a:rPr lang="en-US" altLang="zh-CN" dirty="0"/>
              <a:t>here</a:t>
            </a:r>
            <a:r>
              <a:rPr lang="zh-CN" altLang="en-US" dirty="0"/>
              <a:t> </a:t>
            </a:r>
            <a:r>
              <a:rPr lang="en-US" altLang="zh-CN" dirty="0"/>
              <a:t>,</a:t>
            </a:r>
            <a:r>
              <a:rPr lang="zh-CN" altLang="en-US" dirty="0"/>
              <a:t> </a:t>
            </a:r>
            <a:r>
              <a:rPr lang="en-US" altLang="zh-CN" dirty="0"/>
              <a:t>where</a:t>
            </a:r>
            <a:r>
              <a:rPr lang="zh-CN" altLang="en-US" dirty="0"/>
              <a:t> </a:t>
            </a:r>
            <a:r>
              <a:rPr lang="en-US" altLang="zh-CN" dirty="0"/>
              <a:t>x</a:t>
            </a:r>
            <a:r>
              <a:rPr lang="zh-CN" altLang="en-US" dirty="0"/>
              <a:t> </a:t>
            </a:r>
            <a:r>
              <a:rPr lang="en-US" altLang="zh-CN" dirty="0"/>
              <a:t>axis</a:t>
            </a:r>
            <a:r>
              <a:rPr lang="zh-CN" altLang="en-US" dirty="0"/>
              <a:t> </a:t>
            </a:r>
            <a:r>
              <a:rPr lang="en-US" altLang="zh-CN" dirty="0"/>
              <a:t>is</a:t>
            </a:r>
            <a:r>
              <a:rPr lang="zh-CN" altLang="en-US" dirty="0"/>
              <a:t> </a:t>
            </a:r>
            <a:r>
              <a:rPr lang="en-US" altLang="zh-CN" dirty="0"/>
              <a:t>,</a:t>
            </a:r>
            <a:r>
              <a:rPr lang="zh-CN" altLang="en-US" dirty="0"/>
              <a:t> </a:t>
            </a:r>
            <a:r>
              <a:rPr lang="en-US" altLang="zh-CN" dirty="0"/>
              <a:t>y</a:t>
            </a:r>
            <a:r>
              <a:rPr lang="zh-CN" altLang="en-US" dirty="0"/>
              <a:t> </a:t>
            </a:r>
            <a:r>
              <a:rPr lang="en-US" altLang="zh-CN" dirty="0"/>
              <a:t>axis</a:t>
            </a:r>
            <a:r>
              <a:rPr lang="zh-CN" altLang="en-US" dirty="0"/>
              <a:t> </a:t>
            </a:r>
            <a:r>
              <a:rPr lang="en-US" altLang="zh-CN" dirty="0"/>
              <a:t>is….</a:t>
            </a:r>
            <a:endParaRPr lang="en-US" dirty="0"/>
          </a:p>
          <a:p>
            <a:r>
              <a:rPr lang="en-US" altLang="zh-CN" dirty="0"/>
              <a:t>For</a:t>
            </a:r>
            <a:r>
              <a:rPr lang="zh-CN" altLang="en-US" dirty="0"/>
              <a:t>  </a:t>
            </a:r>
            <a:r>
              <a:rPr lang="en-US" altLang="zh-CN" dirty="0"/>
              <a:t>the</a:t>
            </a:r>
            <a:r>
              <a:rPr lang="zh-CN" altLang="en-US" dirty="0"/>
              <a:t> </a:t>
            </a:r>
            <a:r>
              <a:rPr lang="en-US" altLang="zh-CN" dirty="0"/>
              <a:t>green</a:t>
            </a:r>
            <a:r>
              <a:rPr lang="zh-CN" altLang="en-US" dirty="0"/>
              <a:t> </a:t>
            </a:r>
            <a:r>
              <a:rPr lang="en-US" altLang="zh-CN" dirty="0"/>
              <a:t>part,</a:t>
            </a:r>
            <a:r>
              <a:rPr lang="zh-CN" altLang="en-US" dirty="0"/>
              <a:t> </a:t>
            </a:r>
            <a:r>
              <a:rPr lang="en-US" altLang="zh-CN" dirty="0"/>
              <a:t>the</a:t>
            </a:r>
            <a:r>
              <a:rPr lang="zh-CN" altLang="en-US" dirty="0"/>
              <a:t> </a:t>
            </a:r>
            <a:r>
              <a:rPr lang="en-US" altLang="zh-CN" dirty="0"/>
              <a:t>data</a:t>
            </a:r>
            <a:r>
              <a:rPr lang="zh-CN" altLang="en-US" dirty="0"/>
              <a:t> </a:t>
            </a:r>
            <a:r>
              <a:rPr lang="en-US" altLang="zh-CN" dirty="0"/>
              <a:t>look</a:t>
            </a:r>
            <a:r>
              <a:rPr lang="zh-CN" altLang="en-US" dirty="0"/>
              <a:t> </a:t>
            </a:r>
            <a:r>
              <a:rPr lang="en-US" altLang="zh-CN" dirty="0"/>
              <a:t>like</a:t>
            </a:r>
            <a:r>
              <a:rPr lang="zh-CN" altLang="en-US" dirty="0"/>
              <a:t> </a:t>
            </a:r>
            <a:r>
              <a:rPr lang="en-US" altLang="zh-CN" dirty="0"/>
              <a:t>the</a:t>
            </a:r>
            <a:r>
              <a:rPr lang="zh-CN" altLang="en-US" dirty="0"/>
              <a:t> </a:t>
            </a:r>
            <a:r>
              <a:rPr lang="en-US" altLang="zh-CN" dirty="0"/>
              <a:t>yellow</a:t>
            </a:r>
            <a:r>
              <a:rPr lang="zh-CN" altLang="en-US" dirty="0"/>
              <a:t> </a:t>
            </a:r>
            <a:r>
              <a:rPr lang="en-US" altLang="zh-CN" dirty="0"/>
              <a:t>line</a:t>
            </a:r>
            <a:r>
              <a:rPr lang="zh-CN" altLang="en-US" dirty="0"/>
              <a:t> </a:t>
            </a:r>
            <a:r>
              <a:rPr lang="en-US" altLang="zh-CN" dirty="0"/>
              <a:t>on</a:t>
            </a:r>
            <a:r>
              <a:rPr lang="zh-CN" altLang="en-US" dirty="0"/>
              <a:t> </a:t>
            </a:r>
            <a:r>
              <a:rPr lang="en-US" altLang="zh-CN" dirty="0"/>
              <a:t>the</a:t>
            </a:r>
            <a:r>
              <a:rPr lang="zh-CN" altLang="en-US" dirty="0"/>
              <a:t> </a:t>
            </a:r>
            <a:r>
              <a:rPr lang="en-US" altLang="zh-CN" dirty="0"/>
              <a:t>rightmost.</a:t>
            </a:r>
            <a:r>
              <a:rPr lang="zh-CN" altLang="en-US" dirty="0"/>
              <a:t> </a:t>
            </a:r>
            <a:r>
              <a:rPr lang="en-US" altLang="zh-CN" dirty="0"/>
              <a:t>And</a:t>
            </a:r>
            <a:r>
              <a:rPr lang="zh-CN" altLang="en-US" dirty="0"/>
              <a:t> </a:t>
            </a:r>
            <a:r>
              <a:rPr lang="en-US" altLang="zh-CN" dirty="0"/>
              <a:t>we</a:t>
            </a:r>
            <a:r>
              <a:rPr lang="zh-CN" altLang="en-US" dirty="0"/>
              <a:t> </a:t>
            </a:r>
            <a:r>
              <a:rPr lang="en-US" altLang="zh-CN" dirty="0"/>
              <a:t>took</a:t>
            </a:r>
            <a:r>
              <a:rPr lang="zh-CN" altLang="en-US" dirty="0"/>
              <a:t> </a:t>
            </a:r>
            <a:r>
              <a:rPr lang="en-US" altLang="zh-CN" dirty="0"/>
              <a:t>use</a:t>
            </a:r>
            <a:r>
              <a:rPr lang="zh-CN" altLang="en-US" dirty="0"/>
              <a:t> </a:t>
            </a:r>
            <a:r>
              <a:rPr lang="en-US" altLang="zh-CN" dirty="0"/>
              <a:t>of</a:t>
            </a:r>
            <a:r>
              <a:rPr lang="zh-CN" altLang="en-US" dirty="0"/>
              <a:t> </a:t>
            </a:r>
            <a:r>
              <a:rPr lang="en-US" altLang="zh-CN" dirty="0"/>
              <a:t>existing</a:t>
            </a:r>
            <a:r>
              <a:rPr lang="zh-CN" altLang="en-US" dirty="0"/>
              <a:t> </a:t>
            </a:r>
            <a:r>
              <a:rPr lang="en-US" altLang="zh-CN" dirty="0"/>
              <a:t>CDF</a:t>
            </a:r>
            <a:r>
              <a:rPr lang="zh-CN" altLang="en-US" dirty="0"/>
              <a:t> </a:t>
            </a:r>
            <a:r>
              <a:rPr lang="en-US" altLang="zh-CN" dirty="0"/>
              <a:t>models,</a:t>
            </a:r>
            <a:r>
              <a:rPr lang="zh-CN" altLang="en-US" dirty="0"/>
              <a:t> </a:t>
            </a:r>
            <a:r>
              <a:rPr lang="en-US" altLang="zh-CN" dirty="0"/>
              <a:t>randomly</a:t>
            </a:r>
            <a:r>
              <a:rPr lang="zh-CN" altLang="en-US" dirty="0"/>
              <a:t> </a:t>
            </a:r>
            <a:r>
              <a:rPr lang="en-US" altLang="zh-CN" dirty="0"/>
              <a:t>generate</a:t>
            </a:r>
            <a:r>
              <a:rPr lang="zh-CN" altLang="en-US" dirty="0"/>
              <a:t> </a:t>
            </a:r>
            <a:r>
              <a:rPr lang="en-US" altLang="zh-CN" dirty="0"/>
              <a:t>points</a:t>
            </a:r>
            <a:r>
              <a:rPr lang="zh-CN" altLang="en-US" dirty="0"/>
              <a:t> </a:t>
            </a:r>
            <a:r>
              <a:rPr lang="en-US" altLang="zh-CN" dirty="0"/>
              <a:t>from</a:t>
            </a:r>
            <a:r>
              <a:rPr lang="zh-CN" altLang="en-US" dirty="0"/>
              <a:t> </a:t>
            </a:r>
            <a:r>
              <a:rPr lang="en-US" altLang="zh-CN" dirty="0"/>
              <a:t>greater</a:t>
            </a:r>
            <a:r>
              <a:rPr lang="zh-CN" altLang="en-US" dirty="0"/>
              <a:t> </a:t>
            </a:r>
            <a:r>
              <a:rPr lang="en-US" altLang="zh-CN" dirty="0"/>
              <a:t>than</a:t>
            </a:r>
            <a:r>
              <a:rPr lang="zh-CN" altLang="en-US" dirty="0"/>
              <a:t> </a:t>
            </a:r>
            <a:r>
              <a:rPr lang="en-US" altLang="zh-CN" dirty="0"/>
              <a:t>30</a:t>
            </a:r>
            <a:r>
              <a:rPr lang="zh-CN" altLang="en-US" dirty="0"/>
              <a:t> </a:t>
            </a:r>
            <a:r>
              <a:rPr lang="en-US" altLang="zh-CN" dirty="0"/>
              <a:t>part.</a:t>
            </a:r>
            <a:r>
              <a:rPr lang="zh-CN" altLang="en-US" dirty="0"/>
              <a:t> </a:t>
            </a:r>
            <a:endParaRPr lang="en-US" altLang="zh-CN" dirty="0"/>
          </a:p>
          <a:p>
            <a:endParaRPr lang="en-US" dirty="0"/>
          </a:p>
          <a:p>
            <a:r>
              <a:rPr lang="en-US" altLang="zh-CN" dirty="0"/>
              <a:t>For</a:t>
            </a:r>
            <a:r>
              <a:rPr lang="zh-CN" altLang="en-US" dirty="0"/>
              <a:t> </a:t>
            </a:r>
            <a:r>
              <a:rPr lang="en-US" altLang="zh-CN" dirty="0"/>
              <a:t>the</a:t>
            </a:r>
            <a:r>
              <a:rPr lang="zh-CN" altLang="en-US" dirty="0"/>
              <a:t> </a:t>
            </a:r>
            <a:r>
              <a:rPr lang="en-US" altLang="zh-CN" dirty="0"/>
              <a:t>yellow</a:t>
            </a:r>
            <a:r>
              <a:rPr lang="zh-CN" altLang="en-US" dirty="0"/>
              <a:t> </a:t>
            </a:r>
            <a:r>
              <a:rPr lang="en-US" altLang="zh-CN" dirty="0"/>
              <a:t>part,</a:t>
            </a:r>
            <a:r>
              <a:rPr lang="zh-CN" altLang="en-US" dirty="0"/>
              <a:t> </a:t>
            </a:r>
            <a:r>
              <a:rPr lang="en-US" altLang="zh-CN" dirty="0"/>
              <a:t>the</a:t>
            </a:r>
            <a:r>
              <a:rPr lang="zh-CN" altLang="en-US" dirty="0"/>
              <a:t> </a:t>
            </a:r>
            <a:r>
              <a:rPr lang="en-US" altLang="zh-CN" dirty="0"/>
              <a:t>data</a:t>
            </a:r>
            <a:r>
              <a:rPr lang="zh-CN" altLang="en-US" dirty="0"/>
              <a:t> </a:t>
            </a:r>
            <a:r>
              <a:rPr lang="en-US" altLang="zh-CN" dirty="0"/>
              <a:t>look</a:t>
            </a:r>
            <a:r>
              <a:rPr lang="zh-CN" altLang="en-US" dirty="0"/>
              <a:t> </a:t>
            </a:r>
            <a:r>
              <a:rPr lang="en-US" altLang="zh-CN" dirty="0"/>
              <a:t>like</a:t>
            </a:r>
            <a:r>
              <a:rPr lang="zh-CN" altLang="en-US" dirty="0"/>
              <a:t> </a:t>
            </a:r>
            <a:r>
              <a:rPr lang="en-US" altLang="zh-CN" dirty="0"/>
              <a:t>the</a:t>
            </a:r>
            <a:r>
              <a:rPr lang="zh-CN" altLang="en-US" dirty="0"/>
              <a:t> </a:t>
            </a:r>
            <a:r>
              <a:rPr lang="en-US" altLang="zh-CN" dirty="0"/>
              <a:t>orange</a:t>
            </a:r>
            <a:r>
              <a:rPr lang="zh-CN" altLang="en-US" dirty="0"/>
              <a:t> </a:t>
            </a:r>
            <a:r>
              <a:rPr lang="en-US" altLang="zh-CN" dirty="0"/>
              <a:t>line</a:t>
            </a:r>
            <a:r>
              <a:rPr lang="zh-CN" altLang="en-US" dirty="0"/>
              <a:t> </a:t>
            </a:r>
            <a:r>
              <a:rPr lang="en-US" altLang="zh-CN" dirty="0"/>
              <a:t>in</a:t>
            </a:r>
            <a:r>
              <a:rPr lang="zh-CN" altLang="en-US" dirty="0"/>
              <a:t> </a:t>
            </a:r>
            <a:r>
              <a:rPr lang="en-US" altLang="zh-CN" dirty="0"/>
              <a:t>the</a:t>
            </a:r>
            <a:r>
              <a:rPr lang="zh-CN" altLang="en-US" dirty="0"/>
              <a:t> </a:t>
            </a:r>
            <a:r>
              <a:rPr lang="en-US" altLang="zh-CN" dirty="0"/>
              <a:t>middle.</a:t>
            </a:r>
            <a:r>
              <a:rPr lang="zh-CN" altLang="en-US" dirty="0"/>
              <a:t> </a:t>
            </a:r>
            <a:r>
              <a:rPr lang="en-US" altLang="zh-CN" dirty="0"/>
              <a:t>The</a:t>
            </a:r>
            <a:r>
              <a:rPr lang="zh-CN" altLang="en-US" dirty="0"/>
              <a:t> </a:t>
            </a:r>
            <a:r>
              <a:rPr lang="en-US" altLang="zh-CN" dirty="0"/>
              <a:t>existing</a:t>
            </a:r>
            <a:r>
              <a:rPr lang="zh-CN" altLang="en-US" dirty="0"/>
              <a:t> </a:t>
            </a:r>
            <a:r>
              <a:rPr lang="en-US" altLang="zh-CN" dirty="0"/>
              <a:t>CDF</a:t>
            </a:r>
            <a:r>
              <a:rPr lang="zh-CN" altLang="en-US" dirty="0"/>
              <a:t> </a:t>
            </a:r>
            <a:r>
              <a:rPr lang="en-US" altLang="zh-CN" dirty="0"/>
              <a:t>models</a:t>
            </a:r>
            <a:r>
              <a:rPr lang="zh-CN" altLang="en-US" dirty="0"/>
              <a:t> </a:t>
            </a:r>
            <a:r>
              <a:rPr lang="en-US" altLang="zh-CN" dirty="0"/>
              <a:t>didn’t</a:t>
            </a:r>
            <a:r>
              <a:rPr lang="zh-CN" altLang="en-US" dirty="0"/>
              <a:t> </a:t>
            </a:r>
            <a:r>
              <a:rPr lang="en-US" altLang="zh-CN" dirty="0"/>
              <a:t>get</a:t>
            </a:r>
            <a:r>
              <a:rPr lang="zh-CN" altLang="en-US" dirty="0"/>
              <a:t> </a:t>
            </a:r>
            <a:r>
              <a:rPr lang="en-US" altLang="zh-CN" dirty="0"/>
              <a:t>to</a:t>
            </a:r>
            <a:r>
              <a:rPr lang="zh-CN" altLang="en-US" dirty="0"/>
              <a:t> </a:t>
            </a:r>
            <a:r>
              <a:rPr lang="en-US" altLang="zh-CN" dirty="0"/>
              <a:t>30.</a:t>
            </a:r>
            <a:r>
              <a:rPr lang="zh-CN" altLang="en-US" dirty="0"/>
              <a:t> </a:t>
            </a:r>
            <a:r>
              <a:rPr lang="en-US" altLang="zh-CN" dirty="0"/>
              <a:t>So</a:t>
            </a:r>
            <a:r>
              <a:rPr lang="zh-CN" altLang="en-US" dirty="0"/>
              <a:t> </a:t>
            </a:r>
            <a:r>
              <a:rPr lang="en-US" altLang="zh-CN" dirty="0"/>
              <a:t>we</a:t>
            </a:r>
            <a:r>
              <a:rPr lang="zh-CN" altLang="en-US" dirty="0"/>
              <a:t> </a:t>
            </a:r>
            <a:r>
              <a:rPr lang="en-US" altLang="zh-CN" dirty="0"/>
              <a:t>make</a:t>
            </a:r>
            <a:r>
              <a:rPr lang="zh-CN" altLang="en-US" dirty="0"/>
              <a:t> </a:t>
            </a:r>
            <a:r>
              <a:rPr lang="en-US" altLang="zh-CN" dirty="0"/>
              <a:t>linear</a:t>
            </a:r>
            <a:r>
              <a:rPr lang="zh-CN" altLang="en-US" dirty="0"/>
              <a:t> </a:t>
            </a:r>
            <a:r>
              <a:rPr lang="en-US" altLang="zh-CN" dirty="0"/>
              <a:t>regression</a:t>
            </a:r>
            <a:r>
              <a:rPr lang="zh-CN" altLang="en-US" dirty="0"/>
              <a:t> </a:t>
            </a:r>
            <a:r>
              <a:rPr lang="en-US" altLang="zh-CN" dirty="0"/>
              <a:t>from</a:t>
            </a:r>
            <a:r>
              <a:rPr lang="zh-CN" altLang="en-US" dirty="0"/>
              <a:t> </a:t>
            </a:r>
            <a:r>
              <a:rPr lang="en-US" altLang="zh-CN" dirty="0"/>
              <a:t>CDF</a:t>
            </a:r>
            <a:r>
              <a:rPr lang="zh-CN" altLang="en-US" dirty="0"/>
              <a:t> </a:t>
            </a:r>
            <a:r>
              <a:rPr lang="en-US" altLang="zh-CN" dirty="0"/>
              <a:t>using</a:t>
            </a:r>
            <a:r>
              <a:rPr lang="zh-CN" altLang="en-US" dirty="0"/>
              <a:t> </a:t>
            </a:r>
            <a:r>
              <a:rPr lang="en-US" altLang="zh-CN" dirty="0"/>
              <a:t>last</a:t>
            </a:r>
            <a:r>
              <a:rPr lang="zh-CN" altLang="en-US" dirty="0"/>
              <a:t> </a:t>
            </a:r>
            <a:r>
              <a:rPr lang="en-US" altLang="zh-CN" dirty="0"/>
              <a:t>5</a:t>
            </a:r>
            <a:r>
              <a:rPr lang="zh-CN" altLang="en-US" dirty="0"/>
              <a:t> </a:t>
            </a:r>
            <a:r>
              <a:rPr lang="en-US" altLang="zh-CN" dirty="0"/>
              <a:t>non</a:t>
            </a:r>
            <a:r>
              <a:rPr lang="zh-CN" altLang="en-US" dirty="0"/>
              <a:t> </a:t>
            </a:r>
            <a:r>
              <a:rPr lang="en-US" altLang="zh-CN" dirty="0"/>
              <a:t>30</a:t>
            </a:r>
            <a:r>
              <a:rPr lang="zh-CN" altLang="en-US" dirty="0"/>
              <a:t> </a:t>
            </a:r>
            <a:r>
              <a:rPr lang="en-US" altLang="zh-CN" dirty="0"/>
              <a:t>points,</a:t>
            </a:r>
            <a:r>
              <a:rPr lang="zh-CN" altLang="en-US" dirty="0"/>
              <a:t> </a:t>
            </a:r>
            <a:r>
              <a:rPr lang="en-US" altLang="zh-CN" dirty="0"/>
              <a:t>and</a:t>
            </a:r>
            <a:r>
              <a:rPr lang="zh-CN" altLang="en-US" dirty="0"/>
              <a:t> </a:t>
            </a:r>
            <a:r>
              <a:rPr lang="en-US" altLang="zh-CN" dirty="0"/>
              <a:t>evenly</a:t>
            </a:r>
            <a:r>
              <a:rPr lang="zh-CN" altLang="en-US" dirty="0"/>
              <a:t> </a:t>
            </a:r>
            <a:r>
              <a:rPr lang="en-US" altLang="zh-CN" dirty="0"/>
              <a:t>take</a:t>
            </a:r>
            <a:r>
              <a:rPr lang="zh-CN" altLang="en-US" dirty="0"/>
              <a:t> </a:t>
            </a:r>
            <a:r>
              <a:rPr lang="en-US" altLang="zh-CN" dirty="0"/>
              <a:t>points</a:t>
            </a:r>
            <a:r>
              <a:rPr lang="zh-CN" altLang="en-US" dirty="0"/>
              <a:t> </a:t>
            </a:r>
            <a:r>
              <a:rPr lang="en-US" altLang="zh-CN" dirty="0"/>
              <a:t>from</a:t>
            </a:r>
            <a:r>
              <a:rPr lang="zh-CN" altLang="en-US" dirty="0"/>
              <a:t> </a:t>
            </a:r>
            <a:r>
              <a:rPr lang="en-US" altLang="zh-CN" dirty="0"/>
              <a:t>it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3CDDF-ED2D-4447-B7B8-5C8C291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8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a:t>
            </a:r>
            <a:r>
              <a:rPr lang="zh-CN" altLang="en-US" dirty="0"/>
              <a:t> </a:t>
            </a:r>
            <a:r>
              <a:rPr lang="en-US" altLang="zh-CN" dirty="0"/>
              <a:t>approach</a:t>
            </a:r>
            <a:r>
              <a:rPr lang="zh-CN" altLang="en-US" dirty="0"/>
              <a:t> </a:t>
            </a:r>
            <a:r>
              <a:rPr lang="en-US" altLang="zh-CN" dirty="0"/>
              <a:t>is</a:t>
            </a:r>
            <a:r>
              <a:rPr lang="zh-CN" altLang="en-US" dirty="0"/>
              <a:t> </a:t>
            </a:r>
            <a:r>
              <a:rPr lang="en-US" altLang="zh-CN" dirty="0"/>
              <a:t>to</a:t>
            </a:r>
            <a:r>
              <a:rPr lang="zh-CN" altLang="en-US" dirty="0"/>
              <a:t> </a:t>
            </a:r>
            <a:r>
              <a:rPr lang="en-US" altLang="zh-CN" dirty="0"/>
              <a:t>look</a:t>
            </a:r>
            <a:r>
              <a:rPr lang="zh-CN" altLang="en-US" dirty="0"/>
              <a:t> </a:t>
            </a:r>
            <a:r>
              <a:rPr lang="en-US" altLang="zh-CN" dirty="0"/>
              <a:t>at</a:t>
            </a:r>
            <a:r>
              <a:rPr lang="zh-CN" altLang="en-US" dirty="0"/>
              <a:t> </a:t>
            </a:r>
            <a:r>
              <a:rPr lang="en-US" altLang="zh-CN" dirty="0"/>
              <a:t>the</a:t>
            </a:r>
            <a:r>
              <a:rPr lang="zh-CN" altLang="en-US" dirty="0"/>
              <a:t> </a:t>
            </a:r>
            <a:r>
              <a:rPr lang="en-US" altLang="zh-CN" dirty="0"/>
              <a:t>building</a:t>
            </a:r>
            <a:r>
              <a:rPr lang="zh-CN" altLang="en-US" dirty="0"/>
              <a:t> </a:t>
            </a:r>
            <a:r>
              <a:rPr lang="en-US" altLang="zh-CN" dirty="0"/>
              <a:t>blocks</a:t>
            </a:r>
            <a:r>
              <a:rPr lang="zh-CN" altLang="en-US" dirty="0"/>
              <a:t> </a:t>
            </a:r>
            <a:r>
              <a:rPr lang="en-US" altLang="zh-CN" dirty="0"/>
              <a:t>for</a:t>
            </a:r>
            <a:r>
              <a:rPr lang="zh-CN" altLang="en-US" dirty="0"/>
              <a:t> </a:t>
            </a:r>
            <a:r>
              <a:rPr lang="en-US" altLang="zh-CN" dirty="0"/>
              <a:t>FPS</a:t>
            </a:r>
            <a:r>
              <a:rPr lang="zh-CN" altLang="en-US" dirty="0"/>
              <a:t> </a:t>
            </a:r>
            <a:r>
              <a:rPr lang="en-US" altLang="zh-CN" dirty="0"/>
              <a:t>games.</a:t>
            </a:r>
            <a:r>
              <a:rPr lang="zh-CN" altLang="en-US" dirty="0"/>
              <a:t> </a:t>
            </a:r>
            <a:r>
              <a:rPr lang="en-US" altLang="zh-CN" dirty="0"/>
              <a:t>The</a:t>
            </a:r>
            <a:r>
              <a:rPr lang="zh-CN" altLang="en-US" dirty="0"/>
              <a:t> </a:t>
            </a:r>
            <a:r>
              <a:rPr lang="en-US" altLang="zh-CN" dirty="0"/>
              <a:t>building</a:t>
            </a:r>
            <a:r>
              <a:rPr lang="zh-CN" altLang="en-US" dirty="0"/>
              <a:t> </a:t>
            </a:r>
            <a:r>
              <a:rPr lang="en-US" altLang="zh-CN" dirty="0"/>
              <a:t>blocks</a:t>
            </a:r>
            <a:r>
              <a:rPr lang="zh-CN" altLang="en-US" dirty="0"/>
              <a:t> </a:t>
            </a:r>
            <a:r>
              <a:rPr lang="en-US" altLang="zh-CN" dirty="0"/>
              <a:t>are the atomic</a:t>
            </a:r>
            <a:r>
              <a:rPr lang="zh-CN" altLang="en-US" dirty="0"/>
              <a:t> </a:t>
            </a:r>
            <a:r>
              <a:rPr lang="en-US" altLang="zh-CN" dirty="0"/>
              <a:t>gaming</a:t>
            </a:r>
            <a:r>
              <a:rPr lang="zh-CN" altLang="en-US" dirty="0"/>
              <a:t> </a:t>
            </a:r>
            <a:r>
              <a:rPr lang="en-US" altLang="zh-CN" dirty="0"/>
              <a:t>actions.</a:t>
            </a:r>
            <a:r>
              <a:rPr lang="zh-CN" altLang="en-US" dirty="0"/>
              <a:t> </a:t>
            </a:r>
            <a:r>
              <a:rPr lang="en-US" altLang="zh-CN" dirty="0"/>
              <a:t>There</a:t>
            </a:r>
            <a:r>
              <a:rPr lang="zh-CN" altLang="en-US" dirty="0"/>
              <a:t> </a:t>
            </a:r>
            <a:r>
              <a:rPr lang="en-US" altLang="zh-CN" dirty="0"/>
              <a:t>are</a:t>
            </a:r>
            <a:r>
              <a:rPr lang="zh-CN" altLang="en-US" dirty="0"/>
              <a:t> </a:t>
            </a:r>
            <a:r>
              <a:rPr lang="en-US" altLang="zh-CN" dirty="0"/>
              <a:t>mainly</a:t>
            </a:r>
            <a:r>
              <a:rPr lang="zh-CN" altLang="en-US" dirty="0"/>
              <a:t> </a:t>
            </a:r>
            <a:r>
              <a:rPr lang="en-US" altLang="zh-CN" dirty="0"/>
              <a:t>3 of them, reaction, which is players’ ability to react to stimulus, navigation, which is players ability in avatar movement, and selection, which is players ability in selecting the moving targets. </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study</a:t>
            </a:r>
            <a:r>
              <a:rPr lang="zh-CN" altLang="en-US" dirty="0"/>
              <a:t> </a:t>
            </a:r>
            <a:r>
              <a:rPr lang="en-US" altLang="zh-CN" dirty="0"/>
              <a:t>the</a:t>
            </a:r>
            <a:r>
              <a:rPr lang="zh-CN" altLang="en-US" dirty="0"/>
              <a:t> </a:t>
            </a:r>
            <a:r>
              <a:rPr lang="en-US" altLang="zh-CN" dirty="0"/>
              <a:t>3</a:t>
            </a:r>
            <a:r>
              <a:rPr lang="zh-CN" altLang="en-US" dirty="0"/>
              <a:t> </a:t>
            </a:r>
            <a:r>
              <a:rPr lang="en-US" altLang="zh-CN" dirty="0"/>
              <a:t>gaming</a:t>
            </a:r>
            <a:r>
              <a:rPr lang="zh-CN" altLang="en-US" dirty="0"/>
              <a:t> </a:t>
            </a:r>
            <a:r>
              <a:rPr lang="en-US" altLang="zh-CN" dirty="0"/>
              <a:t>actions,</a:t>
            </a:r>
            <a:r>
              <a:rPr lang="zh-CN" altLang="en-US" dirty="0"/>
              <a:t> </a:t>
            </a:r>
            <a:r>
              <a:rPr lang="en-US" altLang="zh-CN" dirty="0"/>
              <a:t>collect data and then</a:t>
            </a:r>
            <a:r>
              <a:rPr lang="zh-CN" altLang="en-US" dirty="0"/>
              <a:t> </a:t>
            </a:r>
            <a:r>
              <a:rPr lang="en-US" altLang="zh-CN" dirty="0"/>
              <a:t>build</a:t>
            </a:r>
            <a:r>
              <a:rPr lang="zh-CN" altLang="en-US" dirty="0"/>
              <a:t> </a:t>
            </a:r>
            <a:r>
              <a:rPr lang="en-US" altLang="zh-CN" dirty="0"/>
              <a:t>models</a:t>
            </a:r>
            <a:r>
              <a:rPr lang="zh-CN" altLang="en-US" dirty="0"/>
              <a:t> </a:t>
            </a:r>
            <a:r>
              <a:rPr lang="en-US" altLang="zh-CN" dirty="0"/>
              <a:t>for</a:t>
            </a:r>
            <a:r>
              <a:rPr lang="zh-CN" altLang="en-US" dirty="0"/>
              <a:t> </a:t>
            </a:r>
            <a:r>
              <a:rPr lang="en-US" altLang="zh-CN" dirty="0"/>
              <a:t>them.</a:t>
            </a:r>
            <a:r>
              <a:rPr lang="zh-CN" altLang="en-US" dirty="0"/>
              <a:t> </a:t>
            </a:r>
            <a:r>
              <a:rPr lang="en-US" altLang="zh-CN" dirty="0"/>
              <a:t>With</a:t>
            </a:r>
            <a:r>
              <a:rPr lang="zh-CN" altLang="en-US" dirty="0"/>
              <a:t> </a:t>
            </a:r>
            <a:r>
              <a:rPr lang="en-US" altLang="zh-CN" dirty="0"/>
              <a:t>the</a:t>
            </a:r>
            <a:r>
              <a:rPr lang="zh-CN" altLang="en-US" dirty="0"/>
              <a:t> </a:t>
            </a:r>
            <a:r>
              <a:rPr lang="en-US" altLang="zh-CN" dirty="0"/>
              <a:t>models,</a:t>
            </a:r>
            <a:r>
              <a:rPr lang="zh-CN" altLang="en-US" dirty="0"/>
              <a:t> </a:t>
            </a:r>
            <a:r>
              <a:rPr lang="en-US" altLang="zh-CN" dirty="0"/>
              <a:t>we</a:t>
            </a:r>
            <a:r>
              <a:rPr lang="zh-CN" altLang="en-US" dirty="0"/>
              <a:t> </a:t>
            </a:r>
            <a:r>
              <a:rPr lang="en-US" altLang="zh-CN" dirty="0"/>
              <a:t>can</a:t>
            </a:r>
            <a:r>
              <a:rPr lang="zh-CN" altLang="en-US" dirty="0"/>
              <a:t> </a:t>
            </a:r>
            <a:r>
              <a:rPr lang="en-US" altLang="zh-CN" dirty="0"/>
              <a:t>simulate</a:t>
            </a:r>
            <a:r>
              <a:rPr lang="zh-CN" altLang="en-US" dirty="0"/>
              <a:t> </a:t>
            </a:r>
            <a:r>
              <a:rPr lang="en-US" altLang="zh-CN" dirty="0"/>
              <a:t>conditions</a:t>
            </a:r>
            <a:r>
              <a:rPr lang="zh-CN" altLang="en-US" dirty="0"/>
              <a:t> </a:t>
            </a:r>
            <a:r>
              <a:rPr lang="en-US" altLang="zh-CN" dirty="0"/>
              <a:t>in</a:t>
            </a:r>
            <a:r>
              <a:rPr lang="zh-CN" altLang="en-US" dirty="0"/>
              <a:t> </a:t>
            </a:r>
            <a:r>
              <a:rPr lang="en-US" altLang="zh-CN" dirty="0"/>
              <a:t>fps</a:t>
            </a:r>
            <a:r>
              <a:rPr lang="zh-CN" altLang="en-US" dirty="0"/>
              <a:t> </a:t>
            </a:r>
            <a:r>
              <a:rPr lang="en-US" altLang="zh-CN" dirty="0"/>
              <a:t>games.</a:t>
            </a:r>
            <a:r>
              <a:rPr lang="zh-CN" altLang="en-US" dirty="0"/>
              <a:t> </a:t>
            </a:r>
            <a:r>
              <a:rPr lang="en-US" altLang="zh-CN" dirty="0"/>
              <a:t>With</a:t>
            </a:r>
            <a:r>
              <a:rPr lang="zh-CN" altLang="en-US" dirty="0"/>
              <a:t> </a:t>
            </a:r>
            <a:r>
              <a:rPr lang="en-US" altLang="zh-CN" dirty="0"/>
              <a:t>the</a:t>
            </a:r>
            <a:r>
              <a:rPr lang="zh-CN" altLang="en-US" dirty="0"/>
              <a:t> </a:t>
            </a:r>
            <a:r>
              <a:rPr lang="en-US" altLang="zh-CN" dirty="0"/>
              <a:t>simulations,</a:t>
            </a:r>
            <a:r>
              <a:rPr lang="zh-CN" altLang="en-US" dirty="0"/>
              <a:t> </a:t>
            </a:r>
            <a:r>
              <a:rPr lang="en-US" altLang="zh-CN" dirty="0"/>
              <a:t>we</a:t>
            </a:r>
            <a:r>
              <a:rPr lang="zh-CN" altLang="en-US" dirty="0"/>
              <a:t> </a:t>
            </a:r>
            <a:r>
              <a:rPr lang="en-US" altLang="zh-CN" dirty="0"/>
              <a:t>can</a:t>
            </a:r>
            <a:r>
              <a:rPr lang="zh-CN" altLang="en-US" dirty="0"/>
              <a:t> </a:t>
            </a:r>
            <a:r>
              <a:rPr lang="en-US" altLang="zh-CN" dirty="0"/>
              <a:t>evaluate</a:t>
            </a:r>
            <a:r>
              <a:rPr lang="zh-CN" altLang="en-US" dirty="0"/>
              <a:t> </a:t>
            </a:r>
            <a:r>
              <a:rPr lang="en-US" altLang="zh-CN" dirty="0"/>
              <a:t>and</a:t>
            </a:r>
            <a:r>
              <a:rPr lang="zh-CN" altLang="en-US" dirty="0"/>
              <a:t> </a:t>
            </a:r>
            <a:r>
              <a:rPr lang="en-US" altLang="zh-CN" dirty="0"/>
              <a:t>analyze</a:t>
            </a:r>
            <a:r>
              <a:rPr lang="zh-CN" altLang="en-US" dirty="0"/>
              <a:t> </a:t>
            </a:r>
            <a:r>
              <a:rPr lang="en-US" altLang="zh-CN" dirty="0"/>
              <a:t>player</a:t>
            </a:r>
            <a:r>
              <a:rPr lang="zh-CN" altLang="en-US" dirty="0"/>
              <a:t> </a:t>
            </a:r>
            <a:r>
              <a:rPr lang="en-US" altLang="zh-CN" dirty="0"/>
              <a:t>performance</a:t>
            </a:r>
            <a:r>
              <a:rPr lang="zh-CN" altLang="en-US" dirty="0"/>
              <a:t> </a:t>
            </a:r>
            <a:r>
              <a:rPr lang="en-US" altLang="zh-CN" dirty="0"/>
              <a:t>in FPS games.</a:t>
            </a:r>
          </a:p>
          <a:p>
            <a:endParaRPr lang="en-US" altLang="zh-CN" dirty="0"/>
          </a:p>
          <a:p>
            <a:endParaRPr lang="en-US" altLang="zh-CN" dirty="0"/>
          </a:p>
          <a:p>
            <a:r>
              <a:rPr lang="en-US" altLang="zh-CN" dirty="0"/>
              <a:t>With this work, we are focusing on selection action. </a:t>
            </a:r>
          </a:p>
          <a:p>
            <a:endParaRPr lang="en-US" altLang="zh-CN" dirty="0"/>
          </a:p>
          <a:p>
            <a:r>
              <a:rPr lang="en-US" altLang="zh-CN" dirty="0"/>
              <a:t>We built models for the distribution of time to select with player skill, latency, and target speed from existing user study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model is then used for some simulations where player response times are selected from a range of possible values based on the model. </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139942-85F4-3A42-838C-9D809ED418C0}" type="slidenum">
              <a:rPr lang="en-US" smtClean="0"/>
              <a:t>3</a:t>
            </a:fld>
            <a:endParaRPr lang="en-US"/>
          </a:p>
        </p:txBody>
      </p:sp>
    </p:spTree>
    <p:extLst>
      <p:ext uri="{BB962C8B-B14F-4D97-AF65-F5344CB8AC3E}">
        <p14:creationId xmlns:p14="http://schemas.microsoft.com/office/powerpoint/2010/main" val="113697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Methods to study such area are to setup experiments, but that is the user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study which is expensive, time consuming</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 we select prior user study data. We then analyze the data and build models with latency and target speed from it.  Then we incorporate skill into the model. Finally, we use the models for simulations.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73CDDF-ED2D-4447-B7B8-5C8C2911D55B}" type="slidenum">
              <a:rPr lang="en-US" smtClean="0"/>
              <a:t>4</a:t>
            </a:fld>
            <a:endParaRPr lang="en-US"/>
          </a:p>
        </p:txBody>
      </p:sp>
    </p:spTree>
    <p:extLst>
      <p:ext uri="{BB962C8B-B14F-4D97-AF65-F5344CB8AC3E}">
        <p14:creationId xmlns:p14="http://schemas.microsoft.com/office/powerpoint/2010/main" val="346712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game in the studies was puck hunt, it’s a game similar to duck hunt, where players select the moving targets on the screen, we then record time to select puck with mouse which is elapsed time, and number of clicks. The game difficulty parameters are target speed and delay. Each player plays 5 iterations of each difficulty condition. Each player plays 167 trails in total.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the data, we want to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Model</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the</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distribution</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of</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target</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selection</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times</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based</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on</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speed</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and</a:t>
            </a:r>
            <a:r>
              <a:rPr kumimoji="0" lang="zh-CN" altLang="en-US" sz="1200" b="0" i="1" u="none" strike="noStrike" kern="1200" cap="none" spc="0" normalizeH="0" baseline="0" noProof="0" dirty="0">
                <a:ln>
                  <a:noFill/>
                </a:ln>
                <a:solidFill>
                  <a:srgbClr val="4472C4"/>
                </a:solidFill>
                <a:effectLst/>
                <a:uLnTx/>
                <a:uFillTx/>
                <a:latin typeface="+mn-lt"/>
                <a:ea typeface="+mn-ea"/>
                <a:cs typeface="+mn-cs"/>
              </a:rPr>
              <a:t> </a:t>
            </a:r>
            <a:r>
              <a:rPr kumimoji="0" lang="en-US" altLang="zh-CN" sz="1200" b="0" i="1" u="none" strike="noStrike" kern="1200" cap="none" spc="0" normalizeH="0" baseline="0" noProof="0" dirty="0">
                <a:ln>
                  <a:noFill/>
                </a:ln>
                <a:solidFill>
                  <a:srgbClr val="4472C4"/>
                </a:solidFill>
                <a:effectLst/>
                <a:uLnTx/>
                <a:uFillTx/>
                <a:latin typeface="+mn-lt"/>
                <a:ea typeface="+mn-ea"/>
                <a:cs typeface="+mn-cs"/>
              </a:rPr>
              <a:t>delay.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4472C4"/>
              </a:solidFill>
              <a:effectLst/>
              <a:uLnTx/>
              <a:uFillTx/>
              <a:latin typeface="+mn-lt"/>
              <a:ea typeface="+mn-ea"/>
              <a:cs typeface="+mn-cs"/>
            </a:endParaRP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1E601-9327-0D4B-A9CD-0A72B32C29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48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datasets, we have two datasets from two prior user studies. In total we have 83 users where 66 are males, 16 are females and 1 prefer not to say. </a:t>
            </a:r>
            <a:r>
              <a:rPr lang="en-US" altLang="zh-CN" dirty="0"/>
              <a:t>In</a:t>
            </a:r>
            <a:r>
              <a:rPr lang="zh-CN" altLang="en-US" dirty="0"/>
              <a:t> </a:t>
            </a:r>
            <a:r>
              <a:rPr lang="en-US" altLang="zh-CN" dirty="0"/>
              <a:t>the</a:t>
            </a:r>
            <a:r>
              <a:rPr lang="zh-CN" altLang="en-US" dirty="0"/>
              <a:t> </a:t>
            </a:r>
            <a:r>
              <a:rPr lang="en-US" altLang="zh-CN" dirty="0"/>
              <a:t>demographic</a:t>
            </a:r>
            <a:r>
              <a:rPr lang="zh-CN" altLang="en-US" dirty="0"/>
              <a:t> </a:t>
            </a:r>
            <a:r>
              <a:rPr lang="en-US" altLang="zh-CN" dirty="0"/>
              <a:t>questionnaire,</a:t>
            </a:r>
            <a:r>
              <a:rPr lang="zh-CN" altLang="en-US" dirty="0"/>
              <a:t> </a:t>
            </a:r>
            <a:r>
              <a:rPr lang="en-US" altLang="zh-CN" dirty="0"/>
              <a:t>all</a:t>
            </a:r>
            <a:r>
              <a:rPr lang="zh-CN" altLang="en-US" dirty="0"/>
              <a:t> </a:t>
            </a:r>
            <a:r>
              <a:rPr lang="en-US" altLang="zh-CN" dirty="0"/>
              <a:t>users</a:t>
            </a:r>
            <a:r>
              <a:rPr lang="zh-CN" altLang="en-US" dirty="0"/>
              <a:t> </a:t>
            </a:r>
            <a:r>
              <a:rPr lang="en-US" altLang="zh-CN" dirty="0"/>
              <a:t>are</a:t>
            </a:r>
            <a:r>
              <a:rPr lang="zh-CN" altLang="en-US" dirty="0"/>
              <a:t> </a:t>
            </a:r>
            <a:r>
              <a:rPr lang="en-US" altLang="zh-CN" dirty="0"/>
              <a:t>asked</a:t>
            </a:r>
            <a:r>
              <a:rPr lang="zh-CN" altLang="en-US" dirty="0"/>
              <a:t> </a:t>
            </a:r>
            <a:r>
              <a:rPr lang="en-US" altLang="zh-CN" dirty="0"/>
              <a:t>about</a:t>
            </a:r>
            <a:r>
              <a:rPr lang="zh-CN" altLang="en-US" dirty="0"/>
              <a:t> </a:t>
            </a:r>
            <a:r>
              <a:rPr lang="en-US" altLang="zh-CN" dirty="0"/>
              <a:t>the</a:t>
            </a:r>
            <a:r>
              <a:rPr lang="zh-CN" altLang="en-US" dirty="0"/>
              <a:t> </a:t>
            </a:r>
            <a:r>
              <a:rPr lang="en-US" altLang="zh-CN" dirty="0"/>
              <a:t>gender,</a:t>
            </a:r>
            <a:r>
              <a:rPr lang="zh-CN" altLang="en-US" dirty="0"/>
              <a:t> </a:t>
            </a:r>
            <a:r>
              <a:rPr lang="en-US" altLang="zh-CN" dirty="0"/>
              <a:t>age,</a:t>
            </a:r>
            <a:r>
              <a:rPr lang="zh-CN" altLang="en-US" dirty="0"/>
              <a:t> </a:t>
            </a:r>
            <a:r>
              <a:rPr lang="en-US" altLang="zh-CN" dirty="0"/>
              <a:t>and</a:t>
            </a:r>
            <a:r>
              <a:rPr lang="zh-CN" altLang="en-US" dirty="0"/>
              <a:t> </a:t>
            </a:r>
            <a:r>
              <a:rPr lang="en-US" altLang="zh-CN" dirty="0"/>
              <a:t>self-rated</a:t>
            </a:r>
            <a:r>
              <a:rPr lang="zh-CN" altLang="en-US" dirty="0"/>
              <a:t> </a:t>
            </a:r>
            <a:r>
              <a:rPr lang="en-US" altLang="zh-CN" dirty="0"/>
              <a:t>score</a:t>
            </a:r>
            <a:r>
              <a:rPr lang="zh-CN" altLang="en-US" dirty="0"/>
              <a:t> </a:t>
            </a:r>
            <a:r>
              <a:rPr lang="en-US" altLang="zh-CN" dirty="0"/>
              <a:t>as</a:t>
            </a:r>
            <a:r>
              <a:rPr lang="zh-CN" altLang="en-US" dirty="0"/>
              <a:t> </a:t>
            </a:r>
            <a:r>
              <a:rPr lang="en-US" altLang="zh-CN" dirty="0"/>
              <a:t>a</a:t>
            </a:r>
            <a:r>
              <a:rPr lang="zh-CN" altLang="en-US" dirty="0"/>
              <a:t> </a:t>
            </a:r>
            <a:r>
              <a:rPr lang="en-US" altLang="zh-CN" dirty="0"/>
              <a:t>gamer.</a:t>
            </a:r>
            <a:r>
              <a:rPr lang="zh-CN" altLang="en-US" dirty="0"/>
              <a:t> </a:t>
            </a:r>
            <a:r>
              <a:rPr lang="en-US" altLang="zh-CN" dirty="0"/>
              <a:t>Players with self-rated score from 1-3 are classified as low skill player, and a score 4 or 5 is considered high skill player. </a:t>
            </a:r>
            <a:r>
              <a:rPr lang="en-US" sz="1200" kern="1200" dirty="0">
                <a:solidFill>
                  <a:schemeClr val="tx1"/>
                </a:solidFill>
                <a:effectLst/>
                <a:latin typeface="+mn-lt"/>
                <a:ea typeface="+mn-ea"/>
                <a:cs typeface="+mn-cs"/>
              </a:rPr>
              <a:t>The mean self-rating was about 3.9, showing a slight skew of “high ability”.  According to our pervious work at the bottom, self-rated score is a good indicator for actual player skill. We have 24 low skill players, and 59 high skill players.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zh-CN" altLang="en-US" dirty="0"/>
              <a:t> </a:t>
            </a:r>
            <a:endParaRPr lang="en-US" altLang="zh-CN"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7E20FBA-1237-4496-96FD-9CDEF0A38372}" type="slidenum">
              <a:rPr lang="en-US" smtClean="0"/>
              <a:t>6</a:t>
            </a:fld>
            <a:endParaRPr lang="en-US"/>
          </a:p>
        </p:txBody>
      </p:sp>
    </p:spTree>
    <p:extLst>
      <p:ext uri="{BB962C8B-B14F-4D97-AF65-F5344CB8AC3E}">
        <p14:creationId xmlns:p14="http://schemas.microsoft.com/office/powerpoint/2010/main" val="242284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figure shows the probability distribution of all elapsed times from the user studies. The x-axis is the elapsed time and the y-axis is the probability. The blue region, the distribution of all elapsed times, appears log-normal, which makes sense since human actions are impacted by many individual factors that, when put together, have an exponential distribution. We take the logarithm of the elapsed time to obtain a probability distribution in the green region that appears normal. The probability distribution of elapsed time at each difficulty level follows this pattern as well. </a:t>
            </a:r>
            <a:endParaRPr lang="en-US" dirty="0"/>
          </a:p>
        </p:txBody>
      </p:sp>
      <p:sp>
        <p:nvSpPr>
          <p:cNvPr id="4" name="Slide Number Placeholder 3"/>
          <p:cNvSpPr>
            <a:spLocks noGrp="1"/>
          </p:cNvSpPr>
          <p:nvPr>
            <p:ph type="sldNum" sz="quarter" idx="5"/>
          </p:nvPr>
        </p:nvSpPr>
        <p:spPr/>
        <p:txBody>
          <a:bodyPr/>
          <a:lstStyle/>
          <a:p>
            <a:fld id="{B77C5DD0-E585-4E49-BCFF-3926388EFF53}" type="slidenum">
              <a:rPr lang="en-US" smtClean="0"/>
              <a:t>7</a:t>
            </a:fld>
            <a:endParaRPr lang="en-US"/>
          </a:p>
        </p:txBody>
      </p:sp>
    </p:spTree>
    <p:extLst>
      <p:ext uri="{BB962C8B-B14F-4D97-AF65-F5344CB8AC3E}">
        <p14:creationId xmlns:p14="http://schemas.microsoft.com/office/powerpoint/2010/main" val="283702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distributions above, we conducted a multivariate multiple regression. It takes player skill, target speed and delay values to predict the mean and std dev for logarithm of elapsed time. </a:t>
            </a:r>
            <a:r>
              <a:rPr lang="en-US" sz="1200" kern="1200" dirty="0">
                <a:solidFill>
                  <a:schemeClr val="tx1"/>
                </a:solidFill>
                <a:effectLst/>
                <a:latin typeface="+mn-lt"/>
                <a:ea typeface="+mn-ea"/>
                <a:cs typeface="+mn-cs"/>
              </a:rPr>
              <a:t>With the models predicting mean and standard deviation for ln T, given speed, delay and skill, the normal distribution with the predicted mean and standard deviation can be used to generate a distribution of logarithmic elapsed times, taking the exponent to get the elapsed time. </a:t>
            </a:r>
            <a:endParaRPr lang="en-US" dirty="0"/>
          </a:p>
        </p:txBody>
      </p:sp>
      <p:sp>
        <p:nvSpPr>
          <p:cNvPr id="4" name="Slide Number Placeholder 3"/>
          <p:cNvSpPr>
            <a:spLocks noGrp="1"/>
          </p:cNvSpPr>
          <p:nvPr>
            <p:ph type="sldNum" sz="quarter" idx="5"/>
          </p:nvPr>
        </p:nvSpPr>
        <p:spPr/>
        <p:txBody>
          <a:bodyPr/>
          <a:lstStyle/>
          <a:p>
            <a:fld id="{B77C5DD0-E585-4E49-BCFF-3926388EFF53}" type="slidenum">
              <a:rPr lang="en-US" smtClean="0"/>
              <a:t>8</a:t>
            </a:fld>
            <a:endParaRPr lang="en-US"/>
          </a:p>
        </p:txBody>
      </p:sp>
    </p:spTree>
    <p:extLst>
      <p:ext uri="{BB962C8B-B14F-4D97-AF65-F5344CB8AC3E}">
        <p14:creationId xmlns:p14="http://schemas.microsoft.com/office/powerpoint/2010/main" val="391512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find the model best fit our data, we tried 10 models. While model 10 has the highest 𝑅2 for both mean and standard deviation, it is only slightly higher than model 8 while having significantly more terms (9 versus 4). Thus, we propose predicting mean and standard deviation for the log of the elapsed time with model 8, where d is standardized delay, s is standardized speed and all the betas are constant values.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3CDDF-ED2D-4447-B7B8-5C8C291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67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6E26-5D72-0949-89CB-F12280C9E4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1846A1-6AB9-624B-9442-A2E60BD04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0007AD-09FA-EC4B-8F99-86194DF6C0FA}"/>
              </a:ext>
            </a:extLst>
          </p:cNvPr>
          <p:cNvSpPr>
            <a:spLocks noGrp="1"/>
          </p:cNvSpPr>
          <p:nvPr>
            <p:ph type="dt" sz="half" idx="10"/>
          </p:nvPr>
        </p:nvSpPr>
        <p:spPr/>
        <p:txBody>
          <a:bodyPr/>
          <a:lstStyle/>
          <a:p>
            <a:fld id="{2FDEB70D-34AE-5A44-B278-2A6D02665617}" type="datetime1">
              <a:rPr lang="en-US" smtClean="0"/>
              <a:t>6/7/21</a:t>
            </a:fld>
            <a:endParaRPr lang="en-US"/>
          </a:p>
        </p:txBody>
      </p:sp>
      <p:sp>
        <p:nvSpPr>
          <p:cNvPr id="5" name="Footer Placeholder 4">
            <a:extLst>
              <a:ext uri="{FF2B5EF4-FFF2-40B4-BE49-F238E27FC236}">
                <a16:creationId xmlns:a16="http://schemas.microsoft.com/office/drawing/2014/main" id="{F9C9BCD4-61FB-1546-A40F-52933BCBD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E1919-065D-AB4D-9ACD-48375CF44EAD}"/>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24342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72A2-B735-C342-985F-68751E506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00931-6238-7B42-B640-70ABAF4FC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B4B9F-BB98-8046-BEBF-CA70153FFE78}"/>
              </a:ext>
            </a:extLst>
          </p:cNvPr>
          <p:cNvSpPr>
            <a:spLocks noGrp="1"/>
          </p:cNvSpPr>
          <p:nvPr>
            <p:ph type="dt" sz="half" idx="10"/>
          </p:nvPr>
        </p:nvSpPr>
        <p:spPr/>
        <p:txBody>
          <a:bodyPr/>
          <a:lstStyle/>
          <a:p>
            <a:fld id="{C525143A-B593-6D48-B9BF-5C7587E9DBDF}" type="datetime1">
              <a:rPr lang="en-US" smtClean="0"/>
              <a:t>6/7/21</a:t>
            </a:fld>
            <a:endParaRPr lang="en-US"/>
          </a:p>
        </p:txBody>
      </p:sp>
      <p:sp>
        <p:nvSpPr>
          <p:cNvPr id="5" name="Footer Placeholder 4">
            <a:extLst>
              <a:ext uri="{FF2B5EF4-FFF2-40B4-BE49-F238E27FC236}">
                <a16:creationId xmlns:a16="http://schemas.microsoft.com/office/drawing/2014/main" id="{6E8E1E6B-ACE2-5240-BB94-7D36FB2B5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A378D-2516-0147-9D88-BF126FB93863}"/>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275212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93AB8-5588-534A-8220-D8B518A99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57CC3-B549-044A-B104-301F1884BF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45B42-E729-E04F-8CB8-0AB7DBC4A292}"/>
              </a:ext>
            </a:extLst>
          </p:cNvPr>
          <p:cNvSpPr>
            <a:spLocks noGrp="1"/>
          </p:cNvSpPr>
          <p:nvPr>
            <p:ph type="dt" sz="half" idx="10"/>
          </p:nvPr>
        </p:nvSpPr>
        <p:spPr/>
        <p:txBody>
          <a:bodyPr/>
          <a:lstStyle/>
          <a:p>
            <a:fld id="{EB84B9E5-7AF9-654C-A98B-B421B5C54791}" type="datetime1">
              <a:rPr lang="en-US" smtClean="0"/>
              <a:t>6/7/21</a:t>
            </a:fld>
            <a:endParaRPr lang="en-US"/>
          </a:p>
        </p:txBody>
      </p:sp>
      <p:sp>
        <p:nvSpPr>
          <p:cNvPr id="5" name="Footer Placeholder 4">
            <a:extLst>
              <a:ext uri="{FF2B5EF4-FFF2-40B4-BE49-F238E27FC236}">
                <a16:creationId xmlns:a16="http://schemas.microsoft.com/office/drawing/2014/main" id="{107201A6-7F31-984C-A535-9849A8631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8D61A-B2E2-B04D-8B55-8BBEFEC2B326}"/>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39848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CCFB6-3D68-442A-B2D4-1BE5BDC8AFF6}"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285612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0FE53D-3171-4BCD-9E29-DFB4937CBB14}" type="datetime1">
              <a:rPr lang="en-US" smtClean="0"/>
              <a:t>6/7/21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2522823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A29CD-C202-4639-A3AB-7FCF6D6DFDB7}" type="datetime1">
              <a:rPr lang="en-US" smtClean="0"/>
              <a:t>6/7/21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69622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413F2-6ED2-422A-A516-DF9619DBB5F5}" type="datetime1">
              <a:rPr lang="en-US" smtClean="0"/>
              <a:t>6/7/21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13700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49F85-FE03-44DB-9FF0-BFA31E5DE58B}" type="datetime1">
              <a:rPr lang="en-US" smtClean="0"/>
              <a:t>6/7/21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56891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4D91FC-FEB2-4E96-AC18-75F385DA2C1D}" type="datetime1">
              <a:rPr lang="en-US" smtClean="0"/>
              <a:t>6/7/21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51002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42323C-1338-445F-A730-989F96E9ED4A}" type="datetime1">
              <a:rPr lang="en-US" smtClean="0"/>
              <a:t>6/7/21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56295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FDE1-934C-44AC-9976-8A8DDC2DE727}" type="datetime1">
              <a:rPr lang="en-US" smtClean="0"/>
              <a:t>6/7/21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2484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CF15-70C2-3841-8DF9-019542245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FB170-BE32-134F-87BE-E0BAF3DC0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DDB6-061A-7F41-A583-95A46FAE1838}"/>
              </a:ext>
            </a:extLst>
          </p:cNvPr>
          <p:cNvSpPr>
            <a:spLocks noGrp="1"/>
          </p:cNvSpPr>
          <p:nvPr>
            <p:ph type="dt" sz="half" idx="10"/>
          </p:nvPr>
        </p:nvSpPr>
        <p:spPr/>
        <p:txBody>
          <a:bodyPr/>
          <a:lstStyle/>
          <a:p>
            <a:fld id="{11E8131E-DB29-3645-AC2E-6C1166A9A73A}" type="datetime1">
              <a:rPr lang="en-US" smtClean="0"/>
              <a:t>6/7/21</a:t>
            </a:fld>
            <a:endParaRPr lang="en-US"/>
          </a:p>
        </p:txBody>
      </p:sp>
      <p:sp>
        <p:nvSpPr>
          <p:cNvPr id="5" name="Footer Placeholder 4">
            <a:extLst>
              <a:ext uri="{FF2B5EF4-FFF2-40B4-BE49-F238E27FC236}">
                <a16:creationId xmlns:a16="http://schemas.microsoft.com/office/drawing/2014/main" id="{C6783E12-1D56-B14C-9824-407C3796D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AD105-0E42-524A-A029-C0CE597512EE}"/>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95858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2FBBF-3B73-4583-9E61-F0C0D824E642}" type="datetime1">
              <a:rPr lang="en-US" smtClean="0"/>
              <a:t>6/7/21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285400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5F9D57-775E-4227-9066-3FED2180E1FE}" type="datetime1">
              <a:rPr lang="en-US" smtClean="0"/>
              <a:t>6/7/21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358758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6D24C-C8DE-4AF3-979F-E0BF428F0F2F}" type="datetime1">
              <a:rPr lang="en-US" smtClean="0"/>
              <a:t>6/7/21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400440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32015-8B07-4994-8D3A-5F43A538B148}" type="datetime1">
              <a:rPr lang="en-US" smtClean="0"/>
              <a:t>6/7/21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10058-B278-4D36-9F8C-11FF0C178C1B}" type="slidenum">
              <a:rPr lang="en-US" smtClean="0"/>
              <a:t>‹#›</a:t>
            </a:fld>
            <a:endParaRPr lang="en-US"/>
          </a:p>
        </p:txBody>
      </p:sp>
    </p:spTree>
    <p:extLst>
      <p:ext uri="{BB962C8B-B14F-4D97-AF65-F5344CB8AC3E}">
        <p14:creationId xmlns:p14="http://schemas.microsoft.com/office/powerpoint/2010/main" val="131325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3590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173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3269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4455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8003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945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7684-3837-1B47-A078-D7BDE2AFF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BB6BF7-5692-1E45-847F-82FF2E612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C5A7A-7F43-A541-A796-754BEF7097A2}"/>
              </a:ext>
            </a:extLst>
          </p:cNvPr>
          <p:cNvSpPr>
            <a:spLocks noGrp="1"/>
          </p:cNvSpPr>
          <p:nvPr>
            <p:ph type="dt" sz="half" idx="10"/>
          </p:nvPr>
        </p:nvSpPr>
        <p:spPr/>
        <p:txBody>
          <a:bodyPr/>
          <a:lstStyle/>
          <a:p>
            <a:fld id="{05D3F52F-B792-444A-BCDD-D6BA981B4538}" type="datetime1">
              <a:rPr lang="en-US" smtClean="0"/>
              <a:t>6/7/21</a:t>
            </a:fld>
            <a:endParaRPr lang="en-US"/>
          </a:p>
        </p:txBody>
      </p:sp>
      <p:sp>
        <p:nvSpPr>
          <p:cNvPr id="5" name="Footer Placeholder 4">
            <a:extLst>
              <a:ext uri="{FF2B5EF4-FFF2-40B4-BE49-F238E27FC236}">
                <a16:creationId xmlns:a16="http://schemas.microsoft.com/office/drawing/2014/main" id="{2BD9A58C-9A78-B545-BFB0-D204CE385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6077A-77CF-A54F-9C1A-483D14440781}"/>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67071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1661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724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159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65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380B174-40A0-AC47-8793-0BE71873F352}" type="datetime1">
              <a:rPr lang="en-US" smtClean="0"/>
              <a:t>6/7/21</a:t>
            </a:fld>
            <a:endParaRPr/>
          </a:p>
        </p:txBody>
      </p:sp>
      <p:sp>
        <p:nvSpPr>
          <p:cNvPr id="25" name="Google Shape;25;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2418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AB24997-EB70-1842-BE0C-849C78765EDA}" type="datetime1">
              <a:rPr lang="en-US" smtClean="0"/>
              <a:t>6/7/21</a:t>
            </a:fld>
            <a:endParaRPr/>
          </a:p>
        </p:txBody>
      </p:sp>
      <p:sp>
        <p:nvSpPr>
          <p:cNvPr id="30" name="Google Shape;30;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72769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126B9F3-1B0B-A349-B856-A25E3AACA8CB}" type="datetime1">
              <a:rPr lang="en-US" smtClean="0"/>
              <a:t>6/7/21</a:t>
            </a:fld>
            <a:endParaRPr/>
          </a:p>
        </p:txBody>
      </p:sp>
      <p:sp>
        <p:nvSpPr>
          <p:cNvPr id="36" name="Google Shape;3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018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117376A-1317-FF43-AC5D-83B7D457A848}" type="datetime1">
              <a:rPr lang="en-US" smtClean="0"/>
              <a:t>6/7/21</a:t>
            </a:fld>
            <a:endParaRPr/>
          </a:p>
        </p:txBody>
      </p:sp>
      <p:sp>
        <p:nvSpPr>
          <p:cNvPr id="43" name="Google Shape;4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7378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0A35638-3016-A04F-A953-2399B38B9AC8}" type="datetime1">
              <a:rPr lang="en-US" smtClean="0"/>
              <a:t>6/7/21</a:t>
            </a:fld>
            <a:endParaRPr/>
          </a:p>
        </p:txBody>
      </p:sp>
      <p:sp>
        <p:nvSpPr>
          <p:cNvPr id="52" name="Google Shape;5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886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3077145-41C7-0045-82DA-6AEA5379C44D}" type="datetime1">
              <a:rPr lang="en-US" smtClean="0"/>
              <a:t>6/7/21</a:t>
            </a:fld>
            <a:endParaRPr/>
          </a:p>
        </p:txBody>
      </p:sp>
      <p:sp>
        <p:nvSpPr>
          <p:cNvPr id="56" name="Google Shape;56;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181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A5B2-2C51-C043-8E61-E550B2064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3E5E8-0489-FA4B-B1F8-627ACA1BD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09DAC9-8187-0F44-8539-E0E360EDA1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DD6-D9DC-B941-B77E-94B2BD6DCE7C}"/>
              </a:ext>
            </a:extLst>
          </p:cNvPr>
          <p:cNvSpPr>
            <a:spLocks noGrp="1"/>
          </p:cNvSpPr>
          <p:nvPr>
            <p:ph type="dt" sz="half" idx="10"/>
          </p:nvPr>
        </p:nvSpPr>
        <p:spPr/>
        <p:txBody>
          <a:bodyPr/>
          <a:lstStyle/>
          <a:p>
            <a:fld id="{8043046B-5B56-0948-8867-2008A53171F4}" type="datetime1">
              <a:rPr lang="en-US" smtClean="0"/>
              <a:t>6/7/21</a:t>
            </a:fld>
            <a:endParaRPr lang="en-US"/>
          </a:p>
        </p:txBody>
      </p:sp>
      <p:sp>
        <p:nvSpPr>
          <p:cNvPr id="6" name="Footer Placeholder 5">
            <a:extLst>
              <a:ext uri="{FF2B5EF4-FFF2-40B4-BE49-F238E27FC236}">
                <a16:creationId xmlns:a16="http://schemas.microsoft.com/office/drawing/2014/main" id="{45047FAE-028B-DF4C-9A33-EBF947FDD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ACF80-E041-FC49-A351-1ABBB138C6B8}"/>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57024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82BD044-0CAB-6D45-91A4-6B4CFEEBCEF9}" type="datetime1">
              <a:rPr lang="en-US" smtClean="0"/>
              <a:t>6/7/21</a:t>
            </a:fld>
            <a:endParaRPr/>
          </a:p>
        </p:txBody>
      </p:sp>
      <p:sp>
        <p:nvSpPr>
          <p:cNvPr id="63" name="Google Shape;63;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1147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6463C34-C366-DD47-960B-8E18237D443B}" type="datetime1">
              <a:rPr lang="en-US" smtClean="0"/>
              <a:t>6/7/21</a:t>
            </a:fld>
            <a:endParaRPr/>
          </a:p>
        </p:txBody>
      </p:sp>
      <p:sp>
        <p:nvSpPr>
          <p:cNvPr id="70" name="Google Shape;70;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04527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5C160E3-01A4-AF4F-A225-8C72D59B1BDA}" type="datetime1">
              <a:rPr lang="en-US" smtClean="0"/>
              <a:t>6/7/21</a:t>
            </a:fld>
            <a:endParaRPr/>
          </a:p>
        </p:txBody>
      </p:sp>
      <p:sp>
        <p:nvSpPr>
          <p:cNvPr id="76" name="Google Shape;76;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0440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0EED475-2EAB-9D4D-AB16-6032F1665E13}" type="datetime1">
              <a:rPr lang="en-US" smtClean="0"/>
              <a:t>6/7/21</a:t>
            </a:fld>
            <a:endParaRPr/>
          </a:p>
        </p:txBody>
      </p:sp>
      <p:sp>
        <p:nvSpPr>
          <p:cNvPr id="82" name="Google Shape;82;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8294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D28C-CC24-2448-B8D5-7C720EB2A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E69F5-CB41-8140-B7FB-8032E74B1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F5BB96-B5E0-C44D-B5D1-4E3524765D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BE8D756-6572-E143-B169-500332076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8A118-6D81-4740-8B85-9D1C3851826D}"/>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261216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0A9-2435-0F4D-8890-C6F89F555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14EC3-768A-FE48-B6EE-3B1405DF0A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FDB5A-FEE6-6140-9645-F55CD4B6CB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0EADB5-B40A-0A4B-9E29-B6DD19D91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C3FDA-480D-4645-87C5-771B00F2E39F}"/>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4227531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2AF-31A1-1647-BCBB-519E74F7E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15DD0-EDD7-F248-BCAA-7F1AF70F6C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A6B97-228E-AD40-B45B-211FD23A56B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084E85-BEAD-F246-802F-DA579A7A3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E1235-46FA-B044-8A39-77D0490ACBF7}"/>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425946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B0F4-8D13-CD49-97F6-AA3FABE13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D7E1F-AE89-AC4B-8DA0-185B288C5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1D43FC-95D4-FF4E-BC4F-AE4B02795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FF52F-B303-8343-9949-E0464690563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BEB5EE0-EA1E-854F-ABE0-E288DD609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1C7A3-1AC7-EA46-BBF7-3EEC3E596CE2}"/>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53166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E963-33C8-DB41-8B7C-6199D6B649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7DE311-5B9B-9C47-83C9-FA7526CA4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4F036-011B-7A4D-B628-093FA7CFF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8C6F0-AD69-474F-B6CF-119B431D5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79957-D2D4-E04F-92C6-E7D4694BCC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E90D80-C20A-624E-8A43-00590535490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2125D42-D31C-E342-8FF9-6FCD3AF02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B60B8-19F9-3448-B0DE-C32E62F2AC49}"/>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1814190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532D-726A-BF4A-A281-74504AF9D9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BD779-0E77-5E47-9ADD-94FB357519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7936F74-A065-D049-9672-212356354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9AE33-5C02-864E-9911-4B7880DA5B7E}"/>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00323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C0A6-06CD-FD41-B432-6EBACD7314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D420E-E3D1-C340-B28A-704F453C0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5FF463-D6D0-FE46-BF52-AF01900146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5D396-DC44-B644-82AA-CC732454C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6EBE2D-59F5-CC41-B432-31F11F718D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A74D6-7A2D-6242-9C51-CC99B646F867}"/>
              </a:ext>
            </a:extLst>
          </p:cNvPr>
          <p:cNvSpPr>
            <a:spLocks noGrp="1"/>
          </p:cNvSpPr>
          <p:nvPr>
            <p:ph type="dt" sz="half" idx="10"/>
          </p:nvPr>
        </p:nvSpPr>
        <p:spPr/>
        <p:txBody>
          <a:bodyPr/>
          <a:lstStyle/>
          <a:p>
            <a:fld id="{1F114292-23F8-6B49-9A1F-45E4BFBE9391}" type="datetime1">
              <a:rPr lang="en-US" smtClean="0"/>
              <a:t>6/7/21</a:t>
            </a:fld>
            <a:endParaRPr lang="en-US"/>
          </a:p>
        </p:txBody>
      </p:sp>
      <p:sp>
        <p:nvSpPr>
          <p:cNvPr id="8" name="Footer Placeholder 7">
            <a:extLst>
              <a:ext uri="{FF2B5EF4-FFF2-40B4-BE49-F238E27FC236}">
                <a16:creationId xmlns:a16="http://schemas.microsoft.com/office/drawing/2014/main" id="{099AB4E3-DBF4-F845-91F1-C2DBAF1F0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5DA200-384D-D849-B11B-18A69E90C402}"/>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872853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57BE6-4D2A-6A40-A91C-8C6D4686881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D467A5-0E58-8540-8576-2FC807094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F6411-E43F-064A-BD93-249ECE7C15EE}"/>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1584918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DDF9-C378-0045-9460-953D930AC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B28A96-9DC4-A649-844F-BF16491C6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65AD7D-5CAC-A246-A2F4-B3F4D60C7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89EC8-4250-4745-9617-DB8875E5F2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C395790-2B02-7846-AE08-02C56D720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43118-F849-EE4B-845E-10E98E53DCA9}"/>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282883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C644-251E-5944-9201-326452D9F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65D3F-E9BA-B74D-A7EB-320423DED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CABDD-7C16-AA42-BE61-6CAA82F13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FEF21-8717-184F-BD55-4DF27C96231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3B3494-E995-B44F-9E05-D15012B19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06AC6-5593-AF4F-9AB2-74807C5E23DE}"/>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1923007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F361-6C38-E34B-9498-3327B515F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CCE47-A668-4343-BC96-9516437456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C6C51-8D1A-8A4F-B5E9-FAA56874CEA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DDDCD3-1D51-0242-90F8-42FFBCB38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EE7E9-53F7-5547-AFDF-C446F5E5DEA4}"/>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480332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E0689-A883-7641-BA09-603E79585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4EAF81-D8BD-584C-A1BD-08B6AFD631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C4BE6-ABE4-1D40-A155-D8A72388BC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3A5779-BC89-5340-89CF-130E00539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42B79-51EC-2349-896C-C5FEBA518ECC}"/>
              </a:ext>
            </a:extLst>
          </p:cNvPr>
          <p:cNvSpPr>
            <a:spLocks noGrp="1"/>
          </p:cNvSpPr>
          <p:nvPr>
            <p:ph type="sldNum" sz="quarter" idx="12"/>
          </p:nvPr>
        </p:nvSpPr>
        <p:spPr/>
        <p:txBody>
          <a:bodyPr/>
          <a:lstStyle/>
          <a:p>
            <a:fld id="{1FD8EFE2-8BEC-4C42-8FCE-B39791C84E6A}" type="slidenum">
              <a:rPr lang="en-US" smtClean="0"/>
              <a:t>‹#›</a:t>
            </a:fld>
            <a:endParaRPr lang="en-US"/>
          </a:p>
        </p:txBody>
      </p:sp>
    </p:spTree>
    <p:extLst>
      <p:ext uri="{BB962C8B-B14F-4D97-AF65-F5344CB8AC3E}">
        <p14:creationId xmlns:p14="http://schemas.microsoft.com/office/powerpoint/2010/main" val="288040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B89A-FD24-1142-AFB0-AE23DA492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89B8B-5732-0440-84E4-15DDA3CAF6B5}"/>
              </a:ext>
            </a:extLst>
          </p:cNvPr>
          <p:cNvSpPr>
            <a:spLocks noGrp="1"/>
          </p:cNvSpPr>
          <p:nvPr>
            <p:ph type="dt" sz="half" idx="10"/>
          </p:nvPr>
        </p:nvSpPr>
        <p:spPr/>
        <p:txBody>
          <a:bodyPr/>
          <a:lstStyle/>
          <a:p>
            <a:fld id="{D6FBF2D8-1CA9-A247-8506-A3A38D955F96}" type="datetime1">
              <a:rPr lang="en-US" smtClean="0"/>
              <a:t>6/7/21</a:t>
            </a:fld>
            <a:endParaRPr lang="en-US"/>
          </a:p>
        </p:txBody>
      </p:sp>
      <p:sp>
        <p:nvSpPr>
          <p:cNvPr id="4" name="Footer Placeholder 3">
            <a:extLst>
              <a:ext uri="{FF2B5EF4-FFF2-40B4-BE49-F238E27FC236}">
                <a16:creationId xmlns:a16="http://schemas.microsoft.com/office/drawing/2014/main" id="{4D28E325-A819-C249-86FB-56EE97934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2CC27-1C94-A749-A752-86B5D63756BF}"/>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4976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529FF-5F8C-3B42-8F77-8E208C79DAF8}"/>
              </a:ext>
            </a:extLst>
          </p:cNvPr>
          <p:cNvSpPr>
            <a:spLocks noGrp="1"/>
          </p:cNvSpPr>
          <p:nvPr>
            <p:ph type="dt" sz="half" idx="10"/>
          </p:nvPr>
        </p:nvSpPr>
        <p:spPr/>
        <p:txBody>
          <a:bodyPr/>
          <a:lstStyle/>
          <a:p>
            <a:fld id="{CA921621-C55D-C541-8E91-70A6FC8FD817}" type="datetime1">
              <a:rPr lang="en-US" smtClean="0"/>
              <a:t>6/7/21</a:t>
            </a:fld>
            <a:endParaRPr lang="en-US"/>
          </a:p>
        </p:txBody>
      </p:sp>
      <p:sp>
        <p:nvSpPr>
          <p:cNvPr id="3" name="Footer Placeholder 2">
            <a:extLst>
              <a:ext uri="{FF2B5EF4-FFF2-40B4-BE49-F238E27FC236}">
                <a16:creationId xmlns:a16="http://schemas.microsoft.com/office/drawing/2014/main" id="{0FC18899-B20E-1C48-A8DA-21B2C9A8E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8F752-6131-6345-B76C-C3D72D7A3DFA}"/>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66597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979F-C57C-7B4C-8B60-182996A29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32467A-94F0-6740-B338-C1638C532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B02F87-33E8-0A48-91CF-F2D59DC4E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5F3A3-7D38-CF49-BDF0-46935F84F27F}"/>
              </a:ext>
            </a:extLst>
          </p:cNvPr>
          <p:cNvSpPr>
            <a:spLocks noGrp="1"/>
          </p:cNvSpPr>
          <p:nvPr>
            <p:ph type="dt" sz="half" idx="10"/>
          </p:nvPr>
        </p:nvSpPr>
        <p:spPr/>
        <p:txBody>
          <a:bodyPr/>
          <a:lstStyle/>
          <a:p>
            <a:fld id="{93D5C63A-003D-8847-9D9C-A04A1BE6D80A}" type="datetime1">
              <a:rPr lang="en-US" smtClean="0"/>
              <a:t>6/7/21</a:t>
            </a:fld>
            <a:endParaRPr lang="en-US"/>
          </a:p>
        </p:txBody>
      </p:sp>
      <p:sp>
        <p:nvSpPr>
          <p:cNvPr id="6" name="Footer Placeholder 5">
            <a:extLst>
              <a:ext uri="{FF2B5EF4-FFF2-40B4-BE49-F238E27FC236}">
                <a16:creationId xmlns:a16="http://schemas.microsoft.com/office/drawing/2014/main" id="{C185BBCF-DE3C-A14F-8135-9473220E6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D1774-CC01-F64E-A865-C64DFE36549F}"/>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46789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DDF3-1511-6A44-98EA-E1FC0F5E2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8C6F0E-3EFE-BC45-8C9D-D4AE4431F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A5348B-7DEB-9249-8653-9A5C51BC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78F89-6E8A-CD4E-942D-84474E05D7B4}"/>
              </a:ext>
            </a:extLst>
          </p:cNvPr>
          <p:cNvSpPr>
            <a:spLocks noGrp="1"/>
          </p:cNvSpPr>
          <p:nvPr>
            <p:ph type="dt" sz="half" idx="10"/>
          </p:nvPr>
        </p:nvSpPr>
        <p:spPr/>
        <p:txBody>
          <a:bodyPr/>
          <a:lstStyle/>
          <a:p>
            <a:fld id="{B74DCFA2-84F5-4343-A18F-16548AC7BF55}" type="datetime1">
              <a:rPr lang="en-US" smtClean="0"/>
              <a:t>6/7/21</a:t>
            </a:fld>
            <a:endParaRPr lang="en-US"/>
          </a:p>
        </p:txBody>
      </p:sp>
      <p:sp>
        <p:nvSpPr>
          <p:cNvPr id="6" name="Footer Placeholder 5">
            <a:extLst>
              <a:ext uri="{FF2B5EF4-FFF2-40B4-BE49-F238E27FC236}">
                <a16:creationId xmlns:a16="http://schemas.microsoft.com/office/drawing/2014/main" id="{3C32F453-5236-8840-8BF5-DF400D8CC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8FDBD-D5CB-C240-8EFF-8CDDE43BBEDB}"/>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77348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17239-81BE-DF4F-9449-0EE2738F2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3D3549-8346-7840-B989-1F310748F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A6F27-0F5F-4740-8815-6685613ED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6F232-A847-7C48-ABE5-83A14AA9730C}" type="datetime1">
              <a:rPr lang="en-US" smtClean="0"/>
              <a:t>6/7/21</a:t>
            </a:fld>
            <a:endParaRPr lang="en-US"/>
          </a:p>
        </p:txBody>
      </p:sp>
      <p:sp>
        <p:nvSpPr>
          <p:cNvPr id="5" name="Footer Placeholder 4">
            <a:extLst>
              <a:ext uri="{FF2B5EF4-FFF2-40B4-BE49-F238E27FC236}">
                <a16:creationId xmlns:a16="http://schemas.microsoft.com/office/drawing/2014/main" id="{CF6955AC-5500-0D46-91A0-98E540B08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FDA06A-D42F-7740-801D-CAC6B20B0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0179D-864C-4546-B2AD-AF5BF6A16916}" type="slidenum">
              <a:rPr lang="en-US" smtClean="0"/>
              <a:t>‹#›</a:t>
            </a:fld>
            <a:endParaRPr lang="en-US"/>
          </a:p>
        </p:txBody>
      </p:sp>
    </p:spTree>
    <p:extLst>
      <p:ext uri="{BB962C8B-B14F-4D97-AF65-F5344CB8AC3E}">
        <p14:creationId xmlns:p14="http://schemas.microsoft.com/office/powerpoint/2010/main" val="374399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5CCA1-638A-4958-A305-93AA4797B063}" type="datetime1">
              <a:rPr lang="en-US" smtClean="0"/>
              <a:t>6/7/21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10058-B278-4D36-9F8C-11FF0C178C1B}" type="slidenum">
              <a:rPr lang="en-US" smtClean="0"/>
              <a:t>‹#›</a:t>
            </a:fld>
            <a:endParaRPr lang="en-US"/>
          </a:p>
        </p:txBody>
      </p:sp>
    </p:spTree>
    <p:extLst>
      <p:ext uri="{BB962C8B-B14F-4D97-AF65-F5344CB8AC3E}">
        <p14:creationId xmlns:p14="http://schemas.microsoft.com/office/powerpoint/2010/main" val="402181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3064158"/>
      </p:ext>
    </p:extLst>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E9F92D1A-A2CA-2948-85FD-39BEC37F453A}" type="datetime1">
              <a:rPr lang="en-US" smtClean="0"/>
              <a:t>6/7/21</a:t>
            </a:fld>
            <a:endParaRPr/>
          </a:p>
        </p:txBody>
      </p:sp>
      <p:sp>
        <p:nvSpPr>
          <p:cNvPr id="13" name="Google Shape;13;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764353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AB966-ED87-804F-BB97-DE3DBF7E6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3552D-F74B-904B-AE77-5030EE102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025D7-EE10-134B-AA9C-93E4908EB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438C397-3057-2847-BB9F-4025CE702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BB0E66-0395-6B45-A46F-5A3A3F982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8EFE2-8BEC-4C42-8FCE-B39791C84E6A}" type="slidenum">
              <a:rPr lang="en-US" smtClean="0"/>
              <a:t>‹#›</a:t>
            </a:fld>
            <a:endParaRPr lang="en-US"/>
          </a:p>
        </p:txBody>
      </p:sp>
    </p:spTree>
    <p:extLst>
      <p:ext uri="{BB962C8B-B14F-4D97-AF65-F5344CB8AC3E}">
        <p14:creationId xmlns:p14="http://schemas.microsoft.com/office/powerpoint/2010/main" val="19333986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jpeg"/><Relationship Id="rId5" Type="http://schemas.openxmlformats.org/officeDocument/2006/relationships/image" Target="../media/image27.png"/><Relationship Id="rId10" Type="http://schemas.openxmlformats.org/officeDocument/2006/relationships/image" Target="../media/image4.jpeg"/><Relationship Id="rId4" Type="http://schemas.openxmlformats.org/officeDocument/2006/relationships/image" Target="../media/image26.png"/><Relationship Id="rId9"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9A12-EFED-8E4C-A408-29872C8DF3E5}"/>
              </a:ext>
            </a:extLst>
          </p:cNvPr>
          <p:cNvSpPr>
            <a:spLocks noGrp="1"/>
          </p:cNvSpPr>
          <p:nvPr>
            <p:ph type="ctrTitle"/>
          </p:nvPr>
        </p:nvSpPr>
        <p:spPr>
          <a:xfrm>
            <a:off x="0" y="377609"/>
            <a:ext cx="12191999" cy="2910747"/>
          </a:xfrm>
        </p:spPr>
        <p:txBody>
          <a:bodyPr>
            <a:normAutofit/>
          </a:bodyPr>
          <a:lstStyle/>
          <a:p>
            <a:r>
              <a:rPr lang="en-US" dirty="0"/>
              <a:t>Game Input with Delay - A Model for the Time to Select a Target with a Mouse </a:t>
            </a:r>
          </a:p>
        </p:txBody>
      </p:sp>
      <p:sp>
        <p:nvSpPr>
          <p:cNvPr id="3" name="Slide Number Placeholder 2">
            <a:extLst>
              <a:ext uri="{FF2B5EF4-FFF2-40B4-BE49-F238E27FC236}">
                <a16:creationId xmlns:a16="http://schemas.microsoft.com/office/drawing/2014/main" id="{6F39857D-B8CF-364E-8C8E-B58C23233757}"/>
              </a:ext>
            </a:extLst>
          </p:cNvPr>
          <p:cNvSpPr>
            <a:spLocks noGrp="1"/>
          </p:cNvSpPr>
          <p:nvPr>
            <p:ph type="sldNum" sz="quarter" idx="12"/>
          </p:nvPr>
        </p:nvSpPr>
        <p:spPr/>
        <p:txBody>
          <a:bodyPr/>
          <a:lstStyle/>
          <a:p>
            <a:fld id="{B71C25DB-29F9-0F4E-B069-4CB78CCFC60D}" type="slidenum">
              <a:rPr lang="en-US" sz="1600" smtClean="0">
                <a:solidFill>
                  <a:schemeClr val="tx1"/>
                </a:solidFill>
              </a:rPr>
              <a:t>1</a:t>
            </a:fld>
            <a:endParaRPr lang="en-US" sz="1600" dirty="0">
              <a:solidFill>
                <a:schemeClr val="tx1"/>
              </a:solidFill>
            </a:endParaRPr>
          </a:p>
        </p:txBody>
      </p:sp>
      <p:pic>
        <p:nvPicPr>
          <p:cNvPr id="5" name="Google Shape;108;p1">
            <a:extLst>
              <a:ext uri="{FF2B5EF4-FFF2-40B4-BE49-F238E27FC236}">
                <a16:creationId xmlns:a16="http://schemas.microsoft.com/office/drawing/2014/main" id="{B8FC08F8-B85E-944A-B69C-AC96F941679C}"/>
              </a:ext>
            </a:extLst>
          </p:cNvPr>
          <p:cNvPicPr preferRelativeResize="0"/>
          <p:nvPr/>
        </p:nvPicPr>
        <p:blipFill rotWithShape="1">
          <a:blip r:embed="rId3">
            <a:alphaModFix/>
          </a:blip>
          <a:srcRect/>
          <a:stretch/>
        </p:blipFill>
        <p:spPr>
          <a:xfrm>
            <a:off x="5143499" y="5429200"/>
            <a:ext cx="1905000" cy="615696"/>
          </a:xfrm>
          <a:prstGeom prst="rect">
            <a:avLst/>
          </a:prstGeom>
          <a:noFill/>
          <a:ln>
            <a:noFill/>
          </a:ln>
        </p:spPr>
      </p:pic>
      <p:sp>
        <p:nvSpPr>
          <p:cNvPr id="6" name="Google Shape;107;p1">
            <a:extLst>
              <a:ext uri="{FF2B5EF4-FFF2-40B4-BE49-F238E27FC236}">
                <a16:creationId xmlns:a16="http://schemas.microsoft.com/office/drawing/2014/main" id="{D6C8B8A8-B01C-394D-B965-2D41FD1E89E2}"/>
              </a:ext>
            </a:extLst>
          </p:cNvPr>
          <p:cNvSpPr txBox="1">
            <a:spLocks/>
          </p:cNvSpPr>
          <p:nvPr/>
        </p:nvSpPr>
        <p:spPr>
          <a:xfrm>
            <a:off x="4189267" y="3296823"/>
            <a:ext cx="3813464" cy="10620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sz="4000" b="0" i="0" u="none" strike="noStrike" kern="0" cap="none" spc="0" normalizeH="0" baseline="0" noProof="0" dirty="0" err="1">
                <a:ln>
                  <a:noFill/>
                </a:ln>
                <a:solidFill>
                  <a:srgbClr val="4F81BD"/>
                </a:solidFill>
                <a:effectLst/>
                <a:uLnTx/>
                <a:uFillTx/>
                <a:latin typeface="Calibri"/>
                <a:cs typeface="Calibri"/>
                <a:sym typeface="Calibri"/>
              </a:rPr>
              <a:t>Shengmei</a:t>
            </a:r>
            <a:r>
              <a:rPr kumimoji="0" lang="en-US" sz="4000" b="0" i="0" u="none" strike="noStrike" kern="0" cap="none" spc="0" normalizeH="0" baseline="0" noProof="0" dirty="0">
                <a:ln>
                  <a:noFill/>
                </a:ln>
                <a:solidFill>
                  <a:srgbClr val="4F81BD"/>
                </a:solidFill>
                <a:effectLst/>
                <a:uLnTx/>
                <a:uFillTx/>
                <a:latin typeface="Calibri"/>
                <a:cs typeface="Calibri"/>
                <a:sym typeface="Calibri"/>
              </a:rPr>
              <a:t> Liu</a:t>
            </a:r>
            <a:r>
              <a:rPr kumimoji="0" lang="zh-CN" altLang="en-US" sz="4000" b="0" i="0" u="none" strike="noStrike" kern="0" cap="none" spc="0" normalizeH="0" baseline="0" noProof="0" dirty="0">
                <a:ln>
                  <a:noFill/>
                </a:ln>
                <a:solidFill>
                  <a:srgbClr val="4F81BD"/>
                </a:solidFill>
                <a:effectLst/>
                <a:uLnTx/>
                <a:uFillTx/>
                <a:latin typeface="Calibri"/>
                <a:cs typeface="Calibri"/>
                <a:sym typeface="Calibri"/>
              </a:rPr>
              <a:t> </a:t>
            </a:r>
            <a:endParaRPr kumimoji="0" lang="en-US" altLang="zh-CN" sz="40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4000" b="0" i="0" u="none" strike="noStrike" kern="0" cap="none" spc="0" normalizeH="0" baseline="0" noProof="0" dirty="0">
                <a:ln>
                  <a:noFill/>
                </a:ln>
                <a:solidFill>
                  <a:srgbClr val="4F81BD"/>
                </a:solidFill>
                <a:effectLst/>
                <a:uLnTx/>
                <a:uFillTx/>
                <a:latin typeface="Calibri"/>
                <a:cs typeface="Calibri"/>
                <a:sym typeface="Calibri"/>
              </a:rPr>
              <a:t>Mark</a:t>
            </a:r>
            <a:r>
              <a:rPr kumimoji="0" lang="zh-CN" altLang="en-US" sz="40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4000" b="0" i="0" u="none" strike="noStrike" kern="0" cap="none" spc="0" normalizeH="0" baseline="0" noProof="0" dirty="0">
                <a:ln>
                  <a:noFill/>
                </a:ln>
                <a:solidFill>
                  <a:srgbClr val="4F81BD"/>
                </a:solidFill>
                <a:effectLst/>
                <a:uLnTx/>
                <a:uFillTx/>
                <a:latin typeface="Calibri"/>
                <a:cs typeface="Calibri"/>
                <a:sym typeface="Calibri"/>
              </a:rPr>
              <a:t>Claypool</a:t>
            </a:r>
            <a:endParaRPr kumimoji="0" lang="en-US" sz="40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8" name="Google Shape;107;p1">
            <a:extLst>
              <a:ext uri="{FF2B5EF4-FFF2-40B4-BE49-F238E27FC236}">
                <a16:creationId xmlns:a16="http://schemas.microsoft.com/office/drawing/2014/main" id="{04642FAC-B292-784A-BC38-B0E3EEA6BEED}"/>
              </a:ext>
            </a:extLst>
          </p:cNvPr>
          <p:cNvSpPr txBox="1">
            <a:spLocks/>
          </p:cNvSpPr>
          <p:nvPr/>
        </p:nvSpPr>
        <p:spPr>
          <a:xfrm>
            <a:off x="3684813" y="4150733"/>
            <a:ext cx="4822372"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Worcester Polytechnic Institute</a:t>
            </a: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1187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D46490-9CD8-42A1-9095-7DE3EA35A375}"/>
              </a:ext>
            </a:extLst>
          </p:cNvPr>
          <p:cNvSpPr>
            <a:spLocks noGrp="1"/>
          </p:cNvSpPr>
          <p:nvPr>
            <p:ph type="title"/>
          </p:nvPr>
        </p:nvSpPr>
        <p:spPr/>
        <p:txBody>
          <a:bodyPr/>
          <a:lstStyle/>
          <a:p>
            <a:pPr algn="ctr"/>
            <a:r>
              <a:rPr lang="en-US" altLang="zh-CN" dirty="0"/>
              <a:t>M</a:t>
            </a:r>
            <a:r>
              <a:rPr lang="en-US" dirty="0"/>
              <a:t>odels </a:t>
            </a:r>
          </a:p>
        </p:txBody>
      </p:sp>
      <p:sp>
        <p:nvSpPr>
          <p:cNvPr id="7" name="Content Placeholder 6">
            <a:extLst>
              <a:ext uri="{FF2B5EF4-FFF2-40B4-BE49-F238E27FC236}">
                <a16:creationId xmlns:a16="http://schemas.microsoft.com/office/drawing/2014/main" id="{7AF02182-684A-4DEC-A20E-85C197C547D4}"/>
              </a:ext>
            </a:extLst>
          </p:cNvPr>
          <p:cNvSpPr>
            <a:spLocks noGrp="1"/>
          </p:cNvSpPr>
          <p:nvPr>
            <p:ph idx="1"/>
          </p:nvPr>
        </p:nvSpPr>
        <p:spPr>
          <a:xfrm>
            <a:off x="838200" y="5669279"/>
            <a:ext cx="10515600" cy="507683"/>
          </a:xfrm>
        </p:spPr>
        <p:txBody>
          <a:bodyPr/>
          <a:lstStyle/>
          <a:p>
            <a:r>
              <a:rPr lang="en-US" dirty="0"/>
              <a:t>Accurate </a:t>
            </a:r>
            <a:r>
              <a:rPr lang="en-US" dirty="0">
                <a:solidFill>
                  <a:srgbClr val="0070C0"/>
                </a:solidFill>
              </a:rPr>
              <a:t>models</a:t>
            </a:r>
            <a:r>
              <a:rPr lang="en-US" dirty="0"/>
              <a:t> that can be used for </a:t>
            </a:r>
            <a:r>
              <a:rPr lang="en-US" dirty="0">
                <a:solidFill>
                  <a:srgbClr val="008000"/>
                </a:solidFill>
              </a:rPr>
              <a:t>distributions</a:t>
            </a:r>
            <a:r>
              <a:rPr lang="en-US" dirty="0"/>
              <a:t> of response times</a:t>
            </a:r>
          </a:p>
        </p:txBody>
      </p:sp>
      <p:sp>
        <p:nvSpPr>
          <p:cNvPr id="3" name="Slide Number Placeholder 2">
            <a:extLst>
              <a:ext uri="{FF2B5EF4-FFF2-40B4-BE49-F238E27FC236}">
                <a16:creationId xmlns:a16="http://schemas.microsoft.com/office/drawing/2014/main" id="{7D3AE2A2-E8C6-B54C-8DB5-1B0F96FA8D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8EFE2-8BEC-4C42-8FCE-B39791C84E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C563142-A038-4AD1-9A08-621C44C4D76B}"/>
              </a:ext>
            </a:extLst>
          </p:cNvPr>
          <p:cNvPicPr>
            <a:picLocks noChangeAspect="1"/>
          </p:cNvPicPr>
          <p:nvPr/>
        </p:nvPicPr>
        <p:blipFill>
          <a:blip r:embed="rId3"/>
          <a:stretch>
            <a:fillRect/>
          </a:stretch>
        </p:blipFill>
        <p:spPr>
          <a:xfrm>
            <a:off x="0" y="1538130"/>
            <a:ext cx="12192000" cy="3781740"/>
          </a:xfrm>
          <a:prstGeom prst="rect">
            <a:avLst/>
          </a:prstGeom>
        </p:spPr>
      </p:pic>
      <p:sp>
        <p:nvSpPr>
          <p:cNvPr id="2" name="Rectangle 1">
            <a:extLst>
              <a:ext uri="{FF2B5EF4-FFF2-40B4-BE49-F238E27FC236}">
                <a16:creationId xmlns:a16="http://schemas.microsoft.com/office/drawing/2014/main" id="{62994A69-711E-A141-A8A6-CE11021E2404}"/>
              </a:ext>
            </a:extLst>
          </p:cNvPr>
          <p:cNvSpPr/>
          <p:nvPr/>
        </p:nvSpPr>
        <p:spPr>
          <a:xfrm>
            <a:off x="3135085" y="2792186"/>
            <a:ext cx="65315" cy="14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97E363F-D9FA-3341-972C-EA7C8EA612C2}"/>
              </a:ext>
            </a:extLst>
          </p:cNvPr>
          <p:cNvSpPr/>
          <p:nvPr/>
        </p:nvSpPr>
        <p:spPr>
          <a:xfrm>
            <a:off x="3140524" y="3826334"/>
            <a:ext cx="65315" cy="14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9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DD27-06D0-4A85-85A1-0DCC48496EE2}"/>
              </a:ext>
            </a:extLst>
          </p:cNvPr>
          <p:cNvSpPr>
            <a:spLocks noGrp="1"/>
          </p:cNvSpPr>
          <p:nvPr>
            <p:ph type="title"/>
          </p:nvPr>
        </p:nvSpPr>
        <p:spPr>
          <a:xfrm>
            <a:off x="838200" y="365125"/>
            <a:ext cx="10515600" cy="838349"/>
          </a:xfrm>
        </p:spPr>
        <p:txBody>
          <a:bodyPr/>
          <a:lstStyle/>
          <a:p>
            <a:pPr algn="ctr"/>
            <a:r>
              <a:rPr lang="en-US" dirty="0"/>
              <a:t>Model Fit</a:t>
            </a:r>
          </a:p>
        </p:txBody>
      </p:sp>
      <p:sp>
        <p:nvSpPr>
          <p:cNvPr id="3" name="Slide Number Placeholder 2">
            <a:extLst>
              <a:ext uri="{FF2B5EF4-FFF2-40B4-BE49-F238E27FC236}">
                <a16:creationId xmlns:a16="http://schemas.microsoft.com/office/drawing/2014/main" id="{13BD5372-9431-4EAE-985C-85E8927AEC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8EFE2-8BEC-4C42-8FCE-B39791C84E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Content Placeholder 6">
            <a:extLst>
              <a:ext uri="{FF2B5EF4-FFF2-40B4-BE49-F238E27FC236}">
                <a16:creationId xmlns:a16="http://schemas.microsoft.com/office/drawing/2014/main" id="{F194F226-48DE-4374-BFCB-560270A3C552}"/>
              </a:ext>
            </a:extLst>
          </p:cNvPr>
          <p:cNvSpPr txBox="1">
            <a:spLocks/>
          </p:cNvSpPr>
          <p:nvPr/>
        </p:nvSpPr>
        <p:spPr>
          <a:xfrm>
            <a:off x="1848394" y="5489588"/>
            <a:ext cx="10515600" cy="5076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Models have </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high fidelity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empirical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Can use for </a:t>
            </a:r>
            <a:r>
              <a:rPr kumimoji="0" lang="en-US" sz="2800" b="0" i="0" u="none" strike="noStrike" kern="1200" cap="none" spc="0" normalizeH="0" baseline="0" noProof="0" dirty="0">
                <a:ln>
                  <a:noFill/>
                </a:ln>
                <a:solidFill>
                  <a:srgbClr val="008000"/>
                </a:solidFill>
                <a:effectLst/>
                <a:uLnTx/>
                <a:uFillTx/>
                <a:latin typeface="Calibri" panose="020F0502020204030204"/>
                <a:ea typeface="+mn-ea"/>
                <a:cs typeface="+mn-cs"/>
              </a:rPr>
              <a:t>analytical modeling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800" b="0" i="0" u="none" strike="noStrike" kern="1200" cap="none" spc="0" normalizeH="0" baseline="0" noProof="0" dirty="0">
                <a:ln>
                  <a:noFill/>
                </a:ln>
                <a:solidFill>
                  <a:srgbClr val="008000"/>
                </a:solidFill>
                <a:effectLst/>
                <a:uLnTx/>
                <a:uFillTx/>
                <a:latin typeface="Calibri" panose="020F0502020204030204"/>
                <a:ea typeface="+mn-ea"/>
                <a:cs typeface="+mn-cs"/>
              </a:rPr>
              <a:t>simulation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(next)</a:t>
            </a:r>
          </a:p>
        </p:txBody>
      </p:sp>
      <p:grpSp>
        <p:nvGrpSpPr>
          <p:cNvPr id="12" name="Group 11">
            <a:extLst>
              <a:ext uri="{FF2B5EF4-FFF2-40B4-BE49-F238E27FC236}">
                <a16:creationId xmlns:a16="http://schemas.microsoft.com/office/drawing/2014/main" id="{977395B8-C565-1E4D-8356-9B019FCF4771}"/>
              </a:ext>
            </a:extLst>
          </p:cNvPr>
          <p:cNvGrpSpPr/>
          <p:nvPr/>
        </p:nvGrpSpPr>
        <p:grpSpPr>
          <a:xfrm>
            <a:off x="3294053" y="1461183"/>
            <a:ext cx="5316547" cy="3669326"/>
            <a:chOff x="463363" y="1461183"/>
            <a:chExt cx="5316547" cy="3669326"/>
          </a:xfrm>
        </p:grpSpPr>
        <p:pic>
          <p:nvPicPr>
            <p:cNvPr id="8" name="Picture 7">
              <a:extLst>
                <a:ext uri="{FF2B5EF4-FFF2-40B4-BE49-F238E27FC236}">
                  <a16:creationId xmlns:a16="http://schemas.microsoft.com/office/drawing/2014/main" id="{81D48A3F-B700-40B2-B07D-0E1A9D31A65E}"/>
                </a:ext>
              </a:extLst>
            </p:cNvPr>
            <p:cNvPicPr>
              <a:picLocks noChangeAspect="1"/>
            </p:cNvPicPr>
            <p:nvPr/>
          </p:nvPicPr>
          <p:blipFill>
            <a:blip r:embed="rId3"/>
            <a:stretch>
              <a:fillRect/>
            </a:stretch>
          </p:blipFill>
          <p:spPr>
            <a:xfrm>
              <a:off x="463363" y="1461183"/>
              <a:ext cx="5316547" cy="3669326"/>
            </a:xfrm>
            <a:prstGeom prst="rect">
              <a:avLst/>
            </a:prstGeom>
          </p:spPr>
        </p:pic>
        <p:pic>
          <p:nvPicPr>
            <p:cNvPr id="11" name="Picture 10" descr="Text&#10;&#10;Description automatically generated">
              <a:extLst>
                <a:ext uri="{FF2B5EF4-FFF2-40B4-BE49-F238E27FC236}">
                  <a16:creationId xmlns:a16="http://schemas.microsoft.com/office/drawing/2014/main" id="{38056FDD-5AD9-3646-81FC-59A9EC488510}"/>
                </a:ext>
              </a:extLst>
            </p:cNvPr>
            <p:cNvPicPr>
              <a:picLocks noChangeAspect="1"/>
            </p:cNvPicPr>
            <p:nvPr/>
          </p:nvPicPr>
          <p:blipFill>
            <a:blip r:embed="rId4"/>
            <a:stretch>
              <a:fillRect/>
            </a:stretch>
          </p:blipFill>
          <p:spPr>
            <a:xfrm>
              <a:off x="2404190" y="2575174"/>
              <a:ext cx="1434892" cy="816785"/>
            </a:xfrm>
            <a:prstGeom prst="rect">
              <a:avLst/>
            </a:prstGeom>
          </p:spPr>
        </p:pic>
      </p:grpSp>
      <p:sp>
        <p:nvSpPr>
          <p:cNvPr id="7" name="TextBox 6">
            <a:extLst>
              <a:ext uri="{FF2B5EF4-FFF2-40B4-BE49-F238E27FC236}">
                <a16:creationId xmlns:a16="http://schemas.microsoft.com/office/drawing/2014/main" id="{337A65AE-4B8E-4703-98F6-E821E00E9A38}"/>
              </a:ext>
            </a:extLst>
          </p:cNvPr>
          <p:cNvSpPr txBox="1"/>
          <p:nvPr/>
        </p:nvSpPr>
        <p:spPr>
          <a:xfrm>
            <a:off x="6306885" y="3649668"/>
            <a:ext cx="91884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Calibri" panose="020F0502020204030204"/>
              </a:rPr>
              <a:t>All</a:t>
            </a:r>
            <a:r>
              <a:rPr lang="zh-CN" altLang="en-US" dirty="0">
                <a:solidFill>
                  <a:prstClr val="black"/>
                </a:solidFill>
                <a:latin typeface="Calibri" panose="020F0502020204030204"/>
              </a:rPr>
              <a:t> </a:t>
            </a:r>
            <a:r>
              <a:rPr lang="en-US" altLang="zh-CN" dirty="0">
                <a:solidFill>
                  <a:prstClr val="black"/>
                </a:solidFill>
                <a:latin typeface="Calibri" panose="020F0502020204030204"/>
              </a:rPr>
              <a:t>skills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714F406-203B-5A4D-A14D-0A59E910ADD4}"/>
              </a:ext>
            </a:extLst>
          </p:cNvPr>
          <p:cNvSpPr txBox="1"/>
          <p:nvPr/>
        </p:nvSpPr>
        <p:spPr>
          <a:xfrm rot="16200000">
            <a:off x="2992652" y="2275512"/>
            <a:ext cx="809837" cy="338554"/>
          </a:xfrm>
          <a:prstGeom prst="rect">
            <a:avLst/>
          </a:prstGeom>
          <a:noFill/>
        </p:spPr>
        <p:txBody>
          <a:bodyPr wrap="none" rtlCol="0">
            <a:spAutoFit/>
          </a:bodyPr>
          <a:lstStyle/>
          <a:p>
            <a:r>
              <a:rPr lang="en-US" altLang="zh-CN" sz="1600" dirty="0">
                <a:solidFill>
                  <a:schemeClr val="tx1">
                    <a:lumMod val="75000"/>
                    <a:lumOff val="25000"/>
                  </a:schemeClr>
                </a:solidFill>
              </a:rPr>
              <a:t>Density</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116740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AE17-DDBF-4B82-8726-A6FBC8FDE8AF}"/>
              </a:ext>
            </a:extLst>
          </p:cNvPr>
          <p:cNvSpPr>
            <a:spLocks noGrp="1"/>
          </p:cNvSpPr>
          <p:nvPr>
            <p:ph type="title"/>
          </p:nvPr>
        </p:nvSpPr>
        <p:spPr>
          <a:xfrm>
            <a:off x="0" y="-19580"/>
            <a:ext cx="12192000" cy="1325563"/>
          </a:xfrm>
        </p:spPr>
        <p:txBody>
          <a:bodyPr/>
          <a:lstStyle/>
          <a:p>
            <a:pPr algn="ctr"/>
            <a:r>
              <a:rPr lang="en-US" dirty="0"/>
              <a:t>Simulation</a:t>
            </a:r>
          </a:p>
        </p:txBody>
      </p:sp>
      <p:sp>
        <p:nvSpPr>
          <p:cNvPr id="4" name="Slide Number Placeholder 3">
            <a:extLst>
              <a:ext uri="{FF2B5EF4-FFF2-40B4-BE49-F238E27FC236}">
                <a16:creationId xmlns:a16="http://schemas.microsoft.com/office/drawing/2014/main" id="{0FAB71A5-9F7A-45C5-9D13-67B59BAB93FA}"/>
              </a:ext>
            </a:extLst>
          </p:cNvPr>
          <p:cNvSpPr>
            <a:spLocks noGrp="1"/>
          </p:cNvSpPr>
          <p:nvPr>
            <p:ph type="sldNum" idx="12"/>
          </p:nvPr>
        </p:nvSpPr>
        <p:spPr/>
        <p:txBody>
          <a:bodyPr/>
          <a:lstStyle/>
          <a:p>
            <a:fld id="{00000000-1234-1234-1234-123412341234}" type="slidenum">
              <a:rPr lang="en-US" smtClean="0"/>
              <a:pPr/>
              <a:t>12</a:t>
            </a:fld>
            <a:endParaRPr lang="en-US"/>
          </a:p>
        </p:txBody>
      </p:sp>
      <p:graphicFrame>
        <p:nvGraphicFramePr>
          <p:cNvPr id="8" name="Diagram 7">
            <a:extLst>
              <a:ext uri="{FF2B5EF4-FFF2-40B4-BE49-F238E27FC236}">
                <a16:creationId xmlns:a16="http://schemas.microsoft.com/office/drawing/2014/main" id="{1F24757A-48E2-9D46-A866-92CE4F350B26}"/>
              </a:ext>
            </a:extLst>
          </p:cNvPr>
          <p:cNvGraphicFramePr/>
          <p:nvPr>
            <p:extLst>
              <p:ext uri="{D42A27DB-BD31-4B8C-83A1-F6EECF244321}">
                <p14:modId xmlns:p14="http://schemas.microsoft.com/office/powerpoint/2010/main" val="1172188360"/>
              </p:ext>
            </p:extLst>
          </p:nvPr>
        </p:nvGraphicFramePr>
        <p:xfrm>
          <a:off x="-819150" y="11832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Nintendo&amp;#39;s Duck Hunt Is Coming to the Wii U Christmas Day | Time">
            <a:extLst>
              <a:ext uri="{FF2B5EF4-FFF2-40B4-BE49-F238E27FC236}">
                <a16:creationId xmlns:a16="http://schemas.microsoft.com/office/drawing/2014/main" id="{39CB5775-C5BD-824D-B403-EB6C60429A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3050" b="20553"/>
          <a:stretch/>
        </p:blipFill>
        <p:spPr bwMode="auto">
          <a:xfrm>
            <a:off x="6935639" y="1932317"/>
            <a:ext cx="4641010" cy="322388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95A94F0-BB89-204C-816F-08FA60C3D7EA}"/>
              </a:ext>
            </a:extLst>
          </p:cNvPr>
          <p:cNvSpPr/>
          <p:nvPr/>
        </p:nvSpPr>
        <p:spPr>
          <a:xfrm>
            <a:off x="8427567" y="5400675"/>
            <a:ext cx="366066" cy="3556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5850A2-1FA1-2D43-9B88-6F61BFAD95EB}"/>
              </a:ext>
            </a:extLst>
          </p:cNvPr>
          <p:cNvSpPr/>
          <p:nvPr/>
        </p:nvSpPr>
        <p:spPr>
          <a:xfrm>
            <a:off x="9616134" y="5400675"/>
            <a:ext cx="366066" cy="355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FE5DF47-B992-F54A-B227-76E4B11C2867}"/>
              </a:ext>
            </a:extLst>
          </p:cNvPr>
          <p:cNvSpPr txBox="1"/>
          <p:nvPr/>
        </p:nvSpPr>
        <p:spPr>
          <a:xfrm>
            <a:off x="8172371" y="5816084"/>
            <a:ext cx="876458" cy="369332"/>
          </a:xfrm>
          <a:prstGeom prst="rect">
            <a:avLst/>
          </a:prstGeom>
          <a:noFill/>
        </p:spPr>
        <p:txBody>
          <a:bodyPr wrap="none" rtlCol="0">
            <a:spAutoFit/>
          </a:bodyPr>
          <a:lstStyle/>
          <a:p>
            <a:r>
              <a:rPr lang="en-US" dirty="0"/>
              <a:t>Player1</a:t>
            </a:r>
          </a:p>
        </p:txBody>
      </p:sp>
      <p:sp>
        <p:nvSpPr>
          <p:cNvPr id="11" name="TextBox 10">
            <a:extLst>
              <a:ext uri="{FF2B5EF4-FFF2-40B4-BE49-F238E27FC236}">
                <a16:creationId xmlns:a16="http://schemas.microsoft.com/office/drawing/2014/main" id="{77B9FA0B-2CBC-0247-9B04-952F1A8A993F}"/>
              </a:ext>
            </a:extLst>
          </p:cNvPr>
          <p:cNvSpPr txBox="1"/>
          <p:nvPr/>
        </p:nvSpPr>
        <p:spPr>
          <a:xfrm>
            <a:off x="9384665" y="5816084"/>
            <a:ext cx="876458" cy="369332"/>
          </a:xfrm>
          <a:prstGeom prst="rect">
            <a:avLst/>
          </a:prstGeom>
          <a:noFill/>
        </p:spPr>
        <p:txBody>
          <a:bodyPr wrap="none" rtlCol="0">
            <a:spAutoFit/>
          </a:bodyPr>
          <a:lstStyle/>
          <a:p>
            <a:r>
              <a:rPr lang="en-US" dirty="0"/>
              <a:t>Player2</a:t>
            </a:r>
          </a:p>
        </p:txBody>
      </p:sp>
    </p:spTree>
    <p:extLst>
      <p:ext uri="{BB962C8B-B14F-4D97-AF65-F5344CB8AC3E}">
        <p14:creationId xmlns:p14="http://schemas.microsoft.com/office/powerpoint/2010/main" val="186463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7B01-6FB7-F44A-8ED4-612E71B72380}"/>
              </a:ext>
            </a:extLst>
          </p:cNvPr>
          <p:cNvSpPr>
            <a:spLocks noGrp="1"/>
          </p:cNvSpPr>
          <p:nvPr>
            <p:ph type="title"/>
          </p:nvPr>
        </p:nvSpPr>
        <p:spPr>
          <a:xfrm>
            <a:off x="389401" y="705959"/>
            <a:ext cx="5325374" cy="1143000"/>
          </a:xfrm>
        </p:spPr>
        <p:txBody>
          <a:bodyPr>
            <a:normAutofit fontScale="90000"/>
          </a:bodyPr>
          <a:lstStyle/>
          <a:p>
            <a:r>
              <a:rPr lang="en-US" altLang="zh-CN" dirty="0"/>
              <a:t>Win</a:t>
            </a:r>
            <a:r>
              <a:rPr lang="zh-CN" altLang="en-US" dirty="0"/>
              <a:t> </a:t>
            </a:r>
            <a:r>
              <a:rPr lang="en-US" altLang="zh-CN" dirty="0"/>
              <a:t>rate</a:t>
            </a:r>
            <a:r>
              <a:rPr lang="zh-CN" altLang="en-US" dirty="0"/>
              <a:t> </a:t>
            </a:r>
            <a:r>
              <a:rPr lang="en-US" altLang="zh-CN" dirty="0"/>
              <a:t>vs</a:t>
            </a:r>
            <a:r>
              <a:rPr lang="zh-CN" altLang="en-US" dirty="0"/>
              <a:t> </a:t>
            </a:r>
            <a:r>
              <a:rPr lang="en-US" altLang="zh-CN" dirty="0"/>
              <a:t>delay</a:t>
            </a:r>
            <a:r>
              <a:rPr lang="zh-CN" altLang="en-US" dirty="0"/>
              <a:t> </a:t>
            </a:r>
            <a:r>
              <a:rPr lang="en-US" altLang="zh-CN" dirty="0"/>
              <a:t>--</a:t>
            </a:r>
            <a:r>
              <a:rPr lang="zh-CN" altLang="en-US" dirty="0"/>
              <a:t> </a:t>
            </a:r>
            <a:r>
              <a:rPr lang="en-US" altLang="zh-CN" dirty="0"/>
              <a:t>skill</a:t>
            </a:r>
            <a:endParaRPr lang="en-US" dirty="0"/>
          </a:p>
        </p:txBody>
      </p:sp>
      <p:pic>
        <p:nvPicPr>
          <p:cNvPr id="7" name="Picture 6" descr="A close up of a map&#10;&#10;Description automatically generated">
            <a:extLst>
              <a:ext uri="{FF2B5EF4-FFF2-40B4-BE49-F238E27FC236}">
                <a16:creationId xmlns:a16="http://schemas.microsoft.com/office/drawing/2014/main" id="{374D71BF-E486-7545-833A-EB56F9900817}"/>
              </a:ext>
            </a:extLst>
          </p:cNvPr>
          <p:cNvPicPr>
            <a:picLocks noChangeAspect="1"/>
          </p:cNvPicPr>
          <p:nvPr/>
        </p:nvPicPr>
        <p:blipFill>
          <a:blip r:embed="rId3"/>
          <a:stretch>
            <a:fillRect/>
          </a:stretch>
        </p:blipFill>
        <p:spPr>
          <a:xfrm>
            <a:off x="0" y="1673525"/>
            <a:ext cx="6104177" cy="5184475"/>
          </a:xfrm>
          <a:prstGeom prst="rect">
            <a:avLst/>
          </a:prstGeom>
        </p:spPr>
      </p:pic>
      <p:sp>
        <p:nvSpPr>
          <p:cNvPr id="5" name="Slide Number Placeholder 4">
            <a:extLst>
              <a:ext uri="{FF2B5EF4-FFF2-40B4-BE49-F238E27FC236}">
                <a16:creationId xmlns:a16="http://schemas.microsoft.com/office/drawing/2014/main" id="{0FC60CCA-464E-AF46-ACDD-B7D2A5741D0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88888"/>
              </a:solidFill>
              <a:effectLst/>
              <a:uLnTx/>
              <a:uFillTx/>
              <a:latin typeface="Calibri"/>
              <a:cs typeface="Calibri"/>
              <a:sym typeface="Calibri"/>
            </a:endParaRPr>
          </a:p>
        </p:txBody>
      </p:sp>
      <p:grpSp>
        <p:nvGrpSpPr>
          <p:cNvPr id="3" name="Group 2">
            <a:extLst>
              <a:ext uri="{FF2B5EF4-FFF2-40B4-BE49-F238E27FC236}">
                <a16:creationId xmlns:a16="http://schemas.microsoft.com/office/drawing/2014/main" id="{2E3651CE-2C8F-6A47-8E49-9F3F0C811C82}"/>
              </a:ext>
            </a:extLst>
          </p:cNvPr>
          <p:cNvGrpSpPr/>
          <p:nvPr/>
        </p:nvGrpSpPr>
        <p:grpSpPr>
          <a:xfrm>
            <a:off x="5603080" y="705959"/>
            <a:ext cx="6588920" cy="6152040"/>
            <a:chOff x="5603080" y="705959"/>
            <a:chExt cx="6588920" cy="6152040"/>
          </a:xfrm>
        </p:grpSpPr>
        <p:pic>
          <p:nvPicPr>
            <p:cNvPr id="9" name="Picture 8" descr="A close up of a map&#10;&#10;Description automatically generated">
              <a:extLst>
                <a:ext uri="{FF2B5EF4-FFF2-40B4-BE49-F238E27FC236}">
                  <a16:creationId xmlns:a16="http://schemas.microsoft.com/office/drawing/2014/main" id="{87092E14-40B7-464D-B19B-B9971ABE6D6D}"/>
                </a:ext>
              </a:extLst>
            </p:cNvPr>
            <p:cNvPicPr>
              <a:picLocks noChangeAspect="1"/>
            </p:cNvPicPr>
            <p:nvPr/>
          </p:nvPicPr>
          <p:blipFill>
            <a:blip r:embed="rId4"/>
            <a:stretch>
              <a:fillRect/>
            </a:stretch>
          </p:blipFill>
          <p:spPr>
            <a:xfrm>
              <a:off x="5603080" y="1673524"/>
              <a:ext cx="6588920" cy="5184475"/>
            </a:xfrm>
            <a:prstGeom prst="rect">
              <a:avLst/>
            </a:prstGeom>
          </p:spPr>
        </p:pic>
        <p:sp>
          <p:nvSpPr>
            <p:cNvPr id="10" name="Title 1">
              <a:extLst>
                <a:ext uri="{FF2B5EF4-FFF2-40B4-BE49-F238E27FC236}">
                  <a16:creationId xmlns:a16="http://schemas.microsoft.com/office/drawing/2014/main" id="{77922CAB-5E20-D744-AEC8-77D6A3955D7B}"/>
                </a:ext>
              </a:extLst>
            </p:cNvPr>
            <p:cNvSpPr txBox="1">
              <a:spLocks/>
            </p:cNvSpPr>
            <p:nvPr/>
          </p:nvSpPr>
          <p:spPr>
            <a:xfrm>
              <a:off x="6096000" y="705959"/>
              <a:ext cx="5706599" cy="1143000"/>
            </a:xfrm>
            <a:prstGeom prst="rect">
              <a:avLst/>
            </a:prstGeom>
            <a:no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altLang="zh-CN" sz="4400" b="0" i="0" u="none" strike="noStrike" kern="0" cap="none" spc="0" normalizeH="0" baseline="0" noProof="0" dirty="0">
                  <a:ln>
                    <a:noFill/>
                  </a:ln>
                  <a:solidFill>
                    <a:srgbClr val="000000"/>
                  </a:solidFill>
                  <a:effectLst/>
                  <a:uLnTx/>
                  <a:uFillTx/>
                  <a:latin typeface="Calibri"/>
                  <a:cs typeface="Calibri"/>
                  <a:sym typeface="Calibri"/>
                </a:rPr>
                <a:t>Win</a:t>
              </a:r>
              <a:r>
                <a:rPr kumimoji="0" lang="zh-CN" altLang="en-US" sz="4400" b="0" i="0" u="none" strike="noStrike" kern="0" cap="none" spc="0" normalizeH="0" baseline="0" noProof="0" dirty="0">
                  <a:ln>
                    <a:noFill/>
                  </a:ln>
                  <a:solidFill>
                    <a:srgbClr val="000000"/>
                  </a:solidFill>
                  <a:effectLst/>
                  <a:uLnTx/>
                  <a:uFillTx/>
                  <a:latin typeface="Calibri"/>
                  <a:cs typeface="Calibri"/>
                  <a:sym typeface="Calibri"/>
                </a:rPr>
                <a:t> </a:t>
              </a:r>
              <a:r>
                <a:rPr kumimoji="0" lang="en-US" altLang="zh-CN" sz="4400" b="0" i="0" u="none" strike="noStrike" kern="0" cap="none" spc="0" normalizeH="0" baseline="0" noProof="0" dirty="0">
                  <a:ln>
                    <a:noFill/>
                  </a:ln>
                  <a:solidFill>
                    <a:srgbClr val="000000"/>
                  </a:solidFill>
                  <a:effectLst/>
                  <a:uLnTx/>
                  <a:uFillTx/>
                  <a:latin typeface="Calibri"/>
                  <a:cs typeface="Calibri"/>
                  <a:sym typeface="Calibri"/>
                </a:rPr>
                <a:t>rate</a:t>
              </a:r>
              <a:r>
                <a:rPr kumimoji="0" lang="zh-CN" altLang="en-US" sz="4400" b="0" i="0" u="none" strike="noStrike" kern="0" cap="none" spc="0" normalizeH="0" baseline="0" noProof="0" dirty="0">
                  <a:ln>
                    <a:noFill/>
                  </a:ln>
                  <a:solidFill>
                    <a:srgbClr val="000000"/>
                  </a:solidFill>
                  <a:effectLst/>
                  <a:uLnTx/>
                  <a:uFillTx/>
                  <a:latin typeface="Calibri"/>
                  <a:cs typeface="Calibri"/>
                  <a:sym typeface="Calibri"/>
                </a:rPr>
                <a:t> </a:t>
              </a:r>
              <a:r>
                <a:rPr kumimoji="0" lang="en-US" altLang="zh-CN" sz="4400" b="0" i="0" u="none" strike="noStrike" kern="0" cap="none" spc="0" normalizeH="0" baseline="0" noProof="0" dirty="0">
                  <a:ln>
                    <a:noFill/>
                  </a:ln>
                  <a:solidFill>
                    <a:srgbClr val="000000"/>
                  </a:solidFill>
                  <a:effectLst/>
                  <a:uLnTx/>
                  <a:uFillTx/>
                  <a:latin typeface="Calibri"/>
                  <a:cs typeface="Calibri"/>
                  <a:sym typeface="Calibri"/>
                </a:rPr>
                <a:t>vs</a:t>
              </a:r>
              <a:r>
                <a:rPr kumimoji="0" lang="zh-CN" altLang="en-US" sz="4400" b="0" i="0" u="none" strike="noStrike" kern="0" cap="none" spc="0" normalizeH="0" baseline="0" noProof="0" dirty="0">
                  <a:ln>
                    <a:noFill/>
                  </a:ln>
                  <a:solidFill>
                    <a:srgbClr val="000000"/>
                  </a:solidFill>
                  <a:effectLst/>
                  <a:uLnTx/>
                  <a:uFillTx/>
                  <a:latin typeface="Calibri"/>
                  <a:cs typeface="Calibri"/>
                  <a:sym typeface="Calibri"/>
                </a:rPr>
                <a:t> </a:t>
              </a:r>
              <a:r>
                <a:rPr kumimoji="0" lang="en-US" altLang="zh-CN" sz="4400" b="0" i="0" u="none" strike="noStrike" kern="0" cap="none" spc="0" normalizeH="0" baseline="0" noProof="0" dirty="0">
                  <a:ln>
                    <a:noFill/>
                  </a:ln>
                  <a:solidFill>
                    <a:srgbClr val="000000"/>
                  </a:solidFill>
                  <a:effectLst/>
                  <a:uLnTx/>
                  <a:uFillTx/>
                  <a:latin typeface="Calibri"/>
                  <a:cs typeface="Calibri"/>
                  <a:sym typeface="Calibri"/>
                </a:rPr>
                <a:t>delay</a:t>
              </a:r>
              <a:r>
                <a:rPr kumimoji="0" lang="zh-CN" altLang="en-US" sz="4400" b="0" i="0" u="none" strike="noStrike" kern="0" cap="none" spc="0" normalizeH="0" baseline="0" noProof="0" dirty="0">
                  <a:ln>
                    <a:noFill/>
                  </a:ln>
                  <a:solidFill>
                    <a:srgbClr val="000000"/>
                  </a:solidFill>
                  <a:effectLst/>
                  <a:uLnTx/>
                  <a:uFillTx/>
                  <a:latin typeface="Calibri"/>
                  <a:cs typeface="Calibri"/>
                  <a:sym typeface="Calibri"/>
                </a:rPr>
                <a:t> </a:t>
              </a:r>
              <a:r>
                <a:rPr kumimoji="0" lang="en-US" altLang="zh-CN" sz="4400" b="0" i="0" u="none" strike="noStrike" kern="0" cap="none" spc="0" normalizeH="0" baseline="0" noProof="0" dirty="0">
                  <a:ln>
                    <a:noFill/>
                  </a:ln>
                  <a:solidFill>
                    <a:srgbClr val="000000"/>
                  </a:solidFill>
                  <a:effectLst/>
                  <a:uLnTx/>
                  <a:uFillTx/>
                  <a:latin typeface="Calibri"/>
                  <a:cs typeface="Calibri"/>
                  <a:sym typeface="Calibri"/>
                </a:rPr>
                <a:t>--</a:t>
              </a:r>
              <a:r>
                <a:rPr kumimoji="0" lang="zh-CN" altLang="en-US" sz="4400" b="0" i="0" u="none" strike="noStrike" kern="0" cap="none" spc="0" normalizeH="0" baseline="0" noProof="0" dirty="0">
                  <a:ln>
                    <a:noFill/>
                  </a:ln>
                  <a:solidFill>
                    <a:srgbClr val="000000"/>
                  </a:solidFill>
                  <a:effectLst/>
                  <a:uLnTx/>
                  <a:uFillTx/>
                  <a:latin typeface="Calibri"/>
                  <a:cs typeface="Calibri"/>
                  <a:sym typeface="Calibri"/>
                </a:rPr>
                <a:t> </a:t>
              </a:r>
              <a:r>
                <a:rPr kumimoji="0" lang="en-US" altLang="zh-CN" sz="4400" b="0" i="0" u="none" strike="noStrike" kern="0" cap="none" spc="0" normalizeH="0" baseline="0" noProof="0" dirty="0">
                  <a:ln>
                    <a:noFill/>
                  </a:ln>
                  <a:solidFill>
                    <a:srgbClr val="000000"/>
                  </a:solidFill>
                  <a:effectLst/>
                  <a:uLnTx/>
                  <a:uFillTx/>
                  <a:latin typeface="Calibri"/>
                  <a:cs typeface="Calibri"/>
                  <a:sym typeface="Calibri"/>
                </a:rPr>
                <a:t>speed</a:t>
              </a:r>
              <a:endParaRPr kumimoji="0" lang="en-US" sz="4400" b="0" i="0" u="none" strike="noStrike" kern="0" cap="none" spc="0" normalizeH="0" baseline="0" noProof="0" dirty="0">
                <a:ln>
                  <a:noFill/>
                </a:ln>
                <a:solidFill>
                  <a:srgbClr val="000000"/>
                </a:solidFill>
                <a:effectLst/>
                <a:uLnTx/>
                <a:uFillTx/>
                <a:latin typeface="Calibri"/>
                <a:cs typeface="Calibri"/>
                <a:sym typeface="Calibri"/>
              </a:endParaRPr>
            </a:p>
          </p:txBody>
        </p:sp>
      </p:grpSp>
      <p:sp>
        <p:nvSpPr>
          <p:cNvPr id="8" name="Title 1">
            <a:extLst>
              <a:ext uri="{FF2B5EF4-FFF2-40B4-BE49-F238E27FC236}">
                <a16:creationId xmlns:a16="http://schemas.microsoft.com/office/drawing/2014/main" id="{92AE54CC-7F0F-644A-B68E-AA60352DD9E3}"/>
              </a:ext>
            </a:extLst>
          </p:cNvPr>
          <p:cNvSpPr txBox="1">
            <a:spLocks/>
          </p:cNvSpPr>
          <p:nvPr/>
        </p:nvSpPr>
        <p:spPr>
          <a:xfrm>
            <a:off x="0" y="-40976"/>
            <a:ext cx="121920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4400" b="0" i="0" u="none" strike="noStrike" kern="0" cap="none" spc="0" normalizeH="0" baseline="0" noProof="0" dirty="0">
                <a:ln>
                  <a:noFill/>
                </a:ln>
                <a:solidFill>
                  <a:srgbClr val="000000"/>
                </a:solidFill>
                <a:effectLst/>
                <a:uLnTx/>
                <a:uFillTx/>
                <a:latin typeface="Calibri"/>
                <a:cs typeface="Calibri"/>
                <a:sym typeface="Calibri"/>
              </a:rPr>
              <a:t>Simulation Analysis</a:t>
            </a:r>
          </a:p>
        </p:txBody>
      </p:sp>
    </p:spTree>
    <p:extLst>
      <p:ext uri="{BB962C8B-B14F-4D97-AF65-F5344CB8AC3E}">
        <p14:creationId xmlns:p14="http://schemas.microsoft.com/office/powerpoint/2010/main" val="41379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77A3-7DC7-2846-A0BB-2ED8759A4C2D}"/>
              </a:ext>
            </a:extLst>
          </p:cNvPr>
          <p:cNvSpPr>
            <a:spLocks noGrp="1"/>
          </p:cNvSpPr>
          <p:nvPr>
            <p:ph type="title"/>
          </p:nvPr>
        </p:nvSpPr>
        <p:spPr>
          <a:xfrm>
            <a:off x="609600" y="29656"/>
            <a:ext cx="10972800" cy="1143000"/>
          </a:xfrm>
        </p:spPr>
        <p:txBody>
          <a:bodyPr/>
          <a:lstStyle/>
          <a:p>
            <a:r>
              <a:rPr lang="en-US" altLang="zh-CN" dirty="0"/>
              <a:t>Conclusion</a:t>
            </a:r>
            <a:endParaRPr lang="en-US" dirty="0"/>
          </a:p>
        </p:txBody>
      </p:sp>
      <p:sp>
        <p:nvSpPr>
          <p:cNvPr id="3" name="Text Placeholder 2">
            <a:extLst>
              <a:ext uri="{FF2B5EF4-FFF2-40B4-BE49-F238E27FC236}">
                <a16:creationId xmlns:a16="http://schemas.microsoft.com/office/drawing/2014/main" id="{A26FC7DF-7B50-3F40-B483-D3C535C47D69}"/>
              </a:ext>
            </a:extLst>
          </p:cNvPr>
          <p:cNvSpPr>
            <a:spLocks noGrp="1"/>
          </p:cNvSpPr>
          <p:nvPr>
            <p:ph type="body" idx="1"/>
          </p:nvPr>
        </p:nvSpPr>
        <p:spPr>
          <a:xfrm>
            <a:off x="609600" y="1829976"/>
            <a:ext cx="4548996" cy="4525963"/>
          </a:xfrm>
        </p:spPr>
        <p:txBody>
          <a:bodyPr>
            <a:normAutofit/>
          </a:bodyPr>
          <a:lstStyle/>
          <a:p>
            <a:r>
              <a:rPr lang="en-US" altLang="zh-CN" sz="2400" dirty="0"/>
              <a:t>Data</a:t>
            </a:r>
            <a:r>
              <a:rPr lang="zh-CN" altLang="en-US" sz="2400" dirty="0"/>
              <a:t> </a:t>
            </a:r>
            <a:r>
              <a:rPr lang="en-US" altLang="zh-CN" sz="2400" dirty="0"/>
              <a:t>processing</a:t>
            </a:r>
            <a:r>
              <a:rPr lang="zh-CN" altLang="en-US" sz="2400" dirty="0"/>
              <a:t> </a:t>
            </a:r>
            <a:r>
              <a:rPr lang="en-US" altLang="zh-CN" sz="2400" dirty="0"/>
              <a:t>and</a:t>
            </a:r>
            <a:r>
              <a:rPr lang="zh-CN" altLang="en-US" sz="2400" dirty="0"/>
              <a:t> </a:t>
            </a:r>
            <a:r>
              <a:rPr lang="en-US" altLang="zh-CN" sz="2400" dirty="0"/>
              <a:t>analysis</a:t>
            </a:r>
          </a:p>
          <a:p>
            <a:r>
              <a:rPr lang="en-US" altLang="zh-CN" sz="2400" dirty="0"/>
              <a:t>A</a:t>
            </a:r>
            <a:r>
              <a:rPr lang="en-US" sz="2400" dirty="0"/>
              <a:t>nalytic model for the distributions of player elapsed times </a:t>
            </a:r>
            <a:r>
              <a:rPr lang="en-US" altLang="zh-CN" sz="2400" dirty="0"/>
              <a:t>for</a:t>
            </a:r>
            <a:r>
              <a:rPr lang="zh-CN" altLang="en-US" sz="2400" dirty="0"/>
              <a:t> </a:t>
            </a:r>
            <a:r>
              <a:rPr lang="en-US" altLang="zh-CN" sz="2400" dirty="0"/>
              <a:t>target</a:t>
            </a:r>
            <a:r>
              <a:rPr lang="zh-CN" altLang="en-US" sz="2400" dirty="0"/>
              <a:t> </a:t>
            </a:r>
            <a:r>
              <a:rPr lang="en-US" altLang="zh-CN" sz="2400" dirty="0"/>
              <a:t>selection</a:t>
            </a:r>
          </a:p>
          <a:p>
            <a:r>
              <a:rPr lang="en-US" altLang="zh-CN" sz="2400" dirty="0"/>
              <a:t>Simulations</a:t>
            </a:r>
            <a:r>
              <a:rPr lang="zh-CN" altLang="en-US" sz="2400" dirty="0"/>
              <a:t> </a:t>
            </a:r>
            <a:r>
              <a:rPr lang="en-US" altLang="zh-CN" sz="2400" dirty="0"/>
              <a:t>for</a:t>
            </a:r>
            <a:r>
              <a:rPr lang="zh-CN" altLang="en-US" sz="2400" dirty="0"/>
              <a:t> </a:t>
            </a:r>
            <a:r>
              <a:rPr lang="en-US" altLang="zh-CN" sz="2400" dirty="0"/>
              <a:t>player</a:t>
            </a:r>
            <a:r>
              <a:rPr lang="zh-CN" altLang="en-US" sz="2400" dirty="0"/>
              <a:t> </a:t>
            </a:r>
            <a:r>
              <a:rPr lang="en-US" altLang="zh-CN" sz="2400" dirty="0"/>
              <a:t>performance</a:t>
            </a:r>
            <a:r>
              <a:rPr lang="zh-CN" altLang="en-US" sz="2400" dirty="0"/>
              <a:t> </a:t>
            </a:r>
            <a:r>
              <a:rPr lang="en-US" altLang="zh-CN" sz="2400" dirty="0"/>
              <a:t>with</a:t>
            </a:r>
            <a:r>
              <a:rPr lang="zh-CN" altLang="en-US" sz="2400" dirty="0"/>
              <a:t> </a:t>
            </a:r>
            <a:r>
              <a:rPr lang="en-US" sz="2400" dirty="0"/>
              <a:t>several different configurations and delays</a:t>
            </a:r>
          </a:p>
          <a:p>
            <a:endParaRPr lang="en-US" sz="2400" dirty="0"/>
          </a:p>
          <a:p>
            <a:endParaRPr lang="en-US" sz="2400" dirty="0"/>
          </a:p>
        </p:txBody>
      </p:sp>
      <p:sp>
        <p:nvSpPr>
          <p:cNvPr id="4" name="Slide Number Placeholder 3">
            <a:extLst>
              <a:ext uri="{FF2B5EF4-FFF2-40B4-BE49-F238E27FC236}">
                <a16:creationId xmlns:a16="http://schemas.microsoft.com/office/drawing/2014/main" id="{C1CCAB5C-4755-3444-A0DB-F6F66B1281F7}"/>
              </a:ext>
            </a:extLst>
          </p:cNvPr>
          <p:cNvSpPr>
            <a:spLocks noGrp="1"/>
          </p:cNvSpPr>
          <p:nvPr>
            <p:ph type="sldNum" idx="12"/>
          </p:nvPr>
        </p:nvSpPr>
        <p:spPr/>
        <p:txBody>
          <a:bodyPr/>
          <a:lstStyle/>
          <a:p>
            <a:fld id="{00000000-1234-1234-1234-123412341234}" type="slidenum">
              <a:rPr lang="en-US" smtClean="0"/>
              <a:pPr/>
              <a:t>14</a:t>
            </a:fld>
            <a:endParaRPr lang="en-US"/>
          </a:p>
        </p:txBody>
      </p:sp>
      <p:grpSp>
        <p:nvGrpSpPr>
          <p:cNvPr id="8" name="Group 7">
            <a:extLst>
              <a:ext uri="{FF2B5EF4-FFF2-40B4-BE49-F238E27FC236}">
                <a16:creationId xmlns:a16="http://schemas.microsoft.com/office/drawing/2014/main" id="{3018C73F-4FB9-534A-B904-E0F72BA98227}"/>
              </a:ext>
            </a:extLst>
          </p:cNvPr>
          <p:cNvGrpSpPr/>
          <p:nvPr/>
        </p:nvGrpSpPr>
        <p:grpSpPr>
          <a:xfrm>
            <a:off x="6711430" y="1073149"/>
            <a:ext cx="4548996" cy="5283966"/>
            <a:chOff x="6711430" y="1073149"/>
            <a:chExt cx="4548996" cy="5283966"/>
          </a:xfrm>
        </p:grpSpPr>
        <p:sp>
          <p:nvSpPr>
            <p:cNvPr id="5" name="Text Placeholder 2">
              <a:extLst>
                <a:ext uri="{FF2B5EF4-FFF2-40B4-BE49-F238E27FC236}">
                  <a16:creationId xmlns:a16="http://schemas.microsoft.com/office/drawing/2014/main" id="{CBBC5E27-F226-5848-8FD5-C7956AB486C0}"/>
                </a:ext>
              </a:extLst>
            </p:cNvPr>
            <p:cNvSpPr txBox="1">
              <a:spLocks/>
            </p:cNvSpPr>
            <p:nvPr/>
          </p:nvSpPr>
          <p:spPr>
            <a:xfrm>
              <a:off x="6711430" y="1831152"/>
              <a:ext cx="4548996" cy="45259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400" dirty="0"/>
                <a:t>Even delays of only 100ms make it about 50% harder to win. </a:t>
              </a:r>
            </a:p>
            <a:p>
              <a:r>
                <a:rPr lang="en-US" sz="2400" dirty="0"/>
                <a:t>High skill players are less affected by delay than low skill players. </a:t>
              </a:r>
            </a:p>
            <a:p>
              <a:r>
                <a:rPr lang="en-US" sz="2400" dirty="0"/>
                <a:t>Delay affects players more for faster targets. </a:t>
              </a:r>
            </a:p>
            <a:p>
              <a:pPr marL="114300" indent="0">
                <a:buNone/>
              </a:pPr>
              <a:endParaRPr lang="en-US" sz="2400" kern="0" dirty="0"/>
            </a:p>
            <a:p>
              <a:endParaRPr lang="en-US" sz="2400" kern="0" dirty="0"/>
            </a:p>
          </p:txBody>
        </p:sp>
        <p:sp>
          <p:nvSpPr>
            <p:cNvPr id="7" name="TextBox 6">
              <a:extLst>
                <a:ext uri="{FF2B5EF4-FFF2-40B4-BE49-F238E27FC236}">
                  <a16:creationId xmlns:a16="http://schemas.microsoft.com/office/drawing/2014/main" id="{EB541586-D8ED-4A4C-AAE1-CA8E7C5FD40B}"/>
                </a:ext>
              </a:extLst>
            </p:cNvPr>
            <p:cNvSpPr txBox="1"/>
            <p:nvPr/>
          </p:nvSpPr>
          <p:spPr>
            <a:xfrm>
              <a:off x="7811857" y="1073149"/>
              <a:ext cx="2348143" cy="584775"/>
            </a:xfrm>
            <a:prstGeom prst="rect">
              <a:avLst/>
            </a:prstGeom>
            <a:noFill/>
          </p:spPr>
          <p:txBody>
            <a:bodyPr wrap="none" rtlCol="0">
              <a:spAutoFit/>
            </a:bodyPr>
            <a:lstStyle/>
            <a:p>
              <a:r>
                <a:rPr lang="en-US" altLang="zh-CN" sz="3200" dirty="0"/>
                <a:t>Take-aways</a:t>
              </a:r>
              <a:endParaRPr lang="en-US" sz="3200" dirty="0"/>
            </a:p>
          </p:txBody>
        </p:sp>
      </p:grpSp>
      <p:sp>
        <p:nvSpPr>
          <p:cNvPr id="9" name="TextBox 8">
            <a:extLst>
              <a:ext uri="{FF2B5EF4-FFF2-40B4-BE49-F238E27FC236}">
                <a16:creationId xmlns:a16="http://schemas.microsoft.com/office/drawing/2014/main" id="{67F9F50E-450C-D24E-882D-2640A4D6C1E7}"/>
              </a:ext>
            </a:extLst>
          </p:cNvPr>
          <p:cNvSpPr txBox="1"/>
          <p:nvPr/>
        </p:nvSpPr>
        <p:spPr>
          <a:xfrm>
            <a:off x="1584704" y="1073149"/>
            <a:ext cx="2598788" cy="584775"/>
          </a:xfrm>
          <a:prstGeom prst="rect">
            <a:avLst/>
          </a:prstGeom>
          <a:noFill/>
        </p:spPr>
        <p:txBody>
          <a:bodyPr wrap="none" rtlCol="0">
            <a:spAutoFit/>
          </a:bodyPr>
          <a:lstStyle/>
          <a:p>
            <a:r>
              <a:rPr lang="en-US" altLang="zh-CN" sz="3200" dirty="0"/>
              <a:t>Contributions</a:t>
            </a:r>
            <a:endParaRPr lang="en-US" sz="3200" dirty="0"/>
          </a:p>
        </p:txBody>
      </p:sp>
    </p:spTree>
    <p:extLst>
      <p:ext uri="{BB962C8B-B14F-4D97-AF65-F5344CB8AC3E}">
        <p14:creationId xmlns:p14="http://schemas.microsoft.com/office/powerpoint/2010/main" val="158685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4AED-6785-5748-8568-F8D37E5BB80B}"/>
              </a:ext>
            </a:extLst>
          </p:cNvPr>
          <p:cNvSpPr>
            <a:spLocks noGrp="1"/>
          </p:cNvSpPr>
          <p:nvPr>
            <p:ph type="title"/>
          </p:nvPr>
        </p:nvSpPr>
        <p:spPr>
          <a:xfrm>
            <a:off x="609600" y="136524"/>
            <a:ext cx="10972800" cy="1143000"/>
          </a:xfrm>
        </p:spPr>
        <p:txBody>
          <a:bodyPr/>
          <a:lstStyle/>
          <a:p>
            <a:r>
              <a:rPr lang="en-US" dirty="0"/>
              <a:t>Future Work</a:t>
            </a:r>
          </a:p>
        </p:txBody>
      </p:sp>
      <p:sp>
        <p:nvSpPr>
          <p:cNvPr id="5" name="Slide Number Placeholder 4">
            <a:extLst>
              <a:ext uri="{FF2B5EF4-FFF2-40B4-BE49-F238E27FC236}">
                <a16:creationId xmlns:a16="http://schemas.microsoft.com/office/drawing/2014/main" id="{11E190B7-7C5B-7341-BF0B-7CB7D1037A82}"/>
              </a:ext>
            </a:extLst>
          </p:cNvPr>
          <p:cNvSpPr>
            <a:spLocks noGrp="1"/>
          </p:cNvSpPr>
          <p:nvPr>
            <p:ph type="sldNum" idx="12"/>
          </p:nvPr>
        </p:nvSpPr>
        <p:spPr/>
        <p:txBody>
          <a:bodyPr/>
          <a:lstStyle/>
          <a:p>
            <a:fld id="{00000000-1234-1234-1234-123412341234}" type="slidenum">
              <a:rPr lang="en-US" smtClean="0"/>
              <a:pPr/>
              <a:t>15</a:t>
            </a:fld>
            <a:endParaRPr lang="en-US"/>
          </a:p>
        </p:txBody>
      </p:sp>
      <p:graphicFrame>
        <p:nvGraphicFramePr>
          <p:cNvPr id="7" name="Diagram 6">
            <a:extLst>
              <a:ext uri="{FF2B5EF4-FFF2-40B4-BE49-F238E27FC236}">
                <a16:creationId xmlns:a16="http://schemas.microsoft.com/office/drawing/2014/main" id="{B157D08A-3F43-CB4E-8263-D020CC6F8F09}"/>
              </a:ext>
            </a:extLst>
          </p:cNvPr>
          <p:cNvGraphicFramePr/>
          <p:nvPr>
            <p:extLst>
              <p:ext uri="{D42A27DB-BD31-4B8C-83A1-F6EECF244321}">
                <p14:modId xmlns:p14="http://schemas.microsoft.com/office/powerpoint/2010/main" val="564584135"/>
              </p:ext>
            </p:extLst>
          </p:nvPr>
        </p:nvGraphicFramePr>
        <p:xfrm>
          <a:off x="1828799" y="13028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101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9A12-EFED-8E4C-A408-29872C8DF3E5}"/>
              </a:ext>
            </a:extLst>
          </p:cNvPr>
          <p:cNvSpPr>
            <a:spLocks noGrp="1"/>
          </p:cNvSpPr>
          <p:nvPr>
            <p:ph type="ctrTitle"/>
          </p:nvPr>
        </p:nvSpPr>
        <p:spPr>
          <a:xfrm>
            <a:off x="0" y="377609"/>
            <a:ext cx="12191999" cy="2910747"/>
          </a:xfrm>
        </p:spPr>
        <p:txBody>
          <a:bodyPr>
            <a:normAutofit/>
          </a:bodyPr>
          <a:lstStyle/>
          <a:p>
            <a:r>
              <a:rPr lang="en-US" dirty="0"/>
              <a:t>Game Input with Delay - A Model for the Time to Select a Target with a Mouse </a:t>
            </a:r>
          </a:p>
        </p:txBody>
      </p:sp>
      <p:sp>
        <p:nvSpPr>
          <p:cNvPr id="3" name="Slide Number Placeholder 2">
            <a:extLst>
              <a:ext uri="{FF2B5EF4-FFF2-40B4-BE49-F238E27FC236}">
                <a16:creationId xmlns:a16="http://schemas.microsoft.com/office/drawing/2014/main" id="{6F39857D-B8CF-364E-8C8E-B58C232337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C25DB-29F9-0F4E-B069-4CB78CCFC60D}"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oogle Shape;108;p1">
            <a:extLst>
              <a:ext uri="{FF2B5EF4-FFF2-40B4-BE49-F238E27FC236}">
                <a16:creationId xmlns:a16="http://schemas.microsoft.com/office/drawing/2014/main" id="{B8FC08F8-B85E-944A-B69C-AC96F941679C}"/>
              </a:ext>
            </a:extLst>
          </p:cNvPr>
          <p:cNvPicPr preferRelativeResize="0"/>
          <p:nvPr/>
        </p:nvPicPr>
        <p:blipFill rotWithShape="1">
          <a:blip r:embed="rId3">
            <a:alphaModFix/>
          </a:blip>
          <a:srcRect/>
          <a:stretch/>
        </p:blipFill>
        <p:spPr>
          <a:xfrm>
            <a:off x="5143499" y="5429200"/>
            <a:ext cx="1905000" cy="615696"/>
          </a:xfrm>
          <a:prstGeom prst="rect">
            <a:avLst/>
          </a:prstGeom>
          <a:noFill/>
          <a:ln>
            <a:noFill/>
          </a:ln>
        </p:spPr>
      </p:pic>
      <p:sp>
        <p:nvSpPr>
          <p:cNvPr id="6" name="Google Shape;107;p1">
            <a:extLst>
              <a:ext uri="{FF2B5EF4-FFF2-40B4-BE49-F238E27FC236}">
                <a16:creationId xmlns:a16="http://schemas.microsoft.com/office/drawing/2014/main" id="{D6C8B8A8-B01C-394D-B965-2D41FD1E89E2}"/>
              </a:ext>
            </a:extLst>
          </p:cNvPr>
          <p:cNvSpPr txBox="1">
            <a:spLocks/>
          </p:cNvSpPr>
          <p:nvPr/>
        </p:nvSpPr>
        <p:spPr>
          <a:xfrm>
            <a:off x="4189267" y="3296823"/>
            <a:ext cx="3813464" cy="10620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sz="4000" b="0" i="0" u="none" strike="noStrike" kern="0" cap="none" spc="0" normalizeH="0" baseline="0" noProof="0" dirty="0" err="1">
                <a:ln>
                  <a:noFill/>
                </a:ln>
                <a:solidFill>
                  <a:srgbClr val="4F81BD"/>
                </a:solidFill>
                <a:effectLst/>
                <a:uLnTx/>
                <a:uFillTx/>
                <a:latin typeface="Calibri"/>
                <a:cs typeface="Calibri"/>
                <a:sym typeface="Calibri"/>
              </a:rPr>
              <a:t>Shengmei</a:t>
            </a:r>
            <a:r>
              <a:rPr kumimoji="0" lang="en-US" sz="4000" b="0" i="0" u="none" strike="noStrike" kern="0" cap="none" spc="0" normalizeH="0" baseline="0" noProof="0" dirty="0">
                <a:ln>
                  <a:noFill/>
                </a:ln>
                <a:solidFill>
                  <a:srgbClr val="4F81BD"/>
                </a:solidFill>
                <a:effectLst/>
                <a:uLnTx/>
                <a:uFillTx/>
                <a:latin typeface="Calibri"/>
                <a:cs typeface="Calibri"/>
                <a:sym typeface="Calibri"/>
              </a:rPr>
              <a:t> Liu</a:t>
            </a:r>
            <a:r>
              <a:rPr kumimoji="0" lang="zh-CN" altLang="en-US" sz="4000" b="0" i="0" u="none" strike="noStrike" kern="0" cap="none" spc="0" normalizeH="0" baseline="0" noProof="0" dirty="0">
                <a:ln>
                  <a:noFill/>
                </a:ln>
                <a:solidFill>
                  <a:srgbClr val="4F81BD"/>
                </a:solidFill>
                <a:effectLst/>
                <a:uLnTx/>
                <a:uFillTx/>
                <a:latin typeface="Calibri"/>
                <a:cs typeface="Calibri"/>
                <a:sym typeface="Calibri"/>
              </a:rPr>
              <a:t> </a:t>
            </a:r>
            <a:endParaRPr kumimoji="0" lang="en-US" altLang="zh-CN" sz="40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4000" b="0" i="0" u="none" strike="noStrike" kern="0" cap="none" spc="0" normalizeH="0" baseline="0" noProof="0" dirty="0">
                <a:ln>
                  <a:noFill/>
                </a:ln>
                <a:solidFill>
                  <a:srgbClr val="4F81BD"/>
                </a:solidFill>
                <a:effectLst/>
                <a:uLnTx/>
                <a:uFillTx/>
                <a:latin typeface="Calibri"/>
                <a:cs typeface="Calibri"/>
                <a:sym typeface="Calibri"/>
              </a:rPr>
              <a:t>Mark</a:t>
            </a:r>
            <a:r>
              <a:rPr kumimoji="0" lang="zh-CN" altLang="en-US" sz="40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4000" b="0" i="0" u="none" strike="noStrike" kern="0" cap="none" spc="0" normalizeH="0" baseline="0" noProof="0" dirty="0">
                <a:ln>
                  <a:noFill/>
                </a:ln>
                <a:solidFill>
                  <a:srgbClr val="4F81BD"/>
                </a:solidFill>
                <a:effectLst/>
                <a:uLnTx/>
                <a:uFillTx/>
                <a:latin typeface="Calibri"/>
                <a:cs typeface="Calibri"/>
                <a:sym typeface="Calibri"/>
              </a:rPr>
              <a:t>Claypool</a:t>
            </a:r>
            <a:endParaRPr kumimoji="0" lang="en-US" sz="40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8" name="Google Shape;107;p1">
            <a:extLst>
              <a:ext uri="{FF2B5EF4-FFF2-40B4-BE49-F238E27FC236}">
                <a16:creationId xmlns:a16="http://schemas.microsoft.com/office/drawing/2014/main" id="{04642FAC-B292-784A-BC38-B0E3EEA6BEED}"/>
              </a:ext>
            </a:extLst>
          </p:cNvPr>
          <p:cNvSpPr txBox="1">
            <a:spLocks/>
          </p:cNvSpPr>
          <p:nvPr/>
        </p:nvSpPr>
        <p:spPr>
          <a:xfrm>
            <a:off x="3684813" y="4150733"/>
            <a:ext cx="4822372"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Worcester Polytechnic Institute</a:t>
            </a: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1471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A847-F02E-46C3-ABDF-7D6BC4C412CA}"/>
              </a:ext>
            </a:extLst>
          </p:cNvPr>
          <p:cNvSpPr>
            <a:spLocks noGrp="1"/>
          </p:cNvSpPr>
          <p:nvPr>
            <p:ph type="title"/>
          </p:nvPr>
        </p:nvSpPr>
        <p:spPr/>
        <p:txBody>
          <a:bodyPr>
            <a:normAutofit/>
          </a:bodyPr>
          <a:lstStyle/>
          <a:p>
            <a:r>
              <a:rPr lang="en-US" altLang="zh-CN" dirty="0"/>
              <a:t>Facts</a:t>
            </a:r>
            <a:r>
              <a:rPr lang="zh-CN" altLang="en-US" dirty="0"/>
              <a:t> </a:t>
            </a:r>
            <a:r>
              <a:rPr lang="en-US" altLang="zh-CN" dirty="0"/>
              <a:t>of</a:t>
            </a:r>
            <a:r>
              <a:rPr lang="en-US" dirty="0"/>
              <a:t> </a:t>
            </a:r>
            <a:r>
              <a:rPr lang="en-US" altLang="zh-CN" dirty="0"/>
              <a:t>l</a:t>
            </a:r>
            <a:r>
              <a:rPr lang="en-US" dirty="0"/>
              <a:t>atency and </a:t>
            </a:r>
            <a:r>
              <a:rPr lang="en-US" altLang="zh-CN" dirty="0"/>
              <a:t>i</a:t>
            </a:r>
            <a:r>
              <a:rPr lang="en-US" dirty="0"/>
              <a:t>nteractivity</a:t>
            </a:r>
          </a:p>
        </p:txBody>
      </p:sp>
      <p:sp>
        <p:nvSpPr>
          <p:cNvPr id="3" name="Content Placeholder 2">
            <a:extLst>
              <a:ext uri="{FF2B5EF4-FFF2-40B4-BE49-F238E27FC236}">
                <a16:creationId xmlns:a16="http://schemas.microsoft.com/office/drawing/2014/main" id="{8272C4BF-A711-480D-BFD4-6DE7338C73A5}"/>
              </a:ext>
            </a:extLst>
          </p:cNvPr>
          <p:cNvSpPr>
            <a:spLocks noGrp="1"/>
          </p:cNvSpPr>
          <p:nvPr>
            <p:ph idx="1"/>
          </p:nvPr>
        </p:nvSpPr>
        <p:spPr>
          <a:xfrm>
            <a:off x="1428153" y="1841603"/>
            <a:ext cx="4267200" cy="3428999"/>
          </a:xfrm>
        </p:spPr>
        <p:txBody>
          <a:bodyPr>
            <a:normAutofit/>
          </a:bodyPr>
          <a:lstStyle/>
          <a:p>
            <a:r>
              <a:rPr lang="en-US" dirty="0"/>
              <a:t>Latency as low as </a:t>
            </a:r>
            <a:r>
              <a:rPr lang="en-US" dirty="0">
                <a:solidFill>
                  <a:srgbClr val="008000"/>
                </a:solidFill>
              </a:rPr>
              <a:t>1-2 </a:t>
            </a:r>
            <a:r>
              <a:rPr lang="en-US" dirty="0" err="1">
                <a:solidFill>
                  <a:srgbClr val="008000"/>
                </a:solidFill>
              </a:rPr>
              <a:t>ms</a:t>
            </a:r>
            <a:r>
              <a:rPr lang="en-US" dirty="0"/>
              <a:t> can be perceived by  humans</a:t>
            </a:r>
          </a:p>
          <a:p>
            <a:r>
              <a:rPr lang="en-US" dirty="0"/>
              <a:t>Latency around </a:t>
            </a:r>
            <a:r>
              <a:rPr lang="en-US" dirty="0">
                <a:solidFill>
                  <a:srgbClr val="008000"/>
                </a:solidFill>
              </a:rPr>
              <a:t>50 </a:t>
            </a:r>
            <a:r>
              <a:rPr lang="en-US" dirty="0" err="1">
                <a:solidFill>
                  <a:srgbClr val="008000"/>
                </a:solidFill>
              </a:rPr>
              <a:t>ms</a:t>
            </a:r>
            <a:r>
              <a:rPr lang="en-US" dirty="0">
                <a:solidFill>
                  <a:srgbClr val="008000"/>
                </a:solidFill>
              </a:rPr>
              <a:t> </a:t>
            </a:r>
            <a:r>
              <a:rPr lang="en-US" dirty="0"/>
              <a:t>is known to affect performance in mouse-based pointing tasks </a:t>
            </a:r>
          </a:p>
        </p:txBody>
      </p:sp>
      <p:sp>
        <p:nvSpPr>
          <p:cNvPr id="4" name="Slide Number Placeholder 3">
            <a:extLst>
              <a:ext uri="{FF2B5EF4-FFF2-40B4-BE49-F238E27FC236}">
                <a16:creationId xmlns:a16="http://schemas.microsoft.com/office/drawing/2014/main" id="{9DEB7A67-73D1-4718-B06D-5F0E5B4BFD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10058-B278-4D36-9F8C-11FF0C178C1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1506" name="Picture 2" descr="Image result for summary">
            <a:extLst>
              <a:ext uri="{FF2B5EF4-FFF2-40B4-BE49-F238E27FC236}">
                <a16:creationId xmlns:a16="http://schemas.microsoft.com/office/drawing/2014/main" id="{2ECA51C5-9FFF-4668-9E3B-D6F02DF63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42226"/>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ED33A2-4128-BA49-A75E-F49AF86023F7}"/>
              </a:ext>
            </a:extLst>
          </p:cNvPr>
          <p:cNvPicPr>
            <a:picLocks noChangeAspect="1"/>
          </p:cNvPicPr>
          <p:nvPr/>
        </p:nvPicPr>
        <p:blipFill>
          <a:blip r:embed="rId4"/>
          <a:stretch>
            <a:fillRect/>
          </a:stretch>
        </p:blipFill>
        <p:spPr>
          <a:xfrm>
            <a:off x="6496648" y="2130733"/>
            <a:ext cx="5085752" cy="3139869"/>
          </a:xfrm>
          <a:prstGeom prst="rect">
            <a:avLst/>
          </a:prstGeom>
          <a:effectLst>
            <a:reflection stA="0" endPos="65000" dist="50800" dir="5400000" sy="-100000" algn="bl" rotWithShape="0"/>
          </a:effectLst>
        </p:spPr>
      </p:pic>
    </p:spTree>
    <p:extLst>
      <p:ext uri="{BB962C8B-B14F-4D97-AF65-F5344CB8AC3E}">
        <p14:creationId xmlns:p14="http://schemas.microsoft.com/office/powerpoint/2010/main" val="13985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CCA8-9228-2D44-A3CF-AFF3A1A292C5}"/>
              </a:ext>
            </a:extLst>
          </p:cNvPr>
          <p:cNvSpPr>
            <a:spLocks noGrp="1"/>
          </p:cNvSpPr>
          <p:nvPr>
            <p:ph type="title"/>
          </p:nvPr>
        </p:nvSpPr>
        <p:spPr>
          <a:xfrm>
            <a:off x="838200" y="-290860"/>
            <a:ext cx="10515600" cy="1325563"/>
          </a:xfrm>
        </p:spPr>
        <p:txBody>
          <a:bodyPr/>
          <a:lstStyle/>
          <a:p>
            <a:r>
              <a:rPr lang="en-US" altLang="zh-CN" dirty="0"/>
              <a:t>Motivation</a:t>
            </a:r>
            <a:endParaRPr lang="en-US" dirty="0"/>
          </a:p>
        </p:txBody>
      </p:sp>
      <p:sp>
        <p:nvSpPr>
          <p:cNvPr id="4" name="Slide Number Placeholder 3">
            <a:extLst>
              <a:ext uri="{FF2B5EF4-FFF2-40B4-BE49-F238E27FC236}">
                <a16:creationId xmlns:a16="http://schemas.microsoft.com/office/drawing/2014/main" id="{5AF77C32-C51E-524B-9B95-B8AC47C7B121}"/>
              </a:ext>
            </a:extLst>
          </p:cNvPr>
          <p:cNvSpPr>
            <a:spLocks noGrp="1"/>
          </p:cNvSpPr>
          <p:nvPr>
            <p:ph type="sldNum" sz="quarter" idx="12"/>
          </p:nvPr>
        </p:nvSpPr>
        <p:spPr/>
        <p:txBody>
          <a:bodyPr/>
          <a:lstStyle/>
          <a:p>
            <a:fld id="{25C91FA7-5734-A44A-94E4-746D3BABF315}" type="slidenum">
              <a:rPr lang="en-US" smtClean="0">
                <a:solidFill>
                  <a:schemeClr val="tx1"/>
                </a:solidFill>
              </a:rPr>
              <a:t>18</a:t>
            </a:fld>
            <a:endParaRPr lang="en-US">
              <a:solidFill>
                <a:schemeClr val="tx1"/>
              </a:solidFill>
            </a:endParaRPr>
          </a:p>
        </p:txBody>
      </p:sp>
      <p:grpSp>
        <p:nvGrpSpPr>
          <p:cNvPr id="24" name="Group 23">
            <a:extLst>
              <a:ext uri="{FF2B5EF4-FFF2-40B4-BE49-F238E27FC236}">
                <a16:creationId xmlns:a16="http://schemas.microsoft.com/office/drawing/2014/main" id="{6583C186-01BC-304A-8109-18ACA8368F68}"/>
              </a:ext>
            </a:extLst>
          </p:cNvPr>
          <p:cNvGrpSpPr/>
          <p:nvPr/>
        </p:nvGrpSpPr>
        <p:grpSpPr>
          <a:xfrm>
            <a:off x="101687" y="2240916"/>
            <a:ext cx="11587534" cy="1217705"/>
            <a:chOff x="275969" y="5329228"/>
            <a:chExt cx="10188709" cy="1217705"/>
          </a:xfrm>
        </p:grpSpPr>
        <p:grpSp>
          <p:nvGrpSpPr>
            <p:cNvPr id="23" name="Group 22">
              <a:extLst>
                <a:ext uri="{FF2B5EF4-FFF2-40B4-BE49-F238E27FC236}">
                  <a16:creationId xmlns:a16="http://schemas.microsoft.com/office/drawing/2014/main" id="{E741105F-2D78-8841-8AAB-2933EAFC7125}"/>
                </a:ext>
              </a:extLst>
            </p:cNvPr>
            <p:cNvGrpSpPr/>
            <p:nvPr/>
          </p:nvGrpSpPr>
          <p:grpSpPr>
            <a:xfrm>
              <a:off x="275969" y="5329228"/>
              <a:ext cx="9760809" cy="1217705"/>
              <a:chOff x="275969" y="5621244"/>
              <a:chExt cx="9760809" cy="1217705"/>
            </a:xfrm>
          </p:grpSpPr>
          <p:sp>
            <p:nvSpPr>
              <p:cNvPr id="22" name="TextBox 21">
                <a:extLst>
                  <a:ext uri="{FF2B5EF4-FFF2-40B4-BE49-F238E27FC236}">
                    <a16:creationId xmlns:a16="http://schemas.microsoft.com/office/drawing/2014/main" id="{3DE1EE81-DB1E-FD41-A079-4A23A97788E5}"/>
                  </a:ext>
                </a:extLst>
              </p:cNvPr>
              <p:cNvSpPr txBox="1"/>
              <p:nvPr/>
            </p:nvSpPr>
            <p:spPr>
              <a:xfrm>
                <a:off x="275969" y="5958474"/>
                <a:ext cx="1103294" cy="369332"/>
              </a:xfrm>
              <a:prstGeom prst="rect">
                <a:avLst/>
              </a:prstGeom>
              <a:noFill/>
            </p:spPr>
            <p:txBody>
              <a:bodyPr wrap="none" rtlCol="0">
                <a:spAutoFit/>
              </a:bodyPr>
              <a:lstStyle/>
              <a:p>
                <a:r>
                  <a:rPr lang="en-US" dirty="0"/>
                  <a:t>Player skills</a:t>
                </a:r>
              </a:p>
            </p:txBody>
          </p:sp>
          <p:pic>
            <p:nvPicPr>
              <p:cNvPr id="2060" name="Picture 12" descr="Overwatch 2' new tiered ranking system; game director defends suspension  policy">
                <a:extLst>
                  <a:ext uri="{FF2B5EF4-FFF2-40B4-BE49-F238E27FC236}">
                    <a16:creationId xmlns:a16="http://schemas.microsoft.com/office/drawing/2014/main" id="{5FCE905E-524C-8A4B-86F2-3284DF879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7" t="38899" r="3673" b="35375"/>
              <a:stretch/>
            </p:blipFill>
            <p:spPr bwMode="auto">
              <a:xfrm>
                <a:off x="1727322" y="5621244"/>
                <a:ext cx="8309456" cy="121770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33D9D574-961D-2F43-A2EE-F7AE04DD8CB8}"/>
                </a:ext>
              </a:extLst>
            </p:cNvPr>
            <p:cNvSpPr txBox="1"/>
            <p:nvPr/>
          </p:nvSpPr>
          <p:spPr>
            <a:xfrm>
              <a:off x="10005898" y="5666458"/>
              <a:ext cx="458780" cy="369332"/>
            </a:xfrm>
            <a:prstGeom prst="rect">
              <a:avLst/>
            </a:prstGeom>
            <a:noFill/>
          </p:spPr>
          <p:txBody>
            <a:bodyPr wrap="none" rtlCol="0">
              <a:spAutoFit/>
            </a:bodyPr>
            <a:lstStyle/>
            <a:p>
              <a:r>
                <a:rPr lang="en-US" sz="2400" dirty="0"/>
                <a:t>…..</a:t>
              </a:r>
            </a:p>
          </p:txBody>
        </p:sp>
      </p:grpSp>
      <p:grpSp>
        <p:nvGrpSpPr>
          <p:cNvPr id="3" name="Group 2">
            <a:extLst>
              <a:ext uri="{FF2B5EF4-FFF2-40B4-BE49-F238E27FC236}">
                <a16:creationId xmlns:a16="http://schemas.microsoft.com/office/drawing/2014/main" id="{F2E54CCE-B6C9-7748-AFCF-0FA13191F2B7}"/>
              </a:ext>
            </a:extLst>
          </p:cNvPr>
          <p:cNvGrpSpPr/>
          <p:nvPr/>
        </p:nvGrpSpPr>
        <p:grpSpPr>
          <a:xfrm>
            <a:off x="110113" y="3619961"/>
            <a:ext cx="11427908" cy="1590386"/>
            <a:chOff x="35205" y="5362096"/>
            <a:chExt cx="11427908" cy="1590386"/>
          </a:xfrm>
        </p:grpSpPr>
        <p:sp>
          <p:nvSpPr>
            <p:cNvPr id="16" name="TextBox 15">
              <a:extLst>
                <a:ext uri="{FF2B5EF4-FFF2-40B4-BE49-F238E27FC236}">
                  <a16:creationId xmlns:a16="http://schemas.microsoft.com/office/drawing/2014/main" id="{D3C7DC16-1B9D-3941-A7FD-4E97FD7594CC}"/>
                </a:ext>
              </a:extLst>
            </p:cNvPr>
            <p:cNvSpPr txBox="1"/>
            <p:nvPr/>
          </p:nvSpPr>
          <p:spPr>
            <a:xfrm>
              <a:off x="35205" y="5730818"/>
              <a:ext cx="1545488" cy="369332"/>
            </a:xfrm>
            <a:prstGeom prst="rect">
              <a:avLst/>
            </a:prstGeom>
            <a:noFill/>
          </p:spPr>
          <p:txBody>
            <a:bodyPr wrap="none" rtlCol="0">
              <a:spAutoFit/>
            </a:bodyPr>
            <a:lstStyle/>
            <a:p>
              <a:r>
                <a:rPr lang="en-US" dirty="0"/>
                <a:t>Local latencies</a:t>
              </a:r>
            </a:p>
          </p:txBody>
        </p:sp>
        <p:sp>
          <p:nvSpPr>
            <p:cNvPr id="25" name="TextBox 24">
              <a:extLst>
                <a:ext uri="{FF2B5EF4-FFF2-40B4-BE49-F238E27FC236}">
                  <a16:creationId xmlns:a16="http://schemas.microsoft.com/office/drawing/2014/main" id="{DD5F6151-8950-9749-8993-6A6B5C1C556F}"/>
                </a:ext>
              </a:extLst>
            </p:cNvPr>
            <p:cNvSpPr txBox="1"/>
            <p:nvPr/>
          </p:nvSpPr>
          <p:spPr>
            <a:xfrm>
              <a:off x="11004333" y="5592928"/>
              <a:ext cx="458780" cy="369332"/>
            </a:xfrm>
            <a:prstGeom prst="rect">
              <a:avLst/>
            </a:prstGeom>
            <a:noFill/>
          </p:spPr>
          <p:txBody>
            <a:bodyPr wrap="none" rtlCol="0">
              <a:spAutoFit/>
            </a:bodyPr>
            <a:lstStyle/>
            <a:p>
              <a:r>
                <a:rPr lang="en-US" sz="2400" dirty="0"/>
                <a:t>…..</a:t>
              </a:r>
            </a:p>
          </p:txBody>
        </p:sp>
        <p:grpSp>
          <p:nvGrpSpPr>
            <p:cNvPr id="27" name="Group 26">
              <a:extLst>
                <a:ext uri="{FF2B5EF4-FFF2-40B4-BE49-F238E27FC236}">
                  <a16:creationId xmlns:a16="http://schemas.microsoft.com/office/drawing/2014/main" id="{7CDC194A-704A-9048-BF41-F1017B92808B}"/>
                </a:ext>
              </a:extLst>
            </p:cNvPr>
            <p:cNvGrpSpPr/>
            <p:nvPr/>
          </p:nvGrpSpPr>
          <p:grpSpPr>
            <a:xfrm>
              <a:off x="1889993" y="5362096"/>
              <a:ext cx="9071007" cy="1590386"/>
              <a:chOff x="1620807" y="3761982"/>
              <a:chExt cx="9071007" cy="1590386"/>
            </a:xfrm>
          </p:grpSpPr>
          <p:sp>
            <p:nvSpPr>
              <p:cNvPr id="28" name="Right Arrow 27">
                <a:extLst>
                  <a:ext uri="{FF2B5EF4-FFF2-40B4-BE49-F238E27FC236}">
                    <a16:creationId xmlns:a16="http://schemas.microsoft.com/office/drawing/2014/main" id="{9FD07573-CC55-A148-9280-10AF48A6200C}"/>
                  </a:ext>
                </a:extLst>
              </p:cNvPr>
              <p:cNvSpPr/>
              <p:nvPr/>
            </p:nvSpPr>
            <p:spPr>
              <a:xfrm>
                <a:off x="1788318" y="4416164"/>
                <a:ext cx="8615363" cy="28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59045F8-D6C4-BD47-8155-74AECC8605B8}"/>
                  </a:ext>
                </a:extLst>
              </p:cNvPr>
              <p:cNvCxnSpPr>
                <a:cxnSpLocks/>
              </p:cNvCxnSpPr>
              <p:nvPr/>
            </p:nvCxnSpPr>
            <p:spPr>
              <a:xfrm flipH="1" flipV="1">
                <a:off x="1785938" y="4183059"/>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7F41012D-41AB-1B44-9F59-68FC2E6EB022}"/>
                  </a:ext>
                </a:extLst>
              </p:cNvPr>
              <p:cNvSpPr txBox="1"/>
              <p:nvPr/>
            </p:nvSpPr>
            <p:spPr>
              <a:xfrm>
                <a:off x="1620807" y="3774039"/>
                <a:ext cx="340158" cy="461665"/>
              </a:xfrm>
              <a:prstGeom prst="rect">
                <a:avLst/>
              </a:prstGeom>
              <a:noFill/>
            </p:spPr>
            <p:txBody>
              <a:bodyPr wrap="none" rtlCol="0">
                <a:spAutoFit/>
              </a:bodyPr>
              <a:lstStyle/>
              <a:p>
                <a:r>
                  <a:rPr lang="en-US" sz="2400" dirty="0"/>
                  <a:t>0</a:t>
                </a:r>
              </a:p>
            </p:txBody>
          </p:sp>
          <p:cxnSp>
            <p:nvCxnSpPr>
              <p:cNvPr id="32" name="Straight Connector 31">
                <a:extLst>
                  <a:ext uri="{FF2B5EF4-FFF2-40B4-BE49-F238E27FC236}">
                    <a16:creationId xmlns:a16="http://schemas.microsoft.com/office/drawing/2014/main" id="{145D3D58-9074-D245-8128-4CE41D960C4B}"/>
                  </a:ext>
                </a:extLst>
              </p:cNvPr>
              <p:cNvCxnSpPr>
                <a:cxnSpLocks/>
              </p:cNvCxnSpPr>
              <p:nvPr/>
            </p:nvCxnSpPr>
            <p:spPr>
              <a:xfrm flipH="1" flipV="1">
                <a:off x="4366640" y="4168771"/>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19F2ADCB-3B05-B24E-89E2-58809EEF841F}"/>
                  </a:ext>
                </a:extLst>
              </p:cNvPr>
              <p:cNvCxnSpPr>
                <a:cxnSpLocks/>
              </p:cNvCxnSpPr>
              <p:nvPr/>
            </p:nvCxnSpPr>
            <p:spPr>
              <a:xfrm flipH="1" flipV="1">
                <a:off x="6947342" y="4171946"/>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9C04F25C-8A3C-9C47-93CC-BD94D53E8239}"/>
                  </a:ext>
                </a:extLst>
              </p:cNvPr>
              <p:cNvCxnSpPr>
                <a:cxnSpLocks/>
              </p:cNvCxnSpPr>
              <p:nvPr/>
            </p:nvCxnSpPr>
            <p:spPr>
              <a:xfrm flipH="1" flipV="1">
                <a:off x="9528045" y="4171947"/>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24075B04-5C42-D446-BA9A-DBB26628F3A3}"/>
                  </a:ext>
                </a:extLst>
              </p:cNvPr>
              <p:cNvSpPr txBox="1"/>
              <p:nvPr/>
            </p:nvSpPr>
            <p:spPr>
              <a:xfrm>
                <a:off x="4041642" y="3774038"/>
                <a:ext cx="651140" cy="461665"/>
              </a:xfrm>
              <a:prstGeom prst="rect">
                <a:avLst/>
              </a:prstGeom>
              <a:noFill/>
            </p:spPr>
            <p:txBody>
              <a:bodyPr wrap="none" rtlCol="0">
                <a:spAutoFit/>
              </a:bodyPr>
              <a:lstStyle/>
              <a:p>
                <a:r>
                  <a:rPr lang="en-US" sz="2400" dirty="0"/>
                  <a:t>100</a:t>
                </a:r>
              </a:p>
            </p:txBody>
          </p:sp>
          <p:sp>
            <p:nvSpPr>
              <p:cNvPr id="36" name="TextBox 35">
                <a:extLst>
                  <a:ext uri="{FF2B5EF4-FFF2-40B4-BE49-F238E27FC236}">
                    <a16:creationId xmlns:a16="http://schemas.microsoft.com/office/drawing/2014/main" id="{7247BB89-13A4-FD40-9017-7D2D17BC7C3E}"/>
                  </a:ext>
                </a:extLst>
              </p:cNvPr>
              <p:cNvSpPr txBox="1"/>
              <p:nvPr/>
            </p:nvSpPr>
            <p:spPr>
              <a:xfrm>
                <a:off x="6590769" y="3761982"/>
                <a:ext cx="651140" cy="461665"/>
              </a:xfrm>
              <a:prstGeom prst="rect">
                <a:avLst/>
              </a:prstGeom>
              <a:noFill/>
            </p:spPr>
            <p:txBody>
              <a:bodyPr wrap="none" rtlCol="0">
                <a:spAutoFit/>
              </a:bodyPr>
              <a:lstStyle/>
              <a:p>
                <a:r>
                  <a:rPr lang="en-US" sz="2400" dirty="0"/>
                  <a:t>200</a:t>
                </a:r>
              </a:p>
            </p:txBody>
          </p:sp>
          <p:sp>
            <p:nvSpPr>
              <p:cNvPr id="37" name="TextBox 36">
                <a:extLst>
                  <a:ext uri="{FF2B5EF4-FFF2-40B4-BE49-F238E27FC236}">
                    <a16:creationId xmlns:a16="http://schemas.microsoft.com/office/drawing/2014/main" id="{44CADB0B-9738-C84C-B529-6D3FE867892B}"/>
                  </a:ext>
                </a:extLst>
              </p:cNvPr>
              <p:cNvSpPr txBox="1"/>
              <p:nvPr/>
            </p:nvSpPr>
            <p:spPr>
              <a:xfrm>
                <a:off x="9207235" y="3774037"/>
                <a:ext cx="651140" cy="461665"/>
              </a:xfrm>
              <a:prstGeom prst="rect">
                <a:avLst/>
              </a:prstGeom>
              <a:noFill/>
            </p:spPr>
            <p:txBody>
              <a:bodyPr wrap="none" rtlCol="0">
                <a:spAutoFit/>
              </a:bodyPr>
              <a:lstStyle/>
              <a:p>
                <a:r>
                  <a:rPr lang="en-US" sz="2400" dirty="0"/>
                  <a:t>300</a:t>
                </a:r>
              </a:p>
            </p:txBody>
          </p:sp>
          <p:sp>
            <p:nvSpPr>
              <p:cNvPr id="38" name="TextBox 37">
                <a:extLst>
                  <a:ext uri="{FF2B5EF4-FFF2-40B4-BE49-F238E27FC236}">
                    <a16:creationId xmlns:a16="http://schemas.microsoft.com/office/drawing/2014/main" id="{CB6ADCC2-2460-CA46-BE50-8F2335E9CC83}"/>
                  </a:ext>
                </a:extLst>
              </p:cNvPr>
              <p:cNvSpPr txBox="1"/>
              <p:nvPr/>
            </p:nvSpPr>
            <p:spPr>
              <a:xfrm>
                <a:off x="9955715" y="3975388"/>
                <a:ext cx="736099" cy="461665"/>
              </a:xfrm>
              <a:prstGeom prst="rect">
                <a:avLst/>
              </a:prstGeom>
              <a:noFill/>
            </p:spPr>
            <p:txBody>
              <a:bodyPr wrap="none" rtlCol="0">
                <a:spAutoFit/>
              </a:bodyPr>
              <a:lstStyle/>
              <a:p>
                <a:r>
                  <a:rPr lang="en-US" sz="2400" dirty="0"/>
                  <a:t>(ms)</a:t>
                </a:r>
              </a:p>
            </p:txBody>
          </p:sp>
          <p:sp>
            <p:nvSpPr>
              <p:cNvPr id="39" name="TextBox 38">
                <a:extLst>
                  <a:ext uri="{FF2B5EF4-FFF2-40B4-BE49-F238E27FC236}">
                    <a16:creationId xmlns:a16="http://schemas.microsoft.com/office/drawing/2014/main" id="{87069587-67D2-994F-938D-D353F4E116E7}"/>
                  </a:ext>
                </a:extLst>
              </p:cNvPr>
              <p:cNvSpPr txBox="1"/>
              <p:nvPr/>
            </p:nvSpPr>
            <p:spPr>
              <a:xfrm>
                <a:off x="2158487" y="4679707"/>
                <a:ext cx="1829540" cy="400110"/>
              </a:xfrm>
              <a:prstGeom prst="rect">
                <a:avLst/>
              </a:prstGeom>
              <a:noFill/>
            </p:spPr>
            <p:txBody>
              <a:bodyPr wrap="none" rtlCol="0">
                <a:spAutoFit/>
              </a:bodyPr>
              <a:lstStyle/>
              <a:p>
                <a:pPr algn="ctr"/>
                <a:r>
                  <a:rPr lang="en-US" altLang="zh-CN" sz="2000" dirty="0"/>
                  <a:t>Gaming system</a:t>
                </a:r>
                <a:r>
                  <a:rPr lang="zh-CN" altLang="en-US" sz="2000" dirty="0"/>
                  <a:t> </a:t>
                </a:r>
                <a:endParaRPr lang="en-US" altLang="zh-CN" sz="2000" dirty="0"/>
              </a:p>
            </p:txBody>
          </p:sp>
          <p:sp>
            <p:nvSpPr>
              <p:cNvPr id="40" name="TextBox 39">
                <a:extLst>
                  <a:ext uri="{FF2B5EF4-FFF2-40B4-BE49-F238E27FC236}">
                    <a16:creationId xmlns:a16="http://schemas.microsoft.com/office/drawing/2014/main" id="{668126C4-6082-4C41-9586-CA0ABF563CDD}"/>
                  </a:ext>
                </a:extLst>
              </p:cNvPr>
              <p:cNvSpPr txBox="1"/>
              <p:nvPr/>
            </p:nvSpPr>
            <p:spPr>
              <a:xfrm>
                <a:off x="5034214" y="4661485"/>
                <a:ext cx="1390124" cy="400110"/>
              </a:xfrm>
              <a:prstGeom prst="rect">
                <a:avLst/>
              </a:prstGeom>
              <a:noFill/>
            </p:spPr>
            <p:txBody>
              <a:bodyPr wrap="none" rtlCol="0">
                <a:spAutoFit/>
              </a:bodyPr>
              <a:lstStyle/>
              <a:p>
                <a:pPr algn="ctr"/>
                <a:r>
                  <a:rPr lang="en-US" altLang="zh-CN" sz="2000" dirty="0"/>
                  <a:t>Normal PCs</a:t>
                </a:r>
              </a:p>
            </p:txBody>
          </p:sp>
          <p:sp>
            <p:nvSpPr>
              <p:cNvPr id="41" name="TextBox 40">
                <a:extLst>
                  <a:ext uri="{FF2B5EF4-FFF2-40B4-BE49-F238E27FC236}">
                    <a16:creationId xmlns:a16="http://schemas.microsoft.com/office/drawing/2014/main" id="{9DF0CB73-A07D-4949-A575-845A14A70C88}"/>
                  </a:ext>
                </a:extLst>
              </p:cNvPr>
              <p:cNvSpPr txBox="1"/>
              <p:nvPr/>
            </p:nvSpPr>
            <p:spPr>
              <a:xfrm>
                <a:off x="7361041" y="4644482"/>
                <a:ext cx="1890646" cy="707886"/>
              </a:xfrm>
              <a:prstGeom prst="rect">
                <a:avLst/>
              </a:prstGeom>
              <a:noFill/>
            </p:spPr>
            <p:txBody>
              <a:bodyPr wrap="none" rtlCol="0">
                <a:spAutoFit/>
              </a:bodyPr>
              <a:lstStyle/>
              <a:p>
                <a:r>
                  <a:rPr lang="en-US" sz="2000" dirty="0"/>
                  <a:t>Console, TV, etc.</a:t>
                </a:r>
              </a:p>
              <a:p>
                <a:endParaRPr lang="en-US" sz="2000" dirty="0"/>
              </a:p>
            </p:txBody>
          </p:sp>
        </p:grpSp>
      </p:grpSp>
      <p:grpSp>
        <p:nvGrpSpPr>
          <p:cNvPr id="42" name="Group 41">
            <a:extLst>
              <a:ext uri="{FF2B5EF4-FFF2-40B4-BE49-F238E27FC236}">
                <a16:creationId xmlns:a16="http://schemas.microsoft.com/office/drawing/2014/main" id="{319B2253-BB55-6F4D-842C-611E82BA770D}"/>
              </a:ext>
            </a:extLst>
          </p:cNvPr>
          <p:cNvGrpSpPr/>
          <p:nvPr/>
        </p:nvGrpSpPr>
        <p:grpSpPr>
          <a:xfrm>
            <a:off x="154492" y="4794383"/>
            <a:ext cx="11427908" cy="1607389"/>
            <a:chOff x="35205" y="5362096"/>
            <a:chExt cx="11427908" cy="1607389"/>
          </a:xfrm>
        </p:grpSpPr>
        <p:sp>
          <p:nvSpPr>
            <p:cNvPr id="43" name="TextBox 42">
              <a:extLst>
                <a:ext uri="{FF2B5EF4-FFF2-40B4-BE49-F238E27FC236}">
                  <a16:creationId xmlns:a16="http://schemas.microsoft.com/office/drawing/2014/main" id="{03726F2F-D0AB-5642-9E13-5D956BDCCA9F}"/>
                </a:ext>
              </a:extLst>
            </p:cNvPr>
            <p:cNvSpPr txBox="1"/>
            <p:nvPr/>
          </p:nvSpPr>
          <p:spPr>
            <a:xfrm>
              <a:off x="35205" y="5730818"/>
              <a:ext cx="1875898" cy="369332"/>
            </a:xfrm>
            <a:prstGeom prst="rect">
              <a:avLst/>
            </a:prstGeom>
            <a:noFill/>
          </p:spPr>
          <p:txBody>
            <a:bodyPr wrap="none" rtlCol="0">
              <a:spAutoFit/>
            </a:bodyPr>
            <a:lstStyle/>
            <a:p>
              <a:r>
                <a:rPr lang="en-US" dirty="0"/>
                <a:t>Network latencies</a:t>
              </a:r>
            </a:p>
          </p:txBody>
        </p:sp>
        <p:sp>
          <p:nvSpPr>
            <p:cNvPr id="44" name="TextBox 43">
              <a:extLst>
                <a:ext uri="{FF2B5EF4-FFF2-40B4-BE49-F238E27FC236}">
                  <a16:creationId xmlns:a16="http://schemas.microsoft.com/office/drawing/2014/main" id="{31219616-61BE-B547-A2A1-BBCC781653A2}"/>
                </a:ext>
              </a:extLst>
            </p:cNvPr>
            <p:cNvSpPr txBox="1"/>
            <p:nvPr/>
          </p:nvSpPr>
          <p:spPr>
            <a:xfrm>
              <a:off x="11004333" y="5592928"/>
              <a:ext cx="458780" cy="369332"/>
            </a:xfrm>
            <a:prstGeom prst="rect">
              <a:avLst/>
            </a:prstGeom>
            <a:noFill/>
          </p:spPr>
          <p:txBody>
            <a:bodyPr wrap="none" rtlCol="0">
              <a:spAutoFit/>
            </a:bodyPr>
            <a:lstStyle/>
            <a:p>
              <a:r>
                <a:rPr lang="en-US" sz="2400" dirty="0"/>
                <a:t>…..</a:t>
              </a:r>
            </a:p>
          </p:txBody>
        </p:sp>
        <p:grpSp>
          <p:nvGrpSpPr>
            <p:cNvPr id="45" name="Group 44">
              <a:extLst>
                <a:ext uri="{FF2B5EF4-FFF2-40B4-BE49-F238E27FC236}">
                  <a16:creationId xmlns:a16="http://schemas.microsoft.com/office/drawing/2014/main" id="{433B5608-6C39-A94F-AF52-A34642F5795F}"/>
                </a:ext>
              </a:extLst>
            </p:cNvPr>
            <p:cNvGrpSpPr/>
            <p:nvPr/>
          </p:nvGrpSpPr>
          <p:grpSpPr>
            <a:xfrm>
              <a:off x="1889993" y="5362096"/>
              <a:ext cx="9071007" cy="1607389"/>
              <a:chOff x="1620807" y="3761982"/>
              <a:chExt cx="9071007" cy="1607389"/>
            </a:xfrm>
          </p:grpSpPr>
          <p:sp>
            <p:nvSpPr>
              <p:cNvPr id="46" name="Right Arrow 45">
                <a:extLst>
                  <a:ext uri="{FF2B5EF4-FFF2-40B4-BE49-F238E27FC236}">
                    <a16:creationId xmlns:a16="http://schemas.microsoft.com/office/drawing/2014/main" id="{D9963940-3F7C-2D4D-962B-5C701E8D2B83}"/>
                  </a:ext>
                </a:extLst>
              </p:cNvPr>
              <p:cNvSpPr/>
              <p:nvPr/>
            </p:nvSpPr>
            <p:spPr>
              <a:xfrm>
                <a:off x="1788318" y="4416164"/>
                <a:ext cx="8615363" cy="28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C20C74AD-69BF-AB4A-9C3F-896CA8CA2487}"/>
                  </a:ext>
                </a:extLst>
              </p:cNvPr>
              <p:cNvCxnSpPr>
                <a:cxnSpLocks/>
              </p:cNvCxnSpPr>
              <p:nvPr/>
            </p:nvCxnSpPr>
            <p:spPr>
              <a:xfrm flipH="1" flipV="1">
                <a:off x="1785938" y="4183059"/>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B3FAF07B-24BF-B242-8338-9FFCF4E12B75}"/>
                  </a:ext>
                </a:extLst>
              </p:cNvPr>
              <p:cNvSpPr txBox="1"/>
              <p:nvPr/>
            </p:nvSpPr>
            <p:spPr>
              <a:xfrm>
                <a:off x="1620807" y="3774039"/>
                <a:ext cx="340158" cy="461665"/>
              </a:xfrm>
              <a:prstGeom prst="rect">
                <a:avLst/>
              </a:prstGeom>
              <a:noFill/>
            </p:spPr>
            <p:txBody>
              <a:bodyPr wrap="none" rtlCol="0">
                <a:spAutoFit/>
              </a:bodyPr>
              <a:lstStyle/>
              <a:p>
                <a:r>
                  <a:rPr lang="en-US" sz="2400" dirty="0"/>
                  <a:t>0</a:t>
                </a:r>
              </a:p>
            </p:txBody>
          </p:sp>
          <p:cxnSp>
            <p:nvCxnSpPr>
              <p:cNvPr id="49" name="Straight Connector 48">
                <a:extLst>
                  <a:ext uri="{FF2B5EF4-FFF2-40B4-BE49-F238E27FC236}">
                    <a16:creationId xmlns:a16="http://schemas.microsoft.com/office/drawing/2014/main" id="{3055311A-A157-4F40-85D5-B39938B2105E}"/>
                  </a:ext>
                </a:extLst>
              </p:cNvPr>
              <p:cNvCxnSpPr>
                <a:cxnSpLocks/>
              </p:cNvCxnSpPr>
              <p:nvPr/>
            </p:nvCxnSpPr>
            <p:spPr>
              <a:xfrm flipH="1" flipV="1">
                <a:off x="4366640" y="4168771"/>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4340BEB1-B400-B042-8FC4-3D8F235390C8}"/>
                  </a:ext>
                </a:extLst>
              </p:cNvPr>
              <p:cNvCxnSpPr>
                <a:cxnSpLocks/>
              </p:cNvCxnSpPr>
              <p:nvPr/>
            </p:nvCxnSpPr>
            <p:spPr>
              <a:xfrm flipH="1" flipV="1">
                <a:off x="6947342" y="4171946"/>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147EA4AF-4E82-A34D-B869-FFE173E5C628}"/>
                  </a:ext>
                </a:extLst>
              </p:cNvPr>
              <p:cNvCxnSpPr>
                <a:cxnSpLocks/>
              </p:cNvCxnSpPr>
              <p:nvPr/>
            </p:nvCxnSpPr>
            <p:spPr>
              <a:xfrm flipH="1" flipV="1">
                <a:off x="9528045" y="4171947"/>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74E3917F-141B-604C-A336-03271908A8C8}"/>
                  </a:ext>
                </a:extLst>
              </p:cNvPr>
              <p:cNvSpPr txBox="1"/>
              <p:nvPr/>
            </p:nvSpPr>
            <p:spPr>
              <a:xfrm>
                <a:off x="4041642" y="3774038"/>
                <a:ext cx="651140" cy="461665"/>
              </a:xfrm>
              <a:prstGeom prst="rect">
                <a:avLst/>
              </a:prstGeom>
              <a:noFill/>
            </p:spPr>
            <p:txBody>
              <a:bodyPr wrap="none" rtlCol="0">
                <a:spAutoFit/>
              </a:bodyPr>
              <a:lstStyle/>
              <a:p>
                <a:r>
                  <a:rPr lang="en-US" sz="2400" dirty="0"/>
                  <a:t>100</a:t>
                </a:r>
              </a:p>
            </p:txBody>
          </p:sp>
          <p:sp>
            <p:nvSpPr>
              <p:cNvPr id="53" name="TextBox 52">
                <a:extLst>
                  <a:ext uri="{FF2B5EF4-FFF2-40B4-BE49-F238E27FC236}">
                    <a16:creationId xmlns:a16="http://schemas.microsoft.com/office/drawing/2014/main" id="{4808B186-1CC3-1A43-A523-1009BFF37CD2}"/>
                  </a:ext>
                </a:extLst>
              </p:cNvPr>
              <p:cNvSpPr txBox="1"/>
              <p:nvPr/>
            </p:nvSpPr>
            <p:spPr>
              <a:xfrm>
                <a:off x="6590769" y="3761982"/>
                <a:ext cx="651140" cy="461665"/>
              </a:xfrm>
              <a:prstGeom prst="rect">
                <a:avLst/>
              </a:prstGeom>
              <a:noFill/>
            </p:spPr>
            <p:txBody>
              <a:bodyPr wrap="none" rtlCol="0">
                <a:spAutoFit/>
              </a:bodyPr>
              <a:lstStyle/>
              <a:p>
                <a:r>
                  <a:rPr lang="en-US" sz="2400" dirty="0"/>
                  <a:t>200</a:t>
                </a:r>
              </a:p>
            </p:txBody>
          </p:sp>
          <p:sp>
            <p:nvSpPr>
              <p:cNvPr id="54" name="TextBox 53">
                <a:extLst>
                  <a:ext uri="{FF2B5EF4-FFF2-40B4-BE49-F238E27FC236}">
                    <a16:creationId xmlns:a16="http://schemas.microsoft.com/office/drawing/2014/main" id="{4820BE3D-D7AF-4B46-8A59-690B5F28C73F}"/>
                  </a:ext>
                </a:extLst>
              </p:cNvPr>
              <p:cNvSpPr txBox="1"/>
              <p:nvPr/>
            </p:nvSpPr>
            <p:spPr>
              <a:xfrm>
                <a:off x="9207235" y="3774037"/>
                <a:ext cx="651140" cy="461665"/>
              </a:xfrm>
              <a:prstGeom prst="rect">
                <a:avLst/>
              </a:prstGeom>
              <a:noFill/>
            </p:spPr>
            <p:txBody>
              <a:bodyPr wrap="none" rtlCol="0">
                <a:spAutoFit/>
              </a:bodyPr>
              <a:lstStyle/>
              <a:p>
                <a:r>
                  <a:rPr lang="en-US" sz="2400" dirty="0"/>
                  <a:t>300</a:t>
                </a:r>
              </a:p>
            </p:txBody>
          </p:sp>
          <p:sp>
            <p:nvSpPr>
              <p:cNvPr id="55" name="TextBox 54">
                <a:extLst>
                  <a:ext uri="{FF2B5EF4-FFF2-40B4-BE49-F238E27FC236}">
                    <a16:creationId xmlns:a16="http://schemas.microsoft.com/office/drawing/2014/main" id="{F83B0302-D091-A64C-90A9-45C2DE12C83F}"/>
                  </a:ext>
                </a:extLst>
              </p:cNvPr>
              <p:cNvSpPr txBox="1"/>
              <p:nvPr/>
            </p:nvSpPr>
            <p:spPr>
              <a:xfrm>
                <a:off x="9955715" y="3975388"/>
                <a:ext cx="736099" cy="461665"/>
              </a:xfrm>
              <a:prstGeom prst="rect">
                <a:avLst/>
              </a:prstGeom>
              <a:noFill/>
            </p:spPr>
            <p:txBody>
              <a:bodyPr wrap="none" rtlCol="0">
                <a:spAutoFit/>
              </a:bodyPr>
              <a:lstStyle/>
              <a:p>
                <a:r>
                  <a:rPr lang="en-US" sz="2400" dirty="0"/>
                  <a:t>(ms)</a:t>
                </a:r>
              </a:p>
            </p:txBody>
          </p:sp>
          <p:sp>
            <p:nvSpPr>
              <p:cNvPr id="56" name="TextBox 55">
                <a:extLst>
                  <a:ext uri="{FF2B5EF4-FFF2-40B4-BE49-F238E27FC236}">
                    <a16:creationId xmlns:a16="http://schemas.microsoft.com/office/drawing/2014/main" id="{720844FE-38D6-134F-AF99-EC0B05201799}"/>
                  </a:ext>
                </a:extLst>
              </p:cNvPr>
              <p:cNvSpPr txBox="1"/>
              <p:nvPr/>
            </p:nvSpPr>
            <p:spPr>
              <a:xfrm>
                <a:off x="2669138" y="4679707"/>
                <a:ext cx="808235" cy="400110"/>
              </a:xfrm>
              <a:prstGeom prst="rect">
                <a:avLst/>
              </a:prstGeom>
              <a:noFill/>
            </p:spPr>
            <p:txBody>
              <a:bodyPr wrap="none" rtlCol="0">
                <a:spAutoFit/>
              </a:bodyPr>
              <a:lstStyle/>
              <a:p>
                <a:pPr algn="ctr"/>
                <a:r>
                  <a:rPr lang="en-US" altLang="zh-CN" sz="2000" dirty="0"/>
                  <a:t>Good</a:t>
                </a:r>
                <a:r>
                  <a:rPr lang="zh-CN" altLang="en-US" sz="2000" dirty="0"/>
                  <a:t> </a:t>
                </a:r>
                <a:endParaRPr lang="en-US" altLang="zh-CN" sz="2000" dirty="0"/>
              </a:p>
            </p:txBody>
          </p:sp>
          <p:sp>
            <p:nvSpPr>
              <p:cNvPr id="57" name="TextBox 56">
                <a:extLst>
                  <a:ext uri="{FF2B5EF4-FFF2-40B4-BE49-F238E27FC236}">
                    <a16:creationId xmlns:a16="http://schemas.microsoft.com/office/drawing/2014/main" id="{89EA3873-CFCD-7343-B2D9-AF64491F3BA7}"/>
                  </a:ext>
                </a:extLst>
              </p:cNvPr>
              <p:cNvSpPr txBox="1"/>
              <p:nvPr/>
            </p:nvSpPr>
            <p:spPr>
              <a:xfrm>
                <a:off x="4603293" y="4661485"/>
                <a:ext cx="2251963" cy="707886"/>
              </a:xfrm>
              <a:prstGeom prst="rect">
                <a:avLst/>
              </a:prstGeom>
              <a:noFill/>
            </p:spPr>
            <p:txBody>
              <a:bodyPr wrap="none" rtlCol="0">
                <a:spAutoFit/>
              </a:bodyPr>
              <a:lstStyle/>
              <a:p>
                <a:pPr algn="ctr"/>
                <a:r>
                  <a:rPr lang="en-US" altLang="zh-CN" sz="2000" dirty="0"/>
                  <a:t>Moderate</a:t>
                </a:r>
                <a:r>
                  <a:rPr lang="zh-CN" altLang="en-US" sz="2000" dirty="0"/>
                  <a:t> </a:t>
                </a:r>
                <a:endParaRPr lang="en-US" altLang="zh-CN" sz="2000" dirty="0"/>
              </a:p>
            </p:txBody>
          </p:sp>
          <p:sp>
            <p:nvSpPr>
              <p:cNvPr id="58" name="TextBox 57">
                <a:extLst>
                  <a:ext uri="{FF2B5EF4-FFF2-40B4-BE49-F238E27FC236}">
                    <a16:creationId xmlns:a16="http://schemas.microsoft.com/office/drawing/2014/main" id="{03BE3AEA-DEB6-4A4C-B288-FAE5FCA73F5D}"/>
                  </a:ext>
                </a:extLst>
              </p:cNvPr>
              <p:cNvSpPr txBox="1"/>
              <p:nvPr/>
            </p:nvSpPr>
            <p:spPr>
              <a:xfrm>
                <a:off x="7900608" y="4661485"/>
                <a:ext cx="704039" cy="400110"/>
              </a:xfrm>
              <a:prstGeom prst="rect">
                <a:avLst/>
              </a:prstGeom>
              <a:noFill/>
            </p:spPr>
            <p:txBody>
              <a:bodyPr wrap="none" rtlCol="0">
                <a:spAutoFit/>
              </a:bodyPr>
              <a:lstStyle/>
              <a:p>
                <a:r>
                  <a:rPr lang="en-US" altLang="zh-CN" sz="2000" dirty="0"/>
                  <a:t>Other</a:t>
                </a:r>
                <a:endParaRPr lang="en-US" sz="2000" dirty="0"/>
              </a:p>
            </p:txBody>
          </p:sp>
        </p:grpSp>
      </p:grpSp>
      <p:grpSp>
        <p:nvGrpSpPr>
          <p:cNvPr id="2048" name="Group 2047">
            <a:extLst>
              <a:ext uri="{FF2B5EF4-FFF2-40B4-BE49-F238E27FC236}">
                <a16:creationId xmlns:a16="http://schemas.microsoft.com/office/drawing/2014/main" id="{571E4311-46DA-484C-8DBD-B38BBC993604}"/>
              </a:ext>
            </a:extLst>
          </p:cNvPr>
          <p:cNvGrpSpPr/>
          <p:nvPr/>
        </p:nvGrpSpPr>
        <p:grpSpPr>
          <a:xfrm>
            <a:off x="110113" y="907714"/>
            <a:ext cx="10883254" cy="1189706"/>
            <a:chOff x="101687" y="791642"/>
            <a:chExt cx="10883254" cy="1189706"/>
          </a:xfrm>
        </p:grpSpPr>
        <p:grpSp>
          <p:nvGrpSpPr>
            <p:cNvPr id="19" name="Group 18">
              <a:extLst>
                <a:ext uri="{FF2B5EF4-FFF2-40B4-BE49-F238E27FC236}">
                  <a16:creationId xmlns:a16="http://schemas.microsoft.com/office/drawing/2014/main" id="{36F3DBA9-6308-8C41-B5B2-2F5BEBD6DDF7}"/>
                </a:ext>
              </a:extLst>
            </p:cNvPr>
            <p:cNvGrpSpPr/>
            <p:nvPr/>
          </p:nvGrpSpPr>
          <p:grpSpPr>
            <a:xfrm>
              <a:off x="101687" y="1128632"/>
              <a:ext cx="10883254" cy="372584"/>
              <a:chOff x="143432" y="1776073"/>
              <a:chExt cx="10072511" cy="372584"/>
            </a:xfrm>
          </p:grpSpPr>
          <p:sp>
            <p:nvSpPr>
              <p:cNvPr id="5" name="TextBox 4">
                <a:extLst>
                  <a:ext uri="{FF2B5EF4-FFF2-40B4-BE49-F238E27FC236}">
                    <a16:creationId xmlns:a16="http://schemas.microsoft.com/office/drawing/2014/main" id="{F31BD513-6AB4-2E4F-A39E-243384FDAA53}"/>
                  </a:ext>
                </a:extLst>
              </p:cNvPr>
              <p:cNvSpPr txBox="1"/>
              <p:nvPr/>
            </p:nvSpPr>
            <p:spPr>
              <a:xfrm>
                <a:off x="143432" y="1776073"/>
                <a:ext cx="1314637" cy="369332"/>
              </a:xfrm>
              <a:prstGeom prst="rect">
                <a:avLst/>
              </a:prstGeom>
              <a:noFill/>
            </p:spPr>
            <p:txBody>
              <a:bodyPr wrap="none" rtlCol="0">
                <a:spAutoFit/>
              </a:bodyPr>
              <a:lstStyle/>
              <a:p>
                <a:r>
                  <a:rPr lang="en-US" dirty="0"/>
                  <a:t>Game genres</a:t>
                </a:r>
              </a:p>
            </p:txBody>
          </p:sp>
          <p:sp>
            <p:nvSpPr>
              <p:cNvPr id="6" name="TextBox 5">
                <a:extLst>
                  <a:ext uri="{FF2B5EF4-FFF2-40B4-BE49-F238E27FC236}">
                    <a16:creationId xmlns:a16="http://schemas.microsoft.com/office/drawing/2014/main" id="{E5338F47-A82A-1A4E-8C96-2D5348EE630D}"/>
                  </a:ext>
                </a:extLst>
              </p:cNvPr>
              <p:cNvSpPr txBox="1"/>
              <p:nvPr/>
            </p:nvSpPr>
            <p:spPr>
              <a:xfrm>
                <a:off x="9757163" y="1779325"/>
                <a:ext cx="458780" cy="369332"/>
              </a:xfrm>
              <a:prstGeom prst="rect">
                <a:avLst/>
              </a:prstGeom>
              <a:noFill/>
            </p:spPr>
            <p:txBody>
              <a:bodyPr wrap="none" rtlCol="0">
                <a:spAutoFit/>
              </a:bodyPr>
              <a:lstStyle/>
              <a:p>
                <a:r>
                  <a:rPr lang="en-US" sz="2400" dirty="0"/>
                  <a:t>…..</a:t>
                </a:r>
              </a:p>
            </p:txBody>
          </p:sp>
        </p:grpSp>
        <p:pic>
          <p:nvPicPr>
            <p:cNvPr id="14" name="Picture 13" descr="A picture containing text&#10;&#10;Description automatically generated">
              <a:extLst>
                <a:ext uri="{FF2B5EF4-FFF2-40B4-BE49-F238E27FC236}">
                  <a16:creationId xmlns:a16="http://schemas.microsoft.com/office/drawing/2014/main" id="{9E7D5F6B-3BE5-9F48-B272-A51FF98D8E31}"/>
                </a:ext>
              </a:extLst>
            </p:cNvPr>
            <p:cNvPicPr>
              <a:picLocks noChangeAspect="1"/>
            </p:cNvPicPr>
            <p:nvPr/>
          </p:nvPicPr>
          <p:blipFill rotWithShape="1">
            <a:blip r:embed="rId4"/>
            <a:srcRect t="5148"/>
            <a:stretch/>
          </p:blipFill>
          <p:spPr>
            <a:xfrm>
              <a:off x="1752299" y="791643"/>
              <a:ext cx="2639857" cy="1185535"/>
            </a:xfrm>
            <a:prstGeom prst="rect">
              <a:avLst/>
            </a:prstGeom>
          </p:spPr>
        </p:pic>
        <p:pic>
          <p:nvPicPr>
            <p:cNvPr id="21" name="Picture 20" descr="Circle&#10;&#10;Description automatically generated">
              <a:extLst>
                <a:ext uri="{FF2B5EF4-FFF2-40B4-BE49-F238E27FC236}">
                  <a16:creationId xmlns:a16="http://schemas.microsoft.com/office/drawing/2014/main" id="{502A15B1-520A-BF49-A97B-70A4F86304A6}"/>
                </a:ext>
              </a:extLst>
            </p:cNvPr>
            <p:cNvPicPr>
              <a:picLocks noChangeAspect="1"/>
            </p:cNvPicPr>
            <p:nvPr/>
          </p:nvPicPr>
          <p:blipFill rotWithShape="1">
            <a:blip r:embed="rId5"/>
            <a:srcRect t="1429"/>
            <a:stretch/>
          </p:blipFill>
          <p:spPr>
            <a:xfrm>
              <a:off x="4375223" y="791642"/>
              <a:ext cx="1517577" cy="1185535"/>
            </a:xfrm>
            <a:prstGeom prst="rect">
              <a:avLst/>
            </a:prstGeom>
          </p:spPr>
        </p:pic>
        <p:pic>
          <p:nvPicPr>
            <p:cNvPr id="59" name="Picture 58" descr="A picture containing text, tool&#10;&#10;Description automatically generated">
              <a:extLst>
                <a:ext uri="{FF2B5EF4-FFF2-40B4-BE49-F238E27FC236}">
                  <a16:creationId xmlns:a16="http://schemas.microsoft.com/office/drawing/2014/main" id="{DE5DEA8B-1655-0049-A6E9-AC0C4D0892E5}"/>
                </a:ext>
              </a:extLst>
            </p:cNvPr>
            <p:cNvPicPr>
              <a:picLocks noChangeAspect="1"/>
            </p:cNvPicPr>
            <p:nvPr/>
          </p:nvPicPr>
          <p:blipFill rotWithShape="1">
            <a:blip r:embed="rId6"/>
            <a:srcRect t="5928"/>
            <a:stretch/>
          </p:blipFill>
          <p:spPr>
            <a:xfrm>
              <a:off x="5892800" y="791643"/>
              <a:ext cx="1517577" cy="1185535"/>
            </a:xfrm>
            <a:prstGeom prst="rect">
              <a:avLst/>
            </a:prstGeom>
          </p:spPr>
        </p:pic>
        <p:pic>
          <p:nvPicPr>
            <p:cNvPr id="61" name="Picture 60" descr="Icon&#10;&#10;Description automatically generated">
              <a:extLst>
                <a:ext uri="{FF2B5EF4-FFF2-40B4-BE49-F238E27FC236}">
                  <a16:creationId xmlns:a16="http://schemas.microsoft.com/office/drawing/2014/main" id="{2DB485EE-9BCC-784E-928A-FD91470CB95E}"/>
                </a:ext>
              </a:extLst>
            </p:cNvPr>
            <p:cNvPicPr>
              <a:picLocks noChangeAspect="1"/>
            </p:cNvPicPr>
            <p:nvPr/>
          </p:nvPicPr>
          <p:blipFill>
            <a:blip r:embed="rId7"/>
            <a:stretch>
              <a:fillRect/>
            </a:stretch>
          </p:blipFill>
          <p:spPr>
            <a:xfrm>
              <a:off x="7393444" y="791642"/>
              <a:ext cx="1344156" cy="1185536"/>
            </a:xfrm>
            <a:prstGeom prst="rect">
              <a:avLst/>
            </a:prstGeom>
          </p:spPr>
        </p:pic>
        <p:pic>
          <p:nvPicPr>
            <p:cNvPr id="63" name="Picture 62" descr="Icon&#10;&#10;Description automatically generated">
              <a:extLst>
                <a:ext uri="{FF2B5EF4-FFF2-40B4-BE49-F238E27FC236}">
                  <a16:creationId xmlns:a16="http://schemas.microsoft.com/office/drawing/2014/main" id="{9CADD155-34A2-2A4C-A4F8-8EE21B5E24A0}"/>
                </a:ext>
              </a:extLst>
            </p:cNvPr>
            <p:cNvPicPr>
              <a:picLocks noChangeAspect="1"/>
            </p:cNvPicPr>
            <p:nvPr/>
          </p:nvPicPr>
          <p:blipFill>
            <a:blip r:embed="rId8"/>
            <a:stretch>
              <a:fillRect/>
            </a:stretch>
          </p:blipFill>
          <p:spPr>
            <a:xfrm>
              <a:off x="8716354" y="795813"/>
              <a:ext cx="1723347" cy="1185535"/>
            </a:xfrm>
            <a:prstGeom prst="rect">
              <a:avLst/>
            </a:prstGeom>
          </p:spPr>
        </p:pic>
      </p:grpSp>
      <p:sp>
        <p:nvSpPr>
          <p:cNvPr id="70" name="TextBox 69">
            <a:extLst>
              <a:ext uri="{FF2B5EF4-FFF2-40B4-BE49-F238E27FC236}">
                <a16:creationId xmlns:a16="http://schemas.microsoft.com/office/drawing/2014/main" id="{B547A990-BE2D-A34F-B2FB-1E3E6738308E}"/>
              </a:ext>
            </a:extLst>
          </p:cNvPr>
          <p:cNvSpPr txBox="1"/>
          <p:nvPr/>
        </p:nvSpPr>
        <p:spPr>
          <a:xfrm rot="5400000">
            <a:off x="6026037" y="6222467"/>
            <a:ext cx="458780" cy="369332"/>
          </a:xfrm>
          <a:prstGeom prst="rect">
            <a:avLst/>
          </a:prstGeom>
          <a:noFill/>
        </p:spPr>
        <p:txBody>
          <a:bodyPr wrap="none" rtlCol="0">
            <a:spAutoFit/>
          </a:bodyPr>
          <a:lstStyle/>
          <a:p>
            <a:r>
              <a:rPr lang="en-US" sz="2400" dirty="0"/>
              <a:t>…..</a:t>
            </a:r>
          </a:p>
        </p:txBody>
      </p:sp>
      <p:grpSp>
        <p:nvGrpSpPr>
          <p:cNvPr id="60" name="Group 59">
            <a:extLst>
              <a:ext uri="{FF2B5EF4-FFF2-40B4-BE49-F238E27FC236}">
                <a16:creationId xmlns:a16="http://schemas.microsoft.com/office/drawing/2014/main" id="{42362213-80C0-9541-858C-1F8747A1C1A9}"/>
              </a:ext>
            </a:extLst>
          </p:cNvPr>
          <p:cNvGrpSpPr/>
          <p:nvPr/>
        </p:nvGrpSpPr>
        <p:grpSpPr>
          <a:xfrm>
            <a:off x="4107148" y="1133082"/>
            <a:ext cx="11618739" cy="2023151"/>
            <a:chOff x="338575" y="1018619"/>
            <a:chExt cx="10753206" cy="2023151"/>
          </a:xfrm>
        </p:grpSpPr>
        <p:sp>
          <p:nvSpPr>
            <p:cNvPr id="62" name="TextBox 61">
              <a:extLst>
                <a:ext uri="{FF2B5EF4-FFF2-40B4-BE49-F238E27FC236}">
                  <a16:creationId xmlns:a16="http://schemas.microsoft.com/office/drawing/2014/main" id="{102CEA90-DD3E-EF4E-BEDD-DBB4E030977D}"/>
                </a:ext>
              </a:extLst>
            </p:cNvPr>
            <p:cNvSpPr txBox="1"/>
            <p:nvPr/>
          </p:nvSpPr>
          <p:spPr>
            <a:xfrm>
              <a:off x="338575" y="1758006"/>
              <a:ext cx="1253097" cy="369332"/>
            </a:xfrm>
            <a:prstGeom prst="rect">
              <a:avLst/>
            </a:prstGeom>
            <a:noFill/>
          </p:spPr>
          <p:txBody>
            <a:bodyPr wrap="none" rtlCol="0">
              <a:spAutoFit/>
            </a:bodyPr>
            <a:lstStyle/>
            <a:p>
              <a:r>
                <a:rPr lang="en-US" dirty="0"/>
                <a:t>More games</a:t>
              </a:r>
            </a:p>
          </p:txBody>
        </p:sp>
        <p:pic>
          <p:nvPicPr>
            <p:cNvPr id="64" name="Picture 2" descr="Overwatch (video game) - Wikipedia">
              <a:extLst>
                <a:ext uri="{FF2B5EF4-FFF2-40B4-BE49-F238E27FC236}">
                  <a16:creationId xmlns:a16="http://schemas.microsoft.com/office/drawing/2014/main" id="{B983E79D-584F-4C47-813E-418DF4481E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8324" y="1018619"/>
              <a:ext cx="1419225" cy="20231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CSGO Update Log: All details about the Oct. 6 Update » TalkEsport">
              <a:extLst>
                <a:ext uri="{FF2B5EF4-FFF2-40B4-BE49-F238E27FC236}">
                  <a16:creationId xmlns:a16="http://schemas.microsoft.com/office/drawing/2014/main" id="{6FFA6B34-BD05-2648-BBBD-C22BB9F8E7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736" y="1325563"/>
              <a:ext cx="2587827" cy="14540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VALORANT - Home | Facebook">
              <a:extLst>
                <a:ext uri="{FF2B5EF4-FFF2-40B4-BE49-F238E27FC236}">
                  <a16:creationId xmlns:a16="http://schemas.microsoft.com/office/drawing/2014/main" id="{E270BC7C-BAA3-624B-9E53-A8ACD618C2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5750" y="1639333"/>
              <a:ext cx="2152650" cy="9461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sports Explained: Rainbow Six Siege | KemperLesnik">
              <a:extLst>
                <a:ext uri="{FF2B5EF4-FFF2-40B4-BE49-F238E27FC236}">
                  <a16:creationId xmlns:a16="http://schemas.microsoft.com/office/drawing/2014/main" id="{288464B1-53FE-5F42-BFCA-379E4F08C8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7161" y="1389796"/>
              <a:ext cx="2367079" cy="1325564"/>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2B1A1790-4A18-9144-91F7-9763A1DBF209}"/>
                </a:ext>
              </a:extLst>
            </p:cNvPr>
            <p:cNvSpPr txBox="1"/>
            <p:nvPr/>
          </p:nvSpPr>
          <p:spPr>
            <a:xfrm>
              <a:off x="10633001" y="1814334"/>
              <a:ext cx="458780" cy="369332"/>
            </a:xfrm>
            <a:prstGeom prst="rect">
              <a:avLst/>
            </a:prstGeom>
            <a:noFill/>
          </p:spPr>
          <p:txBody>
            <a:bodyPr wrap="none" rtlCol="0">
              <a:spAutoFit/>
            </a:bodyPr>
            <a:lstStyle/>
            <a:p>
              <a:r>
                <a:rPr lang="en-US" sz="2400" dirty="0"/>
                <a:t>…..</a:t>
              </a:r>
            </a:p>
          </p:txBody>
        </p:sp>
      </p:grpSp>
    </p:spTree>
    <p:extLst>
      <p:ext uri="{BB962C8B-B14F-4D97-AF65-F5344CB8AC3E}">
        <p14:creationId xmlns:p14="http://schemas.microsoft.com/office/powerpoint/2010/main" val="154820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E2FA-5148-0C49-96C8-106CC8836242}"/>
              </a:ext>
            </a:extLst>
          </p:cNvPr>
          <p:cNvSpPr>
            <a:spLocks noGrp="1"/>
          </p:cNvSpPr>
          <p:nvPr>
            <p:ph type="title"/>
          </p:nvPr>
        </p:nvSpPr>
        <p:spPr>
          <a:xfrm>
            <a:off x="609600" y="-57516"/>
            <a:ext cx="10972800" cy="1143000"/>
          </a:xfrm>
        </p:spPr>
        <p:txBody>
          <a:bodyPr/>
          <a:lstStyle/>
          <a:p>
            <a:r>
              <a:rPr lang="en-US" altLang="zh-CN" dirty="0"/>
              <a:t>Data preprocessing</a:t>
            </a:r>
            <a:endParaRPr lang="en-US" dirty="0"/>
          </a:p>
        </p:txBody>
      </p:sp>
      <p:sp>
        <p:nvSpPr>
          <p:cNvPr id="4" name="Slide Number Placeholder 3">
            <a:extLst>
              <a:ext uri="{FF2B5EF4-FFF2-40B4-BE49-F238E27FC236}">
                <a16:creationId xmlns:a16="http://schemas.microsoft.com/office/drawing/2014/main" id="{DF4CBF92-9068-6145-9EB9-06062D10B20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pic>
        <p:nvPicPr>
          <p:cNvPr id="6" name="Picture 5">
            <a:extLst>
              <a:ext uri="{FF2B5EF4-FFF2-40B4-BE49-F238E27FC236}">
                <a16:creationId xmlns:a16="http://schemas.microsoft.com/office/drawing/2014/main" id="{5A782AED-F3EB-3648-A181-E0377E9B142F}"/>
              </a:ext>
            </a:extLst>
          </p:cNvPr>
          <p:cNvPicPr>
            <a:picLocks noChangeAspect="1"/>
          </p:cNvPicPr>
          <p:nvPr/>
        </p:nvPicPr>
        <p:blipFill rotWithShape="1">
          <a:blip r:embed="rId3"/>
          <a:srcRect t="23332"/>
          <a:stretch/>
        </p:blipFill>
        <p:spPr>
          <a:xfrm>
            <a:off x="609600" y="1310593"/>
            <a:ext cx="11251096" cy="1132643"/>
          </a:xfrm>
          <a:prstGeom prst="rect">
            <a:avLst/>
          </a:prstGeom>
        </p:spPr>
      </p:pic>
      <p:sp>
        <p:nvSpPr>
          <p:cNvPr id="7" name="TextBox 6">
            <a:extLst>
              <a:ext uri="{FF2B5EF4-FFF2-40B4-BE49-F238E27FC236}">
                <a16:creationId xmlns:a16="http://schemas.microsoft.com/office/drawing/2014/main" id="{0BBE1254-F433-2E40-A5B1-F9B32104DDBC}"/>
              </a:ext>
            </a:extLst>
          </p:cNvPr>
          <p:cNvSpPr txBox="1"/>
          <p:nvPr/>
        </p:nvSpPr>
        <p:spPr>
          <a:xfrm>
            <a:off x="7113665" y="3426343"/>
            <a:ext cx="507833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Gray:</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don’t</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do</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anything.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Orange:</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make</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linear</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regression</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from</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CDF</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using</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last</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5</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non</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30</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points,</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and</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evenly</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take</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points</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from</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it.</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endPar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Green:</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randomly</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generate</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points</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from</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existing</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CDF</a:t>
            </a:r>
            <a:r>
              <a:rPr kumimoji="0" lang="zh-CN" altLang="en-US"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1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descr="A close up of a map&#10;&#10;Description automatically generated">
            <a:extLst>
              <a:ext uri="{FF2B5EF4-FFF2-40B4-BE49-F238E27FC236}">
                <a16:creationId xmlns:a16="http://schemas.microsoft.com/office/drawing/2014/main" id="{93856C49-73FC-6F44-8B43-1DB6BFB7EA15}"/>
              </a:ext>
            </a:extLst>
          </p:cNvPr>
          <p:cNvPicPr>
            <a:picLocks noChangeAspect="1"/>
          </p:cNvPicPr>
          <p:nvPr/>
        </p:nvPicPr>
        <p:blipFill>
          <a:blip r:embed="rId4"/>
          <a:stretch>
            <a:fillRect/>
          </a:stretch>
        </p:blipFill>
        <p:spPr>
          <a:xfrm>
            <a:off x="-1" y="2323662"/>
            <a:ext cx="7113665" cy="4534338"/>
          </a:xfrm>
          <a:prstGeom prst="rect">
            <a:avLst/>
          </a:prstGeom>
        </p:spPr>
      </p:pic>
      <p:sp>
        <p:nvSpPr>
          <p:cNvPr id="9" name="TextBox 8">
            <a:extLst>
              <a:ext uri="{FF2B5EF4-FFF2-40B4-BE49-F238E27FC236}">
                <a16:creationId xmlns:a16="http://schemas.microsoft.com/office/drawing/2014/main" id="{6F7330FD-DF06-D845-B390-1286D7CA85D4}"/>
              </a:ext>
            </a:extLst>
          </p:cNvPr>
          <p:cNvSpPr txBox="1"/>
          <p:nvPr/>
        </p:nvSpPr>
        <p:spPr>
          <a:xfrm>
            <a:off x="5486400" y="926407"/>
            <a:ext cx="2281394" cy="369332"/>
          </a:xfrm>
          <a:prstGeom prst="rect">
            <a:avLst/>
          </a:prstGeom>
          <a:noFill/>
        </p:spPr>
        <p:txBody>
          <a:bodyPr wrap="none" rtlCol="0">
            <a:spAutoFit/>
          </a:bodyPr>
          <a:lstStyle/>
          <a:p>
            <a:r>
              <a:rPr lang="en-US" dirty="0"/>
              <a:t>Elapsed time &gt; 30s?</a:t>
            </a:r>
          </a:p>
        </p:txBody>
      </p:sp>
    </p:spTree>
    <p:extLst>
      <p:ext uri="{BB962C8B-B14F-4D97-AF65-F5344CB8AC3E}">
        <p14:creationId xmlns:p14="http://schemas.microsoft.com/office/powerpoint/2010/main" val="198717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CCA8-9228-2D44-A3CF-AFF3A1A292C5}"/>
              </a:ext>
            </a:extLst>
          </p:cNvPr>
          <p:cNvSpPr>
            <a:spLocks noGrp="1"/>
          </p:cNvSpPr>
          <p:nvPr>
            <p:ph type="title"/>
          </p:nvPr>
        </p:nvSpPr>
        <p:spPr>
          <a:xfrm>
            <a:off x="838200" y="-290860"/>
            <a:ext cx="10515600" cy="1325563"/>
          </a:xfrm>
        </p:spPr>
        <p:txBody>
          <a:bodyPr/>
          <a:lstStyle/>
          <a:p>
            <a:r>
              <a:rPr lang="en-US" altLang="zh-CN" dirty="0"/>
              <a:t>Motivation</a:t>
            </a:r>
            <a:endParaRPr lang="en-US" dirty="0"/>
          </a:p>
        </p:txBody>
      </p:sp>
      <p:sp>
        <p:nvSpPr>
          <p:cNvPr id="4" name="Slide Number Placeholder 3">
            <a:extLst>
              <a:ext uri="{FF2B5EF4-FFF2-40B4-BE49-F238E27FC236}">
                <a16:creationId xmlns:a16="http://schemas.microsoft.com/office/drawing/2014/main" id="{5AF77C32-C51E-524B-9B95-B8AC47C7B121}"/>
              </a:ext>
            </a:extLst>
          </p:cNvPr>
          <p:cNvSpPr>
            <a:spLocks noGrp="1"/>
          </p:cNvSpPr>
          <p:nvPr>
            <p:ph type="sldNum" sz="quarter" idx="12"/>
          </p:nvPr>
        </p:nvSpPr>
        <p:spPr/>
        <p:txBody>
          <a:bodyPr/>
          <a:lstStyle/>
          <a:p>
            <a:fld id="{25C91FA7-5734-A44A-94E4-746D3BABF315}" type="slidenum">
              <a:rPr lang="en-US" smtClean="0">
                <a:solidFill>
                  <a:schemeClr val="tx1"/>
                </a:solidFill>
              </a:rPr>
              <a:t>2</a:t>
            </a:fld>
            <a:endParaRPr lang="en-US">
              <a:solidFill>
                <a:schemeClr val="tx1"/>
              </a:solidFill>
            </a:endParaRPr>
          </a:p>
        </p:txBody>
      </p:sp>
      <p:grpSp>
        <p:nvGrpSpPr>
          <p:cNvPr id="24" name="Group 23">
            <a:extLst>
              <a:ext uri="{FF2B5EF4-FFF2-40B4-BE49-F238E27FC236}">
                <a16:creationId xmlns:a16="http://schemas.microsoft.com/office/drawing/2014/main" id="{6583C186-01BC-304A-8109-18ACA8368F68}"/>
              </a:ext>
            </a:extLst>
          </p:cNvPr>
          <p:cNvGrpSpPr/>
          <p:nvPr/>
        </p:nvGrpSpPr>
        <p:grpSpPr>
          <a:xfrm>
            <a:off x="70482" y="4326258"/>
            <a:ext cx="11587534" cy="1217705"/>
            <a:chOff x="275969" y="5329228"/>
            <a:chExt cx="10188709" cy="1217705"/>
          </a:xfrm>
        </p:grpSpPr>
        <p:grpSp>
          <p:nvGrpSpPr>
            <p:cNvPr id="23" name="Group 22">
              <a:extLst>
                <a:ext uri="{FF2B5EF4-FFF2-40B4-BE49-F238E27FC236}">
                  <a16:creationId xmlns:a16="http://schemas.microsoft.com/office/drawing/2014/main" id="{E741105F-2D78-8841-8AAB-2933EAFC7125}"/>
                </a:ext>
              </a:extLst>
            </p:cNvPr>
            <p:cNvGrpSpPr/>
            <p:nvPr/>
          </p:nvGrpSpPr>
          <p:grpSpPr>
            <a:xfrm>
              <a:off x="275969" y="5329228"/>
              <a:ext cx="9760809" cy="1217705"/>
              <a:chOff x="275969" y="5621244"/>
              <a:chExt cx="9760809" cy="1217705"/>
            </a:xfrm>
          </p:grpSpPr>
          <p:sp>
            <p:nvSpPr>
              <p:cNvPr id="22" name="TextBox 21">
                <a:extLst>
                  <a:ext uri="{FF2B5EF4-FFF2-40B4-BE49-F238E27FC236}">
                    <a16:creationId xmlns:a16="http://schemas.microsoft.com/office/drawing/2014/main" id="{3DE1EE81-DB1E-FD41-A079-4A23A97788E5}"/>
                  </a:ext>
                </a:extLst>
              </p:cNvPr>
              <p:cNvSpPr txBox="1"/>
              <p:nvPr/>
            </p:nvSpPr>
            <p:spPr>
              <a:xfrm>
                <a:off x="275969" y="5958474"/>
                <a:ext cx="1103294" cy="369332"/>
              </a:xfrm>
              <a:prstGeom prst="rect">
                <a:avLst/>
              </a:prstGeom>
              <a:noFill/>
            </p:spPr>
            <p:txBody>
              <a:bodyPr wrap="none" rtlCol="0">
                <a:spAutoFit/>
              </a:bodyPr>
              <a:lstStyle/>
              <a:p>
                <a:r>
                  <a:rPr lang="en-US" dirty="0"/>
                  <a:t>Player skills</a:t>
                </a:r>
              </a:p>
            </p:txBody>
          </p:sp>
          <p:pic>
            <p:nvPicPr>
              <p:cNvPr id="2060" name="Picture 12" descr="Overwatch 2' new tiered ranking system; game director defends suspension  policy">
                <a:extLst>
                  <a:ext uri="{FF2B5EF4-FFF2-40B4-BE49-F238E27FC236}">
                    <a16:creationId xmlns:a16="http://schemas.microsoft.com/office/drawing/2014/main" id="{5FCE905E-524C-8A4B-86F2-3284DF879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7" t="38899" r="3673" b="35375"/>
              <a:stretch/>
            </p:blipFill>
            <p:spPr bwMode="auto">
              <a:xfrm>
                <a:off x="1727322" y="5621244"/>
                <a:ext cx="8309456" cy="121770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33D9D574-961D-2F43-A2EE-F7AE04DD8CB8}"/>
                </a:ext>
              </a:extLst>
            </p:cNvPr>
            <p:cNvSpPr txBox="1"/>
            <p:nvPr/>
          </p:nvSpPr>
          <p:spPr>
            <a:xfrm>
              <a:off x="10005898" y="5666458"/>
              <a:ext cx="458780" cy="369332"/>
            </a:xfrm>
            <a:prstGeom prst="rect">
              <a:avLst/>
            </a:prstGeom>
            <a:noFill/>
          </p:spPr>
          <p:txBody>
            <a:bodyPr wrap="none" rtlCol="0">
              <a:spAutoFit/>
            </a:bodyPr>
            <a:lstStyle/>
            <a:p>
              <a:r>
                <a:rPr lang="en-US" sz="2400" dirty="0"/>
                <a:t>…..</a:t>
              </a:r>
            </a:p>
          </p:txBody>
        </p:sp>
      </p:grpSp>
      <p:grpSp>
        <p:nvGrpSpPr>
          <p:cNvPr id="42" name="Group 41">
            <a:extLst>
              <a:ext uri="{FF2B5EF4-FFF2-40B4-BE49-F238E27FC236}">
                <a16:creationId xmlns:a16="http://schemas.microsoft.com/office/drawing/2014/main" id="{319B2253-BB55-6F4D-842C-611E82BA770D}"/>
              </a:ext>
            </a:extLst>
          </p:cNvPr>
          <p:cNvGrpSpPr/>
          <p:nvPr/>
        </p:nvGrpSpPr>
        <p:grpSpPr>
          <a:xfrm>
            <a:off x="101687" y="5618475"/>
            <a:ext cx="11427908" cy="1607389"/>
            <a:chOff x="35205" y="5362096"/>
            <a:chExt cx="11427908" cy="1607389"/>
          </a:xfrm>
        </p:grpSpPr>
        <p:sp>
          <p:nvSpPr>
            <p:cNvPr id="43" name="TextBox 42">
              <a:extLst>
                <a:ext uri="{FF2B5EF4-FFF2-40B4-BE49-F238E27FC236}">
                  <a16:creationId xmlns:a16="http://schemas.microsoft.com/office/drawing/2014/main" id="{03726F2F-D0AB-5642-9E13-5D956BDCCA9F}"/>
                </a:ext>
              </a:extLst>
            </p:cNvPr>
            <p:cNvSpPr txBox="1"/>
            <p:nvPr/>
          </p:nvSpPr>
          <p:spPr>
            <a:xfrm>
              <a:off x="35205" y="5730818"/>
              <a:ext cx="1058495" cy="369332"/>
            </a:xfrm>
            <a:prstGeom prst="rect">
              <a:avLst/>
            </a:prstGeom>
            <a:noFill/>
          </p:spPr>
          <p:txBody>
            <a:bodyPr wrap="none" rtlCol="0">
              <a:spAutoFit/>
            </a:bodyPr>
            <a:lstStyle/>
            <a:p>
              <a:r>
                <a:rPr lang="en-US" dirty="0"/>
                <a:t>Latencies</a:t>
              </a:r>
            </a:p>
          </p:txBody>
        </p:sp>
        <p:sp>
          <p:nvSpPr>
            <p:cNvPr id="44" name="TextBox 43">
              <a:extLst>
                <a:ext uri="{FF2B5EF4-FFF2-40B4-BE49-F238E27FC236}">
                  <a16:creationId xmlns:a16="http://schemas.microsoft.com/office/drawing/2014/main" id="{31219616-61BE-B547-A2A1-BBCC781653A2}"/>
                </a:ext>
              </a:extLst>
            </p:cNvPr>
            <p:cNvSpPr txBox="1"/>
            <p:nvPr/>
          </p:nvSpPr>
          <p:spPr>
            <a:xfrm>
              <a:off x="11004333" y="5592928"/>
              <a:ext cx="458780" cy="369332"/>
            </a:xfrm>
            <a:prstGeom prst="rect">
              <a:avLst/>
            </a:prstGeom>
            <a:noFill/>
          </p:spPr>
          <p:txBody>
            <a:bodyPr wrap="none" rtlCol="0">
              <a:spAutoFit/>
            </a:bodyPr>
            <a:lstStyle/>
            <a:p>
              <a:r>
                <a:rPr lang="en-US" sz="2400" dirty="0"/>
                <a:t>…..</a:t>
              </a:r>
            </a:p>
          </p:txBody>
        </p:sp>
        <p:grpSp>
          <p:nvGrpSpPr>
            <p:cNvPr id="45" name="Group 44">
              <a:extLst>
                <a:ext uri="{FF2B5EF4-FFF2-40B4-BE49-F238E27FC236}">
                  <a16:creationId xmlns:a16="http://schemas.microsoft.com/office/drawing/2014/main" id="{433B5608-6C39-A94F-AF52-A34642F5795F}"/>
                </a:ext>
              </a:extLst>
            </p:cNvPr>
            <p:cNvGrpSpPr/>
            <p:nvPr/>
          </p:nvGrpSpPr>
          <p:grpSpPr>
            <a:xfrm>
              <a:off x="1889993" y="5362096"/>
              <a:ext cx="9071007" cy="1607389"/>
              <a:chOff x="1620807" y="3761982"/>
              <a:chExt cx="9071007" cy="1607389"/>
            </a:xfrm>
          </p:grpSpPr>
          <p:sp>
            <p:nvSpPr>
              <p:cNvPr id="46" name="Right Arrow 45">
                <a:extLst>
                  <a:ext uri="{FF2B5EF4-FFF2-40B4-BE49-F238E27FC236}">
                    <a16:creationId xmlns:a16="http://schemas.microsoft.com/office/drawing/2014/main" id="{D9963940-3F7C-2D4D-962B-5C701E8D2B83}"/>
                  </a:ext>
                </a:extLst>
              </p:cNvPr>
              <p:cNvSpPr/>
              <p:nvPr/>
            </p:nvSpPr>
            <p:spPr>
              <a:xfrm>
                <a:off x="1788318" y="4416164"/>
                <a:ext cx="8615363" cy="28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C20C74AD-69BF-AB4A-9C3F-896CA8CA2487}"/>
                  </a:ext>
                </a:extLst>
              </p:cNvPr>
              <p:cNvCxnSpPr>
                <a:cxnSpLocks/>
              </p:cNvCxnSpPr>
              <p:nvPr/>
            </p:nvCxnSpPr>
            <p:spPr>
              <a:xfrm flipH="1" flipV="1">
                <a:off x="1785938" y="4183059"/>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B3FAF07B-24BF-B242-8338-9FFCF4E12B75}"/>
                  </a:ext>
                </a:extLst>
              </p:cNvPr>
              <p:cNvSpPr txBox="1"/>
              <p:nvPr/>
            </p:nvSpPr>
            <p:spPr>
              <a:xfrm>
                <a:off x="1620807" y="3774039"/>
                <a:ext cx="340158" cy="461665"/>
              </a:xfrm>
              <a:prstGeom prst="rect">
                <a:avLst/>
              </a:prstGeom>
              <a:noFill/>
            </p:spPr>
            <p:txBody>
              <a:bodyPr wrap="none" rtlCol="0">
                <a:spAutoFit/>
              </a:bodyPr>
              <a:lstStyle/>
              <a:p>
                <a:r>
                  <a:rPr lang="en-US" sz="2400" dirty="0"/>
                  <a:t>0</a:t>
                </a:r>
              </a:p>
            </p:txBody>
          </p:sp>
          <p:cxnSp>
            <p:nvCxnSpPr>
              <p:cNvPr id="49" name="Straight Connector 48">
                <a:extLst>
                  <a:ext uri="{FF2B5EF4-FFF2-40B4-BE49-F238E27FC236}">
                    <a16:creationId xmlns:a16="http://schemas.microsoft.com/office/drawing/2014/main" id="{3055311A-A157-4F40-85D5-B39938B2105E}"/>
                  </a:ext>
                </a:extLst>
              </p:cNvPr>
              <p:cNvCxnSpPr>
                <a:cxnSpLocks/>
              </p:cNvCxnSpPr>
              <p:nvPr/>
            </p:nvCxnSpPr>
            <p:spPr>
              <a:xfrm flipH="1" flipV="1">
                <a:off x="4366640" y="4168771"/>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4340BEB1-B400-B042-8FC4-3D8F235390C8}"/>
                  </a:ext>
                </a:extLst>
              </p:cNvPr>
              <p:cNvCxnSpPr>
                <a:cxnSpLocks/>
              </p:cNvCxnSpPr>
              <p:nvPr/>
            </p:nvCxnSpPr>
            <p:spPr>
              <a:xfrm flipH="1" flipV="1">
                <a:off x="6947342" y="4171946"/>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147EA4AF-4E82-A34D-B869-FFE173E5C628}"/>
                  </a:ext>
                </a:extLst>
              </p:cNvPr>
              <p:cNvCxnSpPr>
                <a:cxnSpLocks/>
              </p:cNvCxnSpPr>
              <p:nvPr/>
            </p:nvCxnSpPr>
            <p:spPr>
              <a:xfrm flipH="1" flipV="1">
                <a:off x="9528045" y="4171947"/>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74E3917F-141B-604C-A336-03271908A8C8}"/>
                  </a:ext>
                </a:extLst>
              </p:cNvPr>
              <p:cNvSpPr txBox="1"/>
              <p:nvPr/>
            </p:nvSpPr>
            <p:spPr>
              <a:xfrm>
                <a:off x="4041642" y="3774038"/>
                <a:ext cx="651140" cy="461665"/>
              </a:xfrm>
              <a:prstGeom prst="rect">
                <a:avLst/>
              </a:prstGeom>
              <a:noFill/>
            </p:spPr>
            <p:txBody>
              <a:bodyPr wrap="none" rtlCol="0">
                <a:spAutoFit/>
              </a:bodyPr>
              <a:lstStyle/>
              <a:p>
                <a:r>
                  <a:rPr lang="en-US" sz="2400" dirty="0"/>
                  <a:t>100</a:t>
                </a:r>
              </a:p>
            </p:txBody>
          </p:sp>
          <p:sp>
            <p:nvSpPr>
              <p:cNvPr id="53" name="TextBox 52">
                <a:extLst>
                  <a:ext uri="{FF2B5EF4-FFF2-40B4-BE49-F238E27FC236}">
                    <a16:creationId xmlns:a16="http://schemas.microsoft.com/office/drawing/2014/main" id="{4808B186-1CC3-1A43-A523-1009BFF37CD2}"/>
                  </a:ext>
                </a:extLst>
              </p:cNvPr>
              <p:cNvSpPr txBox="1"/>
              <p:nvPr/>
            </p:nvSpPr>
            <p:spPr>
              <a:xfrm>
                <a:off x="6590769" y="3761982"/>
                <a:ext cx="651140" cy="461665"/>
              </a:xfrm>
              <a:prstGeom prst="rect">
                <a:avLst/>
              </a:prstGeom>
              <a:noFill/>
            </p:spPr>
            <p:txBody>
              <a:bodyPr wrap="none" rtlCol="0">
                <a:spAutoFit/>
              </a:bodyPr>
              <a:lstStyle/>
              <a:p>
                <a:r>
                  <a:rPr lang="en-US" sz="2400" dirty="0"/>
                  <a:t>200</a:t>
                </a:r>
              </a:p>
            </p:txBody>
          </p:sp>
          <p:sp>
            <p:nvSpPr>
              <p:cNvPr id="54" name="TextBox 53">
                <a:extLst>
                  <a:ext uri="{FF2B5EF4-FFF2-40B4-BE49-F238E27FC236}">
                    <a16:creationId xmlns:a16="http://schemas.microsoft.com/office/drawing/2014/main" id="{4820BE3D-D7AF-4B46-8A59-690B5F28C73F}"/>
                  </a:ext>
                </a:extLst>
              </p:cNvPr>
              <p:cNvSpPr txBox="1"/>
              <p:nvPr/>
            </p:nvSpPr>
            <p:spPr>
              <a:xfrm>
                <a:off x="9207235" y="3774037"/>
                <a:ext cx="651140" cy="461665"/>
              </a:xfrm>
              <a:prstGeom prst="rect">
                <a:avLst/>
              </a:prstGeom>
              <a:noFill/>
            </p:spPr>
            <p:txBody>
              <a:bodyPr wrap="none" rtlCol="0">
                <a:spAutoFit/>
              </a:bodyPr>
              <a:lstStyle/>
              <a:p>
                <a:r>
                  <a:rPr lang="en-US" sz="2400" dirty="0"/>
                  <a:t>300</a:t>
                </a:r>
              </a:p>
            </p:txBody>
          </p:sp>
          <p:sp>
            <p:nvSpPr>
              <p:cNvPr id="55" name="TextBox 54">
                <a:extLst>
                  <a:ext uri="{FF2B5EF4-FFF2-40B4-BE49-F238E27FC236}">
                    <a16:creationId xmlns:a16="http://schemas.microsoft.com/office/drawing/2014/main" id="{F83B0302-D091-A64C-90A9-45C2DE12C83F}"/>
                  </a:ext>
                </a:extLst>
              </p:cNvPr>
              <p:cNvSpPr txBox="1"/>
              <p:nvPr/>
            </p:nvSpPr>
            <p:spPr>
              <a:xfrm>
                <a:off x="9955715" y="3975388"/>
                <a:ext cx="736099" cy="461665"/>
              </a:xfrm>
              <a:prstGeom prst="rect">
                <a:avLst/>
              </a:prstGeom>
              <a:noFill/>
            </p:spPr>
            <p:txBody>
              <a:bodyPr wrap="none" rtlCol="0">
                <a:spAutoFit/>
              </a:bodyPr>
              <a:lstStyle/>
              <a:p>
                <a:r>
                  <a:rPr lang="en-US" sz="2400" dirty="0"/>
                  <a:t>(ms)</a:t>
                </a:r>
              </a:p>
            </p:txBody>
          </p:sp>
          <p:sp>
            <p:nvSpPr>
              <p:cNvPr id="56" name="TextBox 55">
                <a:extLst>
                  <a:ext uri="{FF2B5EF4-FFF2-40B4-BE49-F238E27FC236}">
                    <a16:creationId xmlns:a16="http://schemas.microsoft.com/office/drawing/2014/main" id="{720844FE-38D6-134F-AF99-EC0B05201799}"/>
                  </a:ext>
                </a:extLst>
              </p:cNvPr>
              <p:cNvSpPr txBox="1"/>
              <p:nvPr/>
            </p:nvSpPr>
            <p:spPr>
              <a:xfrm>
                <a:off x="2740184" y="4679707"/>
                <a:ext cx="666144" cy="400110"/>
              </a:xfrm>
              <a:prstGeom prst="rect">
                <a:avLst/>
              </a:prstGeom>
              <a:noFill/>
            </p:spPr>
            <p:txBody>
              <a:bodyPr wrap="none" rtlCol="0">
                <a:spAutoFit/>
              </a:bodyPr>
              <a:lstStyle/>
              <a:p>
                <a:pPr algn="ctr"/>
                <a:r>
                  <a:rPr lang="en-US" altLang="zh-CN" sz="2000" dirty="0"/>
                  <a:t>Low</a:t>
                </a:r>
                <a:r>
                  <a:rPr lang="zh-CN" altLang="en-US" sz="2000" dirty="0"/>
                  <a:t> </a:t>
                </a:r>
                <a:endParaRPr lang="en-US" altLang="zh-CN" sz="2000" dirty="0"/>
              </a:p>
            </p:txBody>
          </p:sp>
          <p:sp>
            <p:nvSpPr>
              <p:cNvPr id="57" name="TextBox 56">
                <a:extLst>
                  <a:ext uri="{FF2B5EF4-FFF2-40B4-BE49-F238E27FC236}">
                    <a16:creationId xmlns:a16="http://schemas.microsoft.com/office/drawing/2014/main" id="{89EA3873-CFCD-7343-B2D9-AF64491F3BA7}"/>
                  </a:ext>
                </a:extLst>
              </p:cNvPr>
              <p:cNvSpPr txBox="1"/>
              <p:nvPr/>
            </p:nvSpPr>
            <p:spPr>
              <a:xfrm>
                <a:off x="4603293" y="4661485"/>
                <a:ext cx="2251963" cy="707886"/>
              </a:xfrm>
              <a:prstGeom prst="rect">
                <a:avLst/>
              </a:prstGeom>
              <a:noFill/>
            </p:spPr>
            <p:txBody>
              <a:bodyPr wrap="none" rtlCol="0">
                <a:spAutoFit/>
              </a:bodyPr>
              <a:lstStyle/>
              <a:p>
                <a:pPr algn="ctr"/>
                <a:r>
                  <a:rPr lang="en-US" altLang="zh-CN" sz="2000" dirty="0"/>
                  <a:t>Moderate</a:t>
                </a:r>
                <a:r>
                  <a:rPr lang="zh-CN" altLang="en-US" sz="2000" dirty="0"/>
                  <a:t> </a:t>
                </a:r>
                <a:endParaRPr lang="en-US" altLang="zh-CN" sz="2000" dirty="0"/>
              </a:p>
            </p:txBody>
          </p:sp>
          <p:sp>
            <p:nvSpPr>
              <p:cNvPr id="58" name="TextBox 57">
                <a:extLst>
                  <a:ext uri="{FF2B5EF4-FFF2-40B4-BE49-F238E27FC236}">
                    <a16:creationId xmlns:a16="http://schemas.microsoft.com/office/drawing/2014/main" id="{03BE3AEA-DEB6-4A4C-B288-FAE5FCA73F5D}"/>
                  </a:ext>
                </a:extLst>
              </p:cNvPr>
              <p:cNvSpPr txBox="1"/>
              <p:nvPr/>
            </p:nvSpPr>
            <p:spPr>
              <a:xfrm>
                <a:off x="7900608" y="4661485"/>
                <a:ext cx="659155" cy="400110"/>
              </a:xfrm>
              <a:prstGeom prst="rect">
                <a:avLst/>
              </a:prstGeom>
              <a:noFill/>
            </p:spPr>
            <p:txBody>
              <a:bodyPr wrap="none" rtlCol="0">
                <a:spAutoFit/>
              </a:bodyPr>
              <a:lstStyle/>
              <a:p>
                <a:r>
                  <a:rPr lang="en-US" altLang="zh-CN" sz="2000" dirty="0"/>
                  <a:t>High</a:t>
                </a:r>
                <a:endParaRPr lang="en-US" sz="2000" dirty="0"/>
              </a:p>
            </p:txBody>
          </p:sp>
        </p:grpSp>
      </p:grpSp>
      <p:grpSp>
        <p:nvGrpSpPr>
          <p:cNvPr id="60" name="Group 59">
            <a:extLst>
              <a:ext uri="{FF2B5EF4-FFF2-40B4-BE49-F238E27FC236}">
                <a16:creationId xmlns:a16="http://schemas.microsoft.com/office/drawing/2014/main" id="{42362213-80C0-9541-858C-1F8747A1C1A9}"/>
              </a:ext>
            </a:extLst>
          </p:cNvPr>
          <p:cNvGrpSpPr/>
          <p:nvPr/>
        </p:nvGrpSpPr>
        <p:grpSpPr>
          <a:xfrm>
            <a:off x="70482" y="933137"/>
            <a:ext cx="11618739" cy="1866713"/>
            <a:chOff x="338575" y="1018619"/>
            <a:chExt cx="10753206" cy="2023151"/>
          </a:xfrm>
        </p:grpSpPr>
        <p:sp>
          <p:nvSpPr>
            <p:cNvPr id="62" name="TextBox 61">
              <a:extLst>
                <a:ext uri="{FF2B5EF4-FFF2-40B4-BE49-F238E27FC236}">
                  <a16:creationId xmlns:a16="http://schemas.microsoft.com/office/drawing/2014/main" id="{102CEA90-DD3E-EF4E-BEDD-DBB4E030977D}"/>
                </a:ext>
              </a:extLst>
            </p:cNvPr>
            <p:cNvSpPr txBox="1"/>
            <p:nvPr/>
          </p:nvSpPr>
          <p:spPr>
            <a:xfrm>
              <a:off x="338575" y="1758006"/>
              <a:ext cx="1085275" cy="400283"/>
            </a:xfrm>
            <a:prstGeom prst="rect">
              <a:avLst/>
            </a:prstGeom>
            <a:noFill/>
          </p:spPr>
          <p:txBody>
            <a:bodyPr wrap="none" rtlCol="0">
              <a:spAutoFit/>
            </a:bodyPr>
            <a:lstStyle/>
            <a:p>
              <a:r>
                <a:rPr lang="en-US" dirty="0"/>
                <a:t>FPS games</a:t>
              </a:r>
            </a:p>
          </p:txBody>
        </p:sp>
        <p:pic>
          <p:nvPicPr>
            <p:cNvPr id="64" name="Picture 2" descr="Overwatch (video game) - Wikipedia">
              <a:extLst>
                <a:ext uri="{FF2B5EF4-FFF2-40B4-BE49-F238E27FC236}">
                  <a16:creationId xmlns:a16="http://schemas.microsoft.com/office/drawing/2014/main" id="{B983E79D-584F-4C47-813E-418DF4481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4" y="1018619"/>
              <a:ext cx="1419225" cy="20231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CSGO Update Log: All details about the Oct. 6 Update » TalkEsport">
              <a:extLst>
                <a:ext uri="{FF2B5EF4-FFF2-40B4-BE49-F238E27FC236}">
                  <a16:creationId xmlns:a16="http://schemas.microsoft.com/office/drawing/2014/main" id="{6FFA6B34-BD05-2648-BBBD-C22BB9F8E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736" y="1325563"/>
              <a:ext cx="2587827" cy="14540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VALORANT - Home | Facebook">
              <a:extLst>
                <a:ext uri="{FF2B5EF4-FFF2-40B4-BE49-F238E27FC236}">
                  <a16:creationId xmlns:a16="http://schemas.microsoft.com/office/drawing/2014/main" id="{E270BC7C-BAA3-624B-9E53-A8ACD618C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750" y="1639333"/>
              <a:ext cx="2152650" cy="9461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sports Explained: Rainbow Six Siege | KemperLesnik">
              <a:extLst>
                <a:ext uri="{FF2B5EF4-FFF2-40B4-BE49-F238E27FC236}">
                  <a16:creationId xmlns:a16="http://schemas.microsoft.com/office/drawing/2014/main" id="{288464B1-53FE-5F42-BFCA-379E4F08C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161" y="1389796"/>
              <a:ext cx="2367079" cy="1325564"/>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2B1A1790-4A18-9144-91F7-9763A1DBF209}"/>
                </a:ext>
              </a:extLst>
            </p:cNvPr>
            <p:cNvSpPr txBox="1"/>
            <p:nvPr/>
          </p:nvSpPr>
          <p:spPr>
            <a:xfrm>
              <a:off x="10633001" y="1814334"/>
              <a:ext cx="458780" cy="369332"/>
            </a:xfrm>
            <a:prstGeom prst="rect">
              <a:avLst/>
            </a:prstGeom>
            <a:noFill/>
          </p:spPr>
          <p:txBody>
            <a:bodyPr wrap="none" rtlCol="0">
              <a:spAutoFit/>
            </a:bodyPr>
            <a:lstStyle/>
            <a:p>
              <a:r>
                <a:rPr lang="en-US" sz="2400" dirty="0"/>
                <a:t>…..</a:t>
              </a:r>
            </a:p>
          </p:txBody>
        </p:sp>
      </p:grpSp>
      <p:grpSp>
        <p:nvGrpSpPr>
          <p:cNvPr id="69" name="Group 68">
            <a:extLst>
              <a:ext uri="{FF2B5EF4-FFF2-40B4-BE49-F238E27FC236}">
                <a16:creationId xmlns:a16="http://schemas.microsoft.com/office/drawing/2014/main" id="{CD78B67B-B8C6-DC4B-9022-F5C637565C88}"/>
              </a:ext>
            </a:extLst>
          </p:cNvPr>
          <p:cNvGrpSpPr/>
          <p:nvPr/>
        </p:nvGrpSpPr>
        <p:grpSpPr>
          <a:xfrm>
            <a:off x="70482" y="2891074"/>
            <a:ext cx="11618739" cy="1072873"/>
            <a:chOff x="317482" y="3295927"/>
            <a:chExt cx="8040308" cy="1072873"/>
          </a:xfrm>
        </p:grpSpPr>
        <p:sp>
          <p:nvSpPr>
            <p:cNvPr id="71" name="TextBox 70">
              <a:extLst>
                <a:ext uri="{FF2B5EF4-FFF2-40B4-BE49-F238E27FC236}">
                  <a16:creationId xmlns:a16="http://schemas.microsoft.com/office/drawing/2014/main" id="{0001A7BC-D8E2-5A44-A5F6-FE90878B5FCD}"/>
                </a:ext>
              </a:extLst>
            </p:cNvPr>
            <p:cNvSpPr txBox="1"/>
            <p:nvPr/>
          </p:nvSpPr>
          <p:spPr>
            <a:xfrm>
              <a:off x="317482" y="3665266"/>
              <a:ext cx="735376" cy="369332"/>
            </a:xfrm>
            <a:prstGeom prst="rect">
              <a:avLst/>
            </a:prstGeom>
            <a:noFill/>
          </p:spPr>
          <p:txBody>
            <a:bodyPr wrap="none" rtlCol="0">
              <a:spAutoFit/>
            </a:bodyPr>
            <a:lstStyle/>
            <a:p>
              <a:r>
                <a:rPr lang="en-US" dirty="0"/>
                <a:t>Weapons</a:t>
              </a:r>
            </a:p>
          </p:txBody>
        </p:sp>
        <p:pic>
          <p:nvPicPr>
            <p:cNvPr id="72" name="Picture 71" descr="A close-up of a gun&#10;&#10;Description automatically generated with low confidence">
              <a:extLst>
                <a:ext uri="{FF2B5EF4-FFF2-40B4-BE49-F238E27FC236}">
                  <a16:creationId xmlns:a16="http://schemas.microsoft.com/office/drawing/2014/main" id="{5F6BA22E-4450-C244-876D-90F58BD12EEA}"/>
                </a:ext>
              </a:extLst>
            </p:cNvPr>
            <p:cNvPicPr>
              <a:picLocks noChangeAspect="1"/>
            </p:cNvPicPr>
            <p:nvPr/>
          </p:nvPicPr>
          <p:blipFill>
            <a:blip r:embed="rId8"/>
            <a:stretch>
              <a:fillRect/>
            </a:stretch>
          </p:blipFill>
          <p:spPr>
            <a:xfrm>
              <a:off x="1651171" y="3429000"/>
              <a:ext cx="1841500" cy="939800"/>
            </a:xfrm>
            <a:prstGeom prst="rect">
              <a:avLst/>
            </a:prstGeom>
          </p:spPr>
        </p:pic>
        <p:pic>
          <p:nvPicPr>
            <p:cNvPr id="73" name="Picture 72" descr="A picture containing gun&#10;&#10;Description automatically generated">
              <a:extLst>
                <a:ext uri="{FF2B5EF4-FFF2-40B4-BE49-F238E27FC236}">
                  <a16:creationId xmlns:a16="http://schemas.microsoft.com/office/drawing/2014/main" id="{39166545-D392-A64C-AE69-11DD57971D31}"/>
                </a:ext>
              </a:extLst>
            </p:cNvPr>
            <p:cNvPicPr>
              <a:picLocks noChangeAspect="1"/>
            </p:cNvPicPr>
            <p:nvPr/>
          </p:nvPicPr>
          <p:blipFill rotWithShape="1">
            <a:blip r:embed="rId9"/>
            <a:srcRect b="4002"/>
            <a:stretch/>
          </p:blipFill>
          <p:spPr>
            <a:xfrm>
              <a:off x="3492671" y="3295927"/>
              <a:ext cx="1866900" cy="1072873"/>
            </a:xfrm>
            <a:prstGeom prst="rect">
              <a:avLst/>
            </a:prstGeom>
          </p:spPr>
        </p:pic>
        <p:pic>
          <p:nvPicPr>
            <p:cNvPr id="74" name="Picture 73" descr="A picture containing weapon, gun&#10;&#10;Description automatically generated">
              <a:extLst>
                <a:ext uri="{FF2B5EF4-FFF2-40B4-BE49-F238E27FC236}">
                  <a16:creationId xmlns:a16="http://schemas.microsoft.com/office/drawing/2014/main" id="{E0770D3C-E4EE-FB42-BD3E-4668B16C844A}"/>
                </a:ext>
              </a:extLst>
            </p:cNvPr>
            <p:cNvPicPr>
              <a:picLocks noChangeAspect="1"/>
            </p:cNvPicPr>
            <p:nvPr/>
          </p:nvPicPr>
          <p:blipFill>
            <a:blip r:embed="rId10"/>
            <a:stretch>
              <a:fillRect/>
            </a:stretch>
          </p:blipFill>
          <p:spPr>
            <a:xfrm>
              <a:off x="5315350" y="3594100"/>
              <a:ext cx="1320800" cy="774700"/>
            </a:xfrm>
            <a:prstGeom prst="rect">
              <a:avLst/>
            </a:prstGeom>
          </p:spPr>
        </p:pic>
        <p:pic>
          <p:nvPicPr>
            <p:cNvPr id="75" name="Picture 74" descr="A picture containing weapon, gun&#10;&#10;Description automatically generated">
              <a:extLst>
                <a:ext uri="{FF2B5EF4-FFF2-40B4-BE49-F238E27FC236}">
                  <a16:creationId xmlns:a16="http://schemas.microsoft.com/office/drawing/2014/main" id="{18C274F8-BA70-0D49-A776-DB7B36FD3E14}"/>
                </a:ext>
              </a:extLst>
            </p:cNvPr>
            <p:cNvPicPr>
              <a:picLocks noChangeAspect="1"/>
            </p:cNvPicPr>
            <p:nvPr/>
          </p:nvPicPr>
          <p:blipFill>
            <a:blip r:embed="rId11"/>
            <a:stretch>
              <a:fillRect/>
            </a:stretch>
          </p:blipFill>
          <p:spPr>
            <a:xfrm>
              <a:off x="6832431" y="3629145"/>
              <a:ext cx="889000" cy="685800"/>
            </a:xfrm>
            <a:prstGeom prst="rect">
              <a:avLst/>
            </a:prstGeom>
          </p:spPr>
        </p:pic>
        <p:sp>
          <p:nvSpPr>
            <p:cNvPr id="76" name="TextBox 75">
              <a:extLst>
                <a:ext uri="{FF2B5EF4-FFF2-40B4-BE49-F238E27FC236}">
                  <a16:creationId xmlns:a16="http://schemas.microsoft.com/office/drawing/2014/main" id="{C041519A-4110-7045-9B67-198A3D39A467}"/>
                </a:ext>
              </a:extLst>
            </p:cNvPr>
            <p:cNvSpPr txBox="1"/>
            <p:nvPr/>
          </p:nvSpPr>
          <p:spPr>
            <a:xfrm>
              <a:off x="7899010" y="3656290"/>
              <a:ext cx="458780" cy="369332"/>
            </a:xfrm>
            <a:prstGeom prst="rect">
              <a:avLst/>
            </a:prstGeom>
            <a:noFill/>
          </p:spPr>
          <p:txBody>
            <a:bodyPr wrap="none" rtlCol="0">
              <a:spAutoFit/>
            </a:bodyPr>
            <a:lstStyle/>
            <a:p>
              <a:r>
                <a:rPr lang="en-US" sz="2400" dirty="0"/>
                <a:t>…..</a:t>
              </a:r>
            </a:p>
          </p:txBody>
        </p:sp>
      </p:grpSp>
      <p:pic>
        <p:nvPicPr>
          <p:cNvPr id="2052" name="Picture 4" descr="Play CS:GO For Money! 5 Best Ways To Get Paid Playing CS:GO - Elecspo">
            <a:extLst>
              <a:ext uri="{FF2B5EF4-FFF2-40B4-BE49-F238E27FC236}">
                <a16:creationId xmlns:a16="http://schemas.microsoft.com/office/drawing/2014/main" id="{D5A34B51-7133-634D-9D84-8166158BB3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7342" y="920088"/>
            <a:ext cx="6665561" cy="374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E2FA-5148-0C49-96C8-106CC8836242}"/>
              </a:ext>
            </a:extLst>
          </p:cNvPr>
          <p:cNvSpPr>
            <a:spLocks noGrp="1"/>
          </p:cNvSpPr>
          <p:nvPr>
            <p:ph type="title"/>
          </p:nvPr>
        </p:nvSpPr>
        <p:spPr>
          <a:xfrm>
            <a:off x="609600" y="-57516"/>
            <a:ext cx="10972800" cy="1143000"/>
          </a:xfrm>
        </p:spPr>
        <p:txBody>
          <a:bodyPr/>
          <a:lstStyle/>
          <a:p>
            <a:r>
              <a:rPr lang="en-US" altLang="zh-CN" dirty="0"/>
              <a:t>Data Preprocessing</a:t>
            </a:r>
            <a:endParaRPr lang="en-US" dirty="0"/>
          </a:p>
        </p:txBody>
      </p:sp>
      <p:sp>
        <p:nvSpPr>
          <p:cNvPr id="4" name="Slide Number Placeholder 3">
            <a:extLst>
              <a:ext uri="{FF2B5EF4-FFF2-40B4-BE49-F238E27FC236}">
                <a16:creationId xmlns:a16="http://schemas.microsoft.com/office/drawing/2014/main" id="{DF4CBF92-9068-6145-9EB9-06062D10B20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 name="TextBox 6">
            <a:extLst>
              <a:ext uri="{FF2B5EF4-FFF2-40B4-BE49-F238E27FC236}">
                <a16:creationId xmlns:a16="http://schemas.microsoft.com/office/drawing/2014/main" id="{0BBE1254-F433-2E40-A5B1-F9B32104DDBC}"/>
              </a:ext>
            </a:extLst>
          </p:cNvPr>
          <p:cNvSpPr txBox="1"/>
          <p:nvPr/>
        </p:nvSpPr>
        <p:spPr>
          <a:xfrm>
            <a:off x="5843666" y="2149232"/>
            <a:ext cx="5078335"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solidFill>
                  <a:srgbClr val="000000"/>
                </a:solidFill>
                <a:latin typeface="Arial"/>
                <a:ea typeface="宋体" panose="02010600030101010101" pitchFamily="2" charset="-122"/>
              </a:rPr>
              <a:t>D</a:t>
            </a:r>
            <a:r>
              <a:rPr kumimoji="0" lang="en-US" altLang="zh-CN" sz="2400" b="0" i="0" u="none" strike="noStrike" kern="1200" cap="none" spc="0" normalizeH="0" baseline="0" noProof="0" dirty="0" err="1">
                <a:ln>
                  <a:noFill/>
                </a:ln>
                <a:solidFill>
                  <a:srgbClr val="000000"/>
                </a:solidFill>
                <a:effectLst/>
                <a:uLnTx/>
                <a:uFillTx/>
                <a:latin typeface="Arial"/>
                <a:ea typeface="宋体" panose="02010600030101010101" pitchFamily="2" charset="-122"/>
                <a:cs typeface="+mn-cs"/>
              </a:rPr>
              <a:t>on’t</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do</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anything.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solidFill>
                  <a:srgbClr val="000000"/>
                </a:solidFill>
                <a:latin typeface="Arial"/>
                <a:ea typeface="宋体" panose="02010600030101010101" pitchFamily="2" charset="-122"/>
              </a:rPr>
              <a:t>M</a:t>
            </a:r>
            <a:r>
              <a:rPr kumimoji="0" lang="en-US" altLang="zh-CN" sz="2400" b="0" i="0" u="none" strike="noStrike" kern="1200" cap="none" spc="0" normalizeH="0" baseline="0" noProof="0" dirty="0" err="1">
                <a:ln>
                  <a:noFill/>
                </a:ln>
                <a:solidFill>
                  <a:srgbClr val="000000"/>
                </a:solidFill>
                <a:effectLst/>
                <a:uLnTx/>
                <a:uFillTx/>
                <a:latin typeface="Arial"/>
                <a:ea typeface="宋体" panose="02010600030101010101" pitchFamily="2" charset="-122"/>
                <a:cs typeface="+mn-cs"/>
              </a:rPr>
              <a:t>ake</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linear</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regression</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from</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CDF</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using</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last</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5</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non</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30</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points,</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and</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evenly</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take</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points</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from</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it.</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endPar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solidFill>
                  <a:srgbClr val="000000"/>
                </a:solidFill>
                <a:latin typeface="Arial"/>
                <a:ea typeface="宋体" panose="02010600030101010101" pitchFamily="2" charset="-122"/>
              </a:rPr>
              <a:t>R</a:t>
            </a:r>
            <a:r>
              <a:rPr kumimoji="0" lang="en-US" altLang="zh-CN" sz="2400" b="0" i="0" u="none" strike="noStrike" kern="1200" cap="none" spc="0" normalizeH="0" baseline="0" noProof="0" dirty="0" err="1">
                <a:ln>
                  <a:noFill/>
                </a:ln>
                <a:solidFill>
                  <a:srgbClr val="000000"/>
                </a:solidFill>
                <a:effectLst/>
                <a:uLnTx/>
                <a:uFillTx/>
                <a:latin typeface="Arial"/>
                <a:ea typeface="宋体" panose="02010600030101010101" pitchFamily="2" charset="-122"/>
                <a:cs typeface="+mn-cs"/>
              </a:rPr>
              <a:t>andomly</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generate</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points</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from</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existing</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CDF</a:t>
            </a:r>
            <a:r>
              <a:rPr kumimoji="0" lang="zh-CN" altLang="en-US"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r>
              <a:rPr kumimoji="0" lang="en-US" altLang="zh-CN" sz="24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6F7330FD-DF06-D845-B390-1286D7CA85D4}"/>
              </a:ext>
            </a:extLst>
          </p:cNvPr>
          <p:cNvSpPr txBox="1"/>
          <p:nvPr/>
        </p:nvSpPr>
        <p:spPr>
          <a:xfrm>
            <a:off x="728133" y="3136142"/>
            <a:ext cx="3910045" cy="584775"/>
          </a:xfrm>
          <a:prstGeom prst="rect">
            <a:avLst/>
          </a:prstGeom>
          <a:noFill/>
        </p:spPr>
        <p:txBody>
          <a:bodyPr wrap="none" rtlCol="0">
            <a:spAutoFit/>
          </a:bodyPr>
          <a:lstStyle/>
          <a:p>
            <a:r>
              <a:rPr lang="en-US" sz="3200" dirty="0"/>
              <a:t>Elapsed time &gt; 30s?</a:t>
            </a:r>
          </a:p>
        </p:txBody>
      </p:sp>
    </p:spTree>
    <p:extLst>
      <p:ext uri="{BB962C8B-B14F-4D97-AF65-F5344CB8AC3E}">
        <p14:creationId xmlns:p14="http://schemas.microsoft.com/office/powerpoint/2010/main" val="320980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5168D-65C1-9B48-8815-40055F5E2918}"/>
              </a:ext>
            </a:extLst>
          </p:cNvPr>
          <p:cNvSpPr>
            <a:spLocks noGrp="1"/>
          </p:cNvSpPr>
          <p:nvPr>
            <p:ph type="title"/>
          </p:nvPr>
        </p:nvSpPr>
        <p:spPr>
          <a:xfrm>
            <a:off x="0" y="-31649"/>
            <a:ext cx="12142609" cy="1236143"/>
          </a:xfrm>
        </p:spPr>
        <p:txBody>
          <a:bodyPr>
            <a:noAutofit/>
          </a:bodyPr>
          <a:lstStyle/>
          <a:p>
            <a:pPr algn="ctr"/>
            <a:r>
              <a:rPr lang="en-US" altLang="zh-CN" sz="4000" dirty="0"/>
              <a:t>Motivation</a:t>
            </a:r>
            <a:br>
              <a:rPr lang="en-US" sz="4000" dirty="0"/>
            </a:br>
            <a:endParaRPr lang="en-US" sz="4000" dirty="0"/>
          </a:p>
        </p:txBody>
      </p:sp>
      <p:sp>
        <p:nvSpPr>
          <p:cNvPr id="4" name="Slide Number Placeholder 3">
            <a:extLst>
              <a:ext uri="{FF2B5EF4-FFF2-40B4-BE49-F238E27FC236}">
                <a16:creationId xmlns:a16="http://schemas.microsoft.com/office/drawing/2014/main" id="{ADC061CE-360A-894D-90E1-4B8009295476}"/>
              </a:ext>
            </a:extLst>
          </p:cNvPr>
          <p:cNvSpPr>
            <a:spLocks noGrp="1"/>
          </p:cNvSpPr>
          <p:nvPr>
            <p:ph type="sldNum" sz="quarter" idx="12"/>
          </p:nvPr>
        </p:nvSpPr>
        <p:spPr>
          <a:xfrm>
            <a:off x="9191625" y="6374774"/>
            <a:ext cx="2743200" cy="365125"/>
          </a:xfrm>
        </p:spPr>
        <p:txBody>
          <a:bodyPr/>
          <a:lstStyle/>
          <a:p>
            <a:fld id="{25C91FA7-5734-A44A-94E4-746D3BABF315}" type="slidenum">
              <a:rPr lang="en-US" smtClean="0">
                <a:solidFill>
                  <a:schemeClr val="tx1"/>
                </a:solidFill>
              </a:rPr>
              <a:t>3</a:t>
            </a:fld>
            <a:endParaRPr lang="en-US">
              <a:solidFill>
                <a:schemeClr val="tx1"/>
              </a:solidFill>
            </a:endParaRPr>
          </a:p>
        </p:txBody>
      </p:sp>
      <p:grpSp>
        <p:nvGrpSpPr>
          <p:cNvPr id="13" name="Group 12">
            <a:extLst>
              <a:ext uri="{FF2B5EF4-FFF2-40B4-BE49-F238E27FC236}">
                <a16:creationId xmlns:a16="http://schemas.microsoft.com/office/drawing/2014/main" id="{FB6236C3-4327-024C-B1BA-5307ABB2C13C}"/>
              </a:ext>
            </a:extLst>
          </p:cNvPr>
          <p:cNvGrpSpPr/>
          <p:nvPr/>
        </p:nvGrpSpPr>
        <p:grpSpPr>
          <a:xfrm>
            <a:off x="305187" y="758050"/>
            <a:ext cx="9325313" cy="5963501"/>
            <a:chOff x="1702388" y="1933994"/>
            <a:chExt cx="9325313" cy="5732192"/>
          </a:xfrm>
        </p:grpSpPr>
        <p:grpSp>
          <p:nvGrpSpPr>
            <p:cNvPr id="25" name="Group 24">
              <a:extLst>
                <a:ext uri="{FF2B5EF4-FFF2-40B4-BE49-F238E27FC236}">
                  <a16:creationId xmlns:a16="http://schemas.microsoft.com/office/drawing/2014/main" id="{15DFF058-F928-7447-AFE0-7B9088BC7CAE}"/>
                </a:ext>
              </a:extLst>
            </p:cNvPr>
            <p:cNvGrpSpPr/>
            <p:nvPr/>
          </p:nvGrpSpPr>
          <p:grpSpPr>
            <a:xfrm>
              <a:off x="3870860" y="1933994"/>
              <a:ext cx="7156841" cy="5732192"/>
              <a:chOff x="2542122" y="2452506"/>
              <a:chExt cx="7156841" cy="5732192"/>
            </a:xfrm>
          </p:grpSpPr>
          <p:sp>
            <p:nvSpPr>
              <p:cNvPr id="7" name="Rectangle 6">
                <a:extLst>
                  <a:ext uri="{FF2B5EF4-FFF2-40B4-BE49-F238E27FC236}">
                    <a16:creationId xmlns:a16="http://schemas.microsoft.com/office/drawing/2014/main" id="{B8F3AB24-EC67-B641-9070-0DAEBA3D0EEC}"/>
                  </a:ext>
                </a:extLst>
              </p:cNvPr>
              <p:cNvSpPr/>
              <p:nvPr/>
            </p:nvSpPr>
            <p:spPr>
              <a:xfrm>
                <a:off x="2542122" y="2454974"/>
                <a:ext cx="1143001" cy="750772"/>
              </a:xfrm>
              <a:prstGeom prst="rect">
                <a:avLst/>
              </a:prstGeom>
              <a:solidFill>
                <a:schemeClr val="accent2">
                  <a:lumMod val="75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Reaction</a:t>
                </a:r>
                <a:endParaRPr lang="en-US" sz="2000" dirty="0">
                  <a:solidFill>
                    <a:schemeClr val="tx1"/>
                  </a:solidFill>
                </a:endParaRPr>
              </a:p>
            </p:txBody>
          </p:sp>
          <p:sp>
            <p:nvSpPr>
              <p:cNvPr id="8" name="Rectangle 7">
                <a:extLst>
                  <a:ext uri="{FF2B5EF4-FFF2-40B4-BE49-F238E27FC236}">
                    <a16:creationId xmlns:a16="http://schemas.microsoft.com/office/drawing/2014/main" id="{AFA3CA45-2C55-5748-8F9C-76FAA22AF80E}"/>
                  </a:ext>
                </a:extLst>
              </p:cNvPr>
              <p:cNvSpPr/>
              <p:nvPr/>
            </p:nvSpPr>
            <p:spPr>
              <a:xfrm>
                <a:off x="5451800" y="2457457"/>
                <a:ext cx="1288392" cy="733702"/>
              </a:xfrm>
              <a:prstGeom prst="rect">
                <a:avLst/>
              </a:prstGeom>
              <a:solidFill>
                <a:srgbClr val="FFC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Navigation</a:t>
                </a:r>
                <a:endParaRPr lang="en-US" sz="2000" dirty="0">
                  <a:solidFill>
                    <a:schemeClr val="tx1"/>
                  </a:solidFill>
                </a:endParaRPr>
              </a:p>
            </p:txBody>
          </p:sp>
          <p:sp>
            <p:nvSpPr>
              <p:cNvPr id="9" name="Rectangle 8">
                <a:extLst>
                  <a:ext uri="{FF2B5EF4-FFF2-40B4-BE49-F238E27FC236}">
                    <a16:creationId xmlns:a16="http://schemas.microsoft.com/office/drawing/2014/main" id="{CA19B670-6620-A84C-8E8D-867A8622FE1F}"/>
                  </a:ext>
                </a:extLst>
              </p:cNvPr>
              <p:cNvSpPr/>
              <p:nvPr/>
            </p:nvSpPr>
            <p:spPr>
              <a:xfrm>
                <a:off x="8410571" y="2452506"/>
                <a:ext cx="1288392" cy="733703"/>
              </a:xfrm>
              <a:prstGeom prst="rect">
                <a:avLst/>
              </a:prstGeom>
              <a:solidFill>
                <a:schemeClr val="accent6">
                  <a:lumMod val="75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Selection</a:t>
                </a:r>
                <a:endParaRPr lang="en-US" sz="2000" dirty="0">
                  <a:solidFill>
                    <a:schemeClr val="tx1"/>
                  </a:solidFill>
                </a:endParaRPr>
              </a:p>
            </p:txBody>
          </p:sp>
          <p:cxnSp>
            <p:nvCxnSpPr>
              <p:cNvPr id="11" name="Straight Connector 10">
                <a:extLst>
                  <a:ext uri="{FF2B5EF4-FFF2-40B4-BE49-F238E27FC236}">
                    <a16:creationId xmlns:a16="http://schemas.microsoft.com/office/drawing/2014/main" id="{19537B10-6F7F-2F49-8FCD-22A7EC3B5216}"/>
                  </a:ext>
                </a:extLst>
              </p:cNvPr>
              <p:cNvCxnSpPr>
                <a:cxnSpLocks/>
                <a:stCxn id="7" idx="2"/>
              </p:cNvCxnSpPr>
              <p:nvPr/>
            </p:nvCxnSpPr>
            <p:spPr>
              <a:xfrm>
                <a:off x="3113623" y="3205748"/>
                <a:ext cx="2234043" cy="708124"/>
              </a:xfrm>
              <a:prstGeom prst="line">
                <a:avLst/>
              </a:prstGeom>
              <a:ln w="2540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B7FFE4-95FE-BE40-B59B-DB80D5C20B71}"/>
                  </a:ext>
                </a:extLst>
              </p:cNvPr>
              <p:cNvCxnSpPr>
                <a:cxnSpLocks/>
                <a:stCxn id="8" idx="2"/>
                <a:endCxn id="16" idx="0"/>
              </p:cNvCxnSpPr>
              <p:nvPr/>
            </p:nvCxnSpPr>
            <p:spPr>
              <a:xfrm flipH="1">
                <a:off x="6095993" y="3191159"/>
                <a:ext cx="3" cy="763484"/>
              </a:xfrm>
              <a:prstGeom prst="line">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DF4F39-52CF-DF44-A395-81D6B7D83A74}"/>
                  </a:ext>
                </a:extLst>
              </p:cNvPr>
              <p:cNvCxnSpPr>
                <a:cxnSpLocks/>
                <a:stCxn id="9" idx="2"/>
              </p:cNvCxnSpPr>
              <p:nvPr/>
            </p:nvCxnSpPr>
            <p:spPr>
              <a:xfrm flipH="1">
                <a:off x="6824223" y="3186209"/>
                <a:ext cx="2230544" cy="725193"/>
              </a:xfrm>
              <a:prstGeom prst="line">
                <a:avLst/>
              </a:prstGeom>
              <a:ln w="254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FEF1096-F9B1-C146-8969-6B1C2B385CF4}"/>
                  </a:ext>
                </a:extLst>
              </p:cNvPr>
              <p:cNvSpPr/>
              <p:nvPr/>
            </p:nvSpPr>
            <p:spPr>
              <a:xfrm>
                <a:off x="3582823" y="6238670"/>
                <a:ext cx="5026339" cy="636960"/>
              </a:xfrm>
              <a:prstGeom prst="rect">
                <a:avLst/>
              </a:prstGeom>
              <a:solidFill>
                <a:schemeClr val="tx2">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Simulations</a:t>
                </a:r>
                <a:endParaRPr lang="en-US" sz="2000" dirty="0">
                  <a:solidFill>
                    <a:schemeClr val="tx1"/>
                  </a:solidFill>
                </a:endParaRPr>
              </a:p>
            </p:txBody>
          </p:sp>
          <p:cxnSp>
            <p:nvCxnSpPr>
              <p:cNvPr id="23" name="Straight Connector 22">
                <a:extLst>
                  <a:ext uri="{FF2B5EF4-FFF2-40B4-BE49-F238E27FC236}">
                    <a16:creationId xmlns:a16="http://schemas.microsoft.com/office/drawing/2014/main" id="{8DBC919C-6DE9-844D-82D6-50F6A81DE3F3}"/>
                  </a:ext>
                </a:extLst>
              </p:cNvPr>
              <p:cNvCxnSpPr>
                <a:cxnSpLocks/>
              </p:cNvCxnSpPr>
              <p:nvPr/>
            </p:nvCxnSpPr>
            <p:spPr>
              <a:xfrm>
                <a:off x="6095993" y="6887346"/>
                <a:ext cx="1" cy="593365"/>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ECC6B62-4640-2C47-8C26-75981F3ED1E9}"/>
                  </a:ext>
                </a:extLst>
              </p:cNvPr>
              <p:cNvSpPr/>
              <p:nvPr/>
            </p:nvSpPr>
            <p:spPr>
              <a:xfrm>
                <a:off x="4059285" y="7476574"/>
                <a:ext cx="4073417" cy="708124"/>
              </a:xfrm>
              <a:prstGeom prst="rect">
                <a:avLst/>
              </a:prstGeom>
              <a:solidFill>
                <a:schemeClr val="tx2">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Analysis</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Performance</a:t>
                </a:r>
                <a:r>
                  <a:rPr lang="zh-CN" altLang="en-US" sz="2000" dirty="0">
                    <a:solidFill>
                      <a:schemeClr val="tx1"/>
                    </a:solidFill>
                  </a:rPr>
                  <a:t> </a:t>
                </a:r>
                <a:r>
                  <a:rPr lang="en-US" altLang="zh-CN" sz="2000" dirty="0">
                    <a:solidFill>
                      <a:schemeClr val="tx1"/>
                    </a:solidFill>
                  </a:rPr>
                  <a:t>in FPS</a:t>
                </a:r>
                <a:r>
                  <a:rPr lang="zh-CN" altLang="en-US" sz="2000" dirty="0">
                    <a:solidFill>
                      <a:schemeClr val="tx1"/>
                    </a:solidFill>
                  </a:rPr>
                  <a:t> </a:t>
                </a:r>
                <a:r>
                  <a:rPr lang="en-US" altLang="zh-CN" sz="2000" dirty="0">
                    <a:solidFill>
                      <a:schemeClr val="tx1"/>
                    </a:solidFill>
                  </a:rPr>
                  <a:t>game</a:t>
                </a:r>
                <a:r>
                  <a:rPr lang="zh-CN" altLang="en-US" sz="2000" dirty="0">
                    <a:solidFill>
                      <a:schemeClr val="tx1"/>
                    </a:solidFill>
                  </a:rPr>
                  <a:t> </a:t>
                </a:r>
                <a:endParaRPr lang="en-US" sz="2000" dirty="0">
                  <a:solidFill>
                    <a:schemeClr val="tx1"/>
                  </a:solidFill>
                </a:endParaRPr>
              </a:p>
            </p:txBody>
          </p:sp>
        </p:grpSp>
        <p:sp>
          <p:nvSpPr>
            <p:cNvPr id="22" name="Rectangle 21">
              <a:extLst>
                <a:ext uri="{FF2B5EF4-FFF2-40B4-BE49-F238E27FC236}">
                  <a16:creationId xmlns:a16="http://schemas.microsoft.com/office/drawing/2014/main" id="{3CA9BAED-E630-9047-AB66-0BA70C9D84EE}"/>
                </a:ext>
              </a:extLst>
            </p:cNvPr>
            <p:cNvSpPr/>
            <p:nvPr/>
          </p:nvSpPr>
          <p:spPr>
            <a:xfrm>
              <a:off x="1702388" y="2020298"/>
              <a:ext cx="1863285" cy="553003"/>
            </a:xfrm>
            <a:prstGeom prst="rect">
              <a:avLst/>
            </a:prstGeom>
            <a:solidFill>
              <a:schemeClr val="bg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FPS</a:t>
              </a:r>
              <a:r>
                <a:rPr lang="zh-CN" altLang="en-US" sz="2000" dirty="0">
                  <a:solidFill>
                    <a:schemeClr val="tx1"/>
                  </a:solidFill>
                </a:rPr>
                <a:t> </a:t>
              </a:r>
              <a:r>
                <a:rPr lang="en-US" altLang="zh-CN" sz="2000" dirty="0">
                  <a:solidFill>
                    <a:schemeClr val="tx1"/>
                  </a:solidFill>
                </a:rPr>
                <a:t>Gaming</a:t>
              </a:r>
              <a:r>
                <a:rPr lang="zh-CN" altLang="en-US" sz="2000" dirty="0">
                  <a:solidFill>
                    <a:schemeClr val="tx1"/>
                  </a:solidFill>
                </a:rPr>
                <a:t> </a:t>
              </a:r>
              <a:r>
                <a:rPr lang="en-US" altLang="zh-CN" sz="2000" dirty="0">
                  <a:solidFill>
                    <a:schemeClr val="tx1"/>
                  </a:solidFill>
                </a:rPr>
                <a:t>Actions</a:t>
              </a:r>
              <a:endParaRPr lang="en-US" sz="2000" dirty="0">
                <a:solidFill>
                  <a:schemeClr val="tx1"/>
                </a:solidFill>
              </a:endParaRPr>
            </a:p>
          </p:txBody>
        </p:sp>
      </p:grpSp>
      <p:sp>
        <p:nvSpPr>
          <p:cNvPr id="16" name="Rectangle 15">
            <a:extLst>
              <a:ext uri="{FF2B5EF4-FFF2-40B4-BE49-F238E27FC236}">
                <a16:creationId xmlns:a16="http://schemas.microsoft.com/office/drawing/2014/main" id="{FB6DA0B1-FF17-544B-BEFD-83C44D9B336D}"/>
              </a:ext>
            </a:extLst>
          </p:cNvPr>
          <p:cNvSpPr/>
          <p:nvPr/>
        </p:nvSpPr>
        <p:spPr>
          <a:xfrm>
            <a:off x="4364991" y="2320803"/>
            <a:ext cx="3325078" cy="596215"/>
          </a:xfrm>
          <a:prstGeom prst="rect">
            <a:avLst/>
          </a:prstGeom>
          <a:solidFill>
            <a:schemeClr val="tx2">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Data</a:t>
            </a:r>
            <a:endParaRPr lang="en-US" sz="2000" dirty="0">
              <a:solidFill>
                <a:schemeClr val="tx1"/>
              </a:solidFill>
            </a:endParaRPr>
          </a:p>
        </p:txBody>
      </p:sp>
      <p:sp>
        <p:nvSpPr>
          <p:cNvPr id="26" name="Rectangle 25">
            <a:extLst>
              <a:ext uri="{FF2B5EF4-FFF2-40B4-BE49-F238E27FC236}">
                <a16:creationId xmlns:a16="http://schemas.microsoft.com/office/drawing/2014/main" id="{85C26F2B-A53B-5040-BFBC-B133078307DD}"/>
              </a:ext>
            </a:extLst>
          </p:cNvPr>
          <p:cNvSpPr/>
          <p:nvPr/>
        </p:nvSpPr>
        <p:spPr>
          <a:xfrm>
            <a:off x="4364990" y="3510025"/>
            <a:ext cx="3325078" cy="596215"/>
          </a:xfrm>
          <a:prstGeom prst="rect">
            <a:avLst/>
          </a:prstGeom>
          <a:solidFill>
            <a:schemeClr val="tx2">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Models</a:t>
            </a:r>
            <a:endParaRPr lang="en-US" sz="2000" dirty="0">
              <a:solidFill>
                <a:schemeClr val="tx1"/>
              </a:solidFill>
            </a:endParaRPr>
          </a:p>
        </p:txBody>
      </p:sp>
      <p:cxnSp>
        <p:nvCxnSpPr>
          <p:cNvPr id="31" name="Straight Connector 30">
            <a:extLst>
              <a:ext uri="{FF2B5EF4-FFF2-40B4-BE49-F238E27FC236}">
                <a16:creationId xmlns:a16="http://schemas.microsoft.com/office/drawing/2014/main" id="{CB60DF4F-474B-8E49-9EC4-692BE69C0A1F}"/>
              </a:ext>
            </a:extLst>
          </p:cNvPr>
          <p:cNvCxnSpPr>
            <a:cxnSpLocks/>
          </p:cNvCxnSpPr>
          <p:nvPr/>
        </p:nvCxnSpPr>
        <p:spPr>
          <a:xfrm>
            <a:off x="6021241" y="4100781"/>
            <a:ext cx="1" cy="617309"/>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A9CD03-ACA7-904C-98B9-A7BFAC225C98}"/>
              </a:ext>
            </a:extLst>
          </p:cNvPr>
          <p:cNvCxnSpPr>
            <a:cxnSpLocks/>
          </p:cNvCxnSpPr>
          <p:nvPr/>
        </p:nvCxnSpPr>
        <p:spPr>
          <a:xfrm>
            <a:off x="6021241" y="2929621"/>
            <a:ext cx="1" cy="617309"/>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CCD1680-960F-6646-9876-EF6E72D17CA6}"/>
              </a:ext>
            </a:extLst>
          </p:cNvPr>
          <p:cNvGrpSpPr/>
          <p:nvPr/>
        </p:nvGrpSpPr>
        <p:grpSpPr>
          <a:xfrm>
            <a:off x="5027995" y="678296"/>
            <a:ext cx="4951553" cy="4818675"/>
            <a:chOff x="5027995" y="678296"/>
            <a:chExt cx="4951553" cy="4818675"/>
          </a:xfrm>
        </p:grpSpPr>
        <p:sp>
          <p:nvSpPr>
            <p:cNvPr id="33" name="Oval 32">
              <a:extLst>
                <a:ext uri="{FF2B5EF4-FFF2-40B4-BE49-F238E27FC236}">
                  <a16:creationId xmlns:a16="http://schemas.microsoft.com/office/drawing/2014/main" id="{C5B85C30-BB5F-EB4B-82C2-5BC9594B8E52}"/>
                </a:ext>
              </a:extLst>
            </p:cNvPr>
            <p:cNvSpPr/>
            <p:nvPr/>
          </p:nvSpPr>
          <p:spPr>
            <a:xfrm>
              <a:off x="7993059" y="678296"/>
              <a:ext cx="1986489"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8EB6F95B-E3A9-4B48-BDC9-B167067C3F9D}"/>
                </a:ext>
              </a:extLst>
            </p:cNvPr>
            <p:cNvSpPr/>
            <p:nvPr/>
          </p:nvSpPr>
          <p:spPr>
            <a:xfrm>
              <a:off x="5027996" y="3350932"/>
              <a:ext cx="1986489"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3529F9EA-BB2A-4B4D-934A-79D1FE368BB5}"/>
                </a:ext>
              </a:extLst>
            </p:cNvPr>
            <p:cNvSpPr/>
            <p:nvPr/>
          </p:nvSpPr>
          <p:spPr>
            <a:xfrm>
              <a:off x="5027995" y="4582571"/>
              <a:ext cx="1986489"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51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D37C-7C40-B942-8053-0B47C692CB68}"/>
              </a:ext>
            </a:extLst>
          </p:cNvPr>
          <p:cNvSpPr>
            <a:spLocks noGrp="1"/>
          </p:cNvSpPr>
          <p:nvPr>
            <p:ph type="title"/>
          </p:nvPr>
        </p:nvSpPr>
        <p:spPr>
          <a:xfrm>
            <a:off x="609600" y="0"/>
            <a:ext cx="10972800" cy="1143000"/>
          </a:xfrm>
        </p:spPr>
        <p:txBody>
          <a:bodyPr/>
          <a:lstStyle/>
          <a:p>
            <a:r>
              <a:rPr lang="en-US" altLang="zh-CN" dirty="0"/>
              <a:t>Methodology</a:t>
            </a:r>
            <a:endParaRPr lang="en-US" dirty="0"/>
          </a:p>
        </p:txBody>
      </p:sp>
      <p:sp>
        <p:nvSpPr>
          <p:cNvPr id="4" name="Slide Number Placeholder 3">
            <a:extLst>
              <a:ext uri="{FF2B5EF4-FFF2-40B4-BE49-F238E27FC236}">
                <a16:creationId xmlns:a16="http://schemas.microsoft.com/office/drawing/2014/main" id="{2ECD94C9-5B10-2F42-86D2-082E26DB9509}"/>
              </a:ext>
            </a:extLst>
          </p:cNvPr>
          <p:cNvSpPr>
            <a:spLocks noGrp="1"/>
          </p:cNvSpPr>
          <p:nvPr>
            <p:ph type="sldNum" idx="12"/>
          </p:nvPr>
        </p:nvSpPr>
        <p:spPr/>
        <p:txBody>
          <a:bodyPr/>
          <a:lstStyle/>
          <a:p>
            <a:fld id="{00000000-1234-1234-1234-123412341234}" type="slidenum">
              <a:rPr lang="en-US" smtClean="0"/>
              <a:pPr/>
              <a:t>4</a:t>
            </a:fld>
            <a:endParaRPr lang="en-US"/>
          </a:p>
        </p:txBody>
      </p:sp>
      <p:graphicFrame>
        <p:nvGraphicFramePr>
          <p:cNvPr id="3" name="Diagram 2">
            <a:extLst>
              <a:ext uri="{FF2B5EF4-FFF2-40B4-BE49-F238E27FC236}">
                <a16:creationId xmlns:a16="http://schemas.microsoft.com/office/drawing/2014/main" id="{CFC006B4-20F3-ED4F-BDC8-EE0E098D8B8B}"/>
              </a:ext>
            </a:extLst>
          </p:cNvPr>
          <p:cNvGraphicFramePr/>
          <p:nvPr>
            <p:extLst>
              <p:ext uri="{D42A27DB-BD31-4B8C-83A1-F6EECF244321}">
                <p14:modId xmlns:p14="http://schemas.microsoft.com/office/powerpoint/2010/main" val="68499557"/>
              </p:ext>
            </p:extLst>
          </p:nvPr>
        </p:nvGraphicFramePr>
        <p:xfrm>
          <a:off x="2201334" y="1398711"/>
          <a:ext cx="8094133" cy="532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16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50" y="202969"/>
            <a:ext cx="11426024" cy="1143000"/>
          </a:xfrm>
        </p:spPr>
        <p:txBody>
          <a:bodyPr>
            <a:normAutofit fontScale="90000"/>
          </a:bodyPr>
          <a:lstStyle/>
          <a:p>
            <a:pPr algn="ctr"/>
            <a:r>
              <a:rPr lang="en-US" sz="4900" dirty="0"/>
              <a:t>Puck Hunt - </a:t>
            </a:r>
            <a:r>
              <a:rPr lang="en-US" altLang="zh-CN" sz="4900" dirty="0"/>
              <a:t>t</a:t>
            </a:r>
            <a:r>
              <a:rPr lang="en-US" dirty="0"/>
              <a:t>he Game of Moving Target Selection</a:t>
            </a:r>
            <a:br>
              <a:rPr lang="en-US" dirty="0"/>
            </a:br>
            <a:r>
              <a:rPr lang="en-US" altLang="zh-CN" sz="3600" dirty="0"/>
              <a:t>[Claypool et al.</a:t>
            </a:r>
            <a:r>
              <a:rPr lang="zh-CN" altLang="en-US" sz="3600" dirty="0"/>
              <a:t> </a:t>
            </a:r>
            <a:r>
              <a:rPr lang="en-US" altLang="zh-CN" sz="3600" dirty="0"/>
              <a:t>2017 ]</a:t>
            </a:r>
            <a:endParaRPr lang="en-US" sz="3600" dirty="0"/>
          </a:p>
        </p:txBody>
      </p:sp>
      <p:sp>
        <p:nvSpPr>
          <p:cNvPr id="4" name="Content Placeholder 3"/>
          <p:cNvSpPr>
            <a:spLocks noGrp="1"/>
          </p:cNvSpPr>
          <p:nvPr>
            <p:ph sz="half" idx="1"/>
          </p:nvPr>
        </p:nvSpPr>
        <p:spPr>
          <a:xfrm>
            <a:off x="286227" y="1576357"/>
            <a:ext cx="5415502" cy="5257800"/>
          </a:xfrm>
        </p:spPr>
        <p:txBody>
          <a:bodyPr>
            <a:normAutofit/>
          </a:bodyPr>
          <a:lstStyle/>
          <a:p>
            <a:r>
              <a:rPr lang="en-US" sz="3200" dirty="0"/>
              <a:t>Time to select puck with mouse (</a:t>
            </a:r>
            <a:r>
              <a:rPr lang="en-US" sz="3200" dirty="0">
                <a:solidFill>
                  <a:schemeClr val="accent6">
                    <a:lumMod val="75000"/>
                  </a:schemeClr>
                </a:solidFill>
              </a:rPr>
              <a:t>elapsed time</a:t>
            </a:r>
            <a:r>
              <a:rPr lang="en-US" sz="3200" dirty="0"/>
              <a:t>)</a:t>
            </a:r>
          </a:p>
          <a:p>
            <a:r>
              <a:rPr lang="en-US" sz="3200" dirty="0"/>
              <a:t>Number of clicks</a:t>
            </a:r>
          </a:p>
          <a:p>
            <a:r>
              <a:rPr lang="en-US" sz="3200" dirty="0"/>
              <a:t>Parameters:</a:t>
            </a:r>
          </a:p>
          <a:p>
            <a:pPr marL="0" indent="0">
              <a:buNone/>
            </a:pPr>
            <a:r>
              <a:rPr lang="en-US" sz="3200" dirty="0"/>
              <a:t>   - Target speed</a:t>
            </a:r>
          </a:p>
          <a:p>
            <a:pPr marL="0" indent="0">
              <a:buNone/>
            </a:pPr>
            <a:r>
              <a:rPr lang="en-US" sz="3200" dirty="0"/>
              <a:t>   - Delay</a:t>
            </a:r>
          </a:p>
          <a:p>
            <a:r>
              <a:rPr lang="en-US" sz="3200" dirty="0"/>
              <a:t>5 iterations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10058-B278-4D36-9F8C-11FF0C178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006779" y="2289194"/>
            <a:ext cx="3444057" cy="3324225"/>
          </a:xfrm>
          <a:prstGeom prst="rect">
            <a:avLst/>
          </a:prstGeom>
        </p:spPr>
      </p:pic>
      <p:sp>
        <p:nvSpPr>
          <p:cNvPr id="5" name="TextBox 4">
            <a:extLst>
              <a:ext uri="{FF2B5EF4-FFF2-40B4-BE49-F238E27FC236}">
                <a16:creationId xmlns:a16="http://schemas.microsoft.com/office/drawing/2014/main" id="{FD47FE93-F9EF-4466-AFA2-15476F27FA61}"/>
              </a:ext>
            </a:extLst>
          </p:cNvPr>
          <p:cNvSpPr txBox="1"/>
          <p:nvPr/>
        </p:nvSpPr>
        <p:spPr>
          <a:xfrm>
            <a:off x="8915343" y="3099164"/>
            <a:ext cx="3109931" cy="9541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167</a:t>
            </a:r>
            <a:r>
              <a:rPr kumimoji="0" lang="zh-CN" altLang="en-US" sz="28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 </a:t>
            </a:r>
            <a:r>
              <a:rPr kumimoji="0" lang="en-US" altLang="zh-CN" sz="28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trials</a:t>
            </a:r>
            <a:endPar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8BBAF7A-1FD1-C843-84F5-79B5A919FB43}"/>
              </a:ext>
            </a:extLst>
          </p:cNvPr>
          <p:cNvSpPr txBox="1"/>
          <p:nvPr/>
        </p:nvSpPr>
        <p:spPr>
          <a:xfrm>
            <a:off x="5526886" y="5806467"/>
            <a:ext cx="494706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Model</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the</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distribution</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of</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elapsed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based</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on</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speed</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and</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r>
              <a:rPr kumimoji="0" lang="en-US" altLang="zh-CN"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delay</a:t>
            </a:r>
            <a:r>
              <a:rPr kumimoji="0" lang="zh-CN" altLang="en-US" sz="2400" b="0" i="1" u="none" strike="noStrike" kern="1200" cap="none" spc="0" normalizeH="0" baseline="0" noProof="0" dirty="0">
                <a:ln>
                  <a:noFill/>
                </a:ln>
                <a:solidFill>
                  <a:srgbClr val="4472C4"/>
                </a:solidFill>
                <a:effectLst/>
                <a:uLnTx/>
                <a:uFillTx/>
                <a:latin typeface="Calibri" panose="020F0502020204030204"/>
                <a:ea typeface="等线" panose="02010600030101010101" pitchFamily="2" charset="-122"/>
                <a:cs typeface="+mn-cs"/>
              </a:rPr>
              <a:t> </a:t>
            </a:r>
            <a:endParaRPr kumimoji="0" lang="en-US" sz="2400" b="0" i="1"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88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7F7D7-829F-4D52-B7A6-B64FC61BBE1A}"/>
              </a:ext>
            </a:extLst>
          </p:cNvPr>
          <p:cNvSpPr>
            <a:spLocks noGrp="1"/>
          </p:cNvSpPr>
          <p:nvPr>
            <p:ph type="sldNum" sz="quarter" idx="12"/>
          </p:nvPr>
        </p:nvSpPr>
        <p:spPr>
          <a:xfrm>
            <a:off x="8610600" y="6142037"/>
            <a:ext cx="2743200" cy="365125"/>
          </a:xfrm>
        </p:spPr>
        <p:txBody>
          <a:bodyPr/>
          <a:lstStyle/>
          <a:p>
            <a:fld id="{749CCFB6-3D68-442A-B2D4-1BE5BDC8AFF6}" type="slidenum">
              <a:rPr lang="en-US" sz="1600" smtClean="0">
                <a:solidFill>
                  <a:schemeClr val="tx1"/>
                </a:solidFill>
              </a:rPr>
              <a:t>6</a:t>
            </a:fld>
            <a:endParaRPr lang="en-US" sz="1600" dirty="0">
              <a:solidFill>
                <a:schemeClr val="tx1"/>
              </a:solidFill>
            </a:endParaRPr>
          </a:p>
        </p:txBody>
      </p:sp>
      <p:sp>
        <p:nvSpPr>
          <p:cNvPr id="3" name="Title 2">
            <a:extLst>
              <a:ext uri="{FF2B5EF4-FFF2-40B4-BE49-F238E27FC236}">
                <a16:creationId xmlns:a16="http://schemas.microsoft.com/office/drawing/2014/main" id="{B6194E1C-691B-4981-ABA5-993D138FEB4B}"/>
              </a:ext>
            </a:extLst>
          </p:cNvPr>
          <p:cNvSpPr>
            <a:spLocks noGrp="1"/>
          </p:cNvSpPr>
          <p:nvPr>
            <p:ph type="title"/>
          </p:nvPr>
        </p:nvSpPr>
        <p:spPr>
          <a:xfrm>
            <a:off x="0" y="350838"/>
            <a:ext cx="12192000" cy="1158240"/>
          </a:xfrm>
        </p:spPr>
        <p:txBody>
          <a:bodyPr/>
          <a:lstStyle/>
          <a:p>
            <a:pPr algn="ctr"/>
            <a:r>
              <a:rPr lang="en-US" dirty="0">
                <a:solidFill>
                  <a:schemeClr val="tx1"/>
                </a:solidFill>
              </a:rPr>
              <a:t>Datasets</a:t>
            </a:r>
          </a:p>
        </p:txBody>
      </p:sp>
      <p:pic>
        <p:nvPicPr>
          <p:cNvPr id="8" name="Picture 7" descr="Table&#10;&#10;Description automatically generated">
            <a:extLst>
              <a:ext uri="{FF2B5EF4-FFF2-40B4-BE49-F238E27FC236}">
                <a16:creationId xmlns:a16="http://schemas.microsoft.com/office/drawing/2014/main" id="{6C106D52-C105-294F-86A2-15D611DAD53A}"/>
              </a:ext>
            </a:extLst>
          </p:cNvPr>
          <p:cNvPicPr>
            <a:picLocks noChangeAspect="1"/>
          </p:cNvPicPr>
          <p:nvPr/>
        </p:nvPicPr>
        <p:blipFill>
          <a:blip r:embed="rId3"/>
          <a:stretch>
            <a:fillRect/>
          </a:stretch>
        </p:blipFill>
        <p:spPr>
          <a:xfrm>
            <a:off x="1812981" y="2078046"/>
            <a:ext cx="9243370" cy="2701908"/>
          </a:xfrm>
          <a:prstGeom prst="rect">
            <a:avLst/>
          </a:prstGeom>
        </p:spPr>
      </p:pic>
      <p:pic>
        <p:nvPicPr>
          <p:cNvPr id="5" name="Picture 4">
            <a:extLst>
              <a:ext uri="{FF2B5EF4-FFF2-40B4-BE49-F238E27FC236}">
                <a16:creationId xmlns:a16="http://schemas.microsoft.com/office/drawing/2014/main" id="{E0C8073A-6FF0-BA4F-A6E7-FF13E0DB1CAE}"/>
              </a:ext>
            </a:extLst>
          </p:cNvPr>
          <p:cNvPicPr>
            <a:picLocks noChangeAspect="1"/>
          </p:cNvPicPr>
          <p:nvPr/>
        </p:nvPicPr>
        <p:blipFill>
          <a:blip r:embed="rId4"/>
          <a:stretch>
            <a:fillRect/>
          </a:stretch>
        </p:blipFill>
        <p:spPr>
          <a:xfrm>
            <a:off x="7120466" y="4102100"/>
            <a:ext cx="602673" cy="368300"/>
          </a:xfrm>
          <a:prstGeom prst="rect">
            <a:avLst/>
          </a:prstGeom>
        </p:spPr>
      </p:pic>
      <p:sp>
        <p:nvSpPr>
          <p:cNvPr id="6" name="TextBox 5">
            <a:extLst>
              <a:ext uri="{FF2B5EF4-FFF2-40B4-BE49-F238E27FC236}">
                <a16:creationId xmlns:a16="http://schemas.microsoft.com/office/drawing/2014/main" id="{21BEAE84-24D4-484D-B5B4-21EE7BB34784}"/>
              </a:ext>
            </a:extLst>
          </p:cNvPr>
          <p:cNvSpPr txBox="1"/>
          <p:nvPr/>
        </p:nvSpPr>
        <p:spPr>
          <a:xfrm>
            <a:off x="1304027" y="5711150"/>
            <a:ext cx="10272622" cy="430887"/>
          </a:xfrm>
          <a:prstGeom prst="rect">
            <a:avLst/>
          </a:prstGeom>
          <a:noFill/>
        </p:spPr>
        <p:txBody>
          <a:bodyPr wrap="square" rtlCol="0">
            <a:spAutoFit/>
          </a:bodyPr>
          <a:lstStyle/>
          <a:p>
            <a:r>
              <a:rPr lang="en-US" sz="1100" dirty="0" err="1"/>
              <a:t>Shengmei</a:t>
            </a:r>
            <a:r>
              <a:rPr lang="en-US" sz="1100" dirty="0"/>
              <a:t> Liu, Mark Claypool, </a:t>
            </a:r>
            <a:r>
              <a:rPr lang="en-US" sz="1100" dirty="0" err="1"/>
              <a:t>Bhuvana</a:t>
            </a:r>
            <a:r>
              <a:rPr lang="en-US" sz="1100" dirty="0"/>
              <a:t> </a:t>
            </a:r>
            <a:r>
              <a:rPr lang="en-US" sz="1100" dirty="0" err="1"/>
              <a:t>Devigere</a:t>
            </a:r>
            <a:r>
              <a:rPr lang="en-US" sz="1100" dirty="0"/>
              <a:t>, </a:t>
            </a:r>
            <a:r>
              <a:rPr lang="en-US" sz="1100" dirty="0" err="1"/>
              <a:t>Atsuo</a:t>
            </a:r>
            <a:r>
              <a:rPr lang="en-US" sz="1100" dirty="0"/>
              <a:t> </a:t>
            </a:r>
            <a:r>
              <a:rPr lang="en-US" sz="1100" dirty="0" err="1"/>
              <a:t>Kuwahara</a:t>
            </a:r>
            <a:r>
              <a:rPr lang="en-US" sz="1100" dirty="0"/>
              <a:t>, and Jamie Sherman. 'Git Gud!' - Evaluation of Self-Rated Player Skill Compared to Actual Player Performance, </a:t>
            </a:r>
          </a:p>
          <a:p>
            <a:r>
              <a:rPr lang="en-US" sz="1100" dirty="0"/>
              <a:t>In </a:t>
            </a:r>
            <a:r>
              <a:rPr lang="en-US" sz="1100" i="1" dirty="0"/>
              <a:t>Proceedings of the ACM Annual Symposium on Computer-Human Interaction in Play (CHI PLAY)</a:t>
            </a:r>
            <a:r>
              <a:rPr lang="en-US" sz="1100" dirty="0"/>
              <a:t>, (Work In Progress), Virtual Conference, November 2-4, 2020. </a:t>
            </a:r>
          </a:p>
        </p:txBody>
      </p:sp>
    </p:spTree>
    <p:extLst>
      <p:ext uri="{BB962C8B-B14F-4D97-AF65-F5344CB8AC3E}">
        <p14:creationId xmlns:p14="http://schemas.microsoft.com/office/powerpoint/2010/main" val="1754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16E5-D691-3341-87EF-0EE2232A88E5}"/>
              </a:ext>
            </a:extLst>
          </p:cNvPr>
          <p:cNvSpPr>
            <a:spLocks noGrp="1"/>
          </p:cNvSpPr>
          <p:nvPr>
            <p:ph type="title"/>
          </p:nvPr>
        </p:nvSpPr>
        <p:spPr>
          <a:xfrm>
            <a:off x="609600" y="67205"/>
            <a:ext cx="10972800" cy="1143000"/>
          </a:xfrm>
        </p:spPr>
        <p:txBody>
          <a:bodyPr>
            <a:normAutofit/>
          </a:bodyPr>
          <a:lstStyle/>
          <a:p>
            <a:r>
              <a:rPr lang="en-US" dirty="0"/>
              <a:t>Probability Distribution of Elapsed Time </a:t>
            </a:r>
          </a:p>
        </p:txBody>
      </p:sp>
      <p:sp>
        <p:nvSpPr>
          <p:cNvPr id="4" name="Slide Number Placeholder 3">
            <a:extLst>
              <a:ext uri="{FF2B5EF4-FFF2-40B4-BE49-F238E27FC236}">
                <a16:creationId xmlns:a16="http://schemas.microsoft.com/office/drawing/2014/main" id="{1A6421A8-0E58-6645-A5BE-1C9B6D1F3662}"/>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6" name="Picture 5" descr="Chart, histogram&#10;&#10;Description automatically generated">
            <a:extLst>
              <a:ext uri="{FF2B5EF4-FFF2-40B4-BE49-F238E27FC236}">
                <a16:creationId xmlns:a16="http://schemas.microsoft.com/office/drawing/2014/main" id="{79488F59-A540-5B44-89B6-9D65C5E3006C}"/>
              </a:ext>
            </a:extLst>
          </p:cNvPr>
          <p:cNvPicPr>
            <a:picLocks noChangeAspect="1"/>
          </p:cNvPicPr>
          <p:nvPr/>
        </p:nvPicPr>
        <p:blipFill>
          <a:blip r:embed="rId3"/>
          <a:stretch>
            <a:fillRect/>
          </a:stretch>
        </p:blipFill>
        <p:spPr>
          <a:xfrm>
            <a:off x="2193934" y="1206500"/>
            <a:ext cx="7804131" cy="5376862"/>
          </a:xfrm>
          <a:prstGeom prst="rect">
            <a:avLst/>
          </a:prstGeom>
        </p:spPr>
      </p:pic>
    </p:spTree>
    <p:extLst>
      <p:ext uri="{BB962C8B-B14F-4D97-AF65-F5344CB8AC3E}">
        <p14:creationId xmlns:p14="http://schemas.microsoft.com/office/powerpoint/2010/main" val="413321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5EEA-EF59-6C4D-B392-B1B48CB4496D}"/>
              </a:ext>
            </a:extLst>
          </p:cNvPr>
          <p:cNvSpPr>
            <a:spLocks noGrp="1"/>
          </p:cNvSpPr>
          <p:nvPr>
            <p:ph type="title"/>
          </p:nvPr>
        </p:nvSpPr>
        <p:spPr/>
        <p:txBody>
          <a:bodyPr/>
          <a:lstStyle/>
          <a:p>
            <a:r>
              <a:rPr lang="en-US" kern="1200" dirty="0">
                <a:solidFill>
                  <a:schemeClr val="tx1"/>
                </a:solidFill>
              </a:rPr>
              <a:t>Multivariate Multiple Regression</a:t>
            </a:r>
            <a:endParaRPr lang="en-US" dirty="0">
              <a:solidFill>
                <a:schemeClr val="tx1"/>
              </a:solidFill>
            </a:endParaRPr>
          </a:p>
        </p:txBody>
      </p:sp>
      <p:sp>
        <p:nvSpPr>
          <p:cNvPr id="4" name="Slide Number Placeholder 3">
            <a:extLst>
              <a:ext uri="{FF2B5EF4-FFF2-40B4-BE49-F238E27FC236}">
                <a16:creationId xmlns:a16="http://schemas.microsoft.com/office/drawing/2014/main" id="{3E1588C7-0D6B-374A-9D69-B5BF020EFA9F}"/>
              </a:ext>
            </a:extLst>
          </p:cNvPr>
          <p:cNvSpPr>
            <a:spLocks noGrp="1"/>
          </p:cNvSpPr>
          <p:nvPr>
            <p:ph type="sldNum" idx="12"/>
          </p:nvPr>
        </p:nvSpPr>
        <p:spPr/>
        <p:txBody>
          <a:bodyPr/>
          <a:lstStyle/>
          <a:p>
            <a:fld id="{00000000-1234-1234-1234-123412341234}" type="slidenum">
              <a:rPr lang="en-US" smtClean="0"/>
              <a:pPr/>
              <a:t>8</a:t>
            </a:fld>
            <a:endParaRPr lang="en-US"/>
          </a:p>
        </p:txBody>
      </p:sp>
      <p:grpSp>
        <p:nvGrpSpPr>
          <p:cNvPr id="5" name="Group 4">
            <a:extLst>
              <a:ext uri="{FF2B5EF4-FFF2-40B4-BE49-F238E27FC236}">
                <a16:creationId xmlns:a16="http://schemas.microsoft.com/office/drawing/2014/main" id="{3899185A-12B1-AE44-801A-F67CF0548E76}"/>
              </a:ext>
            </a:extLst>
          </p:cNvPr>
          <p:cNvGrpSpPr/>
          <p:nvPr/>
        </p:nvGrpSpPr>
        <p:grpSpPr>
          <a:xfrm>
            <a:off x="3896512" y="2864908"/>
            <a:ext cx="4237071" cy="2415115"/>
            <a:chOff x="5489104" y="2258563"/>
            <a:chExt cx="4237071" cy="2415115"/>
          </a:xfrm>
        </p:grpSpPr>
        <p:sp>
          <p:nvSpPr>
            <p:cNvPr id="6" name="TextBox 5">
              <a:extLst>
                <a:ext uri="{FF2B5EF4-FFF2-40B4-BE49-F238E27FC236}">
                  <a16:creationId xmlns:a16="http://schemas.microsoft.com/office/drawing/2014/main" id="{B5EAA9F4-0C36-8E40-BFFB-7900CC469138}"/>
                </a:ext>
              </a:extLst>
            </p:cNvPr>
            <p:cNvSpPr txBox="1"/>
            <p:nvPr/>
          </p:nvSpPr>
          <p:spPr>
            <a:xfrm>
              <a:off x="5489104" y="2761814"/>
              <a:ext cx="1213794" cy="584775"/>
            </a:xfrm>
            <a:prstGeom prst="rect">
              <a:avLst/>
            </a:prstGeom>
            <a:solidFill>
              <a:schemeClr val="accent2">
                <a:lumMod val="40000"/>
                <a:lumOff val="60000"/>
              </a:schemeClr>
            </a:solid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Speed</a:t>
              </a:r>
            </a:p>
          </p:txBody>
        </p:sp>
        <p:cxnSp>
          <p:nvCxnSpPr>
            <p:cNvPr id="7" name="Straight Arrow Connector 6">
              <a:extLst>
                <a:ext uri="{FF2B5EF4-FFF2-40B4-BE49-F238E27FC236}">
                  <a16:creationId xmlns:a16="http://schemas.microsoft.com/office/drawing/2014/main" id="{9B3F19D7-8B70-DE44-AE49-2F6A8E7A8D54}"/>
                </a:ext>
              </a:extLst>
            </p:cNvPr>
            <p:cNvCxnSpPr>
              <a:cxnSpLocks/>
              <a:stCxn id="6" idx="3"/>
              <a:endCxn id="9" idx="1"/>
            </p:cNvCxnSpPr>
            <p:nvPr/>
          </p:nvCxnSpPr>
          <p:spPr>
            <a:xfrm flipV="1">
              <a:off x="6702898" y="2550951"/>
              <a:ext cx="2518449" cy="50325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DFD6E0-AFB9-424C-8BA8-B1533E1B5C7C}"/>
                </a:ext>
              </a:extLst>
            </p:cNvPr>
            <p:cNvSpPr txBox="1"/>
            <p:nvPr/>
          </p:nvSpPr>
          <p:spPr>
            <a:xfrm>
              <a:off x="5622531" y="4088903"/>
              <a:ext cx="1111586" cy="584775"/>
            </a:xfrm>
            <a:prstGeom prst="rect">
              <a:avLst/>
            </a:prstGeom>
            <a:solidFill>
              <a:schemeClr val="accent2">
                <a:lumMod val="40000"/>
                <a:lumOff val="60000"/>
              </a:schemeClr>
            </a:solid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rPr>
                <a:t>Delay</a:t>
              </a:r>
            </a:p>
          </p:txBody>
        </p:sp>
        <p:sp>
          <p:nvSpPr>
            <p:cNvPr id="9" name="TextBox 8">
              <a:extLst>
                <a:ext uri="{FF2B5EF4-FFF2-40B4-BE49-F238E27FC236}">
                  <a16:creationId xmlns:a16="http://schemas.microsoft.com/office/drawing/2014/main" id="{2A79176C-95D3-7347-9B56-5804E025773C}"/>
                </a:ext>
              </a:extLst>
            </p:cNvPr>
            <p:cNvSpPr txBox="1"/>
            <p:nvPr/>
          </p:nvSpPr>
          <p:spPr>
            <a:xfrm>
              <a:off x="9221347" y="2258563"/>
              <a:ext cx="409086" cy="584775"/>
            </a:xfrm>
            <a:prstGeom prst="rect">
              <a:avLst/>
            </a:prstGeom>
            <a:solidFill>
              <a:schemeClr val="bg1">
                <a:lumMod val="85000"/>
              </a:schemeClr>
            </a:solid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𝜇</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C93D96-789F-6A45-B4D9-4D52BA4190D8}"/>
                    </a:ext>
                  </a:extLst>
                </p:cNvPr>
                <p:cNvSpPr txBox="1"/>
                <p:nvPr/>
              </p:nvSpPr>
              <p:spPr>
                <a:xfrm>
                  <a:off x="9198082" y="3545021"/>
                  <a:ext cx="528093" cy="584775"/>
                </a:xfrm>
                <a:prstGeom prst="rect">
                  <a:avLst/>
                </a:prstGeom>
                <a:solidFill>
                  <a:schemeClr val="bg1">
                    <a:lumMod val="85000"/>
                  </a:schemeClr>
                </a:solidFill>
                <a:ln w="12700">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𝜎</m:t>
                        </m:r>
                      </m:oMath>
                    </m:oMathPara>
                  </a14:m>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B8C93D96-789F-6A45-B4D9-4D52BA4190D8}"/>
                    </a:ext>
                  </a:extLst>
                </p:cNvPr>
                <p:cNvSpPr txBox="1">
                  <a:spLocks noRot="1" noChangeAspect="1" noMove="1" noResize="1" noEditPoints="1" noAdjustHandles="1" noChangeArrowheads="1" noChangeShapeType="1" noTextEdit="1"/>
                </p:cNvSpPr>
                <p:nvPr/>
              </p:nvSpPr>
              <p:spPr>
                <a:xfrm>
                  <a:off x="9198082" y="3545021"/>
                  <a:ext cx="528093" cy="584775"/>
                </a:xfrm>
                <a:prstGeom prst="rect">
                  <a:avLst/>
                </a:prstGeom>
                <a:blipFill>
                  <a:blip r:embed="rId3"/>
                  <a:stretch>
                    <a:fillRect/>
                  </a:stretch>
                </a:blipFill>
                <a:ln w="12700">
                  <a:solidFill>
                    <a:schemeClr val="bg1">
                      <a:lumMod val="65000"/>
                    </a:schemeClr>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4259851-1AC2-7845-A129-6C3ED8F62DD8}"/>
                </a:ext>
              </a:extLst>
            </p:cNvPr>
            <p:cNvCxnSpPr>
              <a:cxnSpLocks/>
              <a:stCxn id="8" idx="3"/>
              <a:endCxn id="9" idx="1"/>
            </p:cNvCxnSpPr>
            <p:nvPr/>
          </p:nvCxnSpPr>
          <p:spPr>
            <a:xfrm flipV="1">
              <a:off x="6734117" y="2550951"/>
              <a:ext cx="2487230" cy="183034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4EEEFE-4D7E-5E4C-B7AF-C72B0ABDDD03}"/>
                </a:ext>
              </a:extLst>
            </p:cNvPr>
            <p:cNvCxnSpPr>
              <a:cxnSpLocks/>
              <a:endCxn id="10" idx="1"/>
            </p:cNvCxnSpPr>
            <p:nvPr/>
          </p:nvCxnSpPr>
          <p:spPr>
            <a:xfrm>
              <a:off x="6702898" y="3055944"/>
              <a:ext cx="2495184" cy="78146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B551BFE-F032-234B-B99E-68B4FE351C22}"/>
                </a:ext>
              </a:extLst>
            </p:cNvPr>
            <p:cNvCxnSpPr>
              <a:cxnSpLocks/>
              <a:stCxn id="8" idx="3"/>
              <a:endCxn id="10" idx="1"/>
            </p:cNvCxnSpPr>
            <p:nvPr/>
          </p:nvCxnSpPr>
          <p:spPr>
            <a:xfrm flipV="1">
              <a:off x="6734117" y="3837409"/>
              <a:ext cx="2463965" cy="54388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8065C6A-8466-1E4A-9E39-253E844763C0}"/>
              </a:ext>
            </a:extLst>
          </p:cNvPr>
          <p:cNvSpPr txBox="1"/>
          <p:nvPr/>
        </p:nvSpPr>
        <p:spPr>
          <a:xfrm>
            <a:off x="4029939" y="1995079"/>
            <a:ext cx="814647" cy="584775"/>
          </a:xfrm>
          <a:prstGeom prst="rect">
            <a:avLst/>
          </a:prstGeom>
          <a:solidFill>
            <a:schemeClr val="accent2">
              <a:lumMod val="40000"/>
              <a:lumOff val="60000"/>
            </a:schemeClr>
          </a:solid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3">
                    <a:lumMod val="50000"/>
                  </a:schemeClr>
                </a:solidFill>
                <a:effectLst/>
                <a:uLnTx/>
                <a:uFillTx/>
                <a:latin typeface="Calibri" panose="020F0502020204030204"/>
                <a:ea typeface="+mn-ea"/>
                <a:cs typeface="+mn-cs"/>
              </a:rPr>
              <a:t>skill</a:t>
            </a:r>
          </a:p>
        </p:txBody>
      </p:sp>
      <p:cxnSp>
        <p:nvCxnSpPr>
          <p:cNvPr id="15" name="Straight Arrow Connector 14">
            <a:extLst>
              <a:ext uri="{FF2B5EF4-FFF2-40B4-BE49-F238E27FC236}">
                <a16:creationId xmlns:a16="http://schemas.microsoft.com/office/drawing/2014/main" id="{4288C521-6C45-4246-B392-140FEBEC955C}"/>
              </a:ext>
            </a:extLst>
          </p:cNvPr>
          <p:cNvCxnSpPr>
            <a:cxnSpLocks/>
            <a:endCxn id="9" idx="1"/>
          </p:cNvCxnSpPr>
          <p:nvPr/>
        </p:nvCxnSpPr>
        <p:spPr>
          <a:xfrm>
            <a:off x="4852232" y="2287466"/>
            <a:ext cx="2776523" cy="86983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E49794C-5859-DF4F-8783-650FA7BF78F5}"/>
                  </a:ext>
                </a:extLst>
              </p:cNvPr>
              <p:cNvSpPr/>
              <p:nvPr/>
            </p:nvSpPr>
            <p:spPr>
              <a:xfrm>
                <a:off x="3979079" y="5833131"/>
                <a:ext cx="5452787" cy="523220"/>
              </a:xfrm>
              <a:prstGeom prst="rect">
                <a:avLst/>
              </a:prstGeom>
            </p:spPr>
            <p:txBody>
              <a:bodyPr wrap="square">
                <a:spAutoFit/>
              </a:bodyPr>
              <a:lstStyle/>
              <a:p>
                <a:pPr>
                  <a:spcAft>
                    <a:spcPts val="600"/>
                  </a:spcAf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Predict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8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𝜇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and</a:t>
                </a:r>
                <a:r>
                  <a:rPr kumimoji="0" lang="zh-CN" altLang="en-US" sz="28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 </a:t>
                </a:r>
                <a14:m>
                  <m:oMath xmlns:m="http://schemas.openxmlformats.org/officeDocument/2006/math">
                    <m:r>
                      <a:rPr lang="en-US" sz="2800" i="1">
                        <a:solidFill>
                          <a:srgbClr val="C00000"/>
                        </a:solidFill>
                        <a:latin typeface="Cambria Math" panose="02040503050406030204" pitchFamily="18" charset="0"/>
                        <a:ea typeface="Cambria Math" panose="02040503050406030204" pitchFamily="18" charset="0"/>
                      </a:rPr>
                      <m:t>𝜎</m:t>
                    </m:r>
                  </m:oMath>
                </a14:m>
                <a:r>
                  <a:rPr lang="en-US" sz="2800" noProof="0" dirty="0">
                    <a:solidFill>
                      <a:srgbClr val="C00000"/>
                    </a:solidFill>
                    <a:latin typeface="Calibri" panose="020F0502020204030204"/>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Rectangle 16">
                <a:extLst>
                  <a:ext uri="{FF2B5EF4-FFF2-40B4-BE49-F238E27FC236}">
                    <a16:creationId xmlns:a16="http://schemas.microsoft.com/office/drawing/2014/main" id="{3E49794C-5859-DF4F-8783-650FA7BF78F5}"/>
                  </a:ext>
                </a:extLst>
              </p:cNvPr>
              <p:cNvSpPr>
                <a:spLocks noRot="1" noChangeAspect="1" noMove="1" noResize="1" noEditPoints="1" noAdjustHandles="1" noChangeArrowheads="1" noChangeShapeType="1" noTextEdit="1"/>
              </p:cNvSpPr>
              <p:nvPr/>
            </p:nvSpPr>
            <p:spPr>
              <a:xfrm>
                <a:off x="3979079" y="5833131"/>
                <a:ext cx="5452787" cy="523220"/>
              </a:xfrm>
              <a:prstGeom prst="rect">
                <a:avLst/>
              </a:prstGeom>
              <a:blipFill>
                <a:blip r:embed="rId4"/>
                <a:stretch>
                  <a:fillRect l="-930" t="-11905" b="-30952"/>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1CB4476-C550-5F42-AC47-08AC1245211B}"/>
              </a:ext>
            </a:extLst>
          </p:cNvPr>
          <p:cNvCxnSpPr>
            <a:cxnSpLocks/>
            <a:stCxn id="14" idx="3"/>
            <a:endCxn id="10" idx="1"/>
          </p:cNvCxnSpPr>
          <p:nvPr/>
        </p:nvCxnSpPr>
        <p:spPr>
          <a:xfrm>
            <a:off x="4844586" y="2287467"/>
            <a:ext cx="2760904" cy="215628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64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C397A1-B301-48EF-8CCB-615F90659084}"/>
              </a:ext>
            </a:extLst>
          </p:cNvPr>
          <p:cNvSpPr>
            <a:spLocks noGrp="1"/>
          </p:cNvSpPr>
          <p:nvPr>
            <p:ph type="title"/>
          </p:nvPr>
        </p:nvSpPr>
        <p:spPr/>
        <p:txBody>
          <a:bodyPr/>
          <a:lstStyle/>
          <a:p>
            <a:r>
              <a:rPr lang="en-US" dirty="0"/>
              <a:t>Comparative Models</a:t>
            </a:r>
          </a:p>
        </p:txBody>
      </p:sp>
      <p:sp>
        <p:nvSpPr>
          <p:cNvPr id="4" name="Slide Number Placeholder 3">
            <a:extLst>
              <a:ext uri="{FF2B5EF4-FFF2-40B4-BE49-F238E27FC236}">
                <a16:creationId xmlns:a16="http://schemas.microsoft.com/office/drawing/2014/main" id="{3E2A042E-D1A3-4487-BAAA-BFB8AC388C5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pic>
        <p:nvPicPr>
          <p:cNvPr id="8" name="Picture 7">
            <a:extLst>
              <a:ext uri="{FF2B5EF4-FFF2-40B4-BE49-F238E27FC236}">
                <a16:creationId xmlns:a16="http://schemas.microsoft.com/office/drawing/2014/main" id="{6312E037-DE14-496E-94D9-4C288F2A8791}"/>
              </a:ext>
            </a:extLst>
          </p:cNvPr>
          <p:cNvPicPr>
            <a:picLocks noChangeAspect="1"/>
          </p:cNvPicPr>
          <p:nvPr/>
        </p:nvPicPr>
        <p:blipFill>
          <a:blip r:embed="rId3"/>
          <a:stretch>
            <a:fillRect/>
          </a:stretch>
        </p:blipFill>
        <p:spPr>
          <a:xfrm>
            <a:off x="609600" y="1628275"/>
            <a:ext cx="11052657" cy="4286778"/>
          </a:xfrm>
          <a:prstGeom prst="rect">
            <a:avLst/>
          </a:prstGeom>
        </p:spPr>
      </p:pic>
      <p:sp>
        <p:nvSpPr>
          <p:cNvPr id="7" name="TextBox 6">
            <a:extLst>
              <a:ext uri="{FF2B5EF4-FFF2-40B4-BE49-F238E27FC236}">
                <a16:creationId xmlns:a16="http://schemas.microsoft.com/office/drawing/2014/main" id="{B8A41131-2F54-436D-A349-80FA04637453}"/>
              </a:ext>
            </a:extLst>
          </p:cNvPr>
          <p:cNvSpPr txBox="1"/>
          <p:nvPr/>
        </p:nvSpPr>
        <p:spPr>
          <a:xfrm>
            <a:off x="4258703" y="2043090"/>
            <a:ext cx="4478897" cy="877163"/>
          </a:xfrm>
          <a:prstGeom prst="rect">
            <a:avLst/>
          </a:prstGeom>
          <a:noFill/>
          <a:ln w="19050">
            <a:solidFill>
              <a:schemeClr val="tx1"/>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 = </a:t>
            </a:r>
            <a:r>
              <a:rPr kumimoji="0" lang="zh-CN" altLang="en-US" sz="2800" b="0" i="0" u="none" strike="noStrike" kern="1200" cap="none" spc="0" normalizeH="0" baseline="0" noProof="0" dirty="0">
                <a:ln>
                  <a:noFill/>
                </a:ln>
                <a:solidFill>
                  <a:srgbClr val="000000">
                    <a:lumMod val="65000"/>
                  </a:srgbClr>
                </a:solidFill>
                <a:effectLst/>
                <a:uLnTx/>
                <a:uFillTx/>
                <a:latin typeface="Arial"/>
                <a:ea typeface="宋体" panose="02010600030101010101" pitchFamily="2" charset="-122"/>
                <a:cs typeface="+mn-cs"/>
              </a:rPr>
              <a:t>𝝱</a:t>
            </a:r>
            <a:r>
              <a:rPr kumimoji="0" lang="en-US" altLang="zh-CN" sz="2800" b="0" i="0" u="none" strike="noStrike" kern="1200" cap="none" spc="0" normalizeH="0" baseline="-25000" noProof="0" dirty="0">
                <a:ln>
                  <a:noFill/>
                </a:ln>
                <a:solidFill>
                  <a:srgbClr val="000000">
                    <a:lumMod val="65000"/>
                  </a:srgbClr>
                </a:solidFill>
                <a:effectLst/>
                <a:uLnTx/>
                <a:uFillTx/>
                <a:latin typeface="Arial"/>
                <a:ea typeface="宋体" panose="02010600030101010101" pitchFamily="2" charset="-122"/>
                <a:cs typeface="+mn-cs"/>
              </a:rPr>
              <a:t>0</a:t>
            </a:r>
            <a:r>
              <a:rPr kumimoji="0" lang="en-US" sz="3200" b="0" i="0" u="none" strike="noStrike" kern="1200" cap="none" spc="0" normalizeH="0" baseline="0" noProof="0" dirty="0">
                <a:ln>
                  <a:noFill/>
                </a:ln>
                <a:solidFill>
                  <a:srgbClr val="000000">
                    <a:lumMod val="65000"/>
                  </a:srgbClr>
                </a:solidFill>
                <a:effectLst/>
                <a:uLnTx/>
                <a:uFillTx/>
                <a:latin typeface="Arial"/>
                <a:ea typeface="+mn-ea"/>
                <a:cs typeface="+mn-cs"/>
              </a:rPr>
              <a:t> </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zh-CN" altLang="en-US" sz="2800" b="0" i="0" u="none" strike="noStrike" kern="1200" cap="none" spc="0" normalizeH="0" baseline="0" noProof="0" dirty="0">
                <a:ln>
                  <a:noFill/>
                </a:ln>
                <a:solidFill>
                  <a:srgbClr val="000000">
                    <a:lumMod val="65000"/>
                  </a:srgbClr>
                </a:solidFill>
                <a:effectLst/>
                <a:uLnTx/>
                <a:uFillTx/>
                <a:latin typeface="Arial"/>
                <a:ea typeface="宋体" panose="02010600030101010101" pitchFamily="2" charset="-122"/>
                <a:cs typeface="+mn-cs"/>
              </a:rPr>
              <a:t>𝝱</a:t>
            </a:r>
            <a:r>
              <a:rPr kumimoji="0" lang="en-US" altLang="zh-CN" sz="2800" b="0" i="0" u="none" strike="noStrike" kern="1200" cap="none" spc="0" normalizeH="0" baseline="-25000" noProof="0" dirty="0">
                <a:ln>
                  <a:noFill/>
                </a:ln>
                <a:solidFill>
                  <a:srgbClr val="000000">
                    <a:lumMod val="65000"/>
                  </a:srgbClr>
                </a:solidFill>
                <a:effectLst/>
                <a:uLnTx/>
                <a:uFillTx/>
                <a:latin typeface="Arial"/>
                <a:ea typeface="宋体" panose="02010600030101010101" pitchFamily="2" charset="-122"/>
                <a:cs typeface="+mn-cs"/>
              </a:rPr>
              <a:t>1</a:t>
            </a:r>
            <a:r>
              <a:rPr kumimoji="0" lang="en-US" altLang="zh-CN" sz="2800" b="0" i="0" u="none" strike="noStrike" kern="1200" cap="none" spc="0" normalizeH="0" baseline="0" noProof="0" dirty="0">
                <a:ln>
                  <a:noFill/>
                </a:ln>
                <a:solidFill>
                  <a:srgbClr val="008000"/>
                </a:solidFill>
                <a:effectLst/>
                <a:uLnTx/>
                <a:uFillTx/>
                <a:latin typeface="Arial"/>
                <a:ea typeface="宋体" panose="02010600030101010101" pitchFamily="2" charset="-122"/>
                <a:cs typeface="+mn-cs"/>
              </a:rPr>
              <a:t>d</a:t>
            </a:r>
            <a:r>
              <a:rPr kumimoji="0" lang="en-US" sz="2800" b="0" i="0" u="none" strike="noStrike" kern="1200" cap="none" spc="0" normalizeH="0" baseline="0" noProof="0" dirty="0">
                <a:ln>
                  <a:noFill/>
                </a:ln>
                <a:solidFill>
                  <a:srgbClr val="000000"/>
                </a:solidFill>
                <a:effectLst/>
                <a:uLnTx/>
                <a:uFillTx/>
                <a:latin typeface="Arial"/>
                <a:ea typeface="+mn-ea"/>
                <a:cs typeface="+mn-cs"/>
              </a:rPr>
              <a:t> + </a:t>
            </a:r>
            <a:r>
              <a:rPr kumimoji="0" lang="zh-CN" altLang="en-US" sz="2800" b="0" i="0" u="none" strike="noStrike" kern="1200" cap="none" spc="0" normalizeH="0" baseline="0" noProof="0" dirty="0">
                <a:ln>
                  <a:noFill/>
                </a:ln>
                <a:solidFill>
                  <a:srgbClr val="000000">
                    <a:lumMod val="65000"/>
                  </a:srgbClr>
                </a:solidFill>
                <a:effectLst/>
                <a:uLnTx/>
                <a:uFillTx/>
                <a:latin typeface="Arial"/>
                <a:ea typeface="宋体" panose="02010600030101010101" pitchFamily="2" charset="-122"/>
                <a:cs typeface="+mn-cs"/>
              </a:rPr>
              <a:t>𝝱</a:t>
            </a:r>
            <a:r>
              <a:rPr kumimoji="0" lang="en-US" altLang="zh-CN" sz="2800" b="0" i="0" u="none" strike="noStrike" kern="1200" cap="none" spc="0" normalizeH="0" baseline="-25000" noProof="0" dirty="0">
                <a:ln>
                  <a:noFill/>
                </a:ln>
                <a:solidFill>
                  <a:srgbClr val="000000">
                    <a:lumMod val="65000"/>
                  </a:srgbClr>
                </a:solidFill>
                <a:effectLst/>
                <a:uLnTx/>
                <a:uFillTx/>
                <a:latin typeface="Arial"/>
                <a:ea typeface="宋体" panose="02010600030101010101" pitchFamily="2" charset="-122"/>
                <a:cs typeface="+mn-cs"/>
              </a:rPr>
              <a:t>2</a:t>
            </a:r>
            <a:r>
              <a:rPr kumimoji="0" lang="en-US" altLang="zh-CN" sz="2800" b="0" i="0" u="none" strike="noStrike" kern="1200" cap="none" spc="0" normalizeH="0" baseline="0" noProof="0" dirty="0">
                <a:ln>
                  <a:noFill/>
                </a:ln>
                <a:solidFill>
                  <a:srgbClr val="0070C0"/>
                </a:solidFill>
                <a:effectLst/>
                <a:uLnTx/>
                <a:uFillTx/>
                <a:latin typeface="Arial"/>
                <a:ea typeface="宋体" panose="02010600030101010101" pitchFamily="2" charset="-122"/>
                <a:cs typeface="+mn-cs"/>
              </a:rPr>
              <a:t>s</a:t>
            </a:r>
            <a:r>
              <a:rPr kumimoji="0" lang="en-US" sz="2800" b="0" i="0" u="none" strike="noStrike" kern="1200" cap="none" spc="0" normalizeH="0" baseline="0" noProof="0" dirty="0">
                <a:ln>
                  <a:noFill/>
                </a:ln>
                <a:solidFill>
                  <a:srgbClr val="000000"/>
                </a:solidFill>
                <a:effectLst/>
                <a:uLnTx/>
                <a:uFillTx/>
                <a:latin typeface="Arial"/>
                <a:ea typeface="+mn-ea"/>
                <a:cs typeface="+mn-cs"/>
              </a:rPr>
              <a:t> + </a:t>
            </a:r>
            <a:r>
              <a:rPr kumimoji="0" lang="zh-CN" altLang="en-US" sz="2800" b="0" i="0" u="none" strike="noStrike" kern="1200" cap="none" spc="0" normalizeH="0" baseline="0" noProof="0" dirty="0">
                <a:ln>
                  <a:noFill/>
                </a:ln>
                <a:solidFill>
                  <a:srgbClr val="000000">
                    <a:lumMod val="65000"/>
                  </a:srgbClr>
                </a:solidFill>
                <a:effectLst/>
                <a:uLnTx/>
                <a:uFillTx/>
                <a:latin typeface="Arial"/>
                <a:ea typeface="宋体" panose="02010600030101010101" pitchFamily="2" charset="-122"/>
                <a:cs typeface="+mn-cs"/>
              </a:rPr>
              <a:t>𝝱</a:t>
            </a:r>
            <a:r>
              <a:rPr kumimoji="0" lang="en-US" altLang="zh-CN" sz="2800" b="0" i="0" u="none" strike="noStrike" kern="1200" cap="none" spc="0" normalizeH="0" baseline="-25000" noProof="0" dirty="0">
                <a:ln>
                  <a:noFill/>
                </a:ln>
                <a:solidFill>
                  <a:srgbClr val="000000">
                    <a:lumMod val="65000"/>
                  </a:srgbClr>
                </a:solidFill>
                <a:effectLst/>
                <a:uLnTx/>
                <a:uFillTx/>
                <a:latin typeface="Arial"/>
                <a:ea typeface="宋体" panose="02010600030101010101" pitchFamily="2" charset="-122"/>
                <a:cs typeface="+mn-cs"/>
              </a:rPr>
              <a:t>3</a:t>
            </a:r>
            <a:r>
              <a:rPr kumimoji="0" lang="en-US" altLang="zh-CN" sz="2800" b="0" i="0" u="none" strike="noStrike" kern="1200" cap="none" spc="0" normalizeH="0" baseline="0" noProof="0" dirty="0">
                <a:ln>
                  <a:noFill/>
                </a:ln>
                <a:solidFill>
                  <a:srgbClr val="008000"/>
                </a:solidFill>
                <a:effectLst/>
                <a:uLnTx/>
                <a:uFillTx/>
                <a:latin typeface="Arial"/>
                <a:ea typeface="宋体" panose="02010600030101010101" pitchFamily="2" charset="-122"/>
                <a:cs typeface="+mn-cs"/>
              </a:rPr>
              <a:t>d</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altLang="zh-CN" sz="2800" b="0" i="0" u="none" strike="noStrike" kern="1200" cap="none" spc="0" normalizeH="0" baseline="0" noProof="0" dirty="0">
                <a:ln>
                  <a:noFill/>
                </a:ln>
                <a:solidFill>
                  <a:srgbClr val="0070C0"/>
                </a:solidFill>
                <a:effectLst/>
                <a:uLnTx/>
                <a:uFillTx/>
                <a:latin typeface="Arial"/>
                <a:ea typeface="宋体" panose="02010600030101010101" pitchFamily="2" charset="-122"/>
                <a:cs typeface="+mn-cs"/>
              </a:rPr>
              <a:t>s</a:t>
            </a:r>
            <a:br>
              <a:rPr kumimoji="0" lang="en-US" sz="2800" b="0" i="0" u="none" strike="noStrike" kern="1200" cap="none" spc="0" normalizeH="0" baseline="0" noProof="0" dirty="0">
                <a:ln>
                  <a:noFill/>
                </a:ln>
                <a:solidFill>
                  <a:srgbClr val="000000"/>
                </a:solidFill>
                <a:effectLst/>
                <a:uLnTx/>
                <a:uFillTx/>
                <a:latin typeface="Arial"/>
                <a:ea typeface="+mn-ea"/>
                <a:cs typeface="+mn-cs"/>
              </a:rPr>
            </a:br>
            <a:r>
              <a:rPr kumimoji="0" lang="en-US" sz="700" b="0" i="0" u="none" strike="noStrike" kern="1200" cap="none" spc="0" normalizeH="0" baseline="0" noProof="0" dirty="0">
                <a:ln>
                  <a:noFill/>
                </a:ln>
                <a:solidFill>
                  <a:srgbClr val="000000"/>
                </a:solidFill>
                <a:effectLst/>
                <a:uLnTx/>
                <a:uFillTx/>
                <a:latin typeface="Arial"/>
                <a:ea typeface="+mn-ea"/>
                <a:cs typeface="+mn-cs"/>
              </a:rPr>
              <a:t> </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8000"/>
                </a:solidFill>
                <a:effectLst/>
                <a:uLnTx/>
                <a:uFillTx/>
                <a:latin typeface="Arial"/>
                <a:ea typeface="宋体" panose="02010600030101010101" pitchFamily="2" charset="-122"/>
                <a:cs typeface="+mn-cs"/>
              </a:rPr>
              <a:t>d</a:t>
            </a:r>
            <a:r>
              <a:rPr kumimoji="0" lang="zh-CN" altLang="en-US"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 </a:t>
            </a:r>
            <a:r>
              <a:rPr kumimoji="0" lang="en-US" altLang="zh-CN"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standardized</a:t>
            </a:r>
            <a:r>
              <a:rPr kumimoji="0" lang="zh-CN" altLang="en-US"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 </a:t>
            </a:r>
            <a:r>
              <a:rPr kumimoji="0" lang="en-US" altLang="zh-CN"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delay, </a:t>
            </a:r>
            <a:r>
              <a:rPr kumimoji="0" lang="en-US" altLang="zh-CN" sz="1200" b="0" i="0" u="none" strike="noStrike" kern="1200" cap="none" spc="0" normalizeH="0" baseline="0" noProof="0" dirty="0">
                <a:ln>
                  <a:noFill/>
                </a:ln>
                <a:solidFill>
                  <a:srgbClr val="0070C0"/>
                </a:solidFill>
                <a:effectLst/>
                <a:uLnTx/>
                <a:uFillTx/>
                <a:latin typeface="Arial"/>
                <a:ea typeface="宋体" panose="02010600030101010101" pitchFamily="2" charset="-122"/>
                <a:cs typeface="+mn-cs"/>
              </a:rPr>
              <a:t>s</a:t>
            </a:r>
            <a:r>
              <a:rPr kumimoji="0" lang="zh-CN" altLang="en-US"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 </a:t>
            </a:r>
            <a:r>
              <a:rPr kumimoji="0" lang="en-US" altLang="zh-CN"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standardized</a:t>
            </a:r>
            <a:r>
              <a:rPr kumimoji="0" lang="zh-CN" altLang="en-US"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 </a:t>
            </a:r>
            <a:r>
              <a:rPr kumimoji="0" lang="en-US" altLang="zh-CN" sz="1200" b="0" i="0" u="none" strike="noStrike" kern="1200" cap="none" spc="0" normalizeH="0" baseline="0" noProof="0" dirty="0">
                <a:ln>
                  <a:noFill/>
                </a:ln>
                <a:solidFill>
                  <a:srgbClr val="000000">
                    <a:lumMod val="65000"/>
                    <a:lumOff val="35000"/>
                  </a:srgbClr>
                </a:solidFill>
                <a:effectLst/>
                <a:uLnTx/>
                <a:uFillTx/>
                <a:latin typeface="Arial"/>
                <a:ea typeface="宋体" panose="02010600030101010101" pitchFamily="2" charset="-122"/>
                <a:cs typeface="+mn-cs"/>
              </a:rPr>
              <a:t>speed</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7060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29234</TotalTime>
  <Words>2498</Words>
  <Application>Microsoft Macintosh PowerPoint</Application>
  <PresentationFormat>Widescreen</PresentationFormat>
  <Paragraphs>262</Paragraphs>
  <Slides>20</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Intel Clear</vt:lpstr>
      <vt:lpstr>Arial</vt:lpstr>
      <vt:lpstr>Calibri</vt:lpstr>
      <vt:lpstr>Calibri Light</vt:lpstr>
      <vt:lpstr>Cambria Math</vt:lpstr>
      <vt:lpstr>Office Theme</vt:lpstr>
      <vt:lpstr>5_Office Theme</vt:lpstr>
      <vt:lpstr>1_Office Theme</vt:lpstr>
      <vt:lpstr>2_Office Theme</vt:lpstr>
      <vt:lpstr>4_Office Theme</vt:lpstr>
      <vt:lpstr>Game Input with Delay - A Model for the Time to Select a Target with a Mouse </vt:lpstr>
      <vt:lpstr>Motivation</vt:lpstr>
      <vt:lpstr>Motivation </vt:lpstr>
      <vt:lpstr>Methodology</vt:lpstr>
      <vt:lpstr>Puck Hunt - the Game of Moving Target Selection [Claypool et al. 2017 ]</vt:lpstr>
      <vt:lpstr>Datasets</vt:lpstr>
      <vt:lpstr>Probability Distribution of Elapsed Time </vt:lpstr>
      <vt:lpstr>Multivariate Multiple Regression</vt:lpstr>
      <vt:lpstr>Comparative Models</vt:lpstr>
      <vt:lpstr>Models </vt:lpstr>
      <vt:lpstr>Model Fit</vt:lpstr>
      <vt:lpstr>Simulation</vt:lpstr>
      <vt:lpstr>Win rate vs delay -- skill</vt:lpstr>
      <vt:lpstr>Conclusion</vt:lpstr>
      <vt:lpstr>Future Work</vt:lpstr>
      <vt:lpstr>Game Input with Delay - A Model for the Time to Select a Target with a Mouse </vt:lpstr>
      <vt:lpstr>Facts of latency and interactivity</vt:lpstr>
      <vt:lpstr>Motivation</vt:lpstr>
      <vt:lpstr>Data preprocessing</vt:lpstr>
      <vt:lpstr>Data Preprocessing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is Better? The Effects of Local Latencies on Competitive First-Person Shooter Game Players</dc:title>
  <dc:creator>Liu, Shengmei</dc:creator>
  <cp:lastModifiedBy>Liu, Shengmei</cp:lastModifiedBy>
  <cp:revision>474</cp:revision>
  <dcterms:created xsi:type="dcterms:W3CDTF">2021-03-18T05:36:02Z</dcterms:created>
  <dcterms:modified xsi:type="dcterms:W3CDTF">2021-06-08T04:10:26Z</dcterms:modified>
</cp:coreProperties>
</file>