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95" r:id="rId3"/>
    <p:sldId id="312" r:id="rId4"/>
    <p:sldId id="313" r:id="rId5"/>
    <p:sldId id="315" r:id="rId6"/>
    <p:sldId id="323" r:id="rId7"/>
    <p:sldId id="280" r:id="rId8"/>
    <p:sldId id="262" r:id="rId9"/>
    <p:sldId id="291" r:id="rId10"/>
    <p:sldId id="316" r:id="rId11"/>
    <p:sldId id="317" r:id="rId12"/>
    <p:sldId id="322" r:id="rId13"/>
    <p:sldId id="324" r:id="rId14"/>
    <p:sldId id="263" r:id="rId15"/>
    <p:sldId id="264" r:id="rId16"/>
    <p:sldId id="320" r:id="rId17"/>
    <p:sldId id="321" r:id="rId18"/>
    <p:sldId id="32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8" autoAdjust="0"/>
    <p:restoredTop sz="94660"/>
  </p:normalViewPr>
  <p:slideViewPr>
    <p:cSldViewPr snapToGrid="0">
      <p:cViewPr varScale="1">
        <p:scale>
          <a:sx n="58" d="100"/>
          <a:sy n="58" d="100"/>
        </p:scale>
        <p:origin x="621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A604-7717-471D-8740-BE442AA619F3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AA19-2EF8-4BB8-8217-AB63E8189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2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08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2207-1F47-093A-26A6-EDEF05BA1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2607"/>
            <a:ext cx="9144000" cy="189518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C28BC-4B92-BC09-D1F5-0D1601DAC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Google Shape;17;p21" descr="greyWatermark-20.png">
            <a:extLst>
              <a:ext uri="{FF2B5EF4-FFF2-40B4-BE49-F238E27FC236}">
                <a16:creationId xmlns:a16="http://schemas.microsoft.com/office/drawing/2014/main" id="{2B029265-9305-C27D-17A3-ABB59BE9537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233590" y="2981885"/>
            <a:ext cx="3958410" cy="387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0;p21">
            <a:extLst>
              <a:ext uri="{FF2B5EF4-FFF2-40B4-BE49-F238E27FC236}">
                <a16:creationId xmlns:a16="http://schemas.microsoft.com/office/drawing/2014/main" id="{E30CCE9F-C5D4-7F64-405A-81D906574D1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437984" y="5735637"/>
            <a:ext cx="2743200" cy="8893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79;p1">
            <a:extLst>
              <a:ext uri="{FF2B5EF4-FFF2-40B4-BE49-F238E27FC236}">
                <a16:creationId xmlns:a16="http://schemas.microsoft.com/office/drawing/2014/main" id="{D39C553A-941A-DAA3-D872-0C84AE0161B1}"/>
              </a:ext>
            </a:extLst>
          </p:cNvPr>
          <p:cNvCxnSpPr/>
          <p:nvPr userDrawn="1"/>
        </p:nvCxnSpPr>
        <p:spPr>
          <a:xfrm>
            <a:off x="1700585" y="2668450"/>
            <a:ext cx="8572500" cy="0"/>
          </a:xfrm>
          <a:prstGeom prst="straightConnector1">
            <a:avLst/>
          </a:prstGeom>
          <a:noFill/>
          <a:ln w="38100" cap="flat" cmpd="sng">
            <a:solidFill>
              <a:srgbClr val="AB192D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9071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E3631-E0EB-B009-6E7E-5268C0A9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95569-4D6A-ED79-35F3-B043F5770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C3ADF-1589-2456-9D18-EFDF8953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1FEB-FEC2-4C21-A80C-7650602613B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10EBE-862D-1289-51E0-7E8271C47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37D68-5268-08E5-3FD2-DE027A64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15A-61BA-4590-9ECA-3A359DE9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8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42F8F8-6F33-93D7-0AD8-56E547E52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9B6C5-8846-6479-0A57-8C9361AEA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4B69-E616-2BC9-C9C0-EEAC2D28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1FEB-FEC2-4C21-A80C-7650602613B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AA9E4-6902-09E0-AA61-B93FA2DA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4AB6B-954F-14D7-D6AA-EFC0F840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15A-61BA-4590-9ECA-3A359DE9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4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48F0-1525-1ACF-99DA-DDFBCFF7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461FD-B4FC-4CAA-A742-BD0E2CE5E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5D959-A650-BEE0-2787-D22C78AE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1FEB-FEC2-4C21-A80C-7650602613B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86AC5-E01C-C51C-0825-137F5D13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6483-34F8-CB82-72BA-4992842D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15A-61BA-4590-9ECA-3A359DE9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4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7C15-9D6B-E20F-EB08-7D97D715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0FE69-56D7-070A-488F-B232B1BE0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9D52E-8F1C-0EAE-5DC0-B6D6B735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1FEB-FEC2-4C21-A80C-7650602613B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D7E1C-799C-2C28-CFBD-61331A40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1BFA3-6A12-4350-3501-DC95CC90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15A-61BA-4590-9ECA-3A359DE9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4BA1-0218-AD56-D340-600068068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1053D-446E-FBFF-3A0D-087B81AE1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5C91B-392F-1521-1747-78D2521FA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2C151-5C12-8ECF-1329-17B5F061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1FEB-FEC2-4C21-A80C-7650602613B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689C9-48A2-A06D-92BB-FBE48C2C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185CB-7873-A9F0-CC75-4F580C2F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15A-61BA-4590-9ECA-3A359DE9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0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7D71-9688-4018-BA37-71607C325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0A41C-B952-2D06-5C8B-16D1D3631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BF82C-2C8B-61AE-31CB-75488196E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0D64E-4E47-B3A1-329D-49653B82B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0B3BBD-AEB8-C734-FFB4-2DC4CA95D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B963EC-50D1-5E06-A822-02FDB54C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1FEB-FEC2-4C21-A80C-7650602613B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22301E-B25E-77F4-6751-61F948B9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A3C266-AC8E-2958-EC54-FB2E0BB6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15A-61BA-4590-9ECA-3A359DE9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1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EF86-3B36-5806-F865-7A822499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7C309-2BA6-85EC-7FC5-5531C5FE6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1FEB-FEC2-4C21-A80C-7650602613B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8E9DB-7516-567B-ADA3-0CB7C552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EE135-DAD2-E2B9-22D1-04900A50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15A-61BA-4590-9ECA-3A359DE9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3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20A888-22C3-0BC9-062D-497C154B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1FEB-FEC2-4C21-A80C-7650602613B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376CF4-65D0-87F5-B2A2-41FC0B1A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E91BE-AFA9-9F46-4ED5-66FBAF88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15A-61BA-4590-9ECA-3A359DE9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9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6F51-EB50-D83E-02ED-A3F7EEB0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09CAC-4E27-126F-DFDF-DF1B56ED4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AEB18-1370-47C2-FABB-BA2710B11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E5833-B27C-4CF2-F89D-EF92B74B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1FEB-FEC2-4C21-A80C-7650602613B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544B3-FD77-CEF8-CF99-0A13D4C4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3DDC5-6032-83A1-7C2E-DB5F369B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15A-61BA-4590-9ECA-3A359DE9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3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14B1-ECCF-AB9E-AD6C-75AEF3FB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051948-0A7B-FB64-6B96-044FB5275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1F7EC-0547-78A1-4AC8-BADC96739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A16C7-718C-86C2-FBDF-03354FFD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1FEB-FEC2-4C21-A80C-7650602613B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EF441-697C-5726-ED28-3B80B103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C0BCF-3EED-8076-DE89-DF2DD2C7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15A-61BA-4590-9ECA-3A359DE9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4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47A2D3-834E-AA4C-8690-6BC8F0DE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D38EF-8FFE-A9E2-E8E6-278A95E52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727C3-A473-62F6-6079-E9ABDC4BF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C81FEB-FEC2-4C21-A80C-7650602613BA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9A663-EE0E-E85E-E79B-2FF0087E9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BA948-135A-003A-463F-07A28F1F7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8930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79AF15A-61BA-4590-9ECA-3A359DE9D2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oogle Shape;20;p21">
            <a:extLst>
              <a:ext uri="{FF2B5EF4-FFF2-40B4-BE49-F238E27FC236}">
                <a16:creationId xmlns:a16="http://schemas.microsoft.com/office/drawing/2014/main" id="{4D5D4DC1-C679-BF8C-0F73-EC1FB712B097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10737243" y="6356350"/>
            <a:ext cx="1233114" cy="399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1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32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+"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/>
        </p:nvSpPr>
        <p:spPr>
          <a:xfrm>
            <a:off x="2008223" y="3250743"/>
            <a:ext cx="2513533" cy="136977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ctr">
              <a:lnSpc>
                <a:spcPct val="95000"/>
              </a:lnSpc>
              <a:buClr>
                <a:schemeClr val="lt2"/>
              </a:buClr>
              <a:buSzPts val="2000"/>
            </a:pP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Aritra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Kundu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ts val="1300"/>
            </a:pPr>
            <a:r>
              <a:rPr lang="en-US" sz="16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Worcester Polytechnic Institute, USA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ts val="1300"/>
            </a:pPr>
            <a:r>
              <a:rPr lang="en-US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akundu@wpi.edu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4952180" y="3250743"/>
            <a:ext cx="2513533" cy="13697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ot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ctr">
              <a:lnSpc>
                <a:spcPct val="95000"/>
              </a:lnSpc>
              <a:buClr>
                <a:schemeClr val="lt2"/>
              </a:buClr>
              <a:buSzPts val="2000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Ragnhild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Eg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ts val="1300"/>
            </a:pPr>
            <a:r>
              <a:rPr lang="en-US" sz="1600" dirty="0" err="1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Nofima</a:t>
            </a:r>
            <a:r>
              <a:rPr lang="en-US" sz="16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, </a:t>
            </a:r>
            <a:r>
              <a:rPr lang="en-US" sz="1600" dirty="0" err="1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Tromso</a:t>
            </a:r>
            <a:r>
              <a:rPr lang="en-US" sz="16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, Norway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ts val="1300"/>
            </a:pPr>
            <a:r>
              <a:rPr lang="en-US" dirty="0">
                <a:latin typeface="NimbusRomNo9L-Regu"/>
              </a:rPr>
              <a:t>Ragnhild.Eg@Nofima.no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32389" y="1076771"/>
            <a:ext cx="11049713" cy="11607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262626"/>
              </a:buClr>
              <a:buSzPts val="2800"/>
            </a:pPr>
            <a:r>
              <a:rPr lang="en-US" sz="4400" dirty="0"/>
              <a:t>The Interplay Between Delay and Device in a Moving Target Selection Game</a:t>
            </a:r>
            <a:endParaRPr dirty="0"/>
          </a:p>
        </p:txBody>
      </p:sp>
      <p:sp>
        <p:nvSpPr>
          <p:cNvPr id="3" name="Google Shape;83;p1">
            <a:extLst>
              <a:ext uri="{FF2B5EF4-FFF2-40B4-BE49-F238E27FC236}">
                <a16:creationId xmlns:a16="http://schemas.microsoft.com/office/drawing/2014/main" id="{F8B63438-A7D2-49DE-00B8-EC840B9BCEDC}"/>
              </a:ext>
            </a:extLst>
          </p:cNvPr>
          <p:cNvSpPr txBox="1"/>
          <p:nvPr/>
        </p:nvSpPr>
        <p:spPr>
          <a:xfrm>
            <a:off x="7896136" y="3250743"/>
            <a:ext cx="2353121" cy="13697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ot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ctr">
              <a:lnSpc>
                <a:spcPct val="95000"/>
              </a:lnSpc>
              <a:buClr>
                <a:schemeClr val="lt2"/>
              </a:buClr>
              <a:buSzPts val="2000"/>
            </a:pP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Mark Claypool</a:t>
            </a:r>
            <a:endParaRPr sz="1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ts val="1300"/>
            </a:pPr>
            <a:r>
              <a:rPr lang="en-US" sz="1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Worcester Polytechnic Institute, USA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ts val="1300"/>
            </a:pPr>
            <a:r>
              <a:rPr lang="en-US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claypool@wpi.edu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29155-6DA7-B297-D4BB-019A9705D80A}"/>
              </a:ext>
            </a:extLst>
          </p:cNvPr>
          <p:cNvSpPr txBox="1"/>
          <p:nvPr/>
        </p:nvSpPr>
        <p:spPr>
          <a:xfrm>
            <a:off x="3973795" y="5033607"/>
            <a:ext cx="4460904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IEEE Conference on Games 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Milan, Italy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August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76C2A-D9F5-3B84-CA26-50F2D0D3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0" dirty="0"/>
              <a:t>Methodology – Game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BD38A-7B08-EF90-5AAA-9BF68D0B8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63" y="1751887"/>
            <a:ext cx="5406469" cy="3097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EEF10E-CEE4-7A35-0370-431EFBE58F42}"/>
              </a:ext>
            </a:extLst>
          </p:cNvPr>
          <p:cNvSpPr txBox="1"/>
          <p:nvPr/>
        </p:nvSpPr>
        <p:spPr>
          <a:xfrm>
            <a:off x="6926400" y="1690688"/>
            <a:ext cx="4946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QoE: “How was the previous game session?”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Once for each unique condition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4D0113-36FD-F375-15C0-B8ECBF3B5039}"/>
              </a:ext>
            </a:extLst>
          </p:cNvPr>
          <p:cNvGrpSpPr/>
          <p:nvPr/>
        </p:nvGrpSpPr>
        <p:grpSpPr>
          <a:xfrm>
            <a:off x="1536812" y="5373446"/>
            <a:ext cx="3290287" cy="882705"/>
            <a:chOff x="1536812" y="5373446"/>
            <a:chExt cx="3290287" cy="88270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4FE718-C867-FDB0-2280-502CB67D4579}"/>
                </a:ext>
              </a:extLst>
            </p:cNvPr>
            <p:cNvSpPr txBox="1"/>
            <p:nvPr/>
          </p:nvSpPr>
          <p:spPr>
            <a:xfrm>
              <a:off x="2419517" y="5583967"/>
              <a:ext cx="2407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Chrome Browser</a:t>
              </a:r>
            </a:p>
          </p:txBody>
        </p:sp>
        <p:pic>
          <p:nvPicPr>
            <p:cNvPr id="1026" name="Picture 2" descr="Chrome icon - Free download on Iconfinder">
              <a:extLst>
                <a:ext uri="{FF2B5EF4-FFF2-40B4-BE49-F238E27FC236}">
                  <a16:creationId xmlns:a16="http://schemas.microsoft.com/office/drawing/2014/main" id="{47443E3C-E3FB-A3C8-7DA5-467C73F7F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812" y="5373446"/>
              <a:ext cx="882705" cy="882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45D4AD9-3B1A-25CD-B5D5-8F42E1FA6AFC}"/>
              </a:ext>
            </a:extLst>
          </p:cNvPr>
          <p:cNvSpPr txBox="1"/>
          <p:nvPr/>
        </p:nvSpPr>
        <p:spPr>
          <a:xfrm>
            <a:off x="8520288" y="3044867"/>
            <a:ext cx="1758623" cy="193899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5 - Excellent </a:t>
            </a:r>
          </a:p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4 - Good </a:t>
            </a:r>
          </a:p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3 - Fair </a:t>
            </a:r>
          </a:p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2 - Poor </a:t>
            </a:r>
          </a:p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1 - Bad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2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F375-41CF-56DE-B673-4A256D15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Procedure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7E19-3B25-41FC-F64B-8A37886BF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>
            <a:normAutofit/>
          </a:bodyPr>
          <a:lstStyle/>
          <a:p>
            <a:r>
              <a:rPr lang="en-US" dirty="0"/>
              <a:t>Consent</a:t>
            </a:r>
          </a:p>
          <a:p>
            <a:r>
              <a:rPr lang="en-US" dirty="0"/>
              <a:t>One device: PC, Tablet, VR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Adjust device for comfort</a:t>
            </a:r>
          </a:p>
          <a:p>
            <a:r>
              <a:rPr lang="en-US" dirty="0"/>
              <a:t>Two practice rounds</a:t>
            </a:r>
          </a:p>
          <a:p>
            <a:r>
              <a:rPr lang="en-US" dirty="0"/>
              <a:t>Survey</a:t>
            </a:r>
          </a:p>
          <a:p>
            <a:r>
              <a:rPr lang="en-US" dirty="0"/>
              <a:t>Repeat for each device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8CAF3-24D7-9C74-01C4-A4D8B3D6F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881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/>
              <a:t>Play</a:t>
            </a:r>
          </a:p>
          <a:p>
            <a:r>
              <a:rPr lang="en-US" dirty="0"/>
              <a:t>3 target speeds: 0, 400, 500 </a:t>
            </a:r>
            <a:r>
              <a:rPr lang="en-US" dirty="0" err="1"/>
              <a:t>px</a:t>
            </a:r>
            <a:r>
              <a:rPr lang="en-US" dirty="0"/>
              <a:t>/s</a:t>
            </a:r>
          </a:p>
          <a:p>
            <a:r>
              <a:rPr lang="en-US" dirty="0"/>
              <a:t>3 target sizes: 50, 60, 70 </a:t>
            </a:r>
            <a:r>
              <a:rPr lang="en-US" dirty="0" err="1"/>
              <a:t>px</a:t>
            </a:r>
            <a:r>
              <a:rPr lang="en-US" dirty="0"/>
              <a:t> </a:t>
            </a:r>
          </a:p>
          <a:p>
            <a:r>
              <a:rPr lang="en-US" dirty="0"/>
              <a:t>3 delay levels: 69, 144, 219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Repeat twice (only 1 QoE/condition)</a:t>
            </a:r>
          </a:p>
          <a:p>
            <a:r>
              <a:rPr lang="en-US" dirty="0">
                <a:solidFill>
                  <a:srgbClr val="0070C0"/>
                </a:solidFill>
              </a:rPr>
              <a:t>54 rounds </a:t>
            </a:r>
            <a:r>
              <a:rPr lang="en-US" dirty="0"/>
              <a:t>total, shuffled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4FD651-8AB4-E621-C513-933505DABEB4}"/>
              </a:ext>
            </a:extLst>
          </p:cNvPr>
          <p:cNvGrpSpPr/>
          <p:nvPr/>
        </p:nvGrpSpPr>
        <p:grpSpPr>
          <a:xfrm>
            <a:off x="1488603" y="2905188"/>
            <a:ext cx="3536597" cy="1096106"/>
            <a:chOff x="1452028" y="3913196"/>
            <a:chExt cx="3536597" cy="1096106"/>
          </a:xfrm>
        </p:grpSpPr>
        <p:pic>
          <p:nvPicPr>
            <p:cNvPr id="2050" name="Picture 2" descr="Laptop - Free computer icons">
              <a:extLst>
                <a:ext uri="{FF2B5EF4-FFF2-40B4-BE49-F238E27FC236}">
                  <a16:creationId xmlns:a16="http://schemas.microsoft.com/office/drawing/2014/main" id="{4E4E234E-A010-B8F3-C04B-C6E11A70C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028" y="3913196"/>
              <a:ext cx="1096106" cy="109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Tablet - Free computer icons">
              <a:extLst>
                <a:ext uri="{FF2B5EF4-FFF2-40B4-BE49-F238E27FC236}">
                  <a16:creationId xmlns:a16="http://schemas.microsoft.com/office/drawing/2014/main" id="{79C90686-6C4B-96D1-F034-922E9D336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647" y="4007569"/>
              <a:ext cx="907360" cy="90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Vr glasses - Free electronics icons">
              <a:extLst>
                <a:ext uri="{FF2B5EF4-FFF2-40B4-BE49-F238E27FC236}">
                  <a16:creationId xmlns:a16="http://schemas.microsoft.com/office/drawing/2014/main" id="{91FAD140-3122-92E6-5EAC-60738306F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519" y="3913196"/>
              <a:ext cx="1096106" cy="109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781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EE31-5031-B999-E529-D095D61D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2DADC-A486-65DD-03EA-EFEC74DC7F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Recruited through University mailing lists</a:t>
            </a:r>
          </a:p>
          <a:p>
            <a:r>
              <a:rPr lang="en-US" dirty="0"/>
              <a:t>$25 raffle, plus course credit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30 participants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1FBED-887A-945D-9AC6-16257EDB8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13400" cy="4351338"/>
          </a:xfrm>
        </p:spPr>
        <p:txBody>
          <a:bodyPr>
            <a:normAutofit/>
          </a:bodyPr>
          <a:lstStyle/>
          <a:p>
            <a:r>
              <a:rPr lang="en-US" dirty="0"/>
              <a:t>Age 20.7 (4.0)</a:t>
            </a:r>
          </a:p>
          <a:p>
            <a:r>
              <a:rPr lang="en-US" dirty="0"/>
              <a:t>19 males, 10 females, 1 other</a:t>
            </a:r>
          </a:p>
          <a:p>
            <a:r>
              <a:rPr lang="en-US" dirty="0"/>
              <a:t>Gamer self-rating  3.6 (1.2)</a:t>
            </a:r>
          </a:p>
          <a:p>
            <a:r>
              <a:rPr lang="en-US" dirty="0"/>
              <a:t>Hours/week:</a:t>
            </a:r>
          </a:p>
          <a:p>
            <a:pPr marL="457200" lvl="1" indent="0">
              <a:buNone/>
            </a:pPr>
            <a:r>
              <a:rPr lang="en-US" dirty="0"/>
              <a:t>Play: 	10.7 (10.3)</a:t>
            </a:r>
          </a:p>
          <a:p>
            <a:pPr marL="457200" lvl="1" indent="0">
              <a:buNone/>
            </a:pPr>
            <a:r>
              <a:rPr lang="en-US" dirty="0"/>
              <a:t>PC: 	46.9 (17.4)</a:t>
            </a:r>
          </a:p>
          <a:p>
            <a:pPr marL="457200" lvl="1" indent="0">
              <a:buNone/>
            </a:pPr>
            <a:r>
              <a:rPr lang="en-US" dirty="0"/>
              <a:t>Tablet: 	  3.0 (  7.6)</a:t>
            </a:r>
          </a:p>
          <a:p>
            <a:pPr marL="457200" lvl="1" indent="0">
              <a:buNone/>
            </a:pPr>
            <a:r>
              <a:rPr lang="en-US" dirty="0"/>
              <a:t>VR: 	  0.2 (  0.7)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8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F6F5-1E0D-AC56-3926-AA02C8B7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F3CA2-B53B-1DA7-5DF6-12756560A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Methodology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Results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75552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461B1B-9246-D683-4034-C89DC35FA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20" y="365207"/>
            <a:ext cx="4937760" cy="2928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F8B4D9-C1F0-296F-1DAB-048F291FD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15" y="379546"/>
            <a:ext cx="4937760" cy="2899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FE4D08-6A11-C679-60E0-37462EC67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95" y="3866997"/>
            <a:ext cx="4572000" cy="25880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91F8DB-C50F-BF69-466B-07A1AC659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51054"/>
            <a:ext cx="4572000" cy="2619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8E5A9-8B4B-93EB-A537-A7BA07DB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9019375" y="2554445"/>
            <a:ext cx="5113299" cy="1048719"/>
          </a:xfrm>
        </p:spPr>
        <p:txBody>
          <a:bodyPr/>
          <a:lstStyle/>
          <a:p>
            <a:r>
              <a:rPr lang="en-US" dirty="0"/>
              <a:t>Player Performance</a:t>
            </a:r>
          </a:p>
        </p:txBody>
      </p:sp>
    </p:spTree>
    <p:extLst>
      <p:ext uri="{BB962C8B-B14F-4D97-AF65-F5344CB8AC3E}">
        <p14:creationId xmlns:p14="http://schemas.microsoft.com/office/powerpoint/2010/main" val="247464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DE3E4F-EAAD-8107-9205-07028FA9F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969" y="477331"/>
            <a:ext cx="5859566" cy="3169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73D655-2761-182D-6AA9-1E188AE43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331"/>
            <a:ext cx="5531662" cy="31691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9B702F-3DF9-8F0D-1C85-3DC5AA815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600" y="4198944"/>
            <a:ext cx="7573446" cy="233340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588E4E3-1E18-E441-4A5B-0A5C719E35D7}"/>
              </a:ext>
            </a:extLst>
          </p:cNvPr>
          <p:cNvSpPr/>
          <p:nvPr/>
        </p:nvSpPr>
        <p:spPr>
          <a:xfrm>
            <a:off x="8317382" y="5881421"/>
            <a:ext cx="1243584" cy="577901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E7BFE2-015C-8A6B-2EB3-1CA03CF04864}"/>
              </a:ext>
            </a:extLst>
          </p:cNvPr>
          <p:cNvSpPr txBox="1">
            <a:spLocks/>
          </p:cNvSpPr>
          <p:nvPr/>
        </p:nvSpPr>
        <p:spPr>
          <a:xfrm rot="5400000">
            <a:off x="10160012" y="4327967"/>
            <a:ext cx="2596894" cy="7989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QoE</a:t>
            </a:r>
          </a:p>
        </p:txBody>
      </p:sp>
    </p:spTree>
    <p:extLst>
      <p:ext uri="{BB962C8B-B14F-4D97-AF65-F5344CB8AC3E}">
        <p14:creationId xmlns:p14="http://schemas.microsoft.com/office/powerpoint/2010/main" val="237280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B14B5-9977-0D4F-6E04-11C12B20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091F2-2398-BC09-7433-7A7288AE4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Delay matters</a:t>
            </a:r>
          </a:p>
          <a:p>
            <a:pPr lvl="1"/>
            <a:r>
              <a:rPr lang="en-US" dirty="0"/>
              <a:t>But only at highest level (200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Confirm long line of results [</a:t>
            </a:r>
            <a:r>
              <a:rPr lang="en-US" dirty="0">
                <a:solidFill>
                  <a:srgbClr val="0070C0"/>
                </a:solidFill>
              </a:rPr>
              <a:t>9-11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13</a:t>
            </a:r>
            <a:r>
              <a:rPr lang="en-US" dirty="0"/>
              <a:t>], novel for </a:t>
            </a:r>
            <a:r>
              <a:rPr lang="en-US" dirty="0">
                <a:solidFill>
                  <a:srgbClr val="C00000"/>
                </a:solidFill>
              </a:rPr>
              <a:t>VR</a:t>
            </a:r>
          </a:p>
          <a:p>
            <a:r>
              <a:rPr lang="en-US" dirty="0"/>
              <a:t>Device matters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PC</a:t>
            </a:r>
            <a:r>
              <a:rPr lang="en-US" dirty="0"/>
              <a:t> worst, </a:t>
            </a:r>
            <a:r>
              <a:rPr lang="en-US" dirty="0">
                <a:solidFill>
                  <a:srgbClr val="0070C0"/>
                </a:solidFill>
              </a:rPr>
              <a:t>Tablet</a:t>
            </a:r>
            <a:r>
              <a:rPr lang="en-US" dirty="0"/>
              <a:t> best</a:t>
            </a:r>
          </a:p>
          <a:p>
            <a:pPr lvl="1"/>
            <a:r>
              <a:rPr lang="en-US" dirty="0"/>
              <a:t>Contradicts mouse [</a:t>
            </a:r>
            <a:r>
              <a:rPr lang="en-US" dirty="0">
                <a:solidFill>
                  <a:srgbClr val="0070C0"/>
                </a:solidFill>
              </a:rPr>
              <a:t>16</a:t>
            </a:r>
            <a:r>
              <a:rPr lang="en-US" dirty="0"/>
              <a:t>], controller [</a:t>
            </a:r>
            <a:r>
              <a:rPr lang="en-US" dirty="0">
                <a:solidFill>
                  <a:srgbClr val="0070C0"/>
                </a:solidFill>
              </a:rPr>
              <a:t>10</a:t>
            </a:r>
            <a:r>
              <a:rPr lang="en-US" dirty="0"/>
              <a:t>], but </a:t>
            </a:r>
            <a:r>
              <a:rPr lang="en-US" dirty="0">
                <a:solidFill>
                  <a:srgbClr val="008000"/>
                </a:solidFill>
              </a:rPr>
              <a:t>PC</a:t>
            </a:r>
            <a:r>
              <a:rPr lang="en-US" dirty="0"/>
              <a:t> has small screen, may matter [</a:t>
            </a:r>
            <a:r>
              <a:rPr lang="en-US" dirty="0">
                <a:solidFill>
                  <a:srgbClr val="0070C0"/>
                </a:solidFill>
              </a:rPr>
              <a:t>20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Mediates delay –  high-end not as bad for </a:t>
            </a:r>
            <a:r>
              <a:rPr lang="en-US" dirty="0">
                <a:solidFill>
                  <a:srgbClr val="0070C0"/>
                </a:solidFill>
              </a:rPr>
              <a:t>Tablet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VR</a:t>
            </a:r>
          </a:p>
          <a:p>
            <a:r>
              <a:rPr lang="en-US" dirty="0"/>
              <a:t>QoE similar for all (significant, but small)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ADD48D-3EED-14B3-366A-991B4B3E7A66}"/>
              </a:ext>
            </a:extLst>
          </p:cNvPr>
          <p:cNvGrpSpPr/>
          <p:nvPr/>
        </p:nvGrpSpPr>
        <p:grpSpPr>
          <a:xfrm>
            <a:off x="9400828" y="198956"/>
            <a:ext cx="2316619" cy="2318342"/>
            <a:chOff x="1452028" y="4957279"/>
            <a:chExt cx="2316619" cy="2318342"/>
          </a:xfrm>
        </p:grpSpPr>
        <p:pic>
          <p:nvPicPr>
            <p:cNvPr id="5" name="Picture 2" descr="Laptop - Free computer icons">
              <a:extLst>
                <a:ext uri="{FF2B5EF4-FFF2-40B4-BE49-F238E27FC236}">
                  <a16:creationId xmlns:a16="http://schemas.microsoft.com/office/drawing/2014/main" id="{FE9D7553-47F8-6F87-84C2-DB0D390E5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841" y="6179515"/>
              <a:ext cx="1096106" cy="109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Tablet - Free computer icons">
              <a:extLst>
                <a:ext uri="{FF2B5EF4-FFF2-40B4-BE49-F238E27FC236}">
                  <a16:creationId xmlns:a16="http://schemas.microsoft.com/office/drawing/2014/main" id="{F5CDEAEB-3DF0-3777-AE78-4B68E69EB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028" y="5079583"/>
              <a:ext cx="907360" cy="90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Vr glasses - Free electronics icons">
              <a:extLst>
                <a:ext uri="{FF2B5EF4-FFF2-40B4-BE49-F238E27FC236}">
                  <a16:creationId xmlns:a16="http://schemas.microsoft.com/office/drawing/2014/main" id="{EDD84315-220D-46C4-A580-CCDDBCF71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541" y="4957279"/>
              <a:ext cx="1096106" cy="109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88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339BB-021D-330C-7132-BEA53B64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D587F-C317-34E4-B329-7EE11B123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Local </a:t>
            </a:r>
            <a:r>
              <a:rPr lang="en-US" dirty="0"/>
              <a:t>delay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versus </a:t>
            </a:r>
            <a:r>
              <a:rPr lang="en-US" dirty="0">
                <a:solidFill>
                  <a:srgbClr val="008000"/>
                </a:solidFill>
              </a:rPr>
              <a:t>Network</a:t>
            </a:r>
            <a:r>
              <a:rPr lang="en-US" dirty="0"/>
              <a:t> delay</a:t>
            </a:r>
          </a:p>
          <a:p>
            <a:r>
              <a:rPr lang="en-US" dirty="0"/>
              <a:t>More complex object movement</a:t>
            </a:r>
          </a:p>
          <a:p>
            <a:r>
              <a:rPr lang="en-US" dirty="0"/>
              <a:t>Object tracking, other actions</a:t>
            </a:r>
          </a:p>
          <a:p>
            <a:r>
              <a:rPr lang="en-US" dirty="0"/>
              <a:t>Users with </a:t>
            </a:r>
            <a:r>
              <a:rPr lang="en-US" dirty="0">
                <a:solidFill>
                  <a:srgbClr val="C00000"/>
                </a:solidFill>
              </a:rPr>
              <a:t>VR</a:t>
            </a:r>
            <a:r>
              <a:rPr lang="en-US" dirty="0"/>
              <a:t> experience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80C82-D558-B936-EC95-CE6F23779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519" y="3086056"/>
            <a:ext cx="2848373" cy="2762636"/>
          </a:xfrm>
          <a:prstGeom prst="rect">
            <a:avLst/>
          </a:prstGeom>
        </p:spPr>
      </p:pic>
      <p:pic>
        <p:nvPicPr>
          <p:cNvPr id="1026" name="Picture 2" descr="Virtual Reality VR icon PNG and SVG Vector Free Download">
            <a:extLst>
              <a:ext uri="{FF2B5EF4-FFF2-40B4-BE49-F238E27FC236}">
                <a16:creationId xmlns:a16="http://schemas.microsoft.com/office/drawing/2014/main" id="{AC0B98CB-4C5F-E6B5-63F0-C5660AA7C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16" y="4934179"/>
            <a:ext cx="1538005" cy="155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cal Network Icons - Free SVG &amp; PNG Local Network Images ...">
            <a:extLst>
              <a:ext uri="{FF2B5EF4-FFF2-40B4-BE49-F238E27FC236}">
                <a16:creationId xmlns:a16="http://schemas.microsoft.com/office/drawing/2014/main" id="{605E8997-3A2F-E756-230F-F76E0904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094" y="5572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/>
        </p:nvSpPr>
        <p:spPr>
          <a:xfrm>
            <a:off x="2087423" y="4582743"/>
            <a:ext cx="2513533" cy="586857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ts val="2000"/>
            </a:pP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Aritra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Kundu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ts val="1300"/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5031380" y="4582743"/>
            <a:ext cx="2513533" cy="58685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ot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ts val="2000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Ragnhild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Eg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589189" y="3150371"/>
            <a:ext cx="11049713" cy="11607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262626"/>
              </a:buClr>
              <a:buSzPts val="2800"/>
            </a:pPr>
            <a:r>
              <a:rPr lang="en-US" sz="4400" dirty="0"/>
              <a:t>The Interplay Between Delay and Device in a Moving Target Selection Game</a:t>
            </a:r>
            <a:endParaRPr dirty="0"/>
          </a:p>
        </p:txBody>
      </p:sp>
      <p:sp>
        <p:nvSpPr>
          <p:cNvPr id="3" name="Google Shape;83;p1">
            <a:extLst>
              <a:ext uri="{FF2B5EF4-FFF2-40B4-BE49-F238E27FC236}">
                <a16:creationId xmlns:a16="http://schemas.microsoft.com/office/drawing/2014/main" id="{F8B63438-A7D2-49DE-00B8-EC840B9BCEDC}"/>
              </a:ext>
            </a:extLst>
          </p:cNvPr>
          <p:cNvSpPr txBox="1"/>
          <p:nvPr/>
        </p:nvSpPr>
        <p:spPr>
          <a:xfrm>
            <a:off x="7975336" y="4582743"/>
            <a:ext cx="2353121" cy="58685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ot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ts val="2000"/>
            </a:pP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Mark Claypool</a:t>
            </a:r>
            <a:endParaRPr sz="1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29155-6DA7-B297-D4BB-019A9705D80A}"/>
              </a:ext>
            </a:extLst>
          </p:cNvPr>
          <p:cNvSpPr txBox="1"/>
          <p:nvPr/>
        </p:nvSpPr>
        <p:spPr>
          <a:xfrm>
            <a:off x="3978494" y="5501607"/>
            <a:ext cx="4460904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IEEE Conference on Games 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Milan, Italy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August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578E7B-5EB4-15A0-0470-21F67DB9F936}"/>
              </a:ext>
            </a:extLst>
          </p:cNvPr>
          <p:cNvSpPr txBox="1"/>
          <p:nvPr/>
        </p:nvSpPr>
        <p:spPr>
          <a:xfrm>
            <a:off x="2174400" y="636411"/>
            <a:ext cx="762394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dirty="0"/>
              <a:t>  Thank-you for your attention!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7856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231"/>
            <a:ext cx="10515600" cy="1208719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835" y="1250950"/>
            <a:ext cx="8057207" cy="52419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Real-time games sensitive to delay</a:t>
            </a:r>
          </a:p>
          <a:p>
            <a:pPr lvl="1"/>
            <a:r>
              <a:rPr lang="en-US" dirty="0"/>
              <a:t>Even 10s of milliseconds of delay impacts </a:t>
            </a:r>
            <a:r>
              <a:rPr lang="en-US" dirty="0">
                <a:solidFill>
                  <a:srgbClr val="0070C0"/>
                </a:solidFill>
              </a:rPr>
              <a:t>player performance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quality of experience </a:t>
            </a:r>
            <a:r>
              <a:rPr lang="en-US" dirty="0"/>
              <a:t>(</a:t>
            </a:r>
            <a:r>
              <a:rPr lang="en-US" dirty="0" err="1"/>
              <a:t>QoE</a:t>
            </a:r>
            <a:r>
              <a:rPr lang="en-US" dirty="0"/>
              <a:t>)</a:t>
            </a:r>
          </a:p>
          <a:p>
            <a:pPr>
              <a:spcBef>
                <a:spcPts val="1200"/>
              </a:spcBef>
            </a:pPr>
            <a:r>
              <a:rPr lang="en-US" dirty="0"/>
              <a:t>Mitigate with </a:t>
            </a:r>
            <a:r>
              <a:rPr lang="en-US" i="1" dirty="0"/>
              <a:t>delay compensation </a:t>
            </a:r>
            <a:r>
              <a:rPr lang="en-US" dirty="0"/>
              <a:t>(e.g., time warp, player prediction, dead reckoning …)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when</a:t>
            </a:r>
            <a:r>
              <a:rPr lang="en-US" dirty="0"/>
              <a:t> to apply (what player actions)?</a:t>
            </a:r>
          </a:p>
          <a:p>
            <a:pPr lvl="1"/>
            <a:r>
              <a:rPr lang="en-US" dirty="0"/>
              <a:t>And </a:t>
            </a:r>
            <a:r>
              <a:rPr lang="en-US" i="1" dirty="0"/>
              <a:t>how</a:t>
            </a:r>
            <a:r>
              <a:rPr lang="en-US" dirty="0"/>
              <a:t> effective?</a:t>
            </a:r>
          </a:p>
          <a:p>
            <a:pPr>
              <a:spcBef>
                <a:spcPts val="1200"/>
              </a:spcBef>
            </a:pPr>
            <a:r>
              <a:rPr lang="en-US" dirty="0"/>
              <a:t>Need research to better understand effects of delay on games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purple cloud with a check mark&#10;&#10;Description automatically generated">
            <a:extLst>
              <a:ext uri="{FF2B5EF4-FFF2-40B4-BE49-F238E27FC236}">
                <a16:creationId xmlns:a16="http://schemas.microsoft.com/office/drawing/2014/main" id="{97939C2D-E4D8-AB81-24F3-DC767F729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25" y="1351370"/>
            <a:ext cx="1271188" cy="1271188"/>
          </a:xfrm>
          <a:prstGeom prst="rect">
            <a:avLst/>
          </a:prstGeom>
        </p:spPr>
      </p:pic>
      <p:pic>
        <p:nvPicPr>
          <p:cNvPr id="1026" name="Picture 2" descr="[Icon]">
            <a:extLst>
              <a:ext uri="{FF2B5EF4-FFF2-40B4-BE49-F238E27FC236}">
                <a16:creationId xmlns:a16="http://schemas.microsoft.com/office/drawing/2014/main" id="{DFA48329-F743-BA5C-8B5F-70C347414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379" y="3122968"/>
            <a:ext cx="3455299" cy="10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earch - Free user icons">
            <a:extLst>
              <a:ext uri="{FF2B5EF4-FFF2-40B4-BE49-F238E27FC236}">
                <a16:creationId xmlns:a16="http://schemas.microsoft.com/office/drawing/2014/main" id="{D595C80B-7314-E0A8-4470-6EA6C9A6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525" y="4671215"/>
            <a:ext cx="1344973" cy="13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9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Games and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910799" y="3383014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 of delay on games?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DAADA09-0208-4551-694D-6C79B04AE577}"/>
              </a:ext>
            </a:extLst>
          </p:cNvPr>
          <p:cNvGrpSpPr/>
          <p:nvPr/>
        </p:nvGrpSpPr>
        <p:grpSpPr>
          <a:xfrm>
            <a:off x="3346731" y="4241740"/>
            <a:ext cx="5384800" cy="2114610"/>
            <a:chOff x="3346731" y="4241740"/>
            <a:chExt cx="5384800" cy="2114610"/>
          </a:xfrm>
        </p:grpSpPr>
        <p:sp>
          <p:nvSpPr>
            <p:cNvPr id="6" name="Freeform 5"/>
            <p:cNvSpPr/>
            <p:nvPr/>
          </p:nvSpPr>
          <p:spPr>
            <a:xfrm>
              <a:off x="3772665" y="4722115"/>
              <a:ext cx="4056184" cy="1086338"/>
            </a:xfrm>
            <a:custGeom>
              <a:avLst/>
              <a:gdLst>
                <a:gd name="connsiteX0" fmla="*/ 0 w 4056184"/>
                <a:gd name="connsiteY0" fmla="*/ 1055077 h 1086338"/>
                <a:gd name="connsiteX1" fmla="*/ 54707 w 4056184"/>
                <a:gd name="connsiteY1" fmla="*/ 703384 h 1086338"/>
                <a:gd name="connsiteX2" fmla="*/ 85969 w 4056184"/>
                <a:gd name="connsiteY2" fmla="*/ 336061 h 1086338"/>
                <a:gd name="connsiteX3" fmla="*/ 187569 w 4056184"/>
                <a:gd name="connsiteY3" fmla="*/ 179754 h 1086338"/>
                <a:gd name="connsiteX4" fmla="*/ 382953 w 4056184"/>
                <a:gd name="connsiteY4" fmla="*/ 62523 h 1086338"/>
                <a:gd name="connsiteX5" fmla="*/ 570523 w 4056184"/>
                <a:gd name="connsiteY5" fmla="*/ 0 h 1086338"/>
                <a:gd name="connsiteX6" fmla="*/ 851876 w 4056184"/>
                <a:gd name="connsiteY6" fmla="*/ 15631 h 1086338"/>
                <a:gd name="connsiteX7" fmla="*/ 1101969 w 4056184"/>
                <a:gd name="connsiteY7" fmla="*/ 101600 h 1086338"/>
                <a:gd name="connsiteX8" fmla="*/ 1383323 w 4056184"/>
                <a:gd name="connsiteY8" fmla="*/ 132861 h 1086338"/>
                <a:gd name="connsiteX9" fmla="*/ 1688123 w 4056184"/>
                <a:gd name="connsiteY9" fmla="*/ 62523 h 1086338"/>
                <a:gd name="connsiteX10" fmla="*/ 1953846 w 4056184"/>
                <a:gd name="connsiteY10" fmla="*/ 39077 h 1086338"/>
                <a:gd name="connsiteX11" fmla="*/ 2250830 w 4056184"/>
                <a:gd name="connsiteY11" fmla="*/ 148492 h 1086338"/>
                <a:gd name="connsiteX12" fmla="*/ 2516553 w 4056184"/>
                <a:gd name="connsiteY12" fmla="*/ 156308 h 1086338"/>
                <a:gd name="connsiteX13" fmla="*/ 2774461 w 4056184"/>
                <a:gd name="connsiteY13" fmla="*/ 171938 h 1086338"/>
                <a:gd name="connsiteX14" fmla="*/ 3024553 w 4056184"/>
                <a:gd name="connsiteY14" fmla="*/ 117231 h 1086338"/>
                <a:gd name="connsiteX15" fmla="*/ 3188676 w 4056184"/>
                <a:gd name="connsiteY15" fmla="*/ 46892 h 1086338"/>
                <a:gd name="connsiteX16" fmla="*/ 3485661 w 4056184"/>
                <a:gd name="connsiteY16" fmla="*/ 15631 h 1086338"/>
                <a:gd name="connsiteX17" fmla="*/ 3727938 w 4056184"/>
                <a:gd name="connsiteY17" fmla="*/ 101600 h 1086338"/>
                <a:gd name="connsiteX18" fmla="*/ 3876430 w 4056184"/>
                <a:gd name="connsiteY18" fmla="*/ 203200 h 1086338"/>
                <a:gd name="connsiteX19" fmla="*/ 4001476 w 4056184"/>
                <a:gd name="connsiteY19" fmla="*/ 281354 h 1086338"/>
                <a:gd name="connsiteX20" fmla="*/ 4048369 w 4056184"/>
                <a:gd name="connsiteY20" fmla="*/ 406400 h 1086338"/>
                <a:gd name="connsiteX21" fmla="*/ 4056184 w 4056184"/>
                <a:gd name="connsiteY21" fmla="*/ 578338 h 1086338"/>
                <a:gd name="connsiteX22" fmla="*/ 4032738 w 4056184"/>
                <a:gd name="connsiteY22" fmla="*/ 679938 h 1086338"/>
                <a:gd name="connsiteX23" fmla="*/ 4017107 w 4056184"/>
                <a:gd name="connsiteY23" fmla="*/ 914400 h 1086338"/>
                <a:gd name="connsiteX24" fmla="*/ 4024923 w 4056184"/>
                <a:gd name="connsiteY24" fmla="*/ 1055077 h 1086338"/>
                <a:gd name="connsiteX25" fmla="*/ 4024923 w 4056184"/>
                <a:gd name="connsiteY25" fmla="*/ 1086338 h 1086338"/>
                <a:gd name="connsiteX26" fmla="*/ 0 w 4056184"/>
                <a:gd name="connsiteY26" fmla="*/ 1055077 h 108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56184" h="1086338">
                  <a:moveTo>
                    <a:pt x="0" y="1055077"/>
                  </a:moveTo>
                  <a:lnTo>
                    <a:pt x="54707" y="703384"/>
                  </a:lnTo>
                  <a:lnTo>
                    <a:pt x="85969" y="336061"/>
                  </a:lnTo>
                  <a:lnTo>
                    <a:pt x="187569" y="179754"/>
                  </a:lnTo>
                  <a:lnTo>
                    <a:pt x="382953" y="62523"/>
                  </a:lnTo>
                  <a:lnTo>
                    <a:pt x="570523" y="0"/>
                  </a:lnTo>
                  <a:lnTo>
                    <a:pt x="851876" y="15631"/>
                  </a:lnTo>
                  <a:lnTo>
                    <a:pt x="1101969" y="101600"/>
                  </a:lnTo>
                  <a:lnTo>
                    <a:pt x="1383323" y="132861"/>
                  </a:lnTo>
                  <a:lnTo>
                    <a:pt x="1688123" y="62523"/>
                  </a:lnTo>
                  <a:lnTo>
                    <a:pt x="1953846" y="39077"/>
                  </a:lnTo>
                  <a:lnTo>
                    <a:pt x="2250830" y="148492"/>
                  </a:lnTo>
                  <a:lnTo>
                    <a:pt x="2516553" y="156308"/>
                  </a:lnTo>
                  <a:lnTo>
                    <a:pt x="2774461" y="171938"/>
                  </a:lnTo>
                  <a:lnTo>
                    <a:pt x="3024553" y="117231"/>
                  </a:lnTo>
                  <a:lnTo>
                    <a:pt x="3188676" y="46892"/>
                  </a:lnTo>
                  <a:lnTo>
                    <a:pt x="3485661" y="15631"/>
                  </a:lnTo>
                  <a:lnTo>
                    <a:pt x="3727938" y="101600"/>
                  </a:lnTo>
                  <a:lnTo>
                    <a:pt x="3876430" y="203200"/>
                  </a:lnTo>
                  <a:lnTo>
                    <a:pt x="4001476" y="281354"/>
                  </a:lnTo>
                  <a:lnTo>
                    <a:pt x="4048369" y="406400"/>
                  </a:lnTo>
                  <a:lnTo>
                    <a:pt x="4056184" y="578338"/>
                  </a:lnTo>
                  <a:lnTo>
                    <a:pt x="4032738" y="679938"/>
                  </a:lnTo>
                  <a:lnTo>
                    <a:pt x="4017107" y="914400"/>
                  </a:lnTo>
                  <a:lnTo>
                    <a:pt x="4024923" y="1055077"/>
                  </a:lnTo>
                  <a:lnTo>
                    <a:pt x="4024923" y="1086338"/>
                  </a:lnTo>
                  <a:lnTo>
                    <a:pt x="0" y="1055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73557" y="5001841"/>
              <a:ext cx="976923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Target Selection</a:t>
              </a:r>
            </a:p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dirty="0">
                  <a:solidFill>
                    <a:srgbClr val="008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Fitts’ Law</a:t>
              </a:r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05744" y="4996142"/>
              <a:ext cx="976923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Moving Target Selection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43443" y="5894685"/>
              <a:ext cx="1659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Game Input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0800000">
              <a:off x="8078942" y="4241740"/>
              <a:ext cx="23446" cy="1404086"/>
            </a:xfrm>
            <a:prstGeom prst="straightConnector1">
              <a:avLst/>
            </a:prstGeom>
            <a:ln w="1143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5400000">
              <a:off x="7817329" y="4944545"/>
              <a:ext cx="1033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Research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3346731" y="5882099"/>
              <a:ext cx="5384800" cy="25170"/>
            </a:xfrm>
            <a:prstGeom prst="straightConnector1">
              <a:avLst/>
            </a:prstGeom>
            <a:ln w="63500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ABB3F9-D549-E288-004D-36A9EAC38AF8}"/>
                </a:ext>
              </a:extLst>
            </p:cNvPr>
            <p:cNvSpPr txBox="1"/>
            <p:nvPr/>
          </p:nvSpPr>
          <p:spPr>
            <a:xfrm>
              <a:off x="5365051" y="4996142"/>
              <a:ext cx="976923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Avatar Navigation</a:t>
              </a:r>
            </a:p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Move/Dodge</a:t>
              </a:r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A7BE6630-2257-4B6E-B8A0-151B8137B666}"/>
              </a:ext>
            </a:extLst>
          </p:cNvPr>
          <p:cNvSpPr/>
          <p:nvPr/>
        </p:nvSpPr>
        <p:spPr>
          <a:xfrm>
            <a:off x="6276500" y="4535176"/>
            <a:ext cx="1709635" cy="1660597"/>
          </a:xfrm>
          <a:prstGeom prst="ellipse">
            <a:avLst/>
          </a:prstGeom>
          <a:noFill/>
          <a:ln w="133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DB11BDE-2FDB-E635-6579-18294DA74D1C}"/>
              </a:ext>
            </a:extLst>
          </p:cNvPr>
          <p:cNvGrpSpPr/>
          <p:nvPr/>
        </p:nvGrpSpPr>
        <p:grpSpPr>
          <a:xfrm>
            <a:off x="3346731" y="1557189"/>
            <a:ext cx="5384800" cy="2710705"/>
            <a:chOff x="3346731" y="1557189"/>
            <a:chExt cx="5384800" cy="2710705"/>
          </a:xfrm>
        </p:grpSpPr>
        <p:sp>
          <p:nvSpPr>
            <p:cNvPr id="7" name="Freeform 6"/>
            <p:cNvSpPr/>
            <p:nvPr/>
          </p:nvSpPr>
          <p:spPr>
            <a:xfrm>
              <a:off x="3721866" y="2096951"/>
              <a:ext cx="4157785" cy="2170943"/>
            </a:xfrm>
            <a:custGeom>
              <a:avLst/>
              <a:gdLst>
                <a:gd name="connsiteX0" fmla="*/ 0 w 4165600"/>
                <a:gd name="connsiteY0" fmla="*/ 54707 h 2133600"/>
                <a:gd name="connsiteX1" fmla="*/ 7816 w 4165600"/>
                <a:gd name="connsiteY1" fmla="*/ 617415 h 2133600"/>
                <a:gd name="connsiteX2" fmla="*/ 85970 w 4165600"/>
                <a:gd name="connsiteY2" fmla="*/ 1203569 h 2133600"/>
                <a:gd name="connsiteX3" fmla="*/ 164123 w 4165600"/>
                <a:gd name="connsiteY3" fmla="*/ 1742831 h 2133600"/>
                <a:gd name="connsiteX4" fmla="*/ 273539 w 4165600"/>
                <a:gd name="connsiteY4" fmla="*/ 2016369 h 2133600"/>
                <a:gd name="connsiteX5" fmla="*/ 453293 w 4165600"/>
                <a:gd name="connsiteY5" fmla="*/ 2102338 h 2133600"/>
                <a:gd name="connsiteX6" fmla="*/ 961293 w 4165600"/>
                <a:gd name="connsiteY6" fmla="*/ 2133600 h 2133600"/>
                <a:gd name="connsiteX7" fmla="*/ 1250462 w 4165600"/>
                <a:gd name="connsiteY7" fmla="*/ 2071077 h 2133600"/>
                <a:gd name="connsiteX8" fmla="*/ 1586523 w 4165600"/>
                <a:gd name="connsiteY8" fmla="*/ 1930400 h 2133600"/>
                <a:gd name="connsiteX9" fmla="*/ 1735016 w 4165600"/>
                <a:gd name="connsiteY9" fmla="*/ 1477107 h 2133600"/>
                <a:gd name="connsiteX10" fmla="*/ 1852247 w 4165600"/>
                <a:gd name="connsiteY10" fmla="*/ 1203569 h 2133600"/>
                <a:gd name="connsiteX11" fmla="*/ 1985108 w 4165600"/>
                <a:gd name="connsiteY11" fmla="*/ 1062892 h 2133600"/>
                <a:gd name="connsiteX12" fmla="*/ 2164862 w 4165600"/>
                <a:gd name="connsiteY12" fmla="*/ 1016000 h 2133600"/>
                <a:gd name="connsiteX13" fmla="*/ 2508739 w 4165600"/>
                <a:gd name="connsiteY13" fmla="*/ 1031631 h 2133600"/>
                <a:gd name="connsiteX14" fmla="*/ 2844800 w 4165600"/>
                <a:gd name="connsiteY14" fmla="*/ 1109784 h 2133600"/>
                <a:gd name="connsiteX15" fmla="*/ 3071447 w 4165600"/>
                <a:gd name="connsiteY15" fmla="*/ 1062892 h 2133600"/>
                <a:gd name="connsiteX16" fmla="*/ 3438770 w 4165600"/>
                <a:gd name="connsiteY16" fmla="*/ 1062892 h 2133600"/>
                <a:gd name="connsiteX17" fmla="*/ 3720123 w 4165600"/>
                <a:gd name="connsiteY17" fmla="*/ 1023815 h 2133600"/>
                <a:gd name="connsiteX18" fmla="*/ 3931139 w 4165600"/>
                <a:gd name="connsiteY18" fmla="*/ 1031631 h 2133600"/>
                <a:gd name="connsiteX19" fmla="*/ 4087447 w 4165600"/>
                <a:gd name="connsiteY19" fmla="*/ 828431 h 2133600"/>
                <a:gd name="connsiteX20" fmla="*/ 4165600 w 4165600"/>
                <a:gd name="connsiteY20" fmla="*/ 617415 h 2133600"/>
                <a:gd name="connsiteX21" fmla="*/ 4157785 w 4165600"/>
                <a:gd name="connsiteY21" fmla="*/ 390769 h 2133600"/>
                <a:gd name="connsiteX22" fmla="*/ 4142154 w 4165600"/>
                <a:gd name="connsiteY22" fmla="*/ 93784 h 2133600"/>
                <a:gd name="connsiteX23" fmla="*/ 4142154 w 4165600"/>
                <a:gd name="connsiteY23" fmla="*/ 0 h 2133600"/>
                <a:gd name="connsiteX24" fmla="*/ 0 w 4165600"/>
                <a:gd name="connsiteY24" fmla="*/ 54707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65600" h="2133600">
                  <a:moveTo>
                    <a:pt x="0" y="54707"/>
                  </a:moveTo>
                  <a:lnTo>
                    <a:pt x="7816" y="617415"/>
                  </a:lnTo>
                  <a:lnTo>
                    <a:pt x="85970" y="1203569"/>
                  </a:lnTo>
                  <a:lnTo>
                    <a:pt x="164123" y="1742831"/>
                  </a:lnTo>
                  <a:lnTo>
                    <a:pt x="273539" y="2016369"/>
                  </a:lnTo>
                  <a:lnTo>
                    <a:pt x="453293" y="2102338"/>
                  </a:lnTo>
                  <a:lnTo>
                    <a:pt x="961293" y="2133600"/>
                  </a:lnTo>
                  <a:lnTo>
                    <a:pt x="1250462" y="2071077"/>
                  </a:lnTo>
                  <a:lnTo>
                    <a:pt x="1586523" y="1930400"/>
                  </a:lnTo>
                  <a:lnTo>
                    <a:pt x="1735016" y="1477107"/>
                  </a:lnTo>
                  <a:lnTo>
                    <a:pt x="1852247" y="1203569"/>
                  </a:lnTo>
                  <a:lnTo>
                    <a:pt x="1985108" y="1062892"/>
                  </a:lnTo>
                  <a:lnTo>
                    <a:pt x="2164862" y="1016000"/>
                  </a:lnTo>
                  <a:lnTo>
                    <a:pt x="2508739" y="1031631"/>
                  </a:lnTo>
                  <a:lnTo>
                    <a:pt x="2844800" y="1109784"/>
                  </a:lnTo>
                  <a:lnTo>
                    <a:pt x="3071447" y="1062892"/>
                  </a:lnTo>
                  <a:lnTo>
                    <a:pt x="3438770" y="1062892"/>
                  </a:lnTo>
                  <a:lnTo>
                    <a:pt x="3720123" y="1023815"/>
                  </a:lnTo>
                  <a:lnTo>
                    <a:pt x="3931139" y="1031631"/>
                  </a:lnTo>
                  <a:lnTo>
                    <a:pt x="4087447" y="828431"/>
                  </a:lnTo>
                  <a:lnTo>
                    <a:pt x="4165600" y="617415"/>
                  </a:lnTo>
                  <a:lnTo>
                    <a:pt x="4157785" y="390769"/>
                  </a:lnTo>
                  <a:lnTo>
                    <a:pt x="4142154" y="93784"/>
                  </a:lnTo>
                  <a:lnTo>
                    <a:pt x="4142154" y="0"/>
                  </a:lnTo>
                  <a:lnTo>
                    <a:pt x="0" y="5470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65051" y="2190127"/>
              <a:ext cx="976923" cy="7386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Warcraft</a:t>
              </a:r>
            </a:p>
            <a:p>
              <a:pPr algn="ctr"/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05744" y="2190128"/>
              <a:ext cx="976923" cy="7386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EverQuest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3346731" y="2030249"/>
              <a:ext cx="5384800" cy="25170"/>
            </a:xfrm>
            <a:prstGeom prst="straightConnector1">
              <a:avLst/>
            </a:prstGeom>
            <a:ln w="63500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052212" y="2225818"/>
              <a:ext cx="23446" cy="1404086"/>
            </a:xfrm>
            <a:prstGeom prst="straightConnector1">
              <a:avLst/>
            </a:prstGeom>
            <a:ln w="1143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5400000">
              <a:off x="7817329" y="2576859"/>
              <a:ext cx="1033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Research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98426" y="1557189"/>
              <a:ext cx="1881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Game Genres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38C0DA-80F9-1B0A-9C97-CBBA514BBA62}"/>
                </a:ext>
              </a:extLst>
            </p:cNvPr>
            <p:cNvSpPr txBox="1"/>
            <p:nvPr/>
          </p:nvSpPr>
          <p:spPr>
            <a:xfrm>
              <a:off x="4073557" y="2190127"/>
              <a:ext cx="976923" cy="7386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Valorant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68DD3E-F244-2CBF-BD19-527866A5557E}"/>
                </a:ext>
              </a:extLst>
            </p:cNvPr>
            <p:cNvSpPr txBox="1"/>
            <p:nvPr/>
          </p:nvSpPr>
          <p:spPr>
            <a:xfrm>
              <a:off x="4073557" y="3081027"/>
              <a:ext cx="976923" cy="8002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Counter Strike</a:t>
              </a:r>
            </a:p>
            <a:p>
              <a:pPr algn="ctr"/>
              <a:endPara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27CD4B2-CB53-7020-48F6-C9324275F827}"/>
              </a:ext>
            </a:extLst>
          </p:cNvPr>
          <p:cNvGrpSpPr/>
          <p:nvPr/>
        </p:nvGrpSpPr>
        <p:grpSpPr>
          <a:xfrm>
            <a:off x="9246301" y="2613511"/>
            <a:ext cx="1750929" cy="2850793"/>
            <a:chOff x="9246301" y="2613511"/>
            <a:chExt cx="1750929" cy="285079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59672A-5415-4FD7-8DF2-1A0771708F4B}"/>
                </a:ext>
              </a:extLst>
            </p:cNvPr>
            <p:cNvSpPr txBox="1"/>
            <p:nvPr/>
          </p:nvSpPr>
          <p:spPr>
            <a:xfrm>
              <a:off x="9567639" y="2613511"/>
              <a:ext cx="1041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[Fitts, </a:t>
              </a:r>
              <a:r>
                <a:rPr lang="en-US" sz="2000" dirty="0">
                  <a:solidFill>
                    <a:srgbClr val="008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5AFBA3-3F84-1AA5-7D6E-DF0E58D930B3}"/>
                </a:ext>
              </a:extLst>
            </p:cNvPr>
            <p:cNvSpPr txBox="1"/>
            <p:nvPr/>
          </p:nvSpPr>
          <p:spPr>
            <a:xfrm>
              <a:off x="9246301" y="5064194"/>
              <a:ext cx="17509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2000" b="0" i="0" u="none" strike="noStrike" baseline="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Pavlovych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000" dirty="0">
                  <a:solidFill>
                    <a:srgbClr val="008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14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4E7C18F-40BD-BEB4-1E7A-E225F3B0098E}"/>
                </a:ext>
              </a:extLst>
            </p:cNvPr>
            <p:cNvSpPr txBox="1"/>
            <p:nvPr/>
          </p:nvSpPr>
          <p:spPr>
            <a:xfrm>
              <a:off x="9391661" y="4247299"/>
              <a:ext cx="14284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2000" b="0" i="0" u="none" strike="noStrike" baseline="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Ivkovic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000" dirty="0">
                  <a:solidFill>
                    <a:srgbClr val="008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D473DF7-64CA-8378-165E-352E8457F7FE}"/>
                </a:ext>
              </a:extLst>
            </p:cNvPr>
            <p:cNvSpPr txBox="1"/>
            <p:nvPr/>
          </p:nvSpPr>
          <p:spPr>
            <a:xfrm>
              <a:off x="9386467" y="4655746"/>
              <a:ext cx="14424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2000" b="0" i="0" u="none" strike="noStrike" baseline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Friston,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>
                  <a:solidFill>
                    <a:srgbClr val="008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47" name="TextBox 26">
              <a:extLst>
                <a:ext uri="{FF2B5EF4-FFF2-40B4-BE49-F238E27FC236}">
                  <a16:creationId xmlns:a16="http://schemas.microsoft.com/office/drawing/2014/main" id="{06F8552B-7F8B-8D86-99BB-FDC101CA4744}"/>
                </a:ext>
              </a:extLst>
            </p:cNvPr>
            <p:cNvSpPr txBox="1"/>
            <p:nvPr/>
          </p:nvSpPr>
          <p:spPr>
            <a:xfrm>
              <a:off x="9304811" y="3021958"/>
              <a:ext cx="16210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2000" b="0" i="0" u="none" strike="noStrike" baseline="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Pavlovych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000" dirty="0">
                  <a:solidFill>
                    <a:srgbClr val="008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48" name="TextBox 27">
              <a:extLst>
                <a:ext uri="{FF2B5EF4-FFF2-40B4-BE49-F238E27FC236}">
                  <a16:creationId xmlns:a16="http://schemas.microsoft.com/office/drawing/2014/main" id="{9CF50DAE-75B5-46C9-32B7-7FD229ED9505}"/>
                </a:ext>
              </a:extLst>
            </p:cNvPr>
            <p:cNvSpPr txBox="1"/>
            <p:nvPr/>
          </p:nvSpPr>
          <p:spPr>
            <a:xfrm>
              <a:off x="9483449" y="3430405"/>
              <a:ext cx="12230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2000" b="0" i="0" u="none" strike="noStrike" baseline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Long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000" dirty="0">
                  <a:solidFill>
                    <a:srgbClr val="008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49" name="TextBox 28">
              <a:extLst>
                <a:ext uri="{FF2B5EF4-FFF2-40B4-BE49-F238E27FC236}">
                  <a16:creationId xmlns:a16="http://schemas.microsoft.com/office/drawing/2014/main" id="{E94029AA-65E5-36B2-34DE-F077D15E7A68}"/>
                </a:ext>
              </a:extLst>
            </p:cNvPr>
            <p:cNvSpPr txBox="1"/>
            <p:nvPr/>
          </p:nvSpPr>
          <p:spPr>
            <a:xfrm>
              <a:off x="9598064" y="3838852"/>
              <a:ext cx="971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2000" b="0" i="0" u="none" strike="noStrike" baseline="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Eg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000" dirty="0">
                  <a:solidFill>
                    <a:srgbClr val="008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11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31F17ED-DD91-AAEA-916F-7BCB1DD3FEAA}"/>
              </a:ext>
            </a:extLst>
          </p:cNvPr>
          <p:cNvGrpSpPr/>
          <p:nvPr/>
        </p:nvGrpSpPr>
        <p:grpSpPr>
          <a:xfrm>
            <a:off x="1498033" y="2837292"/>
            <a:ext cx="1141659" cy="2033898"/>
            <a:chOff x="1498033" y="2837292"/>
            <a:chExt cx="1141659" cy="2033898"/>
          </a:xfrm>
        </p:grpSpPr>
        <p:sp>
          <p:nvSpPr>
            <p:cNvPr id="50" name="TextBox 49"/>
            <p:cNvSpPr txBox="1"/>
            <p:nvPr/>
          </p:nvSpPr>
          <p:spPr>
            <a:xfrm>
              <a:off x="1498033" y="3245739"/>
              <a:ext cx="1141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[Amin,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07839" y="3654186"/>
              <a:ext cx="894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[Liu,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FE9902D-DE1E-4512-A4FD-ED5E9F806DDB}"/>
                </a:ext>
              </a:extLst>
            </p:cNvPr>
            <p:cNvSpPr txBox="1"/>
            <p:nvPr/>
          </p:nvSpPr>
          <p:spPr>
            <a:xfrm>
              <a:off x="1502425" y="4471080"/>
              <a:ext cx="11334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Slivar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755B256-A0ED-4C90-92B5-FB3DC923693B}"/>
                </a:ext>
              </a:extLst>
            </p:cNvPr>
            <p:cNvSpPr txBox="1"/>
            <p:nvPr/>
          </p:nvSpPr>
          <p:spPr>
            <a:xfrm>
              <a:off x="1502842" y="4062633"/>
              <a:ext cx="11272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[Chen,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4E89B93-50AC-4934-BC7A-CF548DCDD9A5}"/>
                </a:ext>
              </a:extLst>
            </p:cNvPr>
            <p:cNvSpPr txBox="1"/>
            <p:nvPr/>
          </p:nvSpPr>
          <p:spPr>
            <a:xfrm>
              <a:off x="1501495" y="2837292"/>
              <a:ext cx="11328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[Quax,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B4C5D29A-DC63-724A-1681-F24CB74D1F4A}"/>
              </a:ext>
            </a:extLst>
          </p:cNvPr>
          <p:cNvSpPr/>
          <p:nvPr/>
        </p:nvSpPr>
        <p:spPr>
          <a:xfrm>
            <a:off x="5494410" y="2931252"/>
            <a:ext cx="2209800" cy="2209800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7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45991"/>
          </a:xfrm>
        </p:spPr>
        <p:txBody>
          <a:bodyPr>
            <a:normAutofit/>
          </a:bodyPr>
          <a:lstStyle/>
          <a:p>
            <a:r>
              <a:rPr lang="en-US" dirty="0"/>
              <a:t>Why Moving Target Selection?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052400" y="1812703"/>
            <a:ext cx="3709444" cy="2429110"/>
            <a:chOff x="1066800" y="2165058"/>
            <a:chExt cx="3709444" cy="24291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165058"/>
              <a:ext cx="3709444" cy="20865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28389" y="4224836"/>
              <a:ext cx="2999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Call of Duty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Activision, 2003]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36860" y="1469629"/>
            <a:ext cx="3002741" cy="2937278"/>
            <a:chOff x="5592965" y="1664590"/>
            <a:chExt cx="3002741" cy="29372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965" y="1664590"/>
              <a:ext cx="3002741" cy="261067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632877" y="4232536"/>
              <a:ext cx="2922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[Duck Hunt, Nintendo, 1984]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71361" y="4572000"/>
            <a:ext cx="4049280" cy="2204730"/>
            <a:chOff x="2667000" y="4724400"/>
            <a:chExt cx="4049280" cy="2204730"/>
          </a:xfrm>
        </p:grpSpPr>
        <p:pic>
          <p:nvPicPr>
            <p:cNvPr id="1038" name="Picture 14" descr="http://i.imgur.com/ygirfpb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724400"/>
              <a:ext cx="4049280" cy="1874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777655" y="6559798"/>
              <a:ext cx="3827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[League of Legends, Riot Games, 2009]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569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9F25DD2-644B-EC50-9260-CDC40FA31AFB}"/>
              </a:ext>
            </a:extLst>
          </p:cNvPr>
          <p:cNvCxnSpPr>
            <a:cxnSpLocks/>
          </p:cNvCxnSpPr>
          <p:nvPr/>
        </p:nvCxnSpPr>
        <p:spPr>
          <a:xfrm>
            <a:off x="6872867" y="2120113"/>
            <a:ext cx="0" cy="394002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B8FB5A7-9486-45B5-8AF6-7199B5C1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Moving Target Selection with Delay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4A7E0-9BE1-4B32-83AD-470B5382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AC456-686C-4D5A-9610-9E02E8293E5C}"/>
              </a:ext>
            </a:extLst>
          </p:cNvPr>
          <p:cNvSpPr txBox="1"/>
          <p:nvPr/>
        </p:nvSpPr>
        <p:spPr>
          <a:xfrm>
            <a:off x="3158762" y="6073457"/>
            <a:ext cx="2101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Device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161B23-042A-402E-8E1E-E95D2001C223}"/>
              </a:ext>
            </a:extLst>
          </p:cNvPr>
          <p:cNvCxnSpPr>
            <a:cxnSpLocks/>
          </p:cNvCxnSpPr>
          <p:nvPr/>
        </p:nvCxnSpPr>
        <p:spPr>
          <a:xfrm>
            <a:off x="1287441" y="6089779"/>
            <a:ext cx="9385954" cy="24624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D60932-7F7E-7E5A-74E6-5AFB61CD1A8B}"/>
              </a:ext>
            </a:extLst>
          </p:cNvPr>
          <p:cNvGrpSpPr/>
          <p:nvPr/>
        </p:nvGrpSpPr>
        <p:grpSpPr>
          <a:xfrm>
            <a:off x="619712" y="1873609"/>
            <a:ext cx="667729" cy="4216171"/>
            <a:chOff x="619712" y="1873609"/>
            <a:chExt cx="667729" cy="421617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96A2885-2F58-448B-8A4B-62AFF636E8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7441" y="1873609"/>
              <a:ext cx="0" cy="4216171"/>
            </a:xfrm>
            <a:prstGeom prst="straightConnector1">
              <a:avLst/>
            </a:prstGeom>
            <a:ln w="635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42180A-7C0F-4B46-90A8-47B842B751AC}"/>
                </a:ext>
              </a:extLst>
            </p:cNvPr>
            <p:cNvSpPr txBox="1"/>
            <p:nvPr/>
          </p:nvSpPr>
          <p:spPr>
            <a:xfrm rot="16200000">
              <a:off x="-240428" y="3760270"/>
              <a:ext cx="22434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Target Motion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599E45-FE86-4632-8020-3500008F0BD5}"/>
              </a:ext>
            </a:extLst>
          </p:cNvPr>
          <p:cNvSpPr txBox="1"/>
          <p:nvPr/>
        </p:nvSpPr>
        <p:spPr>
          <a:xfrm>
            <a:off x="1440908" y="5268653"/>
            <a:ext cx="932755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stationary</a:t>
            </a:r>
          </a:p>
          <a:p>
            <a:pPr algn="ctr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stylus</a:t>
            </a:r>
          </a:p>
          <a:p>
            <a:pPr algn="ctr"/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[Fitts, </a:t>
            </a:r>
            <a:r>
              <a:rPr lang="en-US" sz="13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FC2B3-2372-42E0-A258-6FAFFDA4FA6D}"/>
              </a:ext>
            </a:extLst>
          </p:cNvPr>
          <p:cNvSpPr txBox="1"/>
          <p:nvPr/>
        </p:nvSpPr>
        <p:spPr>
          <a:xfrm>
            <a:off x="2496791" y="5258469"/>
            <a:ext cx="1346090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stationary</a:t>
            </a:r>
          </a:p>
          <a:p>
            <a:pPr algn="ctr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mouse</a:t>
            </a:r>
          </a:p>
          <a:p>
            <a:pPr algn="ctr"/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MacKenzie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‘93]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23F68-8C4F-4567-852C-93D201C69DC1}"/>
              </a:ext>
            </a:extLst>
          </p:cNvPr>
          <p:cNvSpPr txBox="1"/>
          <p:nvPr/>
        </p:nvSpPr>
        <p:spPr>
          <a:xfrm>
            <a:off x="2493857" y="4477582"/>
            <a:ext cx="1351961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constant velocity mouse</a:t>
            </a:r>
          </a:p>
          <a:p>
            <a:pPr algn="ctr"/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[MMM’17]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D3E1E-7AEC-4D80-A13F-59A95D294EB3}"/>
              </a:ext>
            </a:extLst>
          </p:cNvPr>
          <p:cNvSpPr txBox="1"/>
          <p:nvPr/>
        </p:nvSpPr>
        <p:spPr>
          <a:xfrm>
            <a:off x="3945338" y="4477581"/>
            <a:ext cx="1351963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constant velocity</a:t>
            </a:r>
          </a:p>
          <a:p>
            <a:pPr algn="ctr"/>
            <a:r>
              <a:rPr lang="en-US" sz="13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thumbstick</a:t>
            </a:r>
            <a:endParaRPr lang="en-US" sz="13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[TOMM’18]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097A5-8690-4C9F-98BA-AFBF72C06531}"/>
              </a:ext>
            </a:extLst>
          </p:cNvPr>
          <p:cNvSpPr txBox="1"/>
          <p:nvPr/>
        </p:nvSpPr>
        <p:spPr>
          <a:xfrm>
            <a:off x="5396821" y="4477581"/>
            <a:ext cx="1392029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constant velocity</a:t>
            </a:r>
          </a:p>
          <a:p>
            <a:pPr algn="ctr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Kinect</a:t>
            </a:r>
          </a:p>
          <a:p>
            <a:pPr algn="ctr"/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[TR’19]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9C0C1C-41C3-4624-907C-C85833148EFF}"/>
              </a:ext>
            </a:extLst>
          </p:cNvPr>
          <p:cNvSpPr txBox="1"/>
          <p:nvPr/>
        </p:nvSpPr>
        <p:spPr>
          <a:xfrm>
            <a:off x="2498984" y="3708264"/>
            <a:ext cx="1341707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Lissajous curve</a:t>
            </a:r>
          </a:p>
          <a:p>
            <a:pPr algn="ctr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mouse</a:t>
            </a:r>
          </a:p>
          <a:p>
            <a:pPr algn="ctr"/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[GI’12]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078D5E-4E3F-4FCD-82B6-E7472B34E2A3}"/>
              </a:ext>
            </a:extLst>
          </p:cNvPr>
          <p:cNvSpPr txBox="1"/>
          <p:nvPr/>
        </p:nvSpPr>
        <p:spPr>
          <a:xfrm>
            <a:off x="2512524" y="2917085"/>
            <a:ext cx="1314625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complex motion</a:t>
            </a:r>
          </a:p>
          <a:p>
            <a:pPr algn="ctr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mouse</a:t>
            </a:r>
          </a:p>
          <a:p>
            <a:pPr algn="ctr"/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[MMSys’19]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C13DC2-22E4-4CB2-8A44-C3C3BA9BF184}"/>
              </a:ext>
            </a:extLst>
          </p:cNvPr>
          <p:cNvSpPr/>
          <p:nvPr/>
        </p:nvSpPr>
        <p:spPr>
          <a:xfrm>
            <a:off x="2493857" y="1274038"/>
            <a:ext cx="6250315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Next?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virtual reality</a:t>
            </a:r>
            <a:endParaRPr lang="en-US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R1.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Player performance vs. level of delay?</a:t>
            </a: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R2.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Player performance vs. device?  With delay?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R3.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QoE across delays and devices?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F4BE0-B72E-3B14-7CED-657B32E98CAF}"/>
              </a:ext>
            </a:extLst>
          </p:cNvPr>
          <p:cNvSpPr txBox="1"/>
          <p:nvPr/>
        </p:nvSpPr>
        <p:spPr>
          <a:xfrm>
            <a:off x="7444871" y="6073457"/>
            <a:ext cx="2047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Multi-Device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2D692C-E540-CE30-3E83-8F6BCE35FFA8}"/>
              </a:ext>
            </a:extLst>
          </p:cNvPr>
          <p:cNvSpPr txBox="1"/>
          <p:nvPr/>
        </p:nvSpPr>
        <p:spPr>
          <a:xfrm>
            <a:off x="6972387" y="4388839"/>
            <a:ext cx="1392029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constant velocity</a:t>
            </a:r>
          </a:p>
          <a:p>
            <a:pPr algn="ctr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mouse, touch, trackball, </a:t>
            </a:r>
            <a:r>
              <a:rPr lang="en-US" sz="13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joystk</a:t>
            </a:r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/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MacKenzie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3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970AF6-B1CC-6348-4178-6579A15080B8}"/>
              </a:ext>
            </a:extLst>
          </p:cNvPr>
          <p:cNvSpPr txBox="1"/>
          <p:nvPr/>
        </p:nvSpPr>
        <p:spPr>
          <a:xfrm>
            <a:off x="8486717" y="4388839"/>
            <a:ext cx="1392029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constant velocity</a:t>
            </a:r>
          </a:p>
          <a:p>
            <a:pPr algn="ctr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mouse, touch, stylus, gamepad,</a:t>
            </a:r>
          </a:p>
          <a:p>
            <a:pPr algn="ctr"/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[Long, </a:t>
            </a:r>
            <a:r>
              <a:rPr lang="en-US" sz="13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400105-9C18-1138-5F75-A6FEDB79099A}"/>
              </a:ext>
            </a:extLst>
          </p:cNvPr>
          <p:cNvSpPr txBox="1"/>
          <p:nvPr/>
        </p:nvSpPr>
        <p:spPr>
          <a:xfrm>
            <a:off x="9983979" y="4503194"/>
            <a:ext cx="1474172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constant velocity mouse, touch, VR</a:t>
            </a:r>
          </a:p>
          <a:p>
            <a:pPr algn="ctr"/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CoG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‘24]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F304CF3-C2C5-4669-8B9A-098AFF417AF8}"/>
              </a:ext>
            </a:extLst>
          </p:cNvPr>
          <p:cNvSpPr/>
          <p:nvPr/>
        </p:nvSpPr>
        <p:spPr>
          <a:xfrm>
            <a:off x="9915419" y="4369072"/>
            <a:ext cx="1611292" cy="904372"/>
          </a:xfrm>
          <a:prstGeom prst="ellipse">
            <a:avLst/>
          </a:prstGeom>
          <a:noFill/>
          <a:ln w="133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FB0C588-A21E-1B86-D722-B7366B401826}"/>
              </a:ext>
            </a:extLst>
          </p:cNvPr>
          <p:cNvGrpSpPr/>
          <p:nvPr/>
        </p:nvGrpSpPr>
        <p:grpSpPr>
          <a:xfrm>
            <a:off x="8928972" y="1551413"/>
            <a:ext cx="2562112" cy="2926168"/>
            <a:chOff x="8928972" y="1551413"/>
            <a:chExt cx="2562112" cy="292616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9BE14E-007B-F6CC-BCA1-64058293872E}"/>
                </a:ext>
              </a:extLst>
            </p:cNvPr>
            <p:cNvSpPr txBox="1"/>
            <p:nvPr/>
          </p:nvSpPr>
          <p:spPr>
            <a:xfrm>
              <a:off x="8928972" y="1551413"/>
              <a:ext cx="2562112" cy="18774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endParaRPr lang="en-US" sz="1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24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Add VR</a:t>
              </a:r>
            </a:p>
            <a:p>
              <a:endParaRPr lang="en-US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2400" dirty="0">
                  <a:highlight>
                    <a:srgbClr val="00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Add cursor</a:t>
              </a:r>
            </a:p>
            <a:p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Speed, Size, Delay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35A1171-ACEC-02D1-4D8F-1C448DF40E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58151" y="3483536"/>
              <a:ext cx="32933" cy="94190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A011EF6-8EDD-E054-BA58-277E60DF0F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28972" y="3483536"/>
              <a:ext cx="1031917" cy="99404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61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uiExpand="1" build="p" animBg="1"/>
      <p:bldP spid="7" grpId="0"/>
      <p:bldP spid="17" grpId="0" animBg="1"/>
      <p:bldP spid="21" grpId="0" animBg="1"/>
      <p:bldP spid="22" grpId="0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F6F5-1E0D-AC56-3926-AA02C8B7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F3CA2-B53B-1DA7-5DF6-12756560A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Methodology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9904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641" y="1690688"/>
            <a:ext cx="8707704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Select devices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game</a:t>
            </a:r>
          </a:p>
          <a:p>
            <a:pPr lvl="1"/>
            <a:r>
              <a:rPr lang="en-US" dirty="0"/>
              <a:t>Focus player action on selecting moving target</a:t>
            </a:r>
          </a:p>
          <a:p>
            <a:pPr lvl="1"/>
            <a:r>
              <a:rPr lang="en-US" dirty="0"/>
              <a:t>Parameterize: </a:t>
            </a:r>
            <a:r>
              <a:rPr lang="en-US" dirty="0">
                <a:solidFill>
                  <a:srgbClr val="008000"/>
                </a:solidFill>
              </a:rPr>
              <a:t>speed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size</a:t>
            </a:r>
          </a:p>
          <a:p>
            <a:pPr lvl="1"/>
            <a:r>
              <a:rPr lang="en-US" dirty="0"/>
              <a:t>Control added </a:t>
            </a:r>
            <a:r>
              <a:rPr lang="en-US" dirty="0">
                <a:solidFill>
                  <a:srgbClr val="C00000"/>
                </a:solidFill>
              </a:rPr>
              <a:t>delay</a:t>
            </a: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Conduct user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results</a:t>
            </a:r>
          </a:p>
          <a:p>
            <a:pPr lvl="1"/>
            <a:r>
              <a:rPr lang="en-US" dirty="0"/>
              <a:t>Graphs, statistics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Disseminate (IEEE </a:t>
            </a:r>
            <a:r>
              <a:rPr lang="en-US" dirty="0" err="1"/>
              <a:t>CoG</a:t>
            </a:r>
            <a:r>
              <a:rPr lang="en-US" dirty="0"/>
              <a:t>       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7</a:t>
            </a:fld>
            <a:endParaRPr lang="en-US"/>
          </a:p>
        </p:txBody>
      </p:sp>
      <p:pic>
        <p:nvPicPr>
          <p:cNvPr id="1028" name="Picture 4" descr="Winking Face on Microsoft Windows 10 May 2019 Update">
            <a:extLst>
              <a:ext uri="{FF2B5EF4-FFF2-40B4-BE49-F238E27FC236}">
                <a16:creationId xmlns:a16="http://schemas.microsoft.com/office/drawing/2014/main" id="{7B15E3D6-4476-4BD3-B27E-D6CB1A9ED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78" y="5501784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6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76C2A-D9F5-3B84-CA26-50F2D0D3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70449"/>
          </a:xfrm>
        </p:spPr>
        <p:txBody>
          <a:bodyPr>
            <a:normAutofit/>
          </a:bodyPr>
          <a:lstStyle/>
          <a:p>
            <a:r>
              <a:rPr lang="en-US" sz="4800" b="0" dirty="0"/>
              <a:t>Methodology – Devices </a:t>
            </a:r>
          </a:p>
        </p:txBody>
      </p:sp>
      <p:pic>
        <p:nvPicPr>
          <p:cNvPr id="5" name="Picture 4" descr="A computer on a table&#10;&#10;Description automatically generated">
            <a:extLst>
              <a:ext uri="{FF2B5EF4-FFF2-40B4-BE49-F238E27FC236}">
                <a16:creationId xmlns:a16="http://schemas.microsoft.com/office/drawing/2014/main" id="{33667FB5-8C9B-9F3A-EC35-C446F9B24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4909"/>
            <a:ext cx="3242732" cy="24325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A tablet on a table&#10;&#10;Description automatically generated">
            <a:extLst>
              <a:ext uri="{FF2B5EF4-FFF2-40B4-BE49-F238E27FC236}">
                <a16:creationId xmlns:a16="http://schemas.microsoft.com/office/drawing/2014/main" id="{76F5584D-3C44-7492-A5F9-2AA45EC39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75" y="1354909"/>
            <a:ext cx="3242732" cy="24325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A virtual reality headset on a table&#10;&#10;Description automatically generated">
            <a:extLst>
              <a:ext uri="{FF2B5EF4-FFF2-40B4-BE49-F238E27FC236}">
                <a16:creationId xmlns:a16="http://schemas.microsoft.com/office/drawing/2014/main" id="{D9434E53-6005-66B6-29A1-0A559D1BB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151" y="1354910"/>
            <a:ext cx="3243432" cy="24325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335993-9A51-B79F-A5A3-B40411CE4A6A}"/>
              </a:ext>
            </a:extLst>
          </p:cNvPr>
          <p:cNvSpPr txBox="1"/>
          <p:nvPr/>
        </p:nvSpPr>
        <p:spPr>
          <a:xfrm>
            <a:off x="836133" y="4571999"/>
            <a:ext cx="32447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NimbusRomNo9L-Regu"/>
              </a:rPr>
              <a:t>Lenovo </a:t>
            </a:r>
            <a:r>
              <a:rPr lang="en-US" sz="1800" b="1" i="0" u="none" strike="noStrike" baseline="0" dirty="0" err="1">
                <a:latin typeface="NimbusRomNo9L-Regu"/>
              </a:rPr>
              <a:t>Ideapad</a:t>
            </a:r>
            <a:r>
              <a:rPr lang="en-US" sz="1800" b="1" i="0" u="none" strike="noStrike" baseline="0" dirty="0">
                <a:latin typeface="NimbusRomNo9L-Regu"/>
              </a:rPr>
              <a:t> 510 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Windows 10 </a:t>
            </a:r>
          </a:p>
          <a:p>
            <a:pPr algn="l"/>
            <a:r>
              <a:rPr lang="en-US" dirty="0">
                <a:latin typeface="NimbusRomNo9L-Regu"/>
              </a:rPr>
              <a:t>D</a:t>
            </a:r>
            <a:r>
              <a:rPr lang="en-US" sz="1800" b="0" i="0" u="none" strike="noStrike" baseline="0" dirty="0">
                <a:latin typeface="NimbusRomNo9L-Regu"/>
              </a:rPr>
              <a:t>ual-core Intel i7 @ 2.5 GHz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20 GB RAM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NVIDIA GeForce 940 mx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15.6” w/ 1920x1080 </a:t>
            </a:r>
            <a:r>
              <a:rPr lang="en-US" sz="1800" b="0" i="0" u="none" strike="noStrike" baseline="0" dirty="0" err="1">
                <a:latin typeface="NimbusRomNo9L-Regu"/>
              </a:rPr>
              <a:t>px</a:t>
            </a:r>
            <a:r>
              <a:rPr lang="en-US" sz="1800" b="0" i="0" u="none" strike="noStrike" baseline="0" dirty="0">
                <a:latin typeface="NimbusRomNo9L-Regu"/>
              </a:rPr>
              <a:t> @ 60 Hz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Mouse: 1000 DPI, @125 Hz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F78F0F-E13C-1D4D-3B8A-1518ADB14313}"/>
              </a:ext>
            </a:extLst>
          </p:cNvPr>
          <p:cNvSpPr txBox="1"/>
          <p:nvPr/>
        </p:nvSpPr>
        <p:spPr>
          <a:xfrm>
            <a:off x="4480013" y="4571999"/>
            <a:ext cx="34800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NimbusRomNo9L-Regu"/>
              </a:rPr>
              <a:t>Samsung Galaxy Tab S3t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Android </a:t>
            </a:r>
          </a:p>
          <a:p>
            <a:pPr algn="l"/>
            <a:r>
              <a:rPr lang="en-US" dirty="0">
                <a:latin typeface="NimbusRomNo9L-Regu"/>
              </a:rPr>
              <a:t>Qu</a:t>
            </a:r>
            <a:r>
              <a:rPr lang="it-IT" sz="1800" b="0" i="0" u="none" strike="noStrike" baseline="0" dirty="0">
                <a:latin typeface="NimbusRomNo9L-Regu"/>
              </a:rPr>
              <a:t>ad-core Qualcomm Snapdragon </a:t>
            </a:r>
          </a:p>
          <a:p>
            <a:pPr algn="l"/>
            <a:r>
              <a:rPr lang="it-IT" dirty="0">
                <a:latin typeface="NimbusRomNo9L-Regu"/>
              </a:rPr>
              <a:t>    </a:t>
            </a:r>
            <a:r>
              <a:rPr lang="it-IT" sz="1800" b="0" i="0" u="none" strike="noStrike" baseline="0" dirty="0">
                <a:latin typeface="NimbusRomNo9L-Regu"/>
              </a:rPr>
              <a:t>810 @ </a:t>
            </a:r>
            <a:r>
              <a:rPr lang="en-US" sz="1800" b="0" i="0" u="none" strike="noStrike" baseline="0" dirty="0">
                <a:latin typeface="NimbusRomNo9L-Regu"/>
              </a:rPr>
              <a:t>2.15 GHz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4 GB RAM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9.7” w/ 1024x768 </a:t>
            </a:r>
            <a:r>
              <a:rPr lang="en-US" sz="1800" b="0" i="0" u="none" strike="noStrike" baseline="0" dirty="0" err="1">
                <a:latin typeface="NimbusRomNo9L-Regu"/>
              </a:rPr>
              <a:t>px</a:t>
            </a:r>
            <a:r>
              <a:rPr lang="en-US" sz="1800" b="0" i="0" u="none" strike="noStrike" baseline="0" dirty="0">
                <a:latin typeface="NimbusRomNo9L-Regu"/>
              </a:rPr>
              <a:t> @ 240 Hz</a:t>
            </a:r>
          </a:p>
          <a:p>
            <a:pPr algn="l"/>
            <a:r>
              <a:rPr lang="en-US" dirty="0">
                <a:latin typeface="NimbusRomNo9L-Regu"/>
              </a:rPr>
              <a:t>T</a:t>
            </a:r>
            <a:r>
              <a:rPr lang="en-US" sz="1800" b="0" i="0" u="none" strike="noStrike" baseline="0" dirty="0">
                <a:latin typeface="NimbusRomNo9L-Regu"/>
              </a:rPr>
              <a:t>ouch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6F7C0-B80A-86F4-120A-57B91ACC941C}"/>
              </a:ext>
            </a:extLst>
          </p:cNvPr>
          <p:cNvSpPr txBox="1"/>
          <p:nvPr/>
        </p:nvSpPr>
        <p:spPr>
          <a:xfrm>
            <a:off x="8240839" y="4571999"/>
            <a:ext cx="34800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NimbusRomNo9L-Regu"/>
              </a:rPr>
              <a:t>Oculus Go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Android </a:t>
            </a:r>
          </a:p>
          <a:p>
            <a:pPr algn="l"/>
            <a:r>
              <a:rPr lang="en-US" dirty="0">
                <a:latin typeface="NimbusRomNo9L-Regu"/>
              </a:rPr>
              <a:t>Q</a:t>
            </a:r>
            <a:r>
              <a:rPr lang="en-US" sz="1800" b="0" i="0" u="none" strike="noStrike" baseline="0" dirty="0">
                <a:latin typeface="NimbusRomNo9L-Regu"/>
              </a:rPr>
              <a:t>uad-core Qualcomm Snapdragon </a:t>
            </a:r>
          </a:p>
          <a:p>
            <a:pPr algn="l"/>
            <a:r>
              <a:rPr lang="en-US" dirty="0">
                <a:latin typeface="NimbusRomNo9L-Regu"/>
              </a:rPr>
              <a:t>    </a:t>
            </a:r>
            <a:r>
              <a:rPr lang="en-US" sz="1800" b="0" i="0" u="none" strike="noStrike" baseline="0" dirty="0">
                <a:latin typeface="NimbusRomNo9L-Regu"/>
              </a:rPr>
              <a:t>821 @ 2.15 GHz processor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3 GB RAM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2560x1460 pixels @ 60 Hz</a:t>
            </a:r>
          </a:p>
          <a:p>
            <a:pPr algn="l"/>
            <a:r>
              <a:rPr lang="en-US" dirty="0">
                <a:latin typeface="NimbusRomNo9L-Regu"/>
              </a:rPr>
              <a:t>Controllers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F2097F-7115-AD7A-3F4C-D810AA8C669A}"/>
              </a:ext>
            </a:extLst>
          </p:cNvPr>
          <p:cNvSpPr txBox="1"/>
          <p:nvPr/>
        </p:nvSpPr>
        <p:spPr>
          <a:xfrm>
            <a:off x="2139607" y="3875306"/>
            <a:ext cx="639919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PC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252513-CF9D-1218-D07A-AA5A7ED44C7E}"/>
              </a:ext>
            </a:extLst>
          </p:cNvPr>
          <p:cNvSpPr txBox="1"/>
          <p:nvPr/>
        </p:nvSpPr>
        <p:spPr>
          <a:xfrm>
            <a:off x="5660305" y="3875306"/>
            <a:ext cx="111947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8000"/>
                </a:solidFill>
              </a:rPr>
              <a:t>Tablet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52F2E1-E062-396A-F09F-50B48449F6CD}"/>
              </a:ext>
            </a:extLst>
          </p:cNvPr>
          <p:cNvSpPr txBox="1"/>
          <p:nvPr/>
        </p:nvSpPr>
        <p:spPr>
          <a:xfrm>
            <a:off x="9674534" y="3875306"/>
            <a:ext cx="61266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VR</a:t>
            </a:r>
          </a:p>
        </p:txBody>
      </p:sp>
    </p:spTree>
    <p:extLst>
      <p:ext uri="{BB962C8B-B14F-4D97-AF65-F5344CB8AC3E}">
        <p14:creationId xmlns:p14="http://schemas.microsoft.com/office/powerpoint/2010/main" val="321221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985" y="1690688"/>
            <a:ext cx="5023671" cy="4130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075"/>
            <a:ext cx="10515600" cy="1460613"/>
          </a:xfrm>
        </p:spPr>
        <p:txBody>
          <a:bodyPr/>
          <a:lstStyle/>
          <a:p>
            <a:r>
              <a:rPr lang="en-US" dirty="0"/>
              <a:t>Measuring Base (Local) Delay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51344" y="1598725"/>
            <a:ext cx="5457404" cy="5029200"/>
          </a:xfrm>
        </p:spPr>
        <p:txBody>
          <a:bodyPr>
            <a:normAutofit/>
          </a:bodyPr>
          <a:lstStyle/>
          <a:p>
            <a:r>
              <a:rPr lang="en-US" dirty="0"/>
              <a:t>Base system delay shown to be significant</a:t>
            </a:r>
          </a:p>
          <a:p>
            <a:r>
              <a:rPr lang="en-US" dirty="0"/>
              <a:t>5 measurements, each system</a:t>
            </a:r>
          </a:p>
          <a:p>
            <a:r>
              <a:rPr lang="en-US" dirty="0">
                <a:solidFill>
                  <a:srgbClr val="0070C0"/>
                </a:solidFill>
              </a:rPr>
              <a:t>Local Delays: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PC 		69.0 </a:t>
            </a:r>
            <a:r>
              <a:rPr lang="en-US" dirty="0" err="1"/>
              <a:t>ms</a:t>
            </a:r>
            <a:r>
              <a:rPr lang="en-US" dirty="0"/>
              <a:t>  (SD = 11.8)</a:t>
            </a:r>
          </a:p>
          <a:p>
            <a:pPr marL="457200" lvl="1" indent="0">
              <a:buNone/>
            </a:pPr>
            <a:r>
              <a:rPr lang="en-US" dirty="0"/>
              <a:t>Tablet 	31.4 </a:t>
            </a:r>
            <a:r>
              <a:rPr lang="en-US" dirty="0" err="1"/>
              <a:t>ms</a:t>
            </a:r>
            <a:r>
              <a:rPr lang="en-US" dirty="0"/>
              <a:t>  (SD = 10.8)</a:t>
            </a:r>
          </a:p>
          <a:p>
            <a:pPr marL="457200" lvl="1" indent="0">
              <a:buNone/>
            </a:pPr>
            <a:r>
              <a:rPr lang="en-US" dirty="0"/>
              <a:t>VR 	31.6 </a:t>
            </a:r>
            <a:r>
              <a:rPr lang="en-US" dirty="0" err="1"/>
              <a:t>ms</a:t>
            </a:r>
            <a:r>
              <a:rPr lang="en-US" dirty="0"/>
              <a:t>  (SD =   4.9)</a:t>
            </a:r>
          </a:p>
          <a:p>
            <a:r>
              <a:rPr lang="en-US" dirty="0"/>
              <a:t>Add extra delay to Tablet &amp; VR </a:t>
            </a:r>
            <a:r>
              <a:rPr lang="en-US" dirty="0">
                <a:sym typeface="Wingdings" panose="05000000000000000000" pitchFamily="2" charset="2"/>
              </a:rPr>
              <a:t> All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69 </a:t>
            </a:r>
            <a:r>
              <a:rPr lang="en-US" dirty="0" err="1">
                <a:solidFill>
                  <a:srgbClr val="008000"/>
                </a:solidFill>
              </a:rPr>
              <a:t>ms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E5C041-37AC-EDAE-EDBD-F3C55DE6A7BA}"/>
              </a:ext>
            </a:extLst>
          </p:cNvPr>
          <p:cNvSpPr/>
          <p:nvPr/>
        </p:nvSpPr>
        <p:spPr>
          <a:xfrm>
            <a:off x="6416985" y="3321692"/>
            <a:ext cx="1189528" cy="1992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931</Words>
  <Application>Microsoft Office PowerPoint</Application>
  <PresentationFormat>Widescreen</PresentationFormat>
  <Paragraphs>228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NimbusRomNo9L-Regu</vt:lpstr>
      <vt:lpstr>Verdana</vt:lpstr>
      <vt:lpstr>Wingdings</vt:lpstr>
      <vt:lpstr>Office Theme</vt:lpstr>
      <vt:lpstr>The Interplay Between Delay and Device in a Moving Target Selection Game</vt:lpstr>
      <vt:lpstr>Introduction</vt:lpstr>
      <vt:lpstr>Research in Games and Delay</vt:lpstr>
      <vt:lpstr>Why Moving Target Selection?</vt:lpstr>
      <vt:lpstr>Moving Target Selection with Delay</vt:lpstr>
      <vt:lpstr>Outline</vt:lpstr>
      <vt:lpstr>Methodology</vt:lpstr>
      <vt:lpstr>Methodology – Devices </vt:lpstr>
      <vt:lpstr>Measuring Base (Local) Delay</vt:lpstr>
      <vt:lpstr>Methodology – Game </vt:lpstr>
      <vt:lpstr>Methodology – Procedure </vt:lpstr>
      <vt:lpstr>Demographics</vt:lpstr>
      <vt:lpstr>Outline</vt:lpstr>
      <vt:lpstr>Player Performance</vt:lpstr>
      <vt:lpstr>PowerPoint Presentation</vt:lpstr>
      <vt:lpstr>Conclusion</vt:lpstr>
      <vt:lpstr>Future Work</vt:lpstr>
      <vt:lpstr>The Interplay Between Delay and Device in a Moving Target Selection Game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Claypool, Mark</dc:creator>
  <cp:lastModifiedBy>Claypool, Mark</cp:lastModifiedBy>
  <cp:revision>36</cp:revision>
  <dcterms:created xsi:type="dcterms:W3CDTF">2024-07-19T11:23:15Z</dcterms:created>
  <dcterms:modified xsi:type="dcterms:W3CDTF">2024-08-06T09:00:48Z</dcterms:modified>
</cp:coreProperties>
</file>