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319" r:id="rId10"/>
    <p:sldId id="263" r:id="rId11"/>
    <p:sldId id="318" r:id="rId12"/>
    <p:sldId id="320" r:id="rId13"/>
    <p:sldId id="316" r:id="rId14"/>
    <p:sldId id="313" r:id="rId15"/>
    <p:sldId id="280" r:id="rId16"/>
    <p:sldId id="266" r:id="rId17"/>
    <p:sldId id="312" r:id="rId18"/>
    <p:sldId id="268" r:id="rId19"/>
    <p:sldId id="317" r:id="rId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OzdsQLLlfcN/bxmVlBedtpVcV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5D9F1"/>
    <a:srgbClr val="E6E7ED"/>
    <a:srgbClr val="006600"/>
    <a:srgbClr val="E6A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661B58-F9CA-4935-A196-9705BAD9E127}">
  <a:tblStyle styleId="{7F661B58-F9CA-4935-A196-9705BAD9E127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7E7"/>
          </a:solidFill>
        </a:fill>
      </a:tcStyle>
    </a:wholeTbl>
    <a:band1H>
      <a:tcTxStyle/>
      <a:tcStyle>
        <a:tcBdr/>
        <a:fill>
          <a:solidFill>
            <a:srgbClr val="E2CB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CB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/>
    <p:restoredTop sz="93362" autoAdjust="0"/>
  </p:normalViewPr>
  <p:slideViewPr>
    <p:cSldViewPr snapToGrid="0">
      <p:cViewPr varScale="1">
        <p:scale>
          <a:sx n="59" d="100"/>
          <a:sy n="59" d="100"/>
        </p:scale>
        <p:origin x="3966" y="42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dirty="0"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248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lang="en-US" b="0" dirty="0">
              <a:effectLst/>
            </a:endParaRPr>
          </a:p>
        </p:txBody>
      </p:sp>
      <p:sp>
        <p:nvSpPr>
          <p:cNvPr id="239" name="Google Shape;23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3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23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747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60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9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169" name="Google Shape;1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dirty="0"/>
          </a:p>
        </p:txBody>
      </p:sp>
      <p:sp>
        <p:nvSpPr>
          <p:cNvPr id="184" name="Google Shape;1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5" name="Google Shape;1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5" name="Google Shape;2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5" name="Google Shape;2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62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90" y="2981885"/>
            <a:ext cx="3958410" cy="387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  <a:defRPr sz="4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Caption">
  <p:cSld name="Photo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>
            <a:spLocks noGrp="1"/>
          </p:cNvSpPr>
          <p:nvPr>
            <p:ph type="pic" idx="2"/>
          </p:nvPr>
        </p:nvSpPr>
        <p:spPr>
          <a:xfrm>
            <a:off x="457200" y="1524000"/>
            <a:ext cx="5867400" cy="4648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6553200" y="1524000"/>
            <a:ext cx="2133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None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Red">
  <p:cSld name="BlankRed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2225" y="1433513"/>
            <a:ext cx="401955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4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90" y="2981885"/>
            <a:ext cx="3958410" cy="387611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  <a:defRPr sz="40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2">
  <p:cSld name="Title2">
    <p:bg>
      <p:bgPr>
        <a:solidFill>
          <a:srgbClr val="AB192D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5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4648" y="2980944"/>
            <a:ext cx="3959371" cy="387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7620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482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46482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0" y="6391656"/>
            <a:ext cx="459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 sz="3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3392782" y="1524000"/>
            <a:ext cx="5294018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200"/>
              <a:buChar char="─"/>
              <a:defRPr sz="2200"/>
            </a:lvl2pPr>
            <a:lvl3pPr marL="1371600" lvl="2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443917" y="1524000"/>
            <a:ext cx="267365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4" name="Google Shape;64;p29"/>
          <p:cNvCxnSpPr/>
          <p:nvPr/>
        </p:nvCxnSpPr>
        <p:spPr>
          <a:xfrm rot="5400000">
            <a:off x="1359110" y="35814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B5B5B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0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20"/>
          <p:cNvSpPr txBox="1"/>
          <p:nvPr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"/>
          <p:cNvCxnSpPr/>
          <p:nvPr/>
        </p:nvCxnSpPr>
        <p:spPr>
          <a:xfrm>
            <a:off x="571500" y="1981200"/>
            <a:ext cx="8572500" cy="0"/>
          </a:xfrm>
          <a:prstGeom prst="straightConnector1">
            <a:avLst/>
          </a:prstGeom>
          <a:noFill/>
          <a:ln w="38100" cap="flat" cmpd="sng">
            <a:solidFill>
              <a:srgbClr val="AB19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"/>
          <p:cNvSpPr txBox="1"/>
          <p:nvPr/>
        </p:nvSpPr>
        <p:spPr>
          <a:xfrm>
            <a:off x="1066800" y="4650029"/>
            <a:ext cx="3276600" cy="1369772"/>
          </a:xfrm>
          <a:prstGeom prst="rect">
            <a:avLst/>
          </a:pr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Xiaokun Xu</a:t>
            </a: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PhD student of Computer Science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xxu11@wpi.edu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5105400" y="4650029"/>
            <a:ext cx="2971800" cy="13697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Mark Claypool</a:t>
            </a:r>
            <a:endParaRPr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Professor of Computer Science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claypool@wpi.edu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5497" y="2050655"/>
            <a:ext cx="8558035" cy="1938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Verdana"/>
              <a:buNone/>
            </a:pPr>
            <a:r>
              <a:rPr lang="en-US" sz="3200" dirty="0"/>
              <a:t>Measurement of Cloud-based Game Streaming Systems Competing with DASH Flows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457199" y="342900"/>
            <a:ext cx="849259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2. Methodology – Experiment Parameters</a:t>
            </a:r>
            <a:endParaRPr sz="2800" dirty="0"/>
          </a:p>
        </p:txBody>
      </p:sp>
      <p:sp>
        <p:nvSpPr>
          <p:cNvPr id="219" name="Google Shape;219;p8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220" name="Google Shape;220;p8"/>
          <p:cNvGraphicFramePr/>
          <p:nvPr>
            <p:extLst>
              <p:ext uri="{D42A27DB-BD31-4B8C-83A1-F6EECF244321}">
                <p14:modId xmlns:p14="http://schemas.microsoft.com/office/powerpoint/2010/main" val="1722250482"/>
              </p:ext>
            </p:extLst>
          </p:nvPr>
        </p:nvGraphicFramePr>
        <p:xfrm>
          <a:off x="307496" y="2120970"/>
          <a:ext cx="8642294" cy="4054930"/>
        </p:xfrm>
        <a:graphic>
          <a:graphicData uri="http://schemas.openxmlformats.org/drawingml/2006/table">
            <a:tbl>
              <a:tblPr>
                <a:noFill/>
                <a:tableStyleId>{7F661B58-F9CA-4935-A196-9705BAD9E127}</a:tableStyleId>
              </a:tblPr>
              <a:tblGrid>
                <a:gridCol w="310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5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Game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Ys VIII: </a:t>
                      </a:r>
                      <a:r>
                        <a:rPr lang="en-US" sz="240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Lacrimosa</a:t>
                      </a: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of Dana</a:t>
                      </a: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Calibri"/>
                        </a:rPr>
                        <a:t>Game system</a:t>
                      </a: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8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GeForce</a:t>
                      </a: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2400" u="none" strike="noStrike" cap="none" dirty="0">
                          <a:solidFill>
                            <a:srgbClr val="7030A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Luna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16786"/>
                  </a:ext>
                </a:extLst>
              </a:tr>
              <a:tr h="5684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Capacity limit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lang="en-US" sz="2400" u="none" strike="noStrike" cap="none" dirty="0"/>
                        <a:t>, </a:t>
                      </a:r>
                      <a:r>
                        <a:rPr lang="en-US" sz="2400" u="none" strike="noStrike" cap="none" dirty="0">
                          <a:solidFill>
                            <a:srgbClr val="008000"/>
                          </a:solidFill>
                        </a:rPr>
                        <a:t>25</a:t>
                      </a:r>
                      <a:r>
                        <a:rPr lang="en-US" sz="2400" u="none" strike="noStrike" cap="none" dirty="0"/>
                        <a:t>, </a:t>
                      </a:r>
                      <a:r>
                        <a:rPr lang="en-US" sz="2400" u="none" strike="noStrike" cap="none" dirty="0">
                          <a:solidFill>
                            <a:srgbClr val="0070C0"/>
                          </a:solidFill>
                        </a:rPr>
                        <a:t>35</a:t>
                      </a:r>
                      <a:r>
                        <a:rPr lang="en-US" sz="2400" u="none" strike="noStrike" cap="none" dirty="0"/>
                        <a:t>, Mb/s, or no restriction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Queue limit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C00000"/>
                          </a:solidFill>
                        </a:rPr>
                        <a:t>0.5x</a:t>
                      </a:r>
                      <a:r>
                        <a:rPr lang="en-US" sz="2400" u="none" strike="noStrike" cap="none" dirty="0"/>
                        <a:t>, </a:t>
                      </a:r>
                      <a:r>
                        <a:rPr lang="en-US" sz="2400" u="none" strike="noStrike" cap="none" dirty="0">
                          <a:solidFill>
                            <a:srgbClr val="008000"/>
                          </a:solidFill>
                        </a:rPr>
                        <a:t>1x</a:t>
                      </a:r>
                      <a:r>
                        <a:rPr lang="en-US" sz="2400" u="none" strike="noStrike" cap="none" dirty="0"/>
                        <a:t>, </a:t>
                      </a:r>
                      <a:r>
                        <a:rPr lang="en-US" sz="2400" u="none" strike="noStrike" cap="none" dirty="0">
                          <a:solidFill>
                            <a:srgbClr val="0070C0"/>
                          </a:solidFill>
                        </a:rPr>
                        <a:t>7x</a:t>
                      </a:r>
                      <a:r>
                        <a:rPr lang="en-US" sz="2400" u="none" strike="noStrike" cap="none" dirty="0"/>
                        <a:t> BDP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Competing flow</a:t>
                      </a:r>
                      <a:endParaRPr sz="2000" dirty="0"/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None &amp; DASH</a:t>
                      </a:r>
                      <a:endParaRPr sz="2000" dirty="0"/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9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Trace length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9 minutes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Iterations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15 runs per condition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EFDE9F-9B0E-3959-0073-B4C6F4393FF0}"/>
              </a:ext>
            </a:extLst>
          </p:cNvPr>
          <p:cNvSpPr txBox="1"/>
          <p:nvPr/>
        </p:nvSpPr>
        <p:spPr>
          <a:xfrm>
            <a:off x="5328603" y="5092512"/>
            <a:ext cx="31194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Wireshark traces trimmed to core gameplay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7E00AF-985B-52E6-BB66-959DD00770E1}"/>
              </a:ext>
            </a:extLst>
          </p:cNvPr>
          <p:cNvSpPr/>
          <p:nvPr/>
        </p:nvSpPr>
        <p:spPr>
          <a:xfrm>
            <a:off x="218485" y="5092512"/>
            <a:ext cx="8731305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3E9BB-C774-8882-33E0-6C574063E685}"/>
              </a:ext>
            </a:extLst>
          </p:cNvPr>
          <p:cNvSpPr/>
          <p:nvPr/>
        </p:nvSpPr>
        <p:spPr>
          <a:xfrm>
            <a:off x="262990" y="5769619"/>
            <a:ext cx="8731305" cy="49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03D5-C920-44D0-08A9-82F626C9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F26A-5A91-DE9C-30F8-7BD45852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910" y="1524000"/>
            <a:ext cx="7375890" cy="4648200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altLang="zh-CN" sz="2800" dirty="0"/>
              <a:t>1. Introduction		(</a:t>
            </a:r>
            <a:r>
              <a:rPr lang="en-US" altLang="zh-CN" sz="2800" dirty="0">
                <a:solidFill>
                  <a:srgbClr val="008000"/>
                </a:solidFill>
              </a:rPr>
              <a:t>done</a:t>
            </a:r>
            <a:r>
              <a:rPr lang="en-US" altLang="zh-CN" sz="2800" dirty="0"/>
              <a:t>)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2. Methodology		(</a:t>
            </a:r>
            <a:r>
              <a:rPr lang="en-US" altLang="zh-CN" sz="2800" dirty="0">
                <a:solidFill>
                  <a:srgbClr val="008000"/>
                </a:solidFill>
              </a:rPr>
              <a:t>done</a:t>
            </a:r>
            <a:r>
              <a:rPr lang="en-US" sz="2800" dirty="0"/>
              <a:t>)	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3. Analysis			(</a:t>
            </a:r>
            <a:r>
              <a:rPr lang="en-US" sz="2800" dirty="0">
                <a:solidFill>
                  <a:srgbClr val="C00000"/>
                </a:solidFill>
              </a:rPr>
              <a:t>next</a:t>
            </a:r>
            <a:r>
              <a:rPr lang="en-US" sz="2800" dirty="0"/>
              <a:t>)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4. Conclusion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5.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60F9-783A-4433-E236-90F6B28FF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BD64DA-E309-858D-5A00-41359F52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 Analysis – Bitrate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9D50-75B2-692C-B02B-7DB3A5807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3536B7-80B8-314C-A061-8DC0C1F60C3D}"/>
              </a:ext>
            </a:extLst>
          </p:cNvPr>
          <p:cNvGrpSpPr/>
          <p:nvPr/>
        </p:nvGrpSpPr>
        <p:grpSpPr>
          <a:xfrm>
            <a:off x="340025" y="1318705"/>
            <a:ext cx="2700984" cy="5050309"/>
            <a:chOff x="340025" y="1318705"/>
            <a:chExt cx="2700984" cy="50503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8346E2-74EB-50CD-0975-712F662E7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025" y="1710569"/>
              <a:ext cx="2700984" cy="4240738"/>
            </a:xfrm>
            <a:prstGeom prst="rect">
              <a:avLst/>
            </a:prstGeom>
          </p:spPr>
        </p:pic>
        <p:sp>
          <p:nvSpPr>
            <p:cNvPr id="12" name="Google Shape;257;p10">
              <a:extLst>
                <a:ext uri="{FF2B5EF4-FFF2-40B4-BE49-F238E27FC236}">
                  <a16:creationId xmlns:a16="http://schemas.microsoft.com/office/drawing/2014/main" id="{FEFEF72C-11A4-463A-5463-9B4E53385C77}"/>
                </a:ext>
              </a:extLst>
            </p:cNvPr>
            <p:cNvSpPr txBox="1"/>
            <p:nvPr/>
          </p:nvSpPr>
          <p:spPr>
            <a:xfrm>
              <a:off x="870067" y="1318705"/>
              <a:ext cx="1845574" cy="37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Verdana"/>
                  <a:ea typeface="Verdana"/>
                  <a:cs typeface="Verdana"/>
                  <a:sym typeface="Verdana"/>
                </a:rPr>
                <a:t>      GeForce     </a:t>
              </a:r>
              <a:endParaRPr sz="1800" dirty="0">
                <a:solidFill>
                  <a:srgbClr val="7030A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FB1620-5BE4-BE7F-1268-F492676E7DE1}"/>
                </a:ext>
              </a:extLst>
            </p:cNvPr>
            <p:cNvSpPr txBox="1"/>
            <p:nvPr/>
          </p:nvSpPr>
          <p:spPr>
            <a:xfrm>
              <a:off x="1461037" y="5999682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 (s)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F41422-E432-7873-29D0-8C191730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11" y="2394785"/>
            <a:ext cx="2682645" cy="12460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FC228D-81DC-01BF-8060-541F39546220}"/>
              </a:ext>
            </a:extLst>
          </p:cNvPr>
          <p:cNvSpPr txBox="1"/>
          <p:nvPr/>
        </p:nvSpPr>
        <p:spPr>
          <a:xfrm>
            <a:off x="6462638" y="4270962"/>
            <a:ext cx="237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No </a:t>
            </a:r>
            <a:r>
              <a:rPr lang="en-US" sz="2000" dirty="0"/>
              <a:t>self-induced</a:t>
            </a:r>
            <a:r>
              <a:rPr lang="en-US" sz="1800" dirty="0"/>
              <a:t> </a:t>
            </a:r>
            <a:r>
              <a:rPr lang="en-US" sz="2000" dirty="0"/>
              <a:t>congestion</a:t>
            </a:r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64C46-50B2-D7F7-8283-6414619C96CC}"/>
              </a:ext>
            </a:extLst>
          </p:cNvPr>
          <p:cNvGrpSpPr/>
          <p:nvPr/>
        </p:nvGrpSpPr>
        <p:grpSpPr>
          <a:xfrm>
            <a:off x="3218979" y="1337355"/>
            <a:ext cx="2549364" cy="5050309"/>
            <a:chOff x="3238044" y="1318705"/>
            <a:chExt cx="2549364" cy="50503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5AC052-16CE-4C1E-8958-FABD631B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044" y="1688822"/>
              <a:ext cx="2549364" cy="43108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EE771-6E67-ADF6-2469-008F4CCF6186}"/>
                </a:ext>
              </a:extLst>
            </p:cNvPr>
            <p:cNvSpPr txBox="1"/>
            <p:nvPr/>
          </p:nvSpPr>
          <p:spPr>
            <a:xfrm>
              <a:off x="4301558" y="5999682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 (s)</a:t>
              </a:r>
            </a:p>
          </p:txBody>
        </p:sp>
        <p:sp>
          <p:nvSpPr>
            <p:cNvPr id="2" name="Google Shape;257;p10">
              <a:extLst>
                <a:ext uri="{FF2B5EF4-FFF2-40B4-BE49-F238E27FC236}">
                  <a16:creationId xmlns:a16="http://schemas.microsoft.com/office/drawing/2014/main" id="{FA389326-03EC-8960-1F0C-A6A2EF9AB69E}"/>
                </a:ext>
              </a:extLst>
            </p:cNvPr>
            <p:cNvSpPr txBox="1"/>
            <p:nvPr/>
          </p:nvSpPr>
          <p:spPr>
            <a:xfrm>
              <a:off x="4301558" y="1318705"/>
              <a:ext cx="1024818" cy="395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Luna</a:t>
              </a:r>
              <a:endParaRPr sz="1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6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FED6-72B6-20D9-4E92-DAFFC785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 Analysis – Bitrate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4AF3D-11AB-2CE8-CA74-7541C9F68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0D2BF-4BE8-60A4-3816-C63E4CE63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ECCBB272-98A1-5987-0C2F-79C1F339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75" y="1306248"/>
            <a:ext cx="9144000" cy="55557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7B57AB-015E-B258-A528-F4F0D2D733F2}"/>
              </a:ext>
            </a:extLst>
          </p:cNvPr>
          <p:cNvSpPr/>
          <p:nvPr/>
        </p:nvSpPr>
        <p:spPr>
          <a:xfrm>
            <a:off x="3395131" y="1470200"/>
            <a:ext cx="652191" cy="4453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79511E-89CE-2206-57E7-960D7F19D0DB}"/>
              </a:ext>
            </a:extLst>
          </p:cNvPr>
          <p:cNvSpPr/>
          <p:nvPr/>
        </p:nvSpPr>
        <p:spPr>
          <a:xfrm>
            <a:off x="5884589" y="1484214"/>
            <a:ext cx="598065" cy="4453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1D23F-9EA7-1DE7-FA89-5CB81E62030F}"/>
              </a:ext>
            </a:extLst>
          </p:cNvPr>
          <p:cNvSpPr/>
          <p:nvPr/>
        </p:nvSpPr>
        <p:spPr>
          <a:xfrm>
            <a:off x="3339539" y="3946130"/>
            <a:ext cx="3259815" cy="1311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of a graph showing a number of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1A661F71-6C84-819A-8170-78371E93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369" y="4934385"/>
            <a:ext cx="2424469" cy="1691640"/>
          </a:xfrm>
          <a:prstGeom prst="rect">
            <a:avLst/>
          </a:prstGeom>
        </p:spPr>
      </p:pic>
      <p:pic>
        <p:nvPicPr>
          <p:cNvPr id="32" name="Picture 31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5CCC053-DFC2-936E-30D1-ED0A71B2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248" y="4934385"/>
            <a:ext cx="2424469" cy="1691640"/>
          </a:xfrm>
          <a:prstGeom prst="rect">
            <a:avLst/>
          </a:prstGeom>
        </p:spPr>
      </p:pic>
      <p:pic>
        <p:nvPicPr>
          <p:cNvPr id="34" name="Picture 33" descr="A graph of a graph showing a number of numbers&#10;&#10;Description automatically generated">
            <a:extLst>
              <a:ext uri="{FF2B5EF4-FFF2-40B4-BE49-F238E27FC236}">
                <a16:creationId xmlns:a16="http://schemas.microsoft.com/office/drawing/2014/main" id="{0F4AC689-E546-0CD3-98F8-B6C6CC95D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769" y="1596829"/>
            <a:ext cx="2424469" cy="1691640"/>
          </a:xfrm>
          <a:prstGeom prst="rect">
            <a:avLst/>
          </a:prstGeom>
        </p:spPr>
      </p:pic>
      <p:pic>
        <p:nvPicPr>
          <p:cNvPr id="36" name="Picture 35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8F42798-9CE2-5DC7-4BF2-479EE5F47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505" y="3285049"/>
            <a:ext cx="2424469" cy="1691640"/>
          </a:xfrm>
          <a:prstGeom prst="rect">
            <a:avLst/>
          </a:prstGeom>
        </p:spPr>
      </p:pic>
      <p:pic>
        <p:nvPicPr>
          <p:cNvPr id="27" name="Picture 26" descr="A graph of a graph showing a number of numbers&#10;&#10;Description automatically generated">
            <a:extLst>
              <a:ext uri="{FF2B5EF4-FFF2-40B4-BE49-F238E27FC236}">
                <a16:creationId xmlns:a16="http://schemas.microsoft.com/office/drawing/2014/main" id="{3AEAC6A9-79FC-F4EF-8051-E0B5A9A36F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277" y="1596829"/>
            <a:ext cx="2424469" cy="1691640"/>
          </a:xfrm>
          <a:prstGeom prst="rect">
            <a:avLst/>
          </a:prstGeom>
        </p:spPr>
      </p:pic>
      <p:pic>
        <p:nvPicPr>
          <p:cNvPr id="29" name="Picture 28" descr="A graph of a graph showing a number of numbers">
            <a:extLst>
              <a:ext uri="{FF2B5EF4-FFF2-40B4-BE49-F238E27FC236}">
                <a16:creationId xmlns:a16="http://schemas.microsoft.com/office/drawing/2014/main" id="{FB3C2A47-2510-C3B1-96ED-7725BC45F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6645" y="3265607"/>
            <a:ext cx="2424469" cy="16916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BB856CD-D41E-8C5C-8438-3A945C8FD321}"/>
              </a:ext>
            </a:extLst>
          </p:cNvPr>
          <p:cNvSpPr/>
          <p:nvPr/>
        </p:nvSpPr>
        <p:spPr>
          <a:xfrm>
            <a:off x="3025909" y="5429313"/>
            <a:ext cx="1034833" cy="702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E210E4D-44EB-F12F-30DC-81EB10AAD8CB}"/>
              </a:ext>
            </a:extLst>
          </p:cNvPr>
          <p:cNvSpPr/>
          <p:nvPr/>
        </p:nvSpPr>
        <p:spPr>
          <a:xfrm>
            <a:off x="5994029" y="5330785"/>
            <a:ext cx="1034833" cy="961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Google Shape;242;p1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3. Analysis – Bitrate</a:t>
            </a:r>
            <a:endParaRPr sz="2800" dirty="0"/>
          </a:p>
        </p:txBody>
      </p:sp>
      <p:sp>
        <p:nvSpPr>
          <p:cNvPr id="253" name="Google Shape;253;p10"/>
          <p:cNvSpPr txBox="1"/>
          <p:nvPr/>
        </p:nvSpPr>
        <p:spPr>
          <a:xfrm>
            <a:off x="1092425" y="1596829"/>
            <a:ext cx="1034833" cy="486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B15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B25</a:t>
            </a:r>
            <a:endParaRPr sz="180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B35</a:t>
            </a:r>
            <a:endParaRPr sz="1800" dirty="0"/>
          </a:p>
        </p:txBody>
      </p:sp>
      <p:sp>
        <p:nvSpPr>
          <p:cNvPr id="257" name="Google Shape;257;p10"/>
          <p:cNvSpPr txBox="1"/>
          <p:nvPr/>
        </p:nvSpPr>
        <p:spPr>
          <a:xfrm>
            <a:off x="2567432" y="1267556"/>
            <a:ext cx="4829556" cy="32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     GeForce                           </a:t>
            </a:r>
            <a:r>
              <a:rPr lang="en-US" sz="18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Luna</a:t>
            </a:r>
            <a:endParaRPr sz="1600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1EE5DD-F694-A1B2-4F9F-F2C48AAF51D7}"/>
              </a:ext>
            </a:extLst>
          </p:cNvPr>
          <p:cNvSpPr txBox="1"/>
          <p:nvPr/>
        </p:nvSpPr>
        <p:spPr>
          <a:xfrm>
            <a:off x="5785253" y="6430843"/>
            <a:ext cx="30420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29ECF1-107F-8F24-720C-70FFBBC1DE3E}"/>
              </a:ext>
            </a:extLst>
          </p:cNvPr>
          <p:cNvSpPr/>
          <p:nvPr/>
        </p:nvSpPr>
        <p:spPr>
          <a:xfrm>
            <a:off x="3096024" y="2496758"/>
            <a:ext cx="1034833" cy="481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088483-A244-BE86-E917-0F6ADC839E2E}"/>
              </a:ext>
            </a:extLst>
          </p:cNvPr>
          <p:cNvSpPr/>
          <p:nvPr/>
        </p:nvSpPr>
        <p:spPr>
          <a:xfrm>
            <a:off x="5942181" y="2422786"/>
            <a:ext cx="1034833" cy="481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2DB2AE-1CC3-2850-D2B2-C95B1E9E82E7}"/>
              </a:ext>
            </a:extLst>
          </p:cNvPr>
          <p:cNvSpPr/>
          <p:nvPr/>
        </p:nvSpPr>
        <p:spPr>
          <a:xfrm>
            <a:off x="3069174" y="4028661"/>
            <a:ext cx="1034833" cy="481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A9DB08-F3DF-180E-0B43-CB7CF26A9149}"/>
              </a:ext>
            </a:extLst>
          </p:cNvPr>
          <p:cNvSpPr/>
          <p:nvPr/>
        </p:nvSpPr>
        <p:spPr>
          <a:xfrm>
            <a:off x="6099246" y="3783574"/>
            <a:ext cx="1034833" cy="781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Google Shape;243;p10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0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7" grpId="0" animBg="1"/>
      <p:bldP spid="37" grpId="1" animBg="1"/>
      <p:bldP spid="253" grpId="0"/>
      <p:bldP spid="257" grpId="0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bitrate and a bitrate&#10;&#10;Description automatically generated">
            <a:extLst>
              <a:ext uri="{FF2B5EF4-FFF2-40B4-BE49-F238E27FC236}">
                <a16:creationId xmlns:a16="http://schemas.microsoft.com/office/drawing/2014/main" id="{9CCECF45-C697-AEBE-AAB5-D12CDD58C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3" y="2265723"/>
            <a:ext cx="3685140" cy="3659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E5C72-87DB-6A65-EC6A-A5F396AF2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F0BD7-73ED-3294-414D-A9E3D97234F8}"/>
              </a:ext>
            </a:extLst>
          </p:cNvPr>
          <p:cNvSpPr txBox="1"/>
          <p:nvPr/>
        </p:nvSpPr>
        <p:spPr>
          <a:xfrm>
            <a:off x="611086" y="1573648"/>
            <a:ext cx="5096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Bitrate example w/simultaneous flows</a:t>
            </a:r>
          </a:p>
        </p:txBody>
      </p:sp>
      <p:sp>
        <p:nvSpPr>
          <p:cNvPr id="12" name="Google Shape;263;p11">
            <a:extLst>
              <a:ext uri="{FF2B5EF4-FFF2-40B4-BE49-F238E27FC236}">
                <a16:creationId xmlns:a16="http://schemas.microsoft.com/office/drawing/2014/main" id="{CF0B71CB-2B9C-9BFC-DF0A-7C5C9D072D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61543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3. Analysis – Ratio of bitrate difference </a:t>
            </a:r>
            <a:endParaRPr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BC0C3A-A412-FC1D-3B87-BE31F7DEE581}"/>
              </a:ext>
            </a:extLst>
          </p:cNvPr>
          <p:cNvGrpSpPr/>
          <p:nvPr/>
        </p:nvGrpSpPr>
        <p:grpSpPr>
          <a:xfrm>
            <a:off x="5076473" y="2253422"/>
            <a:ext cx="3851630" cy="2835149"/>
            <a:chOff x="4913227" y="1790222"/>
            <a:chExt cx="3851630" cy="2835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F589A1-CAA7-A6E9-D04A-657A5BAA7056}"/>
                    </a:ext>
                  </a:extLst>
                </p:cNvPr>
                <p:cNvSpPr txBox="1"/>
                <p:nvPr/>
              </p:nvSpPr>
              <p:spPr>
                <a:xfrm>
                  <a:off x="5544387" y="2648964"/>
                  <a:ext cx="1486369" cy="576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F589A1-CAA7-A6E9-D04A-657A5BAA70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387" y="2648964"/>
                  <a:ext cx="1486369" cy="5762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21A0D9-21D9-DED4-451E-328EABAB100E}"/>
                </a:ext>
              </a:extLst>
            </p:cNvPr>
            <p:cNvSpPr txBox="1"/>
            <p:nvPr/>
          </p:nvSpPr>
          <p:spPr>
            <a:xfrm>
              <a:off x="4913227" y="1790222"/>
              <a:ext cx="37735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Fairness</a:t>
              </a:r>
            </a:p>
            <a:p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Ratio bitrate difference (R):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03470C4-B8FE-EDE3-3F5A-A8C3C51B11CE}"/>
                    </a:ext>
                  </a:extLst>
                </p:cNvPr>
                <p:cNvSpPr txBox="1"/>
                <p:nvPr/>
              </p:nvSpPr>
              <p:spPr>
                <a:xfrm>
                  <a:off x="4991284" y="3609708"/>
                  <a:ext cx="377357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: average cloud system</a:t>
                  </a:r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: average competing flow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: link capacity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03470C4-B8FE-EDE3-3F5A-A8C3C51B1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1284" y="3609708"/>
                  <a:ext cx="3773573" cy="1015663"/>
                </a:xfrm>
                <a:prstGeom prst="rect">
                  <a:avLst/>
                </a:prstGeom>
                <a:blipFill>
                  <a:blip r:embed="rId5"/>
                  <a:stretch>
                    <a:fillRect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950780-A791-910F-4BD8-9FE61E3FB1C8}"/>
              </a:ext>
            </a:extLst>
          </p:cNvPr>
          <p:cNvSpPr txBox="1"/>
          <p:nvPr/>
        </p:nvSpPr>
        <p:spPr>
          <a:xfrm>
            <a:off x="1665172" y="3609708"/>
            <a:ext cx="18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Fair share line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1A556C-AA50-BE01-3A5F-532A92D51BD2}"/>
              </a:ext>
            </a:extLst>
          </p:cNvPr>
          <p:cNvSpPr/>
          <p:nvPr/>
        </p:nvSpPr>
        <p:spPr>
          <a:xfrm>
            <a:off x="866274" y="3614231"/>
            <a:ext cx="3276662" cy="475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EE91E-16BE-F61C-68EA-383DA9CCC610}"/>
              </a:ext>
            </a:extLst>
          </p:cNvPr>
          <p:cNvSpPr/>
          <p:nvPr/>
        </p:nvSpPr>
        <p:spPr>
          <a:xfrm>
            <a:off x="1010653" y="2864754"/>
            <a:ext cx="3132283" cy="564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B8ADE1-CC3C-C1E8-C446-0FDA10A8FB8B}"/>
              </a:ext>
            </a:extLst>
          </p:cNvPr>
          <p:cNvSpPr/>
          <p:nvPr/>
        </p:nvSpPr>
        <p:spPr>
          <a:xfrm>
            <a:off x="1010653" y="4360244"/>
            <a:ext cx="3132283" cy="616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037FB9-190F-44AC-C2F0-031ADCF47A35}"/>
              </a:ext>
            </a:extLst>
          </p:cNvPr>
          <p:cNvCxnSpPr/>
          <p:nvPr/>
        </p:nvCxnSpPr>
        <p:spPr>
          <a:xfrm>
            <a:off x="4142936" y="3167504"/>
            <a:ext cx="61194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DE0DA2-F259-77F0-D5E4-A918D52AC242}"/>
              </a:ext>
            </a:extLst>
          </p:cNvPr>
          <p:cNvCxnSpPr/>
          <p:nvPr/>
        </p:nvCxnSpPr>
        <p:spPr>
          <a:xfrm>
            <a:off x="4142936" y="4667441"/>
            <a:ext cx="61194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274DA8-7ADF-B867-8094-A2A5CA2A8BEC}"/>
              </a:ext>
            </a:extLst>
          </p:cNvPr>
          <p:cNvCxnSpPr/>
          <p:nvPr/>
        </p:nvCxnSpPr>
        <p:spPr>
          <a:xfrm>
            <a:off x="4142936" y="3910507"/>
            <a:ext cx="61194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C90F61-FBD3-1C71-6765-69052BA091D7}"/>
              </a:ext>
            </a:extLst>
          </p:cNvPr>
          <p:cNvCxnSpPr/>
          <p:nvPr/>
        </p:nvCxnSpPr>
        <p:spPr>
          <a:xfrm>
            <a:off x="4448908" y="3167504"/>
            <a:ext cx="0" cy="78075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4F06B8-17A4-7813-01CB-D024B59F6E91}"/>
              </a:ext>
            </a:extLst>
          </p:cNvPr>
          <p:cNvCxnSpPr/>
          <p:nvPr/>
        </p:nvCxnSpPr>
        <p:spPr>
          <a:xfrm>
            <a:off x="4448908" y="3908603"/>
            <a:ext cx="0" cy="78075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52881D-B3D2-D741-17C2-9A57CED4FDB1}"/>
              </a:ext>
            </a:extLst>
          </p:cNvPr>
          <p:cNvSpPr txBox="1"/>
          <p:nvPr/>
        </p:nvSpPr>
        <p:spPr>
          <a:xfrm>
            <a:off x="4018548" y="3570181"/>
            <a:ext cx="1106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symmetric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86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61543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3. Analysis – Fairness </a:t>
            </a:r>
            <a:endParaRPr sz="2800" dirty="0"/>
          </a:p>
        </p:txBody>
      </p:sp>
      <p:sp>
        <p:nvSpPr>
          <p:cNvPr id="264" name="Google Shape;264;p11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4" name="Picture 3" descr="A table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D512E6A-75CE-EB7B-0C31-8CB339D0D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2820"/>
            <a:ext cx="9144000" cy="394502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2EC8C-9B2E-F615-ABCB-4E0453490714}"/>
              </a:ext>
            </a:extLst>
          </p:cNvPr>
          <p:cNvGrpSpPr/>
          <p:nvPr/>
        </p:nvGrpSpPr>
        <p:grpSpPr>
          <a:xfrm>
            <a:off x="457200" y="1830633"/>
            <a:ext cx="7512106" cy="3121693"/>
            <a:chOff x="457200" y="1830633"/>
            <a:chExt cx="7512106" cy="31216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9A9381-7DCD-572D-B237-A94BFEF567A9}"/>
                </a:ext>
              </a:extLst>
            </p:cNvPr>
            <p:cNvGrpSpPr/>
            <p:nvPr/>
          </p:nvGrpSpPr>
          <p:grpSpPr>
            <a:xfrm>
              <a:off x="457200" y="1861168"/>
              <a:ext cx="3694014" cy="3091158"/>
              <a:chOff x="457200" y="1861168"/>
              <a:chExt cx="3694014" cy="309115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71F4F4-E7E2-B0CC-9EFC-A5D2425C4EDB}"/>
                  </a:ext>
                </a:extLst>
              </p:cNvPr>
              <p:cNvSpPr/>
              <p:nvPr/>
            </p:nvSpPr>
            <p:spPr>
              <a:xfrm>
                <a:off x="457200" y="1861168"/>
                <a:ext cx="3694014" cy="10195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E4A67C-4EF0-A046-DD9B-6A0532861D60}"/>
                  </a:ext>
                </a:extLst>
              </p:cNvPr>
              <p:cNvSpPr/>
              <p:nvPr/>
            </p:nvSpPr>
            <p:spPr>
              <a:xfrm>
                <a:off x="457200" y="3875705"/>
                <a:ext cx="3694014" cy="1076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AA4CAE-2250-289C-F931-A317FCD9CC3F}"/>
                  </a:ext>
                </a:extLst>
              </p:cNvPr>
              <p:cNvSpPr/>
              <p:nvPr/>
            </p:nvSpPr>
            <p:spPr>
              <a:xfrm>
                <a:off x="457200" y="2890689"/>
                <a:ext cx="1258312" cy="1076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CA346B-C294-E556-37D5-94E5AFB802BE}"/>
                  </a:ext>
                </a:extLst>
              </p:cNvPr>
              <p:cNvSpPr/>
              <p:nvPr/>
            </p:nvSpPr>
            <p:spPr>
              <a:xfrm>
                <a:off x="2892902" y="2837902"/>
                <a:ext cx="1258312" cy="1076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3B6C86-DCE2-AA22-D521-3FA300A8BFE0}"/>
                </a:ext>
              </a:extLst>
            </p:cNvPr>
            <p:cNvGrpSpPr/>
            <p:nvPr/>
          </p:nvGrpSpPr>
          <p:grpSpPr>
            <a:xfrm>
              <a:off x="4275292" y="1830633"/>
              <a:ext cx="3694014" cy="3091158"/>
              <a:chOff x="457200" y="1861168"/>
              <a:chExt cx="3694014" cy="30911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4DB901-C6EA-0C5F-81C1-8C8EC8A6505D}"/>
                  </a:ext>
                </a:extLst>
              </p:cNvPr>
              <p:cNvSpPr/>
              <p:nvPr/>
            </p:nvSpPr>
            <p:spPr>
              <a:xfrm>
                <a:off x="457200" y="1861168"/>
                <a:ext cx="3694014" cy="10195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F7A6F9-865E-7D08-6230-963178E97F03}"/>
                  </a:ext>
                </a:extLst>
              </p:cNvPr>
              <p:cNvSpPr/>
              <p:nvPr/>
            </p:nvSpPr>
            <p:spPr>
              <a:xfrm>
                <a:off x="457200" y="3875705"/>
                <a:ext cx="3694014" cy="1076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A4BBDC2-8593-4770-1076-2129256C5A8E}"/>
                  </a:ext>
                </a:extLst>
              </p:cNvPr>
              <p:cNvSpPr/>
              <p:nvPr/>
            </p:nvSpPr>
            <p:spPr>
              <a:xfrm>
                <a:off x="457200" y="2890689"/>
                <a:ext cx="1258312" cy="1076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8E3E43-24B8-7C6D-EA01-8A3CBCE40EFC}"/>
                  </a:ext>
                </a:extLst>
              </p:cNvPr>
              <p:cNvSpPr/>
              <p:nvPr/>
            </p:nvSpPr>
            <p:spPr>
              <a:xfrm>
                <a:off x="2892902" y="2837902"/>
                <a:ext cx="1258312" cy="1076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5A118A5-9B76-5792-F9E8-250CEAB3E0AA}"/>
              </a:ext>
            </a:extLst>
          </p:cNvPr>
          <p:cNvSpPr txBox="1"/>
          <p:nvPr/>
        </p:nvSpPr>
        <p:spPr>
          <a:xfrm>
            <a:off x="2117297" y="4889618"/>
            <a:ext cx="3738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CA7E4-C379-A4BD-7CAC-3544705CAB33}"/>
              </a:ext>
            </a:extLst>
          </p:cNvPr>
          <p:cNvSpPr txBox="1"/>
          <p:nvPr/>
        </p:nvSpPr>
        <p:spPr>
          <a:xfrm>
            <a:off x="5935389" y="4889618"/>
            <a:ext cx="3738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33BDF-D461-D076-7CD4-E8459AA32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18661"/>
            <a:ext cx="8229600" cy="50690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Bitrate</a:t>
            </a:r>
          </a:p>
          <a:p>
            <a:pPr lvl="1"/>
            <a:r>
              <a:rPr lang="en-US" dirty="0"/>
              <a:t>Without competing flow, no self-induced congestion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GeForce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Luna </a:t>
            </a:r>
            <a:r>
              <a:rPr lang="en-US" dirty="0"/>
              <a:t>similar maximum bitrates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GeForce</a:t>
            </a:r>
            <a:r>
              <a:rPr lang="en-US" dirty="0"/>
              <a:t> higher variation, </a:t>
            </a:r>
            <a:r>
              <a:rPr lang="en-US" dirty="0">
                <a:solidFill>
                  <a:srgbClr val="7030A0"/>
                </a:solidFill>
              </a:rPr>
              <a:t>Luna</a:t>
            </a:r>
            <a:r>
              <a:rPr lang="en-US" dirty="0"/>
              <a:t> lower</a:t>
            </a:r>
          </a:p>
          <a:p>
            <a:pPr lvl="1"/>
            <a:r>
              <a:rPr lang="en-US" dirty="0"/>
              <a:t>With competing DASH flow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GeForce</a:t>
            </a:r>
            <a:r>
              <a:rPr lang="en-US" dirty="0"/>
              <a:t> bitrates slightly higher with typical queue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Luna</a:t>
            </a:r>
            <a:r>
              <a:rPr lang="en-US" dirty="0"/>
              <a:t> bitrates depend upon the bottleneck queue sizes</a:t>
            </a:r>
          </a:p>
          <a:p>
            <a:r>
              <a:rPr lang="en-US" dirty="0">
                <a:solidFill>
                  <a:schemeClr val="tx1"/>
                </a:solidFill>
              </a:rPr>
              <a:t>Fairness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GeForce</a:t>
            </a:r>
            <a:r>
              <a:rPr lang="en-US" dirty="0"/>
              <a:t> generally fair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Luna</a:t>
            </a:r>
            <a:r>
              <a:rPr lang="en-US" dirty="0"/>
              <a:t> varies based on queue limit – aggressive with small queue, defers with large queue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2E8E3-1D07-353A-5ADD-2D22428109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6" name="Google Shape;273;p12">
            <a:extLst>
              <a:ext uri="{FF2B5EF4-FFF2-40B4-BE49-F238E27FC236}">
                <a16:creationId xmlns:a16="http://schemas.microsoft.com/office/drawing/2014/main" id="{015A965B-626F-D7A9-0462-DA49BFCDC5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dirty="0"/>
              <a:t>4. Conclusion</a:t>
            </a:r>
            <a:endParaRPr dirty="0"/>
          </a:p>
        </p:txBody>
      </p:sp>
      <p:pic>
        <p:nvPicPr>
          <p:cNvPr id="1026" name="Picture 2" descr="Mind - Free education icons">
            <a:extLst>
              <a:ext uri="{FF2B5EF4-FFF2-40B4-BE49-F238E27FC236}">
                <a16:creationId xmlns:a16="http://schemas.microsoft.com/office/drawing/2014/main" id="{561FC4F6-5658-E53F-D169-D47B499F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53" y="240067"/>
            <a:ext cx="844268" cy="8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3200" dirty="0"/>
              <a:t>5. Future Work</a:t>
            </a:r>
            <a:endParaRPr dirty="0"/>
          </a:p>
        </p:txBody>
      </p:sp>
      <p:cxnSp>
        <p:nvCxnSpPr>
          <p:cNvPr id="283" name="Google Shape;283;p13"/>
          <p:cNvCxnSpPr/>
          <p:nvPr/>
        </p:nvCxnSpPr>
        <p:spPr>
          <a:xfrm>
            <a:off x="571500" y="1219200"/>
            <a:ext cx="8572500" cy="0"/>
          </a:xfrm>
          <a:prstGeom prst="straightConnector1">
            <a:avLst/>
          </a:prstGeom>
          <a:noFill/>
          <a:ln w="38100" cap="flat" cmpd="sng">
            <a:solidFill>
              <a:srgbClr val="AB19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13"/>
          <p:cNvSpPr txBox="1"/>
          <p:nvPr/>
        </p:nvSpPr>
        <p:spPr>
          <a:xfrm>
            <a:off x="457200" y="1385725"/>
            <a:ext cx="800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games</a:t>
            </a:r>
            <a:endParaRPr dirty="0"/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─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Comparative differences hold for other games</a:t>
            </a:r>
            <a:endParaRPr sz="2000" dirty="0"/>
          </a:p>
          <a:p>
            <a:pPr marL="868680" marR="0" lvl="2" indent="-1143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lvl="0" indent="-27432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congestion scenarios</a:t>
            </a:r>
          </a:p>
          <a:p>
            <a:pPr marL="594360" lvl="1" indent="-274319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1800"/>
              <a:buFont typeface="Verdana"/>
              <a:buChar char="─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Commercial DASH (e.g., Netflix or YouTube), videoconferencing (e.g., Zoom), multiple flows</a:t>
            </a:r>
          </a:p>
          <a:p>
            <a:pPr marL="594360" lvl="1" indent="-274319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1800"/>
              <a:buFont typeface="Verdana"/>
              <a:buChar char="─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 other network conditions (4G, 5G,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Wifi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594360" lvl="1" indent="-274319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1800"/>
              <a:buFont typeface="Verdana"/>
              <a:buChar char="─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AQM (e.g., Pi, FQ-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Codel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594360" lvl="1" indent="-274319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1800"/>
              <a:buFont typeface="Verdana"/>
              <a:buChar char="─"/>
            </a:pPr>
            <a:endParaRPr lang="en-US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lvl="0" indent="-274320">
              <a:lnSpc>
                <a:spcPct val="95000"/>
              </a:lnSpc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game systems</a:t>
            </a:r>
            <a:endParaRPr lang="en-US" sz="24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594360" lvl="1" indent="-274319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1800"/>
              <a:buFont typeface="Verdana"/>
              <a:buChar char="─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Sony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Playstation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 Now and Microsoft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XCloud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" name="Google Shape;157;p3" descr="Sony's PlayStation Now service launches in 7 new European countries - Neowin">
            <a:extLst>
              <a:ext uri="{FF2B5EF4-FFF2-40B4-BE49-F238E27FC236}">
                <a16:creationId xmlns:a16="http://schemas.microsoft.com/office/drawing/2014/main" id="{3FFD3028-DCA2-6774-26FE-677FB2597B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5018" y="5701731"/>
            <a:ext cx="1622682" cy="88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5;p3" descr="Apple Blocks Project xCloud From App Store And Microsoft Isn't Happy">
            <a:extLst>
              <a:ext uri="{FF2B5EF4-FFF2-40B4-BE49-F238E27FC236}">
                <a16:creationId xmlns:a16="http://schemas.microsoft.com/office/drawing/2014/main" id="{CD260888-2150-63CA-9A65-706BDEDF18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9600" y="5718234"/>
            <a:ext cx="1613322" cy="84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"/>
          <p:cNvCxnSpPr/>
          <p:nvPr/>
        </p:nvCxnSpPr>
        <p:spPr>
          <a:xfrm>
            <a:off x="571500" y="1981200"/>
            <a:ext cx="8572500" cy="0"/>
          </a:xfrm>
          <a:prstGeom prst="straightConnector1">
            <a:avLst/>
          </a:prstGeom>
          <a:noFill/>
          <a:ln w="38100" cap="flat" cmpd="sng">
            <a:solidFill>
              <a:srgbClr val="AB19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"/>
          <p:cNvSpPr txBox="1"/>
          <p:nvPr/>
        </p:nvSpPr>
        <p:spPr>
          <a:xfrm>
            <a:off x="1066800" y="4650029"/>
            <a:ext cx="3276600" cy="1369772"/>
          </a:xfrm>
          <a:prstGeom prst="rect">
            <a:avLst/>
          </a:pr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Xiaokun Xu</a:t>
            </a: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PhD student of Computer Science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xxu11@wpi.edu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5105400" y="4650029"/>
            <a:ext cx="2971800" cy="13697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Mark Claypool</a:t>
            </a:r>
            <a:endParaRPr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Professor of Computer Science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claypool@wpi.edu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5497" y="2509208"/>
            <a:ext cx="855803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Verdana"/>
              <a:buNone/>
            </a:pPr>
            <a:r>
              <a:rPr lang="en-US" sz="3200" dirty="0"/>
              <a:t>Measurement of Cloud-based Game Streaming Systems Competing with DASH Flows</a:t>
            </a:r>
            <a:endParaRPr sz="4400" dirty="0"/>
          </a:p>
        </p:txBody>
      </p:sp>
      <p:sp>
        <p:nvSpPr>
          <p:cNvPr id="2" name="Google Shape;291;p14">
            <a:extLst>
              <a:ext uri="{FF2B5EF4-FFF2-40B4-BE49-F238E27FC236}">
                <a16:creationId xmlns:a16="http://schemas.microsoft.com/office/drawing/2014/main" id="{6EDADD2A-7DAA-0AEC-45E9-4A2BE9282B34}"/>
              </a:ext>
            </a:extLst>
          </p:cNvPr>
          <p:cNvSpPr txBox="1">
            <a:spLocks/>
          </p:cNvSpPr>
          <p:nvPr/>
        </p:nvSpPr>
        <p:spPr>
          <a:xfrm>
            <a:off x="4343400" y="668268"/>
            <a:ext cx="4070294" cy="784925"/>
          </a:xfrm>
          <a:prstGeom prst="rect">
            <a:avLst/>
          </a:prstGeom>
          <a:solidFill>
            <a:srgbClr val="B5D9F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800"/>
            </a:pPr>
            <a:r>
              <a:rPr lang="en-US" sz="4800" b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4827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F621F2-3FB6-6265-6546-5EC8F99630AB}"/>
              </a:ext>
            </a:extLst>
          </p:cNvPr>
          <p:cNvSpPr/>
          <p:nvPr/>
        </p:nvSpPr>
        <p:spPr>
          <a:xfrm>
            <a:off x="293616" y="5737035"/>
            <a:ext cx="8850384" cy="10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1. Introduction</a:t>
            </a:r>
            <a:endParaRPr sz="2800"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559334" y="3164522"/>
            <a:ext cx="7883746" cy="2572513"/>
            <a:chOff x="650654" y="3429000"/>
            <a:chExt cx="7883746" cy="2572513"/>
          </a:xfrm>
        </p:grpSpPr>
        <p:sp>
          <p:nvSpPr>
            <p:cNvPr id="94" name="Google Shape;94;p2"/>
            <p:cNvSpPr/>
            <p:nvPr/>
          </p:nvSpPr>
          <p:spPr>
            <a:xfrm>
              <a:off x="6001714" y="3429000"/>
              <a:ext cx="2532686" cy="2209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1E1E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95" name="Google Shape;95;p2"/>
            <p:cNvCxnSpPr/>
            <p:nvPr/>
          </p:nvCxnSpPr>
          <p:spPr>
            <a:xfrm>
              <a:off x="2774754" y="4561133"/>
              <a:ext cx="3660810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96" name="Google Shape;9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3470" y="3940116"/>
              <a:ext cx="1291284" cy="1270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2"/>
            <p:cNvSpPr/>
            <p:nvPr/>
          </p:nvSpPr>
          <p:spPr>
            <a:xfrm rot="10800000">
              <a:off x="2851209" y="4173346"/>
              <a:ext cx="609600" cy="2429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2225" cap="flat" cmpd="sng">
              <a:solidFill>
                <a:srgbClr val="7C12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98" name="Google Shape;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88472" y="4726113"/>
              <a:ext cx="195798" cy="212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93947" y="4660481"/>
              <a:ext cx="430419" cy="338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2"/>
            <p:cNvSpPr/>
            <p:nvPr/>
          </p:nvSpPr>
          <p:spPr>
            <a:xfrm rot="10800000" flipH="1">
              <a:off x="3736591" y="4773126"/>
              <a:ext cx="609600" cy="1310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2225" cap="flat" cmpd="sng">
              <a:solidFill>
                <a:srgbClr val="7C12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1425007" y="5662999"/>
              <a:ext cx="132357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Thin Client</a:t>
              </a:r>
              <a:endParaRPr sz="1200" dirty="0"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6535784" y="5662999"/>
              <a:ext cx="176822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Cloud Servers</a:t>
              </a:r>
              <a:endParaRPr sz="1200" dirty="0"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2956380" y="5012874"/>
              <a:ext cx="15195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Player input</a:t>
              </a: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47410" y="4118224"/>
              <a:ext cx="1166241" cy="702452"/>
            </a:xfrm>
            <a:prstGeom prst="rect">
              <a:avLst/>
            </a:prstGeom>
            <a:solidFill>
              <a:srgbClr val="F2F2F2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1539382" y="4146285"/>
              <a:ext cx="1182296" cy="646331"/>
              <a:chOff x="2412135" y="2156848"/>
              <a:chExt cx="1182296" cy="646331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2903512" y="2183345"/>
                <a:ext cx="6909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0" u="none" strike="noStrike" cap="none">
                    <a:solidFill>
                      <a:srgbClr val="008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____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0" u="none" strike="noStrike" cap="none">
                    <a:solidFill>
                      <a:srgbClr val="008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/___o\</a:t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412135" y="2156848"/>
                <a:ext cx="53499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0" u="none" strike="noStrike" cap="none">
                    <a:solidFill>
                      <a:srgbClr val="0033CC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\  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0" u="none" strike="noStrike" cap="none">
                    <a:solidFill>
                      <a:srgbClr val="0033CC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~==-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0" u="none" strike="noStrike" cap="none">
                    <a:solidFill>
                      <a:srgbClr val="0033CC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 </a:t>
                </a:r>
                <a:endParaRPr/>
              </a:p>
            </p:txBody>
          </p:sp>
        </p:grpSp>
        <p:sp>
          <p:nvSpPr>
            <p:cNvPr id="108" name="Google Shape;108;p2"/>
            <p:cNvSpPr txBox="1"/>
            <p:nvPr/>
          </p:nvSpPr>
          <p:spPr>
            <a:xfrm>
              <a:off x="3797839" y="3686639"/>
              <a:ext cx="16540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Game frames</a:t>
              </a:r>
              <a:endParaRPr dirty="0"/>
            </a:p>
          </p:txBody>
        </p:sp>
        <p:grpSp>
          <p:nvGrpSpPr>
            <p:cNvPr id="109" name="Google Shape;109;p2"/>
            <p:cNvGrpSpPr/>
            <p:nvPr/>
          </p:nvGrpSpPr>
          <p:grpSpPr>
            <a:xfrm>
              <a:off x="3572516" y="4003224"/>
              <a:ext cx="2459412" cy="507831"/>
              <a:chOff x="4531593" y="1984044"/>
              <a:chExt cx="2459412" cy="507831"/>
            </a:xfrm>
          </p:grpSpPr>
          <p:grpSp>
            <p:nvGrpSpPr>
              <p:cNvPr id="110" name="Google Shape;110;p2"/>
              <p:cNvGrpSpPr/>
              <p:nvPr/>
            </p:nvGrpSpPr>
            <p:grpSpPr>
              <a:xfrm>
                <a:off x="4531593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rgbClr val="F2F2F2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5066578" y="4881554"/>
                  <a:ext cx="534996" cy="3122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8000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 ____ 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8000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/___o\</a:t>
                  </a: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4777358" y="4851786"/>
                  <a:ext cx="426452" cy="4154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\   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~==-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/ </a:t>
                  </a:r>
                  <a:endParaRPr/>
                </a:p>
              </p:txBody>
            </p:sp>
          </p:grpSp>
          <p:grpSp>
            <p:nvGrpSpPr>
              <p:cNvPr id="114" name="Google Shape;114;p2"/>
              <p:cNvGrpSpPr/>
              <p:nvPr/>
            </p:nvGrpSpPr>
            <p:grpSpPr>
              <a:xfrm>
                <a:off x="5355164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115" name="Google Shape;115;p2"/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rgbClr val="F2F2F2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5066578" y="4881554"/>
                  <a:ext cx="534996" cy="3122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8000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 ____ 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8000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/___o\</a:t>
                  </a: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4777358" y="4851786"/>
                  <a:ext cx="426452" cy="4154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\   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~==-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/ </a:t>
                  </a:r>
                  <a:endParaRPr/>
                </a:p>
              </p:txBody>
            </p:sp>
          </p:grpSp>
          <p:grpSp>
            <p:nvGrpSpPr>
              <p:cNvPr id="118" name="Google Shape;118;p2"/>
              <p:cNvGrpSpPr/>
              <p:nvPr/>
            </p:nvGrpSpPr>
            <p:grpSpPr>
              <a:xfrm>
                <a:off x="6154255" y="1984044"/>
                <a:ext cx="836750" cy="507831"/>
                <a:chOff x="6314191" y="5039244"/>
                <a:chExt cx="836750" cy="507831"/>
              </a:xfrm>
            </p:grpSpPr>
            <p:sp>
              <p:nvSpPr>
                <p:cNvPr id="119" name="Google Shape;119;p2"/>
                <p:cNvSpPr/>
                <p:nvPr/>
              </p:nvSpPr>
              <p:spPr>
                <a:xfrm>
                  <a:off x="6314191" y="5081414"/>
                  <a:ext cx="757167" cy="432433"/>
                </a:xfrm>
                <a:prstGeom prst="rect">
                  <a:avLst/>
                </a:prstGeom>
                <a:solidFill>
                  <a:srgbClr val="F2F2F2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6356115" y="5072473"/>
                  <a:ext cx="426452" cy="4154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\   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~==-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700" b="1" i="0" u="none" strike="noStrike" cap="none">
                      <a:solidFill>
                        <a:srgbClr val="0033CC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/ </a:t>
                  </a: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6617541" y="5039244"/>
                  <a:ext cx="533400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 b="1" i="0" u="none" strike="noStrike" cap="none">
                      <a:solidFill>
                        <a:srgbClr val="C00000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 .** 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 b="1" i="0" u="none" strike="noStrike" cap="none">
                      <a:solidFill>
                        <a:srgbClr val="C00000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**.**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 b="1" i="0" u="none" strike="noStrike" cap="none">
                      <a:solidFill>
                        <a:srgbClr val="C00000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 *.* </a:t>
                  </a:r>
                  <a:endParaRPr/>
                </a:p>
              </p:txBody>
            </p:sp>
          </p:grpSp>
        </p:grpSp>
        <p:grpSp>
          <p:nvGrpSpPr>
            <p:cNvPr id="122" name="Google Shape;122;p2"/>
            <p:cNvGrpSpPr/>
            <p:nvPr/>
          </p:nvGrpSpPr>
          <p:grpSpPr>
            <a:xfrm>
              <a:off x="6555933" y="3625375"/>
              <a:ext cx="813972" cy="794134"/>
              <a:chOff x="3292827" y="1560678"/>
              <a:chExt cx="813972" cy="794134"/>
            </a:xfrm>
          </p:grpSpPr>
          <p:sp>
            <p:nvSpPr>
              <p:cNvPr id="123" name="Google Shape;123;p2" descr="25%"/>
              <p:cNvSpPr/>
              <p:nvPr/>
            </p:nvSpPr>
            <p:spPr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rgbClr val="9AC7E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124" name="Google Shape;12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5" name="Google Shape;125;p2"/>
            <p:cNvSpPr txBox="1"/>
            <p:nvPr/>
          </p:nvSpPr>
          <p:spPr>
            <a:xfrm>
              <a:off x="6691050" y="4109584"/>
              <a:ext cx="6647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server</a:t>
              </a:r>
              <a:endParaRPr dirty="0"/>
            </a:p>
          </p:txBody>
        </p:sp>
        <p:grpSp>
          <p:nvGrpSpPr>
            <p:cNvPr id="126" name="Google Shape;126;p2"/>
            <p:cNvGrpSpPr/>
            <p:nvPr/>
          </p:nvGrpSpPr>
          <p:grpSpPr>
            <a:xfrm>
              <a:off x="6650483" y="4540129"/>
              <a:ext cx="813972" cy="794134"/>
              <a:chOff x="3292827" y="1560678"/>
              <a:chExt cx="813972" cy="794134"/>
            </a:xfrm>
          </p:grpSpPr>
          <p:sp>
            <p:nvSpPr>
              <p:cNvPr id="127" name="Google Shape;127;p2" descr="25%"/>
              <p:cNvSpPr/>
              <p:nvPr/>
            </p:nvSpPr>
            <p:spPr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rgbClr val="9AC7E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128" name="Google Shape;128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9" name="Google Shape;129;p2"/>
            <p:cNvSpPr txBox="1"/>
            <p:nvPr/>
          </p:nvSpPr>
          <p:spPr>
            <a:xfrm>
              <a:off x="6785600" y="5024338"/>
              <a:ext cx="67885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server</a:t>
              </a:r>
              <a:endParaRPr dirty="0"/>
            </a:p>
          </p:txBody>
        </p:sp>
        <p:grpSp>
          <p:nvGrpSpPr>
            <p:cNvPr id="130" name="Google Shape;130;p2"/>
            <p:cNvGrpSpPr/>
            <p:nvPr/>
          </p:nvGrpSpPr>
          <p:grpSpPr>
            <a:xfrm>
              <a:off x="7564647" y="3825238"/>
              <a:ext cx="813972" cy="794134"/>
              <a:chOff x="3292827" y="1560678"/>
              <a:chExt cx="813972" cy="794134"/>
            </a:xfrm>
          </p:grpSpPr>
          <p:sp>
            <p:nvSpPr>
              <p:cNvPr id="131" name="Google Shape;131;p2" descr="25%"/>
              <p:cNvSpPr/>
              <p:nvPr/>
            </p:nvSpPr>
            <p:spPr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rgbClr val="9AC7E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132" name="Google Shape;132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3" name="Google Shape;133;p2"/>
            <p:cNvSpPr txBox="1"/>
            <p:nvPr/>
          </p:nvSpPr>
          <p:spPr>
            <a:xfrm>
              <a:off x="7699764" y="4309447"/>
              <a:ext cx="62992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server</a:t>
              </a:r>
              <a:endParaRPr dirty="0"/>
            </a:p>
          </p:txBody>
        </p:sp>
        <p:sp>
          <p:nvSpPr>
            <p:cNvPr id="134" name="Google Shape;134;p2"/>
            <p:cNvSpPr txBox="1"/>
            <p:nvPr/>
          </p:nvSpPr>
          <p:spPr>
            <a:xfrm rot="16200000">
              <a:off x="-184618" y="4371023"/>
              <a:ext cx="207061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Cloud-based</a:t>
              </a:r>
              <a:endParaRPr sz="1200" dirty="0"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559334" y="1255125"/>
            <a:ext cx="3843218" cy="1802333"/>
            <a:chOff x="582811" y="1339549"/>
            <a:chExt cx="3843218" cy="1802333"/>
          </a:xfrm>
        </p:grpSpPr>
        <p:sp>
          <p:nvSpPr>
            <p:cNvPr id="136" name="Google Shape;136;p2"/>
            <p:cNvSpPr txBox="1"/>
            <p:nvPr/>
          </p:nvSpPr>
          <p:spPr>
            <a:xfrm>
              <a:off x="1773268" y="2803368"/>
              <a:ext cx="87824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Client</a:t>
              </a:r>
              <a:endParaRPr sz="1200" dirty="0"/>
            </a:p>
          </p:txBody>
        </p:sp>
        <p:grpSp>
          <p:nvGrpSpPr>
            <p:cNvPr id="137" name="Google Shape;137;p2"/>
            <p:cNvGrpSpPr/>
            <p:nvPr/>
          </p:nvGrpSpPr>
          <p:grpSpPr>
            <a:xfrm>
              <a:off x="2938021" y="2576827"/>
              <a:ext cx="1488008" cy="565055"/>
              <a:chOff x="1497837" y="2712041"/>
              <a:chExt cx="1488008" cy="565055"/>
            </a:xfrm>
          </p:grpSpPr>
          <p:pic>
            <p:nvPicPr>
              <p:cNvPr id="139" name="Google Shape;139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60502" y="2712041"/>
                <a:ext cx="335018" cy="2638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2"/>
              <p:cNvSpPr txBox="1"/>
              <p:nvPr/>
            </p:nvSpPr>
            <p:spPr>
              <a:xfrm>
                <a:off x="1497837" y="2938582"/>
                <a:ext cx="1488008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Player input</a:t>
                </a:r>
                <a:endParaRPr sz="1800" dirty="0"/>
              </a:p>
            </p:txBody>
          </p:sp>
        </p:grpSp>
        <p:sp>
          <p:nvSpPr>
            <p:cNvPr id="141" name="Google Shape;141;p2"/>
            <p:cNvSpPr/>
            <p:nvPr/>
          </p:nvSpPr>
          <p:spPr>
            <a:xfrm rot="10800000">
              <a:off x="2821787" y="1844267"/>
              <a:ext cx="241163" cy="988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2225" cap="flat" cmpd="sng">
              <a:solidFill>
                <a:srgbClr val="7C12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5400000">
              <a:off x="3426832" y="2320595"/>
              <a:ext cx="241163" cy="988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2225" cap="flat" cmpd="sng">
              <a:solidFill>
                <a:srgbClr val="7C12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43" name="Google Shape;143;p2"/>
            <p:cNvGrpSpPr/>
            <p:nvPr/>
          </p:nvGrpSpPr>
          <p:grpSpPr>
            <a:xfrm>
              <a:off x="3140427" y="1408278"/>
              <a:ext cx="813972" cy="794134"/>
              <a:chOff x="2386428" y="1318439"/>
              <a:chExt cx="813972" cy="794134"/>
            </a:xfrm>
          </p:grpSpPr>
          <p:sp>
            <p:nvSpPr>
              <p:cNvPr id="144" name="Google Shape;144;p2" descr="25%"/>
              <p:cNvSpPr/>
              <p:nvPr/>
            </p:nvSpPr>
            <p:spPr>
              <a:xfrm>
                <a:off x="2386428" y="1518302"/>
                <a:ext cx="813972" cy="580513"/>
              </a:xfrm>
              <a:prstGeom prst="rect">
                <a:avLst/>
              </a:prstGeom>
              <a:solidFill>
                <a:srgbClr val="9AC7E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145" name="Google Shape;145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461034" y="1318439"/>
                <a:ext cx="664760" cy="7941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2"/>
              <p:cNvSpPr txBox="1"/>
              <p:nvPr/>
            </p:nvSpPr>
            <p:spPr>
              <a:xfrm>
                <a:off x="2408285" y="1829528"/>
                <a:ext cx="7745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console</a:t>
                </a:r>
                <a:endParaRPr/>
              </a:p>
            </p:txBody>
          </p:sp>
        </p:grpSp>
        <p:sp>
          <p:nvSpPr>
            <p:cNvPr id="147" name="Google Shape;147;p2"/>
            <p:cNvSpPr txBox="1"/>
            <p:nvPr/>
          </p:nvSpPr>
          <p:spPr>
            <a:xfrm rot="16200000">
              <a:off x="-58582" y="1980942"/>
              <a:ext cx="168285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Traditional</a:t>
              </a:r>
              <a:endParaRPr sz="1200" dirty="0"/>
            </a:p>
          </p:txBody>
        </p:sp>
        <p:pic>
          <p:nvPicPr>
            <p:cNvPr id="148" name="Google Shape;14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6906" y="1402416"/>
              <a:ext cx="1291284" cy="1270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"/>
            <p:cNvSpPr/>
            <p:nvPr/>
          </p:nvSpPr>
          <p:spPr>
            <a:xfrm>
              <a:off x="1550846" y="1580524"/>
              <a:ext cx="1166241" cy="702452"/>
            </a:xfrm>
            <a:prstGeom prst="rect">
              <a:avLst/>
            </a:prstGeom>
            <a:solidFill>
              <a:srgbClr val="F2F2F2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034195" y="1635082"/>
              <a:ext cx="6909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8000"/>
                  </a:solidFill>
                  <a:latin typeface="Consolas"/>
                  <a:ea typeface="Consolas"/>
                  <a:cs typeface="Consolas"/>
                  <a:sym typeface="Consolas"/>
                </a:rPr>
                <a:t> ____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8000"/>
                  </a:solidFill>
                  <a:latin typeface="Consolas"/>
                  <a:ea typeface="Consolas"/>
                  <a:cs typeface="Consolas"/>
                  <a:sym typeface="Consolas"/>
                </a:rPr>
                <a:t>/___o\</a:t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2818" y="1608585"/>
              <a:ext cx="534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33CC"/>
                  </a:solidFill>
                  <a:latin typeface="Consolas"/>
                  <a:ea typeface="Consolas"/>
                  <a:cs typeface="Consolas"/>
                  <a:sym typeface="Consolas"/>
                </a:rPr>
                <a:t>\  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33CC"/>
                  </a:solidFill>
                  <a:latin typeface="Consolas"/>
                  <a:ea typeface="Consolas"/>
                  <a:cs typeface="Consolas"/>
                  <a:sym typeface="Consolas"/>
                </a:rPr>
                <a:t>~==-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33CC"/>
                  </a:solidFill>
                  <a:latin typeface="Consolas"/>
                  <a:ea typeface="Consolas"/>
                  <a:cs typeface="Consolas"/>
                  <a:sym typeface="Consolas"/>
                </a:rPr>
                <a:t>/ </a:t>
              </a: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965DE9-2EBF-8FA9-E105-78D22754B930}"/>
              </a:ext>
            </a:extLst>
          </p:cNvPr>
          <p:cNvSpPr txBox="1"/>
          <p:nvPr/>
        </p:nvSpPr>
        <p:spPr>
          <a:xfrm>
            <a:off x="4783531" y="1656323"/>
            <a:ext cx="4303826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  <a:ea typeface="Verdana" panose="020B0604030504040204" pitchFamily="34" charset="0"/>
              </a:rPr>
              <a:t>Want large frames (4k even 8k)</a:t>
            </a:r>
          </a:p>
          <a:p>
            <a:r>
              <a:rPr lang="en-US" sz="2200" dirty="0">
                <a:latin typeface="+mn-lt"/>
                <a:ea typeface="Verdana" panose="020B0604030504040204" pitchFamily="34" charset="0"/>
              </a:rPr>
              <a:t>Sent often (30, 60, 120 f/s)</a:t>
            </a:r>
          </a:p>
          <a:p>
            <a:r>
              <a:rPr lang="en-US" sz="2200" dirty="0">
                <a:latin typeface="+mn-lt"/>
                <a:ea typeface="Verdana" panose="020B0604030504040204" pitchFamily="34" charset="0"/>
                <a:sym typeface="Wingdings" panose="05000000000000000000" pitchFamily="2" charset="2"/>
              </a:rPr>
              <a:t> High bitrate</a:t>
            </a:r>
            <a:endParaRPr lang="en-US" sz="2200" dirty="0">
              <a:latin typeface="+mn-lt"/>
              <a:ea typeface="Verdan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3132F-8E42-3DA6-7710-4EB9ADFEB8F2}"/>
              </a:ext>
            </a:extLst>
          </p:cNvPr>
          <p:cNvGrpSpPr/>
          <p:nvPr/>
        </p:nvGrpSpPr>
        <p:grpSpPr>
          <a:xfrm>
            <a:off x="1084183" y="5881526"/>
            <a:ext cx="7327584" cy="883001"/>
            <a:chOff x="1376545" y="5949916"/>
            <a:chExt cx="7327584" cy="883001"/>
          </a:xfrm>
        </p:grpSpPr>
        <p:pic>
          <p:nvPicPr>
            <p:cNvPr id="3" name="Google Shape;157;p3" descr="Sony's PlayStation Now service launches in 7 new European countries - Neowin">
              <a:extLst>
                <a:ext uri="{FF2B5EF4-FFF2-40B4-BE49-F238E27FC236}">
                  <a16:creationId xmlns:a16="http://schemas.microsoft.com/office/drawing/2014/main" id="{9778523E-50E0-2B2A-5E38-05D21C3C38A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86671" y="5978388"/>
              <a:ext cx="1492416" cy="826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58;p3" descr="Amazon Luna cloud gaming service now available in early access in the US">
              <a:extLst>
                <a:ext uri="{FF2B5EF4-FFF2-40B4-BE49-F238E27FC236}">
                  <a16:creationId xmlns:a16="http://schemas.microsoft.com/office/drawing/2014/main" id="{185F3BF0-6871-82F9-749E-E9B741987EA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86019" y="5949916"/>
              <a:ext cx="1718110" cy="883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" name="Google Shape;159;p3" descr="Nvidia Geforce Now Review">
              <a:extLst>
                <a:ext uri="{FF2B5EF4-FFF2-40B4-BE49-F238E27FC236}">
                  <a16:creationId xmlns:a16="http://schemas.microsoft.com/office/drawing/2014/main" id="{E2F64950-3FA0-E853-2407-4F404FCD247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76545" y="5983136"/>
              <a:ext cx="1613321" cy="816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65;p3" descr="Apple Blocks Project xCloud From App Store And Microsoft Isn't Happy">
              <a:extLst>
                <a:ext uri="{FF2B5EF4-FFF2-40B4-BE49-F238E27FC236}">
                  <a16:creationId xmlns:a16="http://schemas.microsoft.com/office/drawing/2014/main" id="{E17A1DE5-7D41-F315-1471-C2B85849B75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075892" y="5966419"/>
              <a:ext cx="1613322" cy="8499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" descr="Sony's PlayStation Now service launches in 7 new European countries - Neow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727" y="4302976"/>
            <a:ext cx="1622682" cy="88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 descr="Amazon Luna cloud gaming service now available in early access in the 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408" y="3157875"/>
            <a:ext cx="1613321" cy="88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9" name="Google Shape;159;p3" descr="Nvidia Geforce Now Revie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2408" y="2079215"/>
            <a:ext cx="1613321" cy="81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457200" y="342553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1. Introduction</a:t>
            </a:r>
            <a:endParaRPr sz="2800" dirty="0"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351169" y="1506886"/>
            <a:ext cx="7070527" cy="245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74320">
              <a:spcBef>
                <a:spcPts val="0"/>
              </a:spcBef>
              <a:buSzPct val="100000"/>
            </a:pPr>
            <a:r>
              <a:rPr lang="en-US" sz="2600" dirty="0"/>
              <a:t>High bitrates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response to congestion key</a:t>
            </a:r>
            <a:endParaRPr sz="2600" dirty="0"/>
          </a:p>
          <a:p>
            <a:pPr marL="594360" lvl="1" indent="-274351">
              <a:buSzPct val="100000"/>
            </a:pPr>
            <a:r>
              <a:rPr lang="en-US" sz="2200" dirty="0"/>
              <a:t>Common scenario: competing </a:t>
            </a:r>
            <a:r>
              <a:rPr lang="en-US" sz="2200" b="1" dirty="0"/>
              <a:t>DASH </a:t>
            </a:r>
            <a:r>
              <a:rPr lang="en-US" sz="2200" dirty="0"/>
              <a:t>flow</a:t>
            </a:r>
          </a:p>
          <a:p>
            <a:pPr marL="594360" lvl="1" indent="-274351"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/>
              <a:t>How do game systems adjust to new flows?</a:t>
            </a:r>
            <a:endParaRPr lang="en-US" b="1" dirty="0"/>
          </a:p>
          <a:p>
            <a:pPr marL="0" indent="0">
              <a:buSzPct val="100000"/>
              <a:buNone/>
            </a:pPr>
            <a:r>
              <a:rPr lang="en-US" dirty="0"/>
              <a:t>How do game systems share congested link?</a:t>
            </a:r>
          </a:p>
        </p:txBody>
      </p:sp>
      <p:sp>
        <p:nvSpPr>
          <p:cNvPr id="163" name="Google Shape;163;p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65" name="Google Shape;165;p3" descr="Apple Blocks Project xCloud From App Store And Microsoft Isn't Happ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2407" y="5448077"/>
            <a:ext cx="1613322" cy="849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3">
            <a:extLst>
              <a:ext uri="{FF2B5EF4-FFF2-40B4-BE49-F238E27FC236}">
                <a16:creationId xmlns:a16="http://schemas.microsoft.com/office/drawing/2014/main" id="{8D32A6A5-0B6B-3D1D-FD67-D65B00123E78}"/>
              </a:ext>
            </a:extLst>
          </p:cNvPr>
          <p:cNvSpPr txBox="1">
            <a:spLocks/>
          </p:cNvSpPr>
          <p:nvPr/>
        </p:nvSpPr>
        <p:spPr>
          <a:xfrm>
            <a:off x="351169" y="4302976"/>
            <a:ext cx="7070527" cy="245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74320" indent="-274320">
              <a:spcBef>
                <a:spcPts val="0"/>
              </a:spcBef>
              <a:buSzPct val="100000"/>
            </a:pPr>
            <a:r>
              <a:rPr lang="en-US" altLang="zh-CN" sz="2200" dirty="0">
                <a:solidFill>
                  <a:srgbClr val="0070C0"/>
                </a:solidFill>
              </a:rPr>
              <a:t>Goal of this paper:</a:t>
            </a:r>
            <a:endParaRPr lang="en-US" sz="2200" dirty="0">
              <a:solidFill>
                <a:srgbClr val="0070C0"/>
              </a:solidFill>
            </a:endParaRPr>
          </a:p>
          <a:p>
            <a:pPr marL="605759" lvl="1" indent="-285750">
              <a:buSzPct val="100000"/>
            </a:pPr>
            <a:r>
              <a:rPr lang="en-US" dirty="0"/>
              <a:t>Congestion response commercial systems to competing DASH flows</a:t>
            </a:r>
          </a:p>
          <a:p>
            <a:pPr marL="605759" lvl="1" indent="-285750">
              <a:buSzPct val="100000"/>
            </a:pPr>
            <a:r>
              <a:rPr lang="en-US" dirty="0"/>
              <a:t>Vary: Game system (</a:t>
            </a:r>
            <a:r>
              <a:rPr lang="en-US" dirty="0">
                <a:solidFill>
                  <a:srgbClr val="7030A0"/>
                </a:solidFill>
              </a:rPr>
              <a:t>Luna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GeForce</a:t>
            </a:r>
            <a:r>
              <a:rPr lang="en-US" dirty="0"/>
              <a:t>), Network (capacity, queue limit)</a:t>
            </a:r>
          </a:p>
          <a:p>
            <a:pPr marL="605759" lvl="1" indent="-285750">
              <a:buSzPct val="100000"/>
            </a:pPr>
            <a:r>
              <a:rPr lang="en-US" dirty="0"/>
              <a:t>Consider: Bitrate,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03D5-C920-44D0-08A9-82F626C9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F26A-5A91-DE9C-30F8-7BD45852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910" y="1524000"/>
            <a:ext cx="7375890" cy="4648200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altLang="zh-CN" sz="2800" dirty="0"/>
              <a:t>1. Introduction		(</a:t>
            </a:r>
            <a:r>
              <a:rPr lang="en-US" altLang="zh-CN" sz="2800" dirty="0">
                <a:solidFill>
                  <a:srgbClr val="008000"/>
                </a:solidFill>
              </a:rPr>
              <a:t>done</a:t>
            </a:r>
            <a:r>
              <a:rPr lang="en-US" altLang="zh-CN" sz="2800" dirty="0"/>
              <a:t>)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2. Methodology		(</a:t>
            </a:r>
            <a:r>
              <a:rPr lang="en-US" sz="2800" dirty="0">
                <a:solidFill>
                  <a:srgbClr val="C00000"/>
                </a:solidFill>
              </a:rPr>
              <a:t>next</a:t>
            </a:r>
            <a:r>
              <a:rPr lang="en-US" sz="2800" dirty="0"/>
              <a:t>)	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3. Analysis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4. Conclusion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/>
              <a:t>5.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60F9-783A-4433-E236-90F6B28FF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2. Methodology</a:t>
            </a:r>
            <a:endParaRPr sz="2800" dirty="0"/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To explore our research questions we: </a:t>
            </a:r>
            <a:endParaRPr dirty="0"/>
          </a:p>
          <a:p>
            <a:pPr marL="457200" lvl="0" indent="-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AutoNum type="arabicPeriod"/>
            </a:pPr>
            <a:r>
              <a:rPr lang="en-US" sz="2000" dirty="0"/>
              <a:t>Selected game systems and game common to all</a:t>
            </a:r>
            <a:endParaRPr dirty="0"/>
          </a:p>
          <a:p>
            <a:pPr marL="457200" lvl="0" indent="-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AutoNum type="arabicPeriod"/>
            </a:pPr>
            <a:r>
              <a:rPr lang="en-US" sz="2000" dirty="0"/>
              <a:t>Setup measurement testbed</a:t>
            </a:r>
            <a:endParaRPr dirty="0"/>
          </a:p>
          <a:p>
            <a:pPr marL="457200" lvl="0" indent="-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AutoNum type="arabicPeriod"/>
            </a:pPr>
            <a:r>
              <a:rPr lang="en-US" sz="2000" dirty="0"/>
              <a:t>Gathered network traces</a:t>
            </a:r>
            <a:endParaRPr dirty="0"/>
          </a:p>
          <a:p>
            <a:pPr marL="457200" lvl="0" indent="-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AutoNum type="arabicPeriod"/>
            </a:pPr>
            <a:r>
              <a:rPr lang="en-US" sz="2000" dirty="0"/>
              <a:t>Analyzed the data</a:t>
            </a:r>
            <a:endParaRPr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74" name="Google Shape;174;p4"/>
          <p:cNvGrpSpPr/>
          <p:nvPr/>
        </p:nvGrpSpPr>
        <p:grpSpPr>
          <a:xfrm>
            <a:off x="1219200" y="3848100"/>
            <a:ext cx="6477000" cy="2539564"/>
            <a:chOff x="1219200" y="3848100"/>
            <a:chExt cx="6477000" cy="2539564"/>
          </a:xfrm>
        </p:grpSpPr>
        <p:grpSp>
          <p:nvGrpSpPr>
            <p:cNvPr id="175" name="Google Shape;175;p4"/>
            <p:cNvGrpSpPr/>
            <p:nvPr/>
          </p:nvGrpSpPr>
          <p:grpSpPr>
            <a:xfrm>
              <a:off x="1219200" y="3848100"/>
              <a:ext cx="6477000" cy="2495095"/>
              <a:chOff x="1219200" y="3753305"/>
              <a:chExt cx="6477000" cy="2495095"/>
            </a:xfrm>
          </p:grpSpPr>
          <p:pic>
            <p:nvPicPr>
              <p:cNvPr id="176" name="Google Shape;176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219200" y="4068336"/>
                <a:ext cx="6477000" cy="21800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177;p4"/>
              <p:cNvSpPr txBox="1"/>
              <p:nvPr/>
            </p:nvSpPr>
            <p:spPr>
              <a:xfrm>
                <a:off x="1219200" y="5055460"/>
                <a:ext cx="1676400" cy="270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0" u="none" strike="noStrike" cap="none">
                    <a:solidFill>
                      <a:srgbClr val="AB192D"/>
                    </a:solidFill>
                    <a:latin typeface="Arial"/>
                    <a:ea typeface="Arial"/>
                    <a:cs typeface="Arial"/>
                    <a:sym typeface="Arial"/>
                  </a:rPr>
                  <a:t>Selected games </a:t>
                </a:r>
                <a:endParaRPr sz="1200" b="1" i="0" u="none" strike="noStrike" cap="none">
                  <a:solidFill>
                    <a:srgbClr val="AB192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8" name="Google Shape;178;p4"/>
              <p:cNvCxnSpPr/>
              <p:nvPr/>
            </p:nvCxnSpPr>
            <p:spPr>
              <a:xfrm flipH="1">
                <a:off x="3886200" y="4166491"/>
                <a:ext cx="228600" cy="38100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79" name="Google Shape;179;p4"/>
              <p:cNvSpPr txBox="1"/>
              <p:nvPr/>
            </p:nvSpPr>
            <p:spPr>
              <a:xfrm>
                <a:off x="3409950" y="3753305"/>
                <a:ext cx="1847850" cy="413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0" u="none" strike="noStrike" cap="none">
                    <a:solidFill>
                      <a:srgbClr val="AB192D"/>
                    </a:solidFill>
                    <a:latin typeface="Arial"/>
                    <a:ea typeface="Arial"/>
                    <a:cs typeface="Arial"/>
                    <a:sym typeface="Arial"/>
                  </a:rPr>
                  <a:t>Gather network traces via middleware </a:t>
                </a:r>
                <a:endParaRPr/>
              </a:p>
            </p:txBody>
          </p:sp>
        </p:grpSp>
        <p:sp>
          <p:nvSpPr>
            <p:cNvPr id="180" name="Google Shape;180;p4"/>
            <p:cNvSpPr/>
            <p:nvPr/>
          </p:nvSpPr>
          <p:spPr>
            <a:xfrm>
              <a:off x="3124200" y="5943600"/>
              <a:ext cx="2895600" cy="444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2. Methodology – Platform &amp; Game </a:t>
            </a: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F5107-6DEF-5DE9-7377-270C877A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203" y="1739464"/>
            <a:ext cx="5223409" cy="46482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0"/>
              </a:spcBef>
              <a:buSzPts val="2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Platforms: </a:t>
            </a:r>
          </a:p>
          <a:p>
            <a:pPr marL="731520" lvl="1" indent="-274320">
              <a:spcBef>
                <a:spcPts val="0"/>
              </a:spcBef>
              <a:buSzPts val="2000"/>
            </a:pPr>
            <a:endParaRPr lang="en-US"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1" indent="0">
              <a:spcBef>
                <a:spcPts val="0"/>
              </a:spcBef>
              <a:buSzPts val="2000"/>
              <a:buNone/>
            </a:pPr>
            <a:r>
              <a:rPr lang="en-US" sz="2400" b="0" i="0" u="none" strike="noStrike" cap="none" dirty="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NVIDIA GeForce Now</a:t>
            </a:r>
          </a:p>
          <a:p>
            <a:pPr marL="1714500" lvl="3">
              <a:spcBef>
                <a:spcPts val="0"/>
              </a:spcBef>
              <a:buSzPts val="2000"/>
            </a:pPr>
            <a:endParaRPr lang="en-US" sz="1100" b="0" i="0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1" indent="0">
              <a:spcBef>
                <a:spcPts val="0"/>
              </a:spcBef>
              <a:buSzPts val="2000"/>
              <a:buNone/>
            </a:pPr>
            <a:r>
              <a:rPr lang="en-US" sz="2400" b="0" i="0" u="none" strike="noStrike" cap="none" dirty="0">
                <a:solidFill>
                  <a:srgbClr val="7030A0"/>
                </a:solidFill>
                <a:sym typeface="Verdana"/>
              </a:rPr>
              <a:t>Amazon Luna</a:t>
            </a:r>
            <a:endParaRPr lang="en-US" sz="1400" dirty="0">
              <a:solidFill>
                <a:srgbClr val="7030A0"/>
              </a:solidFill>
            </a:endParaRPr>
          </a:p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endParaRPr lang="en-US" dirty="0"/>
          </a:p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Game: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Ys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VIII –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Lacrimosa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Dana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(Nihon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Falcom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2016)</a:t>
            </a:r>
          </a:p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1" indent="0">
              <a:spcBef>
                <a:spcPts val="0"/>
              </a:spcBef>
              <a:buSzPts val="2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person action/explore </a:t>
            </a:r>
          </a:p>
          <a:p>
            <a:pPr marL="457200" lvl="1" indent="0">
              <a:spcBef>
                <a:spcPts val="0"/>
              </a:spcBef>
              <a:buSzPts val="2000"/>
              <a:buNone/>
            </a:pPr>
            <a:endParaRPr lang="en-US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1" indent="0">
              <a:spcBef>
                <a:spcPts val="0"/>
              </a:spcBef>
              <a:buSzPts val="2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Scripted – play automatically</a:t>
            </a:r>
            <a:endParaRPr lang="en-US" sz="1800" dirty="0"/>
          </a:p>
          <a:p>
            <a:endParaRPr lang="en-US" dirty="0"/>
          </a:p>
        </p:txBody>
      </p:sp>
      <p:sp>
        <p:nvSpPr>
          <p:cNvPr id="187" name="Google Shape;187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91" name="Google Shape;191;p5" descr="Ys VIII: Lacrimosa of DANA on S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0693" y="4038600"/>
            <a:ext cx="31913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omparison of a video game controller&#10;&#10;Description automatically generated">
            <a:extLst>
              <a:ext uri="{FF2B5EF4-FFF2-40B4-BE49-F238E27FC236}">
                <a16:creationId xmlns:a16="http://schemas.microsoft.com/office/drawing/2014/main" id="{60ACD912-8F99-A147-2D15-E9401BEE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297" y="1496760"/>
            <a:ext cx="2491156" cy="2094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458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2. Methodology – Network Conditions</a:t>
            </a:r>
            <a:endParaRPr sz="2800" dirty="0"/>
          </a:p>
        </p:txBody>
      </p:sp>
      <p:sp>
        <p:nvSpPr>
          <p:cNvPr id="198" name="Google Shape;198;p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457199" y="1524000"/>
            <a:ext cx="845819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Capacity limit: ~25 Mb/s without constraints</a:t>
            </a:r>
            <a:endParaRPr sz="2800" dirty="0"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</a:pPr>
            <a:r>
              <a:rPr lang="en-US" sz="2200" dirty="0">
                <a:solidFill>
                  <a:srgbClr val="0070C0"/>
                </a:solidFill>
              </a:rPr>
              <a:t>Surplus</a:t>
            </a:r>
            <a:r>
              <a:rPr lang="en-US" sz="2200" dirty="0"/>
              <a:t>:    35 Mb/s</a:t>
            </a:r>
            <a:endParaRPr sz="2200" dirty="0"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</a:pPr>
            <a:r>
              <a:rPr lang="en-US" sz="2200" dirty="0">
                <a:solidFill>
                  <a:srgbClr val="008000"/>
                </a:solidFill>
              </a:rPr>
              <a:t>Sufficient</a:t>
            </a:r>
            <a:r>
              <a:rPr lang="en-US" sz="2200" dirty="0"/>
              <a:t>: 25 Mb/s</a:t>
            </a:r>
            <a:endParaRPr sz="2200" dirty="0"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</a:pPr>
            <a:r>
              <a:rPr lang="en-US" sz="2200" dirty="0">
                <a:solidFill>
                  <a:srgbClr val="C00000"/>
                </a:solidFill>
              </a:rPr>
              <a:t>Deficient</a:t>
            </a:r>
            <a:r>
              <a:rPr lang="en-US" sz="2200" dirty="0"/>
              <a:t>:  15 Mb/s</a:t>
            </a:r>
            <a:endParaRPr sz="2200" dirty="0"/>
          </a:p>
          <a:p>
            <a:pPr marL="320040" lvl="1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320040" lvl="1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274320" lvl="0" indent="-2743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Queue limit: link capacity x round-trip time (BDP)</a:t>
            </a:r>
            <a:endParaRPr sz="2800" dirty="0"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</a:pPr>
            <a:r>
              <a:rPr lang="en-US" sz="2200" dirty="0">
                <a:solidFill>
                  <a:srgbClr val="0070C0"/>
                </a:solidFill>
              </a:rPr>
              <a:t>Bloated</a:t>
            </a:r>
            <a:r>
              <a:rPr lang="en-US" sz="2200" dirty="0"/>
              <a:t>: 7x BDP</a:t>
            </a:r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</a:pPr>
            <a:r>
              <a:rPr lang="en-US" sz="2200" dirty="0">
                <a:solidFill>
                  <a:srgbClr val="008000"/>
                </a:solidFill>
              </a:rPr>
              <a:t>Typical</a:t>
            </a:r>
            <a:r>
              <a:rPr lang="en-US" sz="2200" dirty="0"/>
              <a:t>:  1x BDP</a:t>
            </a:r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</a:pPr>
            <a:r>
              <a:rPr lang="en-US" sz="2200" dirty="0">
                <a:solidFill>
                  <a:srgbClr val="C00000"/>
                </a:solidFill>
              </a:rPr>
              <a:t>Shallow</a:t>
            </a:r>
            <a:r>
              <a:rPr lang="en-US" sz="2200" dirty="0"/>
              <a:t>: 0.5x BDP</a:t>
            </a:r>
            <a:endParaRPr sz="2200" dirty="0"/>
          </a:p>
          <a:p>
            <a:pPr marL="662940" lvl="1" indent="-2667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Verdana"/>
              <a:buNone/>
            </a:pPr>
            <a:endParaRPr sz="12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pic>
        <p:nvPicPr>
          <p:cNvPr id="200" name="Google Shape;200;p6" descr="What is Bandwidth? - Definition and Detai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419" y="2014690"/>
            <a:ext cx="2975081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8600" y="4438387"/>
            <a:ext cx="3943900" cy="188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B4ADFFA1-1765-F943-4BDA-4E711020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80" y="1433028"/>
            <a:ext cx="5567239" cy="2446925"/>
          </a:xfrm>
          <a:prstGeom prst="rect">
            <a:avLst/>
          </a:prstGeom>
        </p:spPr>
      </p:pic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2. Methodology – Testbed </a:t>
            </a:r>
            <a:endParaRPr sz="2800" dirty="0"/>
          </a:p>
        </p:txBody>
      </p:sp>
      <p:sp>
        <p:nvSpPr>
          <p:cNvPr id="208" name="Google Shape;208;p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8</a:t>
            </a:fld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EDAE0B-77FC-DDA1-7640-1E4084574155}"/>
              </a:ext>
            </a:extLst>
          </p:cNvPr>
          <p:cNvSpPr/>
          <p:nvPr/>
        </p:nvSpPr>
        <p:spPr>
          <a:xfrm>
            <a:off x="1376412" y="1301043"/>
            <a:ext cx="6025415" cy="145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02039-04DB-458B-4C33-B548EF40E606}"/>
              </a:ext>
            </a:extLst>
          </p:cNvPr>
          <p:cNvSpPr/>
          <p:nvPr/>
        </p:nvSpPr>
        <p:spPr>
          <a:xfrm>
            <a:off x="1500497" y="2118889"/>
            <a:ext cx="6025415" cy="145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E15B0-0535-1071-60E4-D379F941F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077" y="4785462"/>
            <a:ext cx="3730428" cy="19697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259EB7F-5EDF-06E5-DA0B-7CF2C6FED67B}"/>
              </a:ext>
            </a:extLst>
          </p:cNvPr>
          <p:cNvGrpSpPr>
            <a:grpSpLocks noChangeAspect="1"/>
          </p:cNvGrpSpPr>
          <p:nvPr/>
        </p:nvGrpSpPr>
        <p:grpSpPr>
          <a:xfrm>
            <a:off x="1297518" y="4697799"/>
            <a:ext cx="2790255" cy="1984158"/>
            <a:chOff x="11340481" y="2752825"/>
            <a:chExt cx="2857501" cy="2031977"/>
          </a:xfrm>
        </p:grpSpPr>
        <p:pic>
          <p:nvPicPr>
            <p:cNvPr id="1032" name="Picture 8" descr="Big Buck Bunny | Rotten Tomatoes">
              <a:extLst>
                <a:ext uri="{FF2B5EF4-FFF2-40B4-BE49-F238E27FC236}">
                  <a16:creationId xmlns:a16="http://schemas.microsoft.com/office/drawing/2014/main" id="{8280D50E-B9C1-952C-5580-B3E87EEE9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0481" y="2752825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9413B8-E264-C424-7D63-6CC2E4DB9AF6}"/>
                </a:ext>
              </a:extLst>
            </p:cNvPr>
            <p:cNvSpPr txBox="1"/>
            <p:nvPr/>
          </p:nvSpPr>
          <p:spPr>
            <a:xfrm>
              <a:off x="11340482" y="4312011"/>
              <a:ext cx="2857500" cy="472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Big Buck Bunny</a:t>
              </a:r>
            </a:p>
          </p:txBody>
        </p:sp>
      </p:grpSp>
      <p:pic>
        <p:nvPicPr>
          <p:cNvPr id="1034" name="Picture 10" descr="Apache Icons - Iconshock">
            <a:extLst>
              <a:ext uri="{FF2B5EF4-FFF2-40B4-BE49-F238E27FC236}">
                <a16:creationId xmlns:a16="http://schemas.microsoft.com/office/drawing/2014/main" id="{E0137272-B72B-196B-2590-A19F5CC5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93" y="3251272"/>
            <a:ext cx="1853589" cy="18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mples players for dash.js">
            <a:extLst>
              <a:ext uri="{FF2B5EF4-FFF2-40B4-BE49-F238E27FC236}">
                <a16:creationId xmlns:a16="http://schemas.microsoft.com/office/drawing/2014/main" id="{AAF4DC47-AB00-71FA-3E9F-6F53FAC0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23" y="3986031"/>
            <a:ext cx="2279905" cy="52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B4ADFFA1-1765-F943-4BDA-4E711020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80" y="1433028"/>
            <a:ext cx="5567239" cy="2446925"/>
          </a:xfrm>
          <a:prstGeom prst="rect">
            <a:avLst/>
          </a:prstGeom>
        </p:spPr>
      </p:pic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 sz="2800" dirty="0"/>
              <a:t>2. Methodology – Testbed </a:t>
            </a:r>
            <a:endParaRPr sz="2800" dirty="0"/>
          </a:p>
        </p:txBody>
      </p:sp>
      <p:sp>
        <p:nvSpPr>
          <p:cNvPr id="208" name="Google Shape;208;p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9</a:t>
            </a:fld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342521" y="4495800"/>
            <a:ext cx="2638733" cy="18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RTT for server:</a:t>
            </a:r>
            <a:endParaRPr sz="16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GeForce 4.5 ms</a:t>
            </a:r>
            <a:endParaRPr sz="1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Luna 16.4 ms 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DASH 1.5 ms</a:t>
            </a:r>
            <a:endParaRPr sz="1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2981255" y="4495800"/>
            <a:ext cx="2786538" cy="18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Added delay: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GeForce 12 ms</a:t>
            </a: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Luna 0ms</a:t>
            </a:r>
            <a:endParaRPr sz="1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DASH 15 ms 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Google Shape;211;p7">
            <a:extLst>
              <a:ext uri="{FF2B5EF4-FFF2-40B4-BE49-F238E27FC236}">
                <a16:creationId xmlns:a16="http://schemas.microsoft.com/office/drawing/2014/main" id="{B3BB95E9-0C67-06CC-C23A-2963327EA347}"/>
              </a:ext>
            </a:extLst>
          </p:cNvPr>
          <p:cNvSpPr txBox="1"/>
          <p:nvPr/>
        </p:nvSpPr>
        <p:spPr>
          <a:xfrm>
            <a:off x="5832129" y="4495798"/>
            <a:ext cx="2786538" cy="185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Total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RTT delay: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GeForce 16.5 ms</a:t>
            </a: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Luna 16.4 ms</a:t>
            </a:r>
            <a:endParaRPr sz="1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594360" marR="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─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DASH 16.5 ms 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A12B06-7F56-E333-36AC-E4856EC88E52}"/>
              </a:ext>
            </a:extLst>
          </p:cNvPr>
          <p:cNvSpPr/>
          <p:nvPr/>
        </p:nvSpPr>
        <p:spPr>
          <a:xfrm>
            <a:off x="2981254" y="4454604"/>
            <a:ext cx="2708292" cy="18918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989556-726E-015B-9BED-00A2971A0793}"/>
              </a:ext>
            </a:extLst>
          </p:cNvPr>
          <p:cNvSpPr/>
          <p:nvPr/>
        </p:nvSpPr>
        <p:spPr>
          <a:xfrm>
            <a:off x="5832128" y="4454604"/>
            <a:ext cx="2786538" cy="18918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8289AC-22FE-1B76-6CF7-E70AEA0220A8}"/>
              </a:ext>
            </a:extLst>
          </p:cNvPr>
          <p:cNvSpPr/>
          <p:nvPr/>
        </p:nvSpPr>
        <p:spPr>
          <a:xfrm>
            <a:off x="342521" y="4454604"/>
            <a:ext cx="2559099" cy="18918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1" grpId="0"/>
      <p:bldP spid="2" grpId="0"/>
      <p:bldP spid="6" grpId="0" animBg="1"/>
      <p:bldP spid="6" grpId="1" animBg="1"/>
      <p:bldP spid="7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5216</TotalTime>
  <Words>765</Words>
  <Application>Microsoft Office PowerPoint</Application>
  <PresentationFormat>On-screen Show (4:3)</PresentationFormat>
  <Paragraphs>232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Verdana</vt:lpstr>
      <vt:lpstr>Wingdings</vt:lpstr>
      <vt:lpstr>Consolas</vt:lpstr>
      <vt:lpstr>Times New Roman</vt:lpstr>
      <vt:lpstr>Cambria Math</vt:lpstr>
      <vt:lpstr>Noto Sans Symbols</vt:lpstr>
      <vt:lpstr>Arial</vt:lpstr>
      <vt:lpstr>Calibri</vt:lpstr>
      <vt:lpstr>WPI-White</vt:lpstr>
      <vt:lpstr>Measurement of Cloud-based Game Streaming Systems Competing with DASH Flows</vt:lpstr>
      <vt:lpstr>1. Introduction</vt:lpstr>
      <vt:lpstr>1. Introduction</vt:lpstr>
      <vt:lpstr>Outline</vt:lpstr>
      <vt:lpstr>2. Methodology</vt:lpstr>
      <vt:lpstr>2. Methodology – Platform &amp; Game </vt:lpstr>
      <vt:lpstr>2. Methodology – Network Conditions</vt:lpstr>
      <vt:lpstr>2. Methodology – Testbed </vt:lpstr>
      <vt:lpstr>2. Methodology – Testbed </vt:lpstr>
      <vt:lpstr>2. Methodology – Experiment Parameters</vt:lpstr>
      <vt:lpstr>Outline</vt:lpstr>
      <vt:lpstr>3. Analysis – Bitrate</vt:lpstr>
      <vt:lpstr>3. Analysis – Bitrate</vt:lpstr>
      <vt:lpstr>3. Analysis – Bitrate</vt:lpstr>
      <vt:lpstr>3. Analysis – Ratio of bitrate difference </vt:lpstr>
      <vt:lpstr>3. Analysis – Fairness </vt:lpstr>
      <vt:lpstr>4. Conclusion</vt:lpstr>
      <vt:lpstr>5. Future Work</vt:lpstr>
      <vt:lpstr>Measurement of Cloud-based Game Streaming Systems Competing with DASH Flows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Cloud-based Game Streaming System Response to Competing TCP Cubic or TCP BBR Flows</dc:title>
  <dc:creator>Choi, Yejee</dc:creator>
  <cp:lastModifiedBy>Claypool, Mark</cp:lastModifiedBy>
  <cp:revision>38</cp:revision>
  <dcterms:created xsi:type="dcterms:W3CDTF">2016-10-10T17:55:03Z</dcterms:created>
  <dcterms:modified xsi:type="dcterms:W3CDTF">2024-07-11T13:50:04Z</dcterms:modified>
</cp:coreProperties>
</file>