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522" r:id="rId2"/>
    <p:sldId id="524" r:id="rId3"/>
    <p:sldId id="329" r:id="rId4"/>
    <p:sldId id="528" r:id="rId5"/>
    <p:sldId id="529" r:id="rId6"/>
    <p:sldId id="515" r:id="rId7"/>
    <p:sldId id="516" r:id="rId8"/>
    <p:sldId id="517" r:id="rId9"/>
    <p:sldId id="412" r:id="rId10"/>
    <p:sldId id="40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9"/>
    <p:restoredTop sz="55120"/>
  </p:normalViewPr>
  <p:slideViewPr>
    <p:cSldViewPr snapToGrid="0">
      <p:cViewPr varScale="1">
        <p:scale>
          <a:sx n="56" d="100"/>
          <a:sy n="56" d="100"/>
        </p:scale>
        <p:origin x="25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4A2E5-64A9-C84D-8830-A56839E9728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A43AEFD-1F98-DD4A-B3CB-540B0046FD44}">
      <dgm:prSet phldrT="[Text]" custT="1"/>
      <dgm:spPr/>
      <dgm:t>
        <a:bodyPr/>
        <a:lstStyle/>
        <a:p>
          <a:r>
            <a:rPr lang="en-US" altLang="zh-CN" sz="2200" baseline="0" dirty="0"/>
            <a:t>Study</a:t>
          </a:r>
          <a:r>
            <a:rPr lang="zh-CN" altLang="en-US" sz="2200" baseline="0" dirty="0"/>
            <a:t> </a:t>
          </a:r>
          <a:r>
            <a:rPr lang="en-US" altLang="zh-CN" sz="2200" baseline="0" dirty="0"/>
            <a:t>more games &amp; genres </a:t>
          </a:r>
          <a:endParaRPr lang="en-US" sz="2200" dirty="0"/>
        </a:p>
      </dgm:t>
    </dgm:pt>
    <dgm:pt modelId="{EF0A4BBC-10B0-214E-8E20-C84261953773}" type="parTrans" cxnId="{7A99D703-CF19-F645-AD3B-BCBCBFB8FD0A}">
      <dgm:prSet/>
      <dgm:spPr/>
      <dgm:t>
        <a:bodyPr/>
        <a:lstStyle/>
        <a:p>
          <a:endParaRPr lang="en-US"/>
        </a:p>
      </dgm:t>
    </dgm:pt>
    <dgm:pt modelId="{ED04BD94-1DD2-6944-9690-4A20F5D93759}" type="sibTrans" cxnId="{7A99D703-CF19-F645-AD3B-BCBCBFB8FD0A}">
      <dgm:prSet/>
      <dgm:spPr/>
      <dgm:t>
        <a:bodyPr/>
        <a:lstStyle/>
        <a:p>
          <a:endParaRPr lang="en-US"/>
        </a:p>
      </dgm:t>
    </dgm:pt>
    <dgm:pt modelId="{B5CFF959-0DCE-EE42-A5C0-2C6AE86E895B}">
      <dgm:prSet phldrT="[Text]" custT="1"/>
      <dgm:spPr/>
      <dgm:t>
        <a:bodyPr/>
        <a:lstStyle/>
        <a:p>
          <a:r>
            <a:rPr lang="en-US" altLang="zh-CN" sz="2200" dirty="0"/>
            <a:t>Examine</a:t>
          </a:r>
          <a:r>
            <a:rPr lang="zh-CN" altLang="en-US" sz="2200" dirty="0"/>
            <a:t> </a:t>
          </a:r>
          <a:r>
            <a:rPr lang="en-US" altLang="zh-CN" sz="2200" dirty="0"/>
            <a:t>difference based on player</a:t>
          </a:r>
          <a:r>
            <a:rPr lang="zh-CN" altLang="en-US" sz="2200" baseline="0" dirty="0"/>
            <a:t> </a:t>
          </a:r>
          <a:r>
            <a:rPr lang="en-US" altLang="zh-CN" sz="2200" baseline="0" dirty="0"/>
            <a:t>expertise</a:t>
          </a:r>
          <a:endParaRPr lang="en-US" sz="2200" dirty="0"/>
        </a:p>
      </dgm:t>
    </dgm:pt>
    <dgm:pt modelId="{363C3475-C0C5-0345-8A3D-678240CACE13}" type="parTrans" cxnId="{55B1A3B7-A4BC-444E-B701-73EF14DBC0B0}">
      <dgm:prSet/>
      <dgm:spPr/>
      <dgm:t>
        <a:bodyPr/>
        <a:lstStyle/>
        <a:p>
          <a:endParaRPr lang="en-US"/>
        </a:p>
      </dgm:t>
    </dgm:pt>
    <dgm:pt modelId="{A2951C2C-DC62-9649-915F-D67972184BE4}" type="sibTrans" cxnId="{55B1A3B7-A4BC-444E-B701-73EF14DBC0B0}">
      <dgm:prSet/>
      <dgm:spPr/>
      <dgm:t>
        <a:bodyPr/>
        <a:lstStyle/>
        <a:p>
          <a:endParaRPr lang="en-US"/>
        </a:p>
      </dgm:t>
    </dgm:pt>
    <dgm:pt modelId="{340DFDE9-81A2-2E46-BB05-062A38F0E2CC}">
      <dgm:prSet phldrT="[Text]" custT="1"/>
      <dgm:spPr/>
      <dgm:t>
        <a:bodyPr/>
        <a:lstStyle/>
        <a:p>
          <a:r>
            <a:rPr lang="en-US" altLang="zh-CN" sz="2200" baseline="0" dirty="0"/>
            <a:t>Investigate other sources of variation</a:t>
          </a:r>
        </a:p>
      </dgm:t>
    </dgm:pt>
    <dgm:pt modelId="{FFF8CEC7-94EB-C947-A15F-D19AA4F156A8}" type="parTrans" cxnId="{26231B0A-2FE1-8B45-BB86-D9DA24D9E3F8}">
      <dgm:prSet/>
      <dgm:spPr/>
      <dgm:t>
        <a:bodyPr/>
        <a:lstStyle/>
        <a:p>
          <a:endParaRPr lang="en-US"/>
        </a:p>
      </dgm:t>
    </dgm:pt>
    <dgm:pt modelId="{F312C4E9-52E0-1A43-B4C9-B63BF956F95C}" type="sibTrans" cxnId="{26231B0A-2FE1-8B45-BB86-D9DA24D9E3F8}">
      <dgm:prSet/>
      <dgm:spPr/>
      <dgm:t>
        <a:bodyPr/>
        <a:lstStyle/>
        <a:p>
          <a:endParaRPr lang="en-US"/>
        </a:p>
      </dgm:t>
    </dgm:pt>
    <dgm:pt modelId="{D8B25D5E-4662-A740-BFC1-CB8847E0A908}">
      <dgm:prSet phldrT="[Text]" custT="1"/>
      <dgm:spPr/>
      <dgm:t>
        <a:bodyPr/>
        <a:lstStyle/>
        <a:p>
          <a:r>
            <a:rPr lang="en-US" sz="2200" dirty="0"/>
            <a:t>Apply results beyond games</a:t>
          </a:r>
        </a:p>
      </dgm:t>
    </dgm:pt>
    <dgm:pt modelId="{F1A1A046-E185-E342-B2D5-315796A8491A}" type="parTrans" cxnId="{68556D76-55FF-D94E-BB34-4925F01C29B1}">
      <dgm:prSet/>
      <dgm:spPr/>
      <dgm:t>
        <a:bodyPr/>
        <a:lstStyle/>
        <a:p>
          <a:endParaRPr lang="en-US"/>
        </a:p>
      </dgm:t>
    </dgm:pt>
    <dgm:pt modelId="{D1813E4D-BE8C-8F42-8747-889A641A4D57}" type="sibTrans" cxnId="{68556D76-55FF-D94E-BB34-4925F01C29B1}">
      <dgm:prSet/>
      <dgm:spPr/>
      <dgm:t>
        <a:bodyPr/>
        <a:lstStyle/>
        <a:p>
          <a:endParaRPr lang="en-US"/>
        </a:p>
      </dgm:t>
    </dgm:pt>
    <dgm:pt modelId="{FE4CDCC2-2434-8A48-ACD9-03F28AB89160}" type="pres">
      <dgm:prSet presAssocID="{CB34A2E5-64A9-C84D-8830-A56839E9728E}" presName="Name0" presStyleCnt="0">
        <dgm:presLayoutVars>
          <dgm:chMax val="7"/>
          <dgm:chPref val="7"/>
          <dgm:dir/>
        </dgm:presLayoutVars>
      </dgm:prSet>
      <dgm:spPr/>
    </dgm:pt>
    <dgm:pt modelId="{E9988F0F-F618-A44A-A34D-0A3B646AB3D7}" type="pres">
      <dgm:prSet presAssocID="{CB34A2E5-64A9-C84D-8830-A56839E9728E}" presName="Name1" presStyleCnt="0"/>
      <dgm:spPr/>
    </dgm:pt>
    <dgm:pt modelId="{CC6232AA-4CBB-8E40-87A6-A612D4A7AFBF}" type="pres">
      <dgm:prSet presAssocID="{CB34A2E5-64A9-C84D-8830-A56839E9728E}" presName="cycle" presStyleCnt="0"/>
      <dgm:spPr/>
    </dgm:pt>
    <dgm:pt modelId="{FD79C554-864C-F647-AE5E-1DD6DB77D9E0}" type="pres">
      <dgm:prSet presAssocID="{CB34A2E5-64A9-C84D-8830-A56839E9728E}" presName="srcNode" presStyleLbl="node1" presStyleIdx="0" presStyleCnt="4"/>
      <dgm:spPr/>
    </dgm:pt>
    <dgm:pt modelId="{178A7B03-53BB-3D44-9A5F-75EE223FE5E7}" type="pres">
      <dgm:prSet presAssocID="{CB34A2E5-64A9-C84D-8830-A56839E9728E}" presName="conn" presStyleLbl="parChTrans1D2" presStyleIdx="0" presStyleCnt="1"/>
      <dgm:spPr/>
    </dgm:pt>
    <dgm:pt modelId="{B1542C92-0231-AB49-8A3F-2E41D817BB2E}" type="pres">
      <dgm:prSet presAssocID="{CB34A2E5-64A9-C84D-8830-A56839E9728E}" presName="extraNode" presStyleLbl="node1" presStyleIdx="0" presStyleCnt="4"/>
      <dgm:spPr/>
    </dgm:pt>
    <dgm:pt modelId="{0ADB0725-BBB3-2E4E-BBB9-B2DB726C3065}" type="pres">
      <dgm:prSet presAssocID="{CB34A2E5-64A9-C84D-8830-A56839E9728E}" presName="dstNode" presStyleLbl="node1" presStyleIdx="0" presStyleCnt="4"/>
      <dgm:spPr/>
    </dgm:pt>
    <dgm:pt modelId="{94F09F04-9FC7-4A41-9F37-D06B14F3BA1E}" type="pres">
      <dgm:prSet presAssocID="{340DFDE9-81A2-2E46-BB05-062A38F0E2CC}" presName="text_1" presStyleLbl="node1" presStyleIdx="0" presStyleCnt="4">
        <dgm:presLayoutVars>
          <dgm:bulletEnabled val="1"/>
        </dgm:presLayoutVars>
      </dgm:prSet>
      <dgm:spPr/>
    </dgm:pt>
    <dgm:pt modelId="{839BD0E6-3372-724A-B7FE-20EB3A188EE3}" type="pres">
      <dgm:prSet presAssocID="{340DFDE9-81A2-2E46-BB05-062A38F0E2CC}" presName="accent_1" presStyleCnt="0"/>
      <dgm:spPr/>
    </dgm:pt>
    <dgm:pt modelId="{FBF7C350-5959-F54A-A810-D8BDFE786182}" type="pres">
      <dgm:prSet presAssocID="{340DFDE9-81A2-2E46-BB05-062A38F0E2CC}" presName="accentRepeatNode" presStyleLbl="solidFgAcc1" presStyleIdx="0" presStyleCnt="4"/>
      <dgm:spPr/>
    </dgm:pt>
    <dgm:pt modelId="{59D91D34-41D9-4A45-BDF3-AC17C9FBFE6F}" type="pres">
      <dgm:prSet presAssocID="{DA43AEFD-1F98-DD4A-B3CB-540B0046FD44}" presName="text_2" presStyleLbl="node1" presStyleIdx="1" presStyleCnt="4">
        <dgm:presLayoutVars>
          <dgm:bulletEnabled val="1"/>
        </dgm:presLayoutVars>
      </dgm:prSet>
      <dgm:spPr/>
    </dgm:pt>
    <dgm:pt modelId="{2C287B39-9993-1544-86B2-655A62C3ECD3}" type="pres">
      <dgm:prSet presAssocID="{DA43AEFD-1F98-DD4A-B3CB-540B0046FD44}" presName="accent_2" presStyleCnt="0"/>
      <dgm:spPr/>
    </dgm:pt>
    <dgm:pt modelId="{F65653F6-E7F6-4542-B099-08167CD05596}" type="pres">
      <dgm:prSet presAssocID="{DA43AEFD-1F98-DD4A-B3CB-540B0046FD44}" presName="accentRepeatNode" presStyleLbl="solidFgAcc1" presStyleIdx="1" presStyleCnt="4"/>
      <dgm:spPr/>
    </dgm:pt>
    <dgm:pt modelId="{C5566496-3CB9-7642-BFB5-9E25563632D4}" type="pres">
      <dgm:prSet presAssocID="{B5CFF959-0DCE-EE42-A5C0-2C6AE86E895B}" presName="text_3" presStyleLbl="node1" presStyleIdx="2" presStyleCnt="4">
        <dgm:presLayoutVars>
          <dgm:bulletEnabled val="1"/>
        </dgm:presLayoutVars>
      </dgm:prSet>
      <dgm:spPr/>
    </dgm:pt>
    <dgm:pt modelId="{3DCB49E7-1BE4-C646-98F2-C1958DD37630}" type="pres">
      <dgm:prSet presAssocID="{B5CFF959-0DCE-EE42-A5C0-2C6AE86E895B}" presName="accent_3" presStyleCnt="0"/>
      <dgm:spPr/>
    </dgm:pt>
    <dgm:pt modelId="{02194BEF-E0B3-B84B-83B9-A677A2F1C98B}" type="pres">
      <dgm:prSet presAssocID="{B5CFF959-0DCE-EE42-A5C0-2C6AE86E895B}" presName="accentRepeatNode" presStyleLbl="solidFgAcc1" presStyleIdx="2" presStyleCnt="4"/>
      <dgm:spPr/>
    </dgm:pt>
    <dgm:pt modelId="{7E4A5CCD-7555-BF49-AD47-C12C8E5FC3D0}" type="pres">
      <dgm:prSet presAssocID="{D8B25D5E-4662-A740-BFC1-CB8847E0A908}" presName="text_4" presStyleLbl="node1" presStyleIdx="3" presStyleCnt="4">
        <dgm:presLayoutVars>
          <dgm:bulletEnabled val="1"/>
        </dgm:presLayoutVars>
      </dgm:prSet>
      <dgm:spPr/>
    </dgm:pt>
    <dgm:pt modelId="{6E47F04E-9E3D-8D4A-B3E5-4F2935EF0824}" type="pres">
      <dgm:prSet presAssocID="{D8B25D5E-4662-A740-BFC1-CB8847E0A908}" presName="accent_4" presStyleCnt="0"/>
      <dgm:spPr/>
    </dgm:pt>
    <dgm:pt modelId="{11297F13-7AA1-234F-A7FD-88367BBE47F9}" type="pres">
      <dgm:prSet presAssocID="{D8B25D5E-4662-A740-BFC1-CB8847E0A908}" presName="accentRepeatNode" presStyleLbl="solidFgAcc1" presStyleIdx="3" presStyleCnt="4"/>
      <dgm:spPr/>
    </dgm:pt>
  </dgm:ptLst>
  <dgm:cxnLst>
    <dgm:cxn modelId="{700F2202-9F1D-4D46-9BD0-5DBB9B98AFC8}" type="presOf" srcId="{F312C4E9-52E0-1A43-B4C9-B63BF956F95C}" destId="{178A7B03-53BB-3D44-9A5F-75EE223FE5E7}" srcOrd="0" destOrd="0" presId="urn:microsoft.com/office/officeart/2008/layout/VerticalCurvedList"/>
    <dgm:cxn modelId="{7A99D703-CF19-F645-AD3B-BCBCBFB8FD0A}" srcId="{CB34A2E5-64A9-C84D-8830-A56839E9728E}" destId="{DA43AEFD-1F98-DD4A-B3CB-540B0046FD44}" srcOrd="1" destOrd="0" parTransId="{EF0A4BBC-10B0-214E-8E20-C84261953773}" sibTransId="{ED04BD94-1DD2-6944-9690-4A20F5D93759}"/>
    <dgm:cxn modelId="{26231B0A-2FE1-8B45-BB86-D9DA24D9E3F8}" srcId="{CB34A2E5-64A9-C84D-8830-A56839E9728E}" destId="{340DFDE9-81A2-2E46-BB05-062A38F0E2CC}" srcOrd="0" destOrd="0" parTransId="{FFF8CEC7-94EB-C947-A15F-D19AA4F156A8}" sibTransId="{F312C4E9-52E0-1A43-B4C9-B63BF956F95C}"/>
    <dgm:cxn modelId="{7F7FD10F-566F-D349-84D6-778A15AF4861}" type="presOf" srcId="{DA43AEFD-1F98-DD4A-B3CB-540B0046FD44}" destId="{59D91D34-41D9-4A45-BDF3-AC17C9FBFE6F}" srcOrd="0" destOrd="0" presId="urn:microsoft.com/office/officeart/2008/layout/VerticalCurvedList"/>
    <dgm:cxn modelId="{8F9AA938-521C-0D46-8A73-973DAF3FFD61}" type="presOf" srcId="{340DFDE9-81A2-2E46-BB05-062A38F0E2CC}" destId="{94F09F04-9FC7-4A41-9F37-D06B14F3BA1E}" srcOrd="0" destOrd="0" presId="urn:microsoft.com/office/officeart/2008/layout/VerticalCurvedList"/>
    <dgm:cxn modelId="{D034E450-DDE7-154D-8669-C42F64535731}" type="presOf" srcId="{D8B25D5E-4662-A740-BFC1-CB8847E0A908}" destId="{7E4A5CCD-7555-BF49-AD47-C12C8E5FC3D0}" srcOrd="0" destOrd="0" presId="urn:microsoft.com/office/officeart/2008/layout/VerticalCurvedList"/>
    <dgm:cxn modelId="{68556D76-55FF-D94E-BB34-4925F01C29B1}" srcId="{CB34A2E5-64A9-C84D-8830-A56839E9728E}" destId="{D8B25D5E-4662-A740-BFC1-CB8847E0A908}" srcOrd="3" destOrd="0" parTransId="{F1A1A046-E185-E342-B2D5-315796A8491A}" sibTransId="{D1813E4D-BE8C-8F42-8747-889A641A4D57}"/>
    <dgm:cxn modelId="{A5FE2093-1620-9F47-B730-B590253AA047}" type="presOf" srcId="{CB34A2E5-64A9-C84D-8830-A56839E9728E}" destId="{FE4CDCC2-2434-8A48-ACD9-03F28AB89160}" srcOrd="0" destOrd="0" presId="urn:microsoft.com/office/officeart/2008/layout/VerticalCurvedList"/>
    <dgm:cxn modelId="{55B1A3B7-A4BC-444E-B701-73EF14DBC0B0}" srcId="{CB34A2E5-64A9-C84D-8830-A56839E9728E}" destId="{B5CFF959-0DCE-EE42-A5C0-2C6AE86E895B}" srcOrd="2" destOrd="0" parTransId="{363C3475-C0C5-0345-8A3D-678240CACE13}" sibTransId="{A2951C2C-DC62-9649-915F-D67972184BE4}"/>
    <dgm:cxn modelId="{C2CC70FC-7491-E24C-A7F3-8EAA7AD7BAEB}" type="presOf" srcId="{B5CFF959-0DCE-EE42-A5C0-2C6AE86E895B}" destId="{C5566496-3CB9-7642-BFB5-9E25563632D4}" srcOrd="0" destOrd="0" presId="urn:microsoft.com/office/officeart/2008/layout/VerticalCurvedList"/>
    <dgm:cxn modelId="{7CD87ADE-1A31-6346-8312-D6D0B6637419}" type="presParOf" srcId="{FE4CDCC2-2434-8A48-ACD9-03F28AB89160}" destId="{E9988F0F-F618-A44A-A34D-0A3B646AB3D7}" srcOrd="0" destOrd="0" presId="urn:microsoft.com/office/officeart/2008/layout/VerticalCurvedList"/>
    <dgm:cxn modelId="{7183F533-9698-394D-BABA-DC82E348FECB}" type="presParOf" srcId="{E9988F0F-F618-A44A-A34D-0A3B646AB3D7}" destId="{CC6232AA-4CBB-8E40-87A6-A612D4A7AFBF}" srcOrd="0" destOrd="0" presId="urn:microsoft.com/office/officeart/2008/layout/VerticalCurvedList"/>
    <dgm:cxn modelId="{15ED77D8-04CB-9840-A836-7E7606030E5B}" type="presParOf" srcId="{CC6232AA-4CBB-8E40-87A6-A612D4A7AFBF}" destId="{FD79C554-864C-F647-AE5E-1DD6DB77D9E0}" srcOrd="0" destOrd="0" presId="urn:microsoft.com/office/officeart/2008/layout/VerticalCurvedList"/>
    <dgm:cxn modelId="{A531CEA4-946D-D041-8BA0-E681D27AE185}" type="presParOf" srcId="{CC6232AA-4CBB-8E40-87A6-A612D4A7AFBF}" destId="{178A7B03-53BB-3D44-9A5F-75EE223FE5E7}" srcOrd="1" destOrd="0" presId="urn:microsoft.com/office/officeart/2008/layout/VerticalCurvedList"/>
    <dgm:cxn modelId="{A4F66062-BF9C-3D4A-98A1-0E3DADF89B1C}" type="presParOf" srcId="{CC6232AA-4CBB-8E40-87A6-A612D4A7AFBF}" destId="{B1542C92-0231-AB49-8A3F-2E41D817BB2E}" srcOrd="2" destOrd="0" presId="urn:microsoft.com/office/officeart/2008/layout/VerticalCurvedList"/>
    <dgm:cxn modelId="{BEEFAF94-B305-C541-919E-70C7C3893B8B}" type="presParOf" srcId="{CC6232AA-4CBB-8E40-87A6-A612D4A7AFBF}" destId="{0ADB0725-BBB3-2E4E-BBB9-B2DB726C3065}" srcOrd="3" destOrd="0" presId="urn:microsoft.com/office/officeart/2008/layout/VerticalCurvedList"/>
    <dgm:cxn modelId="{09D05EF2-5175-2947-A8CA-528507754CC9}" type="presParOf" srcId="{E9988F0F-F618-A44A-A34D-0A3B646AB3D7}" destId="{94F09F04-9FC7-4A41-9F37-D06B14F3BA1E}" srcOrd="1" destOrd="0" presId="urn:microsoft.com/office/officeart/2008/layout/VerticalCurvedList"/>
    <dgm:cxn modelId="{714C42A3-711A-EA4C-AE45-99C88DD02299}" type="presParOf" srcId="{E9988F0F-F618-A44A-A34D-0A3B646AB3D7}" destId="{839BD0E6-3372-724A-B7FE-20EB3A188EE3}" srcOrd="2" destOrd="0" presId="urn:microsoft.com/office/officeart/2008/layout/VerticalCurvedList"/>
    <dgm:cxn modelId="{EB7B3F37-6B13-1F44-8458-B6BA4CEB5064}" type="presParOf" srcId="{839BD0E6-3372-724A-B7FE-20EB3A188EE3}" destId="{FBF7C350-5959-F54A-A810-D8BDFE786182}" srcOrd="0" destOrd="0" presId="urn:microsoft.com/office/officeart/2008/layout/VerticalCurvedList"/>
    <dgm:cxn modelId="{7DD9ECEA-ECB5-F44B-BF5B-3BABAC3B7DEF}" type="presParOf" srcId="{E9988F0F-F618-A44A-A34D-0A3B646AB3D7}" destId="{59D91D34-41D9-4A45-BDF3-AC17C9FBFE6F}" srcOrd="3" destOrd="0" presId="urn:microsoft.com/office/officeart/2008/layout/VerticalCurvedList"/>
    <dgm:cxn modelId="{B2737CE0-10EC-B741-80B6-7242FA8CB361}" type="presParOf" srcId="{E9988F0F-F618-A44A-A34D-0A3B646AB3D7}" destId="{2C287B39-9993-1544-86B2-655A62C3ECD3}" srcOrd="4" destOrd="0" presId="urn:microsoft.com/office/officeart/2008/layout/VerticalCurvedList"/>
    <dgm:cxn modelId="{15FAA9E9-F7AA-4B4F-8D3D-A8E79B6C92FC}" type="presParOf" srcId="{2C287B39-9993-1544-86B2-655A62C3ECD3}" destId="{F65653F6-E7F6-4542-B099-08167CD05596}" srcOrd="0" destOrd="0" presId="urn:microsoft.com/office/officeart/2008/layout/VerticalCurvedList"/>
    <dgm:cxn modelId="{38691ABE-CF9F-4A45-B3D9-1AC0002D8FF1}" type="presParOf" srcId="{E9988F0F-F618-A44A-A34D-0A3B646AB3D7}" destId="{C5566496-3CB9-7642-BFB5-9E25563632D4}" srcOrd="5" destOrd="0" presId="urn:microsoft.com/office/officeart/2008/layout/VerticalCurvedList"/>
    <dgm:cxn modelId="{4EF2AB40-3165-CD44-8F2B-A1C299BF844D}" type="presParOf" srcId="{E9988F0F-F618-A44A-A34D-0A3B646AB3D7}" destId="{3DCB49E7-1BE4-C646-98F2-C1958DD37630}" srcOrd="6" destOrd="0" presId="urn:microsoft.com/office/officeart/2008/layout/VerticalCurvedList"/>
    <dgm:cxn modelId="{05C1E72C-B55F-4740-A676-45CBB338F127}" type="presParOf" srcId="{3DCB49E7-1BE4-C646-98F2-C1958DD37630}" destId="{02194BEF-E0B3-B84B-83B9-A677A2F1C98B}" srcOrd="0" destOrd="0" presId="urn:microsoft.com/office/officeart/2008/layout/VerticalCurvedList"/>
    <dgm:cxn modelId="{8D1EEC2A-BAE8-A94F-9CAC-6CB211326AFE}" type="presParOf" srcId="{E9988F0F-F618-A44A-A34D-0A3B646AB3D7}" destId="{7E4A5CCD-7555-BF49-AD47-C12C8E5FC3D0}" srcOrd="7" destOrd="0" presId="urn:microsoft.com/office/officeart/2008/layout/VerticalCurvedList"/>
    <dgm:cxn modelId="{2DE52E79-F011-5145-8D43-750D815A710C}" type="presParOf" srcId="{E9988F0F-F618-A44A-A34D-0A3B646AB3D7}" destId="{6E47F04E-9E3D-8D4A-B3E5-4F2935EF0824}" srcOrd="8" destOrd="0" presId="urn:microsoft.com/office/officeart/2008/layout/VerticalCurvedList"/>
    <dgm:cxn modelId="{CD29FA6A-DC0B-424E-9915-193460332096}" type="presParOf" srcId="{6E47F04E-9E3D-8D4A-B3E5-4F2935EF0824}" destId="{11297F13-7AA1-234F-A7FD-88367BBE47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A7B03-53BB-3D44-9A5F-75EE223FE5E7}">
      <dsp:nvSpPr>
        <dsp:cNvPr id="0" name=""/>
        <dsp:cNvSpPr/>
      </dsp:nvSpPr>
      <dsp:spPr>
        <a:xfrm>
          <a:off x="-5411830" y="-828688"/>
          <a:ext cx="6443940" cy="6443940"/>
        </a:xfrm>
        <a:prstGeom prst="blockArc">
          <a:avLst>
            <a:gd name="adj1" fmla="val 18900000"/>
            <a:gd name="adj2" fmla="val 2700000"/>
            <a:gd name="adj3" fmla="val 33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F09F04-9FC7-4A41-9F37-D06B14F3BA1E}">
      <dsp:nvSpPr>
        <dsp:cNvPr id="0" name=""/>
        <dsp:cNvSpPr/>
      </dsp:nvSpPr>
      <dsp:spPr>
        <a:xfrm>
          <a:off x="540337" y="367990"/>
          <a:ext cx="6542906" cy="7363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490" tIns="55880" rIns="55880" bIns="55880" numCol="1" spcCol="1270" anchor="ctr" anchorCtr="0">
          <a:noAutofit/>
        </a:bodyPr>
        <a:lstStyle/>
        <a:p>
          <a:pPr marL="0" lvl="0" indent="0" algn="l" defTabSz="977900">
            <a:lnSpc>
              <a:spcPct val="90000"/>
            </a:lnSpc>
            <a:spcBef>
              <a:spcPct val="0"/>
            </a:spcBef>
            <a:spcAft>
              <a:spcPct val="35000"/>
            </a:spcAft>
            <a:buNone/>
          </a:pPr>
          <a:r>
            <a:rPr lang="en-US" altLang="zh-CN" sz="2200" kern="1200" baseline="0" dirty="0"/>
            <a:t>Investigate other sources of variation</a:t>
          </a:r>
        </a:p>
      </dsp:txBody>
      <dsp:txXfrm>
        <a:off x="540337" y="367990"/>
        <a:ext cx="6542906" cy="736364"/>
      </dsp:txXfrm>
    </dsp:sp>
    <dsp:sp modelId="{FBF7C350-5959-F54A-A810-D8BDFE786182}">
      <dsp:nvSpPr>
        <dsp:cNvPr id="0" name=""/>
        <dsp:cNvSpPr/>
      </dsp:nvSpPr>
      <dsp:spPr>
        <a:xfrm>
          <a:off x="80109" y="275945"/>
          <a:ext cx="920456" cy="9204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91D34-41D9-4A45-BDF3-AC17C9FBFE6F}">
      <dsp:nvSpPr>
        <dsp:cNvPr id="0" name=""/>
        <dsp:cNvSpPr/>
      </dsp:nvSpPr>
      <dsp:spPr>
        <a:xfrm>
          <a:off x="962512" y="1472729"/>
          <a:ext cx="6120731" cy="7363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490" tIns="55880" rIns="55880" bIns="55880" numCol="1" spcCol="1270" anchor="ctr" anchorCtr="0">
          <a:noAutofit/>
        </a:bodyPr>
        <a:lstStyle/>
        <a:p>
          <a:pPr marL="0" lvl="0" indent="0" algn="l" defTabSz="977900">
            <a:lnSpc>
              <a:spcPct val="90000"/>
            </a:lnSpc>
            <a:spcBef>
              <a:spcPct val="0"/>
            </a:spcBef>
            <a:spcAft>
              <a:spcPct val="35000"/>
            </a:spcAft>
            <a:buNone/>
          </a:pPr>
          <a:r>
            <a:rPr lang="en-US" altLang="zh-CN" sz="2200" kern="1200" baseline="0" dirty="0"/>
            <a:t>Study</a:t>
          </a:r>
          <a:r>
            <a:rPr lang="zh-CN" altLang="en-US" sz="2200" kern="1200" baseline="0" dirty="0"/>
            <a:t> </a:t>
          </a:r>
          <a:r>
            <a:rPr lang="en-US" altLang="zh-CN" sz="2200" kern="1200" baseline="0" dirty="0"/>
            <a:t>more games &amp; genres </a:t>
          </a:r>
          <a:endParaRPr lang="en-US" sz="2200" kern="1200" dirty="0"/>
        </a:p>
      </dsp:txBody>
      <dsp:txXfrm>
        <a:off x="962512" y="1472729"/>
        <a:ext cx="6120731" cy="736364"/>
      </dsp:txXfrm>
    </dsp:sp>
    <dsp:sp modelId="{F65653F6-E7F6-4542-B099-08167CD05596}">
      <dsp:nvSpPr>
        <dsp:cNvPr id="0" name=""/>
        <dsp:cNvSpPr/>
      </dsp:nvSpPr>
      <dsp:spPr>
        <a:xfrm>
          <a:off x="502284" y="1380684"/>
          <a:ext cx="920456" cy="9204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566496-3CB9-7642-BFB5-9E25563632D4}">
      <dsp:nvSpPr>
        <dsp:cNvPr id="0" name=""/>
        <dsp:cNvSpPr/>
      </dsp:nvSpPr>
      <dsp:spPr>
        <a:xfrm>
          <a:off x="962512" y="2577468"/>
          <a:ext cx="6120731" cy="7363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490" tIns="55880" rIns="55880" bIns="55880" numCol="1" spcCol="1270" anchor="ctr" anchorCtr="0">
          <a:noAutofit/>
        </a:bodyPr>
        <a:lstStyle/>
        <a:p>
          <a:pPr marL="0" lvl="0" indent="0" algn="l" defTabSz="977900">
            <a:lnSpc>
              <a:spcPct val="90000"/>
            </a:lnSpc>
            <a:spcBef>
              <a:spcPct val="0"/>
            </a:spcBef>
            <a:spcAft>
              <a:spcPct val="35000"/>
            </a:spcAft>
            <a:buNone/>
          </a:pPr>
          <a:r>
            <a:rPr lang="en-US" altLang="zh-CN" sz="2200" kern="1200" dirty="0"/>
            <a:t>Examine</a:t>
          </a:r>
          <a:r>
            <a:rPr lang="zh-CN" altLang="en-US" sz="2200" kern="1200" dirty="0"/>
            <a:t> </a:t>
          </a:r>
          <a:r>
            <a:rPr lang="en-US" altLang="zh-CN" sz="2200" kern="1200" dirty="0"/>
            <a:t>difference based on player</a:t>
          </a:r>
          <a:r>
            <a:rPr lang="zh-CN" altLang="en-US" sz="2200" kern="1200" baseline="0" dirty="0"/>
            <a:t> </a:t>
          </a:r>
          <a:r>
            <a:rPr lang="en-US" altLang="zh-CN" sz="2200" kern="1200" baseline="0" dirty="0"/>
            <a:t>expertise</a:t>
          </a:r>
          <a:endParaRPr lang="en-US" sz="2200" kern="1200" dirty="0"/>
        </a:p>
      </dsp:txBody>
      <dsp:txXfrm>
        <a:off x="962512" y="2577468"/>
        <a:ext cx="6120731" cy="736364"/>
      </dsp:txXfrm>
    </dsp:sp>
    <dsp:sp modelId="{02194BEF-E0B3-B84B-83B9-A677A2F1C98B}">
      <dsp:nvSpPr>
        <dsp:cNvPr id="0" name=""/>
        <dsp:cNvSpPr/>
      </dsp:nvSpPr>
      <dsp:spPr>
        <a:xfrm>
          <a:off x="502284" y="2485422"/>
          <a:ext cx="920456" cy="9204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4A5CCD-7555-BF49-AD47-C12C8E5FC3D0}">
      <dsp:nvSpPr>
        <dsp:cNvPr id="0" name=""/>
        <dsp:cNvSpPr/>
      </dsp:nvSpPr>
      <dsp:spPr>
        <a:xfrm>
          <a:off x="540337" y="3682207"/>
          <a:ext cx="6542906" cy="7363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49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Apply results beyond games</a:t>
          </a:r>
        </a:p>
      </dsp:txBody>
      <dsp:txXfrm>
        <a:off x="540337" y="3682207"/>
        <a:ext cx="6542906" cy="736364"/>
      </dsp:txXfrm>
    </dsp:sp>
    <dsp:sp modelId="{11297F13-7AA1-234F-A7FD-88367BBE47F9}">
      <dsp:nvSpPr>
        <dsp:cNvPr id="0" name=""/>
        <dsp:cNvSpPr/>
      </dsp:nvSpPr>
      <dsp:spPr>
        <a:xfrm>
          <a:off x="80109" y="3590161"/>
          <a:ext cx="920456" cy="9204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498AF-1B93-A943-844F-EA5492B0FAFD}" type="datetimeFigureOut">
              <a:rPr lang="en-US" smtClean="0"/>
              <a:t>3/22/23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E7DE4-9F29-5D4D-AE30-964FB6241A88}" type="slidenum">
              <a:rPr lang="en-US" smtClean="0"/>
              <a:t>‹#›</a:t>
            </a:fld>
            <a:endParaRPr lang="en-US"/>
          </a:p>
        </p:txBody>
      </p:sp>
    </p:spTree>
    <p:extLst>
      <p:ext uri="{BB962C8B-B14F-4D97-AF65-F5344CB8AC3E}">
        <p14:creationId xmlns:p14="http://schemas.microsoft.com/office/powerpoint/2010/main" val="411919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a:t>
            </a:r>
            <a:r>
              <a:rPr lang="en-US" dirty="0" err="1"/>
              <a:t>Shengmei</a:t>
            </a:r>
            <a:r>
              <a:rPr lang="en-US" dirty="0"/>
              <a:t>. I’m a Ph.D. student in computer science at WPI, an engineering school near … My research area is latency and gaming. Today I will present out work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A8798-4C52-2147-A9FA-8F53A3EC71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89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Frame rate is a well-known term which means how many times the pictures are </a:t>
            </a:r>
            <a:r>
              <a:rPr lang="en-US" altLang="zh-CN" dirty="0"/>
              <a:t>displayed</a:t>
            </a:r>
            <a:r>
              <a:rPr lang="en-US" dirty="0"/>
              <a:t> to the screen in a second. For example, 30 fps means 30 pictures</a:t>
            </a:r>
            <a:r>
              <a:rPr lang="zh-CN" altLang="en-US" dirty="0"/>
              <a:t> </a:t>
            </a:r>
            <a:r>
              <a:rPr lang="en-US" altLang="zh-CN" dirty="0"/>
              <a:t>displayed</a:t>
            </a:r>
            <a:r>
              <a:rPr lang="en-US" dirty="0"/>
              <a:t> per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Frame time means how long it takes for a frame of picture to be </a:t>
            </a:r>
            <a:r>
              <a:rPr lang="en-US" altLang="zh-CN" dirty="0"/>
              <a:t>displayed</a:t>
            </a:r>
            <a:r>
              <a:rPr lang="en-US" dirty="0"/>
              <a:t> on the screen. It’s the delta between the </a:t>
            </a:r>
            <a:r>
              <a:rPr lang="en-US" altLang="zh-CN" dirty="0"/>
              <a:t>display</a:t>
            </a:r>
            <a:r>
              <a:rPr lang="en-US" dirty="0"/>
              <a:t> time of current frame and the last frame. Higher frame rate, shorter frame time.  On the top we have consistent frame rate where the pictures come out regularly and smoothly.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frame time of the frames are the same.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consistent frame time, we are studying frame time with variation. Now we have the inconsistent frame rate with variation. Here some frames are rendered faster and some are slower. </a:t>
            </a:r>
          </a:p>
          <a:p>
            <a:endParaRPr lang="en-US" dirty="0"/>
          </a:p>
          <a:p>
            <a:r>
              <a:rPr lang="en-US" dirty="0"/>
              <a:t>The frame time here is inconsistent. The slower frames will have longer frame time and fasters frames will have shorter frame time. And there is variation across the frame time. </a:t>
            </a:r>
          </a:p>
          <a:p>
            <a:endParaRPr lang="en-US" dirty="0"/>
          </a:p>
          <a:p>
            <a:r>
              <a:rPr lang="en-US" altLang="zh-CN" dirty="0"/>
              <a:t>There</a:t>
            </a:r>
            <a:r>
              <a:rPr lang="zh-CN" altLang="en-US" dirty="0"/>
              <a:t> </a:t>
            </a:r>
            <a:r>
              <a:rPr lang="en-US" altLang="zh-CN" dirty="0"/>
              <a:t>are</a:t>
            </a:r>
            <a:r>
              <a:rPr lang="zh-CN" altLang="en-US" dirty="0"/>
              <a:t> </a:t>
            </a:r>
            <a:r>
              <a:rPr lang="en-US" altLang="zh-CN" dirty="0"/>
              <a:t>many</a:t>
            </a:r>
            <a:r>
              <a:rPr lang="zh-CN" altLang="en-US" dirty="0"/>
              <a:t> </a:t>
            </a:r>
            <a:r>
              <a:rPr lang="en-US" altLang="zh-CN" dirty="0"/>
              <a:t>possible</a:t>
            </a:r>
            <a:r>
              <a:rPr lang="zh-CN" altLang="en-US" dirty="0"/>
              <a:t> </a:t>
            </a:r>
            <a:r>
              <a:rPr lang="en-US" altLang="zh-CN" dirty="0"/>
              <a:t>sources</a:t>
            </a:r>
            <a:r>
              <a:rPr lang="zh-CN" altLang="en-US" dirty="0"/>
              <a:t> </a:t>
            </a:r>
            <a:r>
              <a:rPr lang="en-US" altLang="zh-CN" dirty="0"/>
              <a:t>of</a:t>
            </a:r>
            <a:r>
              <a:rPr lang="zh-CN" altLang="en-US" dirty="0"/>
              <a:t> </a:t>
            </a:r>
            <a:r>
              <a:rPr lang="en-US" altLang="zh-CN" dirty="0"/>
              <a:t>variation.</a:t>
            </a:r>
            <a:r>
              <a:rPr lang="zh-CN" altLang="en-US" dirty="0"/>
              <a:t> </a:t>
            </a:r>
            <a:r>
              <a:rPr lang="en-US" altLang="zh-CN" dirty="0"/>
              <a:t>The</a:t>
            </a:r>
            <a:r>
              <a:rPr lang="zh-CN" altLang="en-US" dirty="0"/>
              <a:t> </a:t>
            </a:r>
            <a:r>
              <a:rPr lang="en-US" altLang="zh-CN" dirty="0"/>
              <a:t>variation</a:t>
            </a:r>
            <a:r>
              <a:rPr lang="zh-CN" altLang="en-US" dirty="0"/>
              <a:t> </a:t>
            </a:r>
            <a:r>
              <a:rPr lang="en-US" altLang="zh-CN" dirty="0"/>
              <a:t>may</a:t>
            </a:r>
            <a:r>
              <a:rPr lang="zh-CN" altLang="en-US" dirty="0"/>
              <a:t> </a:t>
            </a:r>
            <a:r>
              <a:rPr lang="en-US" altLang="zh-CN" dirty="0"/>
              <a:t>from come</a:t>
            </a:r>
            <a:r>
              <a:rPr lang="zh-CN" altLang="en-US" dirty="0"/>
              <a:t> </a:t>
            </a:r>
            <a:r>
              <a:rPr lang="en-US" altLang="zh-CN" dirty="0"/>
              <a:t>both hardware and software, the game itself and also graphic settings.</a:t>
            </a:r>
            <a:r>
              <a:rPr lang="zh-CN" altLang="en-US" dirty="0"/>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7E0B0-1873-9F43-BA7E-FA1267EB5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42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in frame time is known to degrade player experience in games. However, it's not clear how much does the lower frame </a:t>
            </a:r>
            <a:r>
              <a:rPr lang="en-US" altLang="zh-CN" dirty="0"/>
              <a:t>time</a:t>
            </a:r>
            <a:r>
              <a:rPr lang="en-US" dirty="0"/>
              <a:t> variation help player quality of experience. </a:t>
            </a:r>
          </a:p>
          <a:p>
            <a:endParaRPr lang="en-US" dirty="0"/>
          </a:p>
          <a:p>
            <a:r>
              <a:rPr lang="en-US" dirty="0"/>
              <a:t>We aim to quantify the effects of frame time variation on players and provide a model where </a:t>
            </a:r>
            <a:r>
              <a:rPr lang="en-US" dirty="0" err="1"/>
              <a:t>QoE</a:t>
            </a:r>
            <a:r>
              <a:rPr lang="en-US" dirty="0"/>
              <a:t> is a function of variation. </a:t>
            </a:r>
          </a:p>
          <a:p>
            <a:r>
              <a:rPr lang="en-US" dirty="0"/>
              <a:t>We want to</a:t>
            </a:r>
            <a:r>
              <a:rPr lang="zh-CN" altLang="en-US" dirty="0"/>
              <a:t> </a:t>
            </a:r>
            <a:r>
              <a:rPr lang="en-US" altLang="zh-CN" dirty="0"/>
              <a:t>collect</a:t>
            </a:r>
            <a:r>
              <a:rPr lang="zh-CN" altLang="en-US" dirty="0"/>
              <a:t> </a:t>
            </a:r>
            <a:r>
              <a:rPr lang="en-US" altLang="zh-CN" dirty="0"/>
              <a:t>data</a:t>
            </a:r>
            <a:r>
              <a:rPr lang="zh-CN" altLang="en-US" dirty="0"/>
              <a:t> </a:t>
            </a:r>
            <a:r>
              <a:rPr lang="en-US" altLang="zh-CN" dirty="0"/>
              <a:t>on</a:t>
            </a:r>
            <a:r>
              <a:rPr lang="zh-CN" altLang="en-US" dirty="0"/>
              <a:t> </a:t>
            </a:r>
            <a:r>
              <a:rPr lang="en-US" altLang="zh-CN" dirty="0" err="1"/>
              <a:t>QoE</a:t>
            </a:r>
            <a:r>
              <a:rPr lang="zh-CN" altLang="en-US" dirty="0"/>
              <a:t> </a:t>
            </a:r>
            <a:r>
              <a:rPr lang="en-US" altLang="zh-CN" dirty="0"/>
              <a:t>and</a:t>
            </a:r>
            <a:r>
              <a:rPr lang="zh-CN" altLang="en-US" dirty="0"/>
              <a:t> </a:t>
            </a:r>
            <a:r>
              <a:rPr lang="en-US" altLang="zh-CN" dirty="0"/>
              <a:t>frame</a:t>
            </a:r>
            <a:r>
              <a:rPr lang="zh-CN" altLang="en-US" dirty="0"/>
              <a:t> </a:t>
            </a:r>
            <a:r>
              <a:rPr lang="en-US" altLang="zh-CN" dirty="0"/>
              <a:t>time</a:t>
            </a:r>
            <a:r>
              <a:rPr lang="zh-CN" altLang="en-US" dirty="0"/>
              <a:t> </a:t>
            </a:r>
            <a:r>
              <a:rPr lang="en-US" altLang="zh-CN" dirty="0"/>
              <a:t>variation and</a:t>
            </a:r>
            <a:r>
              <a:rPr lang="zh-CN" altLang="en-US" dirty="0"/>
              <a:t> </a:t>
            </a:r>
            <a:r>
              <a:rPr lang="en-US" altLang="zh-CN" dirty="0"/>
              <a:t>find</a:t>
            </a:r>
            <a:r>
              <a:rPr lang="zh-CN" altLang="en-US" dirty="0"/>
              <a:t> </a:t>
            </a:r>
            <a:r>
              <a:rPr lang="en-US" altLang="zh-CN" dirty="0"/>
              <a:t>the</a:t>
            </a:r>
            <a:r>
              <a:rPr lang="zh-CN" altLang="en-US" dirty="0"/>
              <a:t> </a:t>
            </a:r>
            <a:r>
              <a:rPr lang="en-US" altLang="zh-CN" dirty="0"/>
              <a:t>right</a:t>
            </a:r>
            <a:r>
              <a:rPr lang="zh-CN" altLang="en-US" dirty="0"/>
              <a:t> </a:t>
            </a:r>
            <a:r>
              <a:rPr lang="en-US" altLang="zh-CN" dirty="0"/>
              <a:t>matrix</a:t>
            </a:r>
            <a:r>
              <a:rPr lang="zh-CN" altLang="en-US" dirty="0"/>
              <a:t> </a:t>
            </a:r>
            <a:r>
              <a:rPr lang="en-US" altLang="zh-CN" dirty="0"/>
              <a:t>which</a:t>
            </a:r>
            <a:r>
              <a:rPr lang="zh-CN" altLang="en-US" dirty="0"/>
              <a:t> </a:t>
            </a:r>
            <a:r>
              <a:rPr lang="en-US" altLang="zh-CN" dirty="0"/>
              <a:t>represents</a:t>
            </a:r>
            <a:r>
              <a:rPr lang="zh-CN" altLang="en-US" dirty="0"/>
              <a:t> </a:t>
            </a:r>
            <a:r>
              <a:rPr lang="en-US" altLang="zh-CN" dirty="0"/>
              <a:t>variation. Then</a:t>
            </a:r>
            <a:r>
              <a:rPr lang="zh-CN" altLang="en-US" dirty="0"/>
              <a:t> </a:t>
            </a:r>
            <a:r>
              <a:rPr lang="en-US" altLang="zh-CN" dirty="0"/>
              <a:t>we</a:t>
            </a:r>
            <a:r>
              <a:rPr lang="zh-CN" altLang="en-US" dirty="0"/>
              <a:t> </a:t>
            </a:r>
            <a:r>
              <a:rPr lang="en-US" altLang="zh-CN" dirty="0"/>
              <a:t>will</a:t>
            </a:r>
            <a:r>
              <a:rPr lang="zh-CN" altLang="en-US" dirty="0"/>
              <a:t> </a:t>
            </a:r>
            <a:r>
              <a:rPr lang="en-US" altLang="zh-CN" dirty="0"/>
              <a:t>do</a:t>
            </a:r>
            <a:r>
              <a:rPr lang="zh-CN" altLang="en-US" dirty="0"/>
              <a:t> </a:t>
            </a:r>
            <a:r>
              <a:rPr lang="en-US" altLang="zh-CN" dirty="0"/>
              <a:t>mathematical</a:t>
            </a:r>
            <a:r>
              <a:rPr lang="zh-CN" altLang="en-US" dirty="0"/>
              <a:t> </a:t>
            </a:r>
            <a:r>
              <a:rPr lang="en-US" altLang="zh-CN" dirty="0" err="1"/>
              <a:t>modelings</a:t>
            </a:r>
            <a:r>
              <a:rPr lang="zh-CN" altLang="en-US" dirty="0"/>
              <a:t> </a:t>
            </a:r>
            <a:r>
              <a:rPr lang="en-US" altLang="zh-CN" dirty="0"/>
              <a:t>and</a:t>
            </a:r>
            <a:r>
              <a:rPr lang="zh-CN" altLang="en-US" dirty="0"/>
              <a:t> </a:t>
            </a:r>
            <a:r>
              <a:rPr lang="en-US" dirty="0"/>
              <a:t>provide a model which </a:t>
            </a:r>
            <a:r>
              <a:rPr lang="en-US" altLang="zh-CN" dirty="0"/>
              <a:t>can</a:t>
            </a:r>
            <a:r>
              <a:rPr lang="en-US" dirty="0"/>
              <a:t> precisely predict players quality of experience given frame rate variation. </a:t>
            </a:r>
          </a:p>
          <a:p>
            <a:endParaRPr lang="en-US" dirty="0"/>
          </a:p>
          <a:p>
            <a:r>
              <a:rPr lang="en-US" dirty="0"/>
              <a:t>The model can </a:t>
            </a:r>
            <a:r>
              <a:rPr lang="en-US" altLang="zh-CN" dirty="0"/>
              <a:t>benefit</a:t>
            </a:r>
            <a:r>
              <a:rPr lang="en-US" dirty="0"/>
              <a:t> many groups of people. For example, gamers would know how would they change in-game settings for better experience. Game developers would learn how should they optimize their game </a:t>
            </a:r>
            <a:r>
              <a:rPr lang="en-US" altLang="zh-CN" dirty="0"/>
              <a:t>code</a:t>
            </a:r>
            <a:r>
              <a:rPr lang="zh-CN" altLang="en-US" dirty="0"/>
              <a:t> </a:t>
            </a:r>
            <a:r>
              <a:rPr lang="en-US" dirty="0"/>
              <a:t>for better variation. Hardware companies can leverage the results and decide how can they integrate technologies for more stable frame rate.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C5DD0-E585-4E49-BCFF-3926388EF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14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Our methodology is to run a user study.</a:t>
            </a:r>
            <a:r>
              <a:rPr lang="zh-CN" altLang="en-US" dirty="0"/>
              <a:t> </a:t>
            </a:r>
            <a:endParaRPr lang="en-US" altLang="zh-CN" dirty="0"/>
          </a:p>
          <a:p>
            <a:endParaRPr lang="en-US" dirty="0"/>
          </a:p>
          <a:p>
            <a:r>
              <a:rPr lang="en-US" altLang="zh-CN" dirty="0"/>
              <a:t>For</a:t>
            </a:r>
            <a:r>
              <a:rPr lang="zh-CN" altLang="en-US" dirty="0"/>
              <a:t> </a:t>
            </a:r>
            <a:r>
              <a:rPr lang="en-US" altLang="zh-CN" dirty="0"/>
              <a:t>each</a:t>
            </a:r>
            <a:r>
              <a:rPr lang="zh-CN" altLang="en-US" dirty="0"/>
              <a:t> </a:t>
            </a:r>
            <a:r>
              <a:rPr lang="en-US" altLang="zh-CN" dirty="0"/>
              <a:t>of</a:t>
            </a:r>
            <a:r>
              <a:rPr lang="zh-CN" altLang="en-US" dirty="0"/>
              <a:t> </a:t>
            </a:r>
            <a:r>
              <a:rPr lang="en-US" altLang="zh-CN" dirty="0"/>
              <a:t>the</a:t>
            </a:r>
            <a:r>
              <a:rPr lang="zh-CN" altLang="en-US" dirty="0"/>
              <a:t> </a:t>
            </a:r>
            <a:r>
              <a:rPr lang="en-US" altLang="zh-CN" dirty="0"/>
              <a:t>game,</a:t>
            </a:r>
            <a:r>
              <a:rPr lang="zh-CN" altLang="en-US" dirty="0"/>
              <a:t> </a:t>
            </a:r>
            <a:r>
              <a:rPr lang="en-US" altLang="zh-CN" dirty="0"/>
              <a:t>there</a:t>
            </a:r>
            <a:r>
              <a:rPr lang="zh-CN" altLang="en-US" dirty="0"/>
              <a:t> </a:t>
            </a:r>
            <a:r>
              <a:rPr lang="en-US" altLang="zh-CN" dirty="0"/>
              <a:t>are</a:t>
            </a:r>
            <a:r>
              <a:rPr lang="zh-CN" altLang="en-US" dirty="0"/>
              <a:t> </a:t>
            </a:r>
            <a:r>
              <a:rPr lang="en-US" altLang="zh-CN" dirty="0"/>
              <a:t>two</a:t>
            </a:r>
            <a:r>
              <a:rPr lang="zh-CN" altLang="en-US" dirty="0"/>
              <a:t> </a:t>
            </a:r>
            <a:r>
              <a:rPr lang="en-US" altLang="zh-CN" dirty="0"/>
              <a:t>base</a:t>
            </a:r>
            <a:r>
              <a:rPr lang="zh-CN" altLang="en-US" dirty="0"/>
              <a:t> </a:t>
            </a:r>
            <a:r>
              <a:rPr lang="en-US" altLang="zh-CN" dirty="0"/>
              <a:t>frame</a:t>
            </a:r>
            <a:r>
              <a:rPr lang="zh-CN" altLang="en-US" dirty="0"/>
              <a:t> </a:t>
            </a:r>
            <a:r>
              <a:rPr lang="en-US" altLang="zh-CN" dirty="0"/>
              <a:t>rate,</a:t>
            </a:r>
            <a:r>
              <a:rPr lang="zh-CN" altLang="en-US" dirty="0"/>
              <a:t> </a:t>
            </a:r>
            <a:r>
              <a:rPr lang="en-US" altLang="zh-CN" dirty="0"/>
              <a:t>60</a:t>
            </a:r>
            <a:r>
              <a:rPr lang="zh-CN" altLang="en-US" dirty="0"/>
              <a:t> </a:t>
            </a:r>
            <a:r>
              <a:rPr lang="en-US" altLang="zh-CN" dirty="0"/>
              <a:t>and</a:t>
            </a:r>
            <a:r>
              <a:rPr lang="zh-CN" altLang="en-US" dirty="0"/>
              <a:t> </a:t>
            </a:r>
            <a:r>
              <a:rPr lang="en-US" altLang="zh-CN" dirty="0"/>
              <a:t>120</a:t>
            </a:r>
          </a:p>
          <a:p>
            <a:endParaRPr lang="en-US" altLang="zh-CN" dirty="0"/>
          </a:p>
          <a:p>
            <a:r>
              <a:rPr lang="en-US" altLang="zh-CN" dirty="0"/>
              <a:t>The</a:t>
            </a:r>
            <a:r>
              <a:rPr lang="zh-CN" altLang="en-US" dirty="0"/>
              <a:t> </a:t>
            </a:r>
            <a:r>
              <a:rPr lang="en-US" altLang="zh-CN" dirty="0"/>
              <a:t>frame</a:t>
            </a:r>
            <a:r>
              <a:rPr lang="zh-CN" altLang="en-US" dirty="0"/>
              <a:t> </a:t>
            </a:r>
            <a:r>
              <a:rPr lang="en-US" altLang="zh-CN" dirty="0"/>
              <a:t>rate</a:t>
            </a:r>
            <a:r>
              <a:rPr lang="zh-CN" altLang="en-US" dirty="0"/>
              <a:t> </a:t>
            </a:r>
            <a:r>
              <a:rPr lang="en-US" altLang="zh-CN" dirty="0"/>
              <a:t>is</a:t>
            </a:r>
            <a:r>
              <a:rPr lang="zh-CN" altLang="en-US" dirty="0"/>
              <a:t> </a:t>
            </a:r>
            <a:r>
              <a:rPr lang="en-US" altLang="zh-CN" dirty="0"/>
              <a:t>capped</a:t>
            </a:r>
            <a:r>
              <a:rPr lang="zh-CN" altLang="en-US" dirty="0"/>
              <a:t> </a:t>
            </a:r>
            <a:r>
              <a:rPr lang="en-US" altLang="zh-CN" dirty="0"/>
              <a:t>by</a:t>
            </a:r>
            <a:r>
              <a:rPr lang="zh-CN" altLang="en-US" dirty="0"/>
              <a:t> </a:t>
            </a:r>
            <a:r>
              <a:rPr lang="en-US" altLang="zh-CN" dirty="0"/>
              <a:t>a</a:t>
            </a:r>
            <a:r>
              <a:rPr lang="zh-CN" altLang="en-US" dirty="0"/>
              <a:t> </a:t>
            </a:r>
            <a:r>
              <a:rPr lang="en-US" altLang="zh-CN" dirty="0"/>
              <a:t>tool</a:t>
            </a:r>
            <a:r>
              <a:rPr lang="zh-CN" altLang="en-US" dirty="0"/>
              <a:t> </a:t>
            </a:r>
            <a:r>
              <a:rPr lang="en-US" altLang="zh-CN" dirty="0"/>
              <a:t>called</a:t>
            </a:r>
            <a:r>
              <a:rPr lang="zh-CN" altLang="en-US" dirty="0"/>
              <a:t> </a:t>
            </a:r>
            <a:r>
              <a:rPr lang="en-US" altLang="zh-CN" dirty="0"/>
              <a:t>RTSS.</a:t>
            </a:r>
            <a:r>
              <a:rPr lang="zh-CN" altLang="en-US" dirty="0"/>
              <a:t> </a:t>
            </a:r>
            <a:endParaRPr lang="en-US" altLang="zh-CN"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variation</a:t>
            </a:r>
            <a:r>
              <a:rPr lang="zh-CN" altLang="en-US" dirty="0"/>
              <a:t> </a:t>
            </a:r>
            <a:r>
              <a:rPr lang="en-US" altLang="zh-CN" dirty="0"/>
              <a:t>is</a:t>
            </a:r>
            <a:r>
              <a:rPr lang="zh-CN" altLang="en-US" dirty="0"/>
              <a:t> </a:t>
            </a:r>
            <a:r>
              <a:rPr lang="en-US" altLang="zh-CN" dirty="0"/>
              <a:t>controlled</a:t>
            </a:r>
            <a:r>
              <a:rPr lang="zh-CN" altLang="en-US" dirty="0"/>
              <a:t> </a:t>
            </a:r>
            <a:r>
              <a:rPr lang="en-US" altLang="zh-CN" dirty="0"/>
              <a:t>by</a:t>
            </a:r>
            <a:r>
              <a:rPr lang="zh-CN" altLang="en-US" dirty="0"/>
              <a:t> </a:t>
            </a:r>
            <a:r>
              <a:rPr lang="en-US" altLang="zh-CN" dirty="0"/>
              <a:t>task loaders</a:t>
            </a:r>
            <a:r>
              <a:rPr lang="zh-CN" altLang="en-US" dirty="0"/>
              <a:t> </a:t>
            </a:r>
            <a:r>
              <a:rPr lang="en-US" altLang="zh-CN" dirty="0"/>
              <a:t>and</a:t>
            </a:r>
            <a:r>
              <a:rPr lang="zh-CN" altLang="en-US" dirty="0"/>
              <a:t> </a:t>
            </a:r>
            <a:r>
              <a:rPr lang="en-US" altLang="zh-CN" dirty="0"/>
              <a:t>there</a:t>
            </a:r>
            <a:r>
              <a:rPr lang="zh-CN" altLang="en-US" dirty="0"/>
              <a:t> </a:t>
            </a:r>
            <a:r>
              <a:rPr lang="en-US" altLang="zh-CN" dirty="0"/>
              <a:t>are</a:t>
            </a:r>
            <a:r>
              <a:rPr lang="zh-CN" altLang="en-US" dirty="0"/>
              <a:t> </a:t>
            </a:r>
            <a:r>
              <a:rPr lang="en-US" altLang="zh-CN" dirty="0"/>
              <a:t>7</a:t>
            </a:r>
            <a:r>
              <a:rPr lang="zh-CN" altLang="en-US" dirty="0"/>
              <a:t> </a:t>
            </a:r>
            <a:r>
              <a:rPr lang="en-US" altLang="zh-CN" dirty="0"/>
              <a:t>conditions</a:t>
            </a:r>
            <a:r>
              <a:rPr lang="zh-CN" altLang="en-US" dirty="0"/>
              <a:t> </a:t>
            </a:r>
            <a:r>
              <a:rPr lang="en-US" altLang="zh-CN" dirty="0"/>
              <a:t>for</a:t>
            </a:r>
            <a:r>
              <a:rPr lang="zh-CN" altLang="en-US" dirty="0"/>
              <a:t> </a:t>
            </a:r>
            <a:r>
              <a:rPr lang="en-US" altLang="zh-CN" dirty="0"/>
              <a:t>each</a:t>
            </a:r>
            <a:r>
              <a:rPr lang="zh-CN" altLang="en-US" dirty="0"/>
              <a:t> </a:t>
            </a:r>
            <a:r>
              <a:rPr lang="en-US" altLang="zh-CN" dirty="0"/>
              <a:t>frame</a:t>
            </a:r>
            <a:r>
              <a:rPr lang="zh-CN" altLang="en-US" dirty="0"/>
              <a:t> </a:t>
            </a:r>
            <a:r>
              <a:rPr lang="en-US" altLang="zh-CN" dirty="0"/>
              <a:t>rate:</a:t>
            </a:r>
            <a:r>
              <a:rPr lang="zh-CN" altLang="en-US" dirty="0"/>
              <a:t> </a:t>
            </a:r>
            <a:r>
              <a:rPr lang="en-US" altLang="zh-CN" dirty="0"/>
              <a:t>perfect</a:t>
            </a:r>
            <a:r>
              <a:rPr lang="zh-CN" altLang="en-US" dirty="0"/>
              <a:t> </a:t>
            </a:r>
            <a:r>
              <a:rPr lang="en-US" altLang="zh-CN" dirty="0"/>
              <a:t>condition</a:t>
            </a:r>
            <a:r>
              <a:rPr lang="zh-CN" altLang="en-US" dirty="0"/>
              <a:t> </a:t>
            </a:r>
            <a:r>
              <a:rPr lang="en-US" altLang="zh-CN" dirty="0"/>
              <a:t>without</a:t>
            </a:r>
            <a:r>
              <a:rPr lang="zh-CN" altLang="en-US" dirty="0"/>
              <a:t> </a:t>
            </a:r>
            <a:r>
              <a:rPr lang="en-US" altLang="zh-CN" dirty="0"/>
              <a:t>any</a:t>
            </a:r>
            <a:r>
              <a:rPr lang="zh-CN" altLang="en-US" dirty="0"/>
              <a:t> </a:t>
            </a:r>
            <a:r>
              <a:rPr lang="en-US" altLang="zh-CN" dirty="0"/>
              <a:t>loaders.</a:t>
            </a:r>
            <a:r>
              <a:rPr lang="zh-CN" altLang="en-US" dirty="0"/>
              <a:t> </a:t>
            </a:r>
            <a:r>
              <a:rPr lang="en-US" altLang="zh-CN" dirty="0"/>
              <a:t>2</a:t>
            </a:r>
            <a:r>
              <a:rPr lang="zh-CN" altLang="en-US" dirty="0"/>
              <a:t> </a:t>
            </a:r>
            <a:r>
              <a:rPr lang="en-US" altLang="zh-CN" dirty="0"/>
              <a:t>Noticeable</a:t>
            </a:r>
            <a:r>
              <a:rPr lang="zh-CN" altLang="en-US" dirty="0"/>
              <a:t> </a:t>
            </a:r>
            <a:r>
              <a:rPr lang="en-US" altLang="zh-CN" dirty="0"/>
              <a:t>condition</a:t>
            </a:r>
            <a:r>
              <a:rPr lang="zh-CN" altLang="en-US" dirty="0"/>
              <a:t> </a:t>
            </a:r>
            <a:r>
              <a:rPr lang="en-US" altLang="zh-CN" dirty="0"/>
              <a:t>where</a:t>
            </a:r>
            <a:r>
              <a:rPr lang="zh-CN" altLang="en-US" dirty="0"/>
              <a:t> </a:t>
            </a:r>
            <a:r>
              <a:rPr lang="en-US" altLang="zh-CN" dirty="0"/>
              <a:t>the</a:t>
            </a:r>
            <a:r>
              <a:rPr lang="zh-CN" altLang="en-US" dirty="0"/>
              <a:t> </a:t>
            </a:r>
            <a:r>
              <a:rPr lang="en-US" altLang="zh-CN" dirty="0"/>
              <a:t>frame</a:t>
            </a:r>
            <a:r>
              <a:rPr lang="zh-CN" altLang="en-US" dirty="0"/>
              <a:t> </a:t>
            </a:r>
            <a:r>
              <a:rPr lang="en-US" altLang="zh-CN" dirty="0"/>
              <a:t>rate</a:t>
            </a:r>
            <a:r>
              <a:rPr lang="zh-CN" altLang="en-US" dirty="0"/>
              <a:t> </a:t>
            </a:r>
            <a:r>
              <a:rPr lang="en-US" altLang="zh-CN" dirty="0"/>
              <a:t>variation</a:t>
            </a:r>
            <a:r>
              <a:rPr lang="zh-CN" altLang="en-US" dirty="0"/>
              <a:t> </a:t>
            </a:r>
            <a:r>
              <a:rPr lang="en-US" altLang="zh-CN" dirty="0"/>
              <a:t>are</a:t>
            </a:r>
            <a:r>
              <a:rPr lang="zh-CN" altLang="en-US" dirty="0"/>
              <a:t> </a:t>
            </a:r>
            <a:r>
              <a:rPr lang="en-US" altLang="zh-CN" dirty="0"/>
              <a:t>noticeable</a:t>
            </a:r>
            <a:r>
              <a:rPr lang="zh-CN" altLang="en-US" dirty="0"/>
              <a:t> </a:t>
            </a:r>
            <a:r>
              <a:rPr lang="en-US" altLang="zh-CN" dirty="0"/>
              <a:t>to</a:t>
            </a:r>
            <a:r>
              <a:rPr lang="zh-CN" altLang="en-US" dirty="0"/>
              <a:t> </a:t>
            </a:r>
            <a:r>
              <a:rPr lang="en-US" altLang="zh-CN" dirty="0"/>
              <a:t>players,</a:t>
            </a:r>
            <a:r>
              <a:rPr lang="zh-CN" altLang="en-US" dirty="0"/>
              <a:t> </a:t>
            </a:r>
            <a:r>
              <a:rPr lang="en-US" altLang="zh-CN" dirty="0"/>
              <a:t>playable</a:t>
            </a:r>
            <a:r>
              <a:rPr lang="zh-CN" altLang="en-US" dirty="0"/>
              <a:t> </a:t>
            </a:r>
            <a:r>
              <a:rPr lang="en-US" altLang="zh-CN" dirty="0"/>
              <a:t>where</a:t>
            </a:r>
            <a:r>
              <a:rPr lang="zh-CN" altLang="en-US" dirty="0"/>
              <a:t> </a:t>
            </a:r>
            <a:r>
              <a:rPr lang="en-US" altLang="zh-CN" dirty="0"/>
              <a:t>the</a:t>
            </a:r>
            <a:r>
              <a:rPr lang="zh-CN" altLang="en-US" dirty="0"/>
              <a:t> </a:t>
            </a:r>
            <a:r>
              <a:rPr lang="en-US" altLang="zh-CN" dirty="0"/>
              <a:t>game</a:t>
            </a:r>
            <a:r>
              <a:rPr lang="zh-CN" altLang="en-US" dirty="0"/>
              <a:t> </a:t>
            </a:r>
            <a:r>
              <a:rPr lang="en-US" altLang="zh-CN" dirty="0"/>
              <a:t>is</a:t>
            </a:r>
            <a:r>
              <a:rPr lang="zh-CN" altLang="en-US" dirty="0"/>
              <a:t> </a:t>
            </a:r>
            <a:r>
              <a:rPr lang="en-US" altLang="zh-CN" dirty="0"/>
              <a:t>barely</a:t>
            </a:r>
            <a:r>
              <a:rPr lang="zh-CN" altLang="en-US" dirty="0"/>
              <a:t> </a:t>
            </a:r>
            <a:r>
              <a:rPr lang="en-US" altLang="zh-CN" dirty="0"/>
              <a:t>playable.</a:t>
            </a:r>
            <a:r>
              <a:rPr lang="zh-CN" altLang="en-US" dirty="0"/>
              <a:t>  </a:t>
            </a:r>
            <a:r>
              <a:rPr lang="en-US" altLang="zh-CN" dirty="0"/>
              <a:t>For</a:t>
            </a:r>
            <a:r>
              <a:rPr lang="zh-CN" altLang="en-US" dirty="0"/>
              <a:t> </a:t>
            </a:r>
            <a:r>
              <a:rPr lang="en-US" altLang="zh-CN" dirty="0"/>
              <a:t>the</a:t>
            </a:r>
            <a:r>
              <a:rPr lang="zh-CN" altLang="en-US" dirty="0"/>
              <a:t> </a:t>
            </a:r>
            <a:r>
              <a:rPr lang="en-US" altLang="zh-CN" dirty="0"/>
              <a:t>four</a:t>
            </a:r>
            <a:r>
              <a:rPr lang="zh-CN" altLang="en-US" dirty="0"/>
              <a:t> </a:t>
            </a:r>
            <a:r>
              <a:rPr lang="en-US" altLang="zh-CN" dirty="0"/>
              <a:t>conditions,</a:t>
            </a:r>
            <a:r>
              <a:rPr lang="zh-CN" altLang="en-US" dirty="0"/>
              <a:t> </a:t>
            </a:r>
            <a:r>
              <a:rPr lang="en-US" altLang="zh-CN" dirty="0"/>
              <a:t>you</a:t>
            </a:r>
            <a:r>
              <a:rPr lang="zh-CN" altLang="en-US" dirty="0"/>
              <a:t> </a:t>
            </a:r>
            <a:r>
              <a:rPr lang="en-US" altLang="zh-CN" dirty="0"/>
              <a:t>can</a:t>
            </a:r>
            <a:r>
              <a:rPr lang="zh-CN" altLang="en-US" dirty="0"/>
              <a:t> </a:t>
            </a:r>
            <a:r>
              <a:rPr lang="en-US" altLang="zh-CN" dirty="0"/>
              <a:t>find</a:t>
            </a:r>
            <a:r>
              <a:rPr lang="zh-CN" altLang="en-US" dirty="0"/>
              <a:t> </a:t>
            </a:r>
            <a:r>
              <a:rPr lang="en-US" altLang="zh-CN" dirty="0"/>
              <a:t>games</a:t>
            </a:r>
            <a:r>
              <a:rPr lang="zh-CN" altLang="en-US" dirty="0"/>
              <a:t> </a:t>
            </a:r>
            <a:r>
              <a:rPr lang="en-US" altLang="zh-CN" dirty="0"/>
              <a:t>and</a:t>
            </a:r>
            <a:r>
              <a:rPr lang="zh-CN" altLang="en-US" dirty="0"/>
              <a:t> </a:t>
            </a:r>
            <a:r>
              <a:rPr lang="en-US" altLang="zh-CN" dirty="0"/>
              <a:t>corresponding</a:t>
            </a:r>
            <a:r>
              <a:rPr lang="zh-CN" altLang="en-US" dirty="0"/>
              <a:t> </a:t>
            </a:r>
            <a:r>
              <a:rPr lang="en-US" altLang="zh-CN" dirty="0"/>
              <a:t>numbers</a:t>
            </a:r>
            <a:r>
              <a:rPr lang="zh-CN" altLang="en-US" dirty="0"/>
              <a:t> </a:t>
            </a:r>
            <a:r>
              <a:rPr lang="en-US" altLang="zh-CN" dirty="0"/>
              <a:t>of</a:t>
            </a:r>
            <a:r>
              <a:rPr lang="zh-CN" altLang="en-US" dirty="0"/>
              <a:t> </a:t>
            </a:r>
            <a:r>
              <a:rPr lang="en-US" altLang="zh-CN" dirty="0"/>
              <a:t>loaders</a:t>
            </a:r>
            <a:r>
              <a:rPr lang="zh-CN" altLang="en-US" dirty="0"/>
              <a:t> </a:t>
            </a:r>
            <a:r>
              <a:rPr lang="en-US" altLang="zh-CN" dirty="0"/>
              <a:t>in</a:t>
            </a:r>
            <a:r>
              <a:rPr lang="zh-CN" altLang="en-US" dirty="0"/>
              <a:t> </a:t>
            </a:r>
            <a:r>
              <a:rPr lang="en-US" altLang="zh-CN" dirty="0"/>
              <a:t>the</a:t>
            </a:r>
            <a:r>
              <a:rPr lang="zh-CN" altLang="en-US" dirty="0"/>
              <a:t> </a:t>
            </a:r>
            <a:r>
              <a:rPr lang="en-US" altLang="zh-CN" dirty="0"/>
              <a:t>table.</a:t>
            </a:r>
            <a:r>
              <a:rPr lang="zh-CN" altLang="en-US" dirty="0"/>
              <a:t> </a:t>
            </a:r>
            <a:r>
              <a:rPr lang="en-US" altLang="zh-CN" dirty="0"/>
              <a:t>For the 3 game we selected, the</a:t>
            </a:r>
            <a:r>
              <a:rPr lang="zh-CN" altLang="en-US" dirty="0"/>
              <a:t> </a:t>
            </a:r>
            <a:r>
              <a:rPr lang="en-US" altLang="zh-CN" dirty="0"/>
              <a:t>numbers</a:t>
            </a:r>
            <a:r>
              <a:rPr lang="zh-CN" altLang="en-US" dirty="0"/>
              <a:t> </a:t>
            </a:r>
            <a:r>
              <a:rPr lang="en-US" altLang="zh-CN" dirty="0"/>
              <a:t>of</a:t>
            </a:r>
            <a:r>
              <a:rPr lang="zh-CN" altLang="en-US" dirty="0"/>
              <a:t> </a:t>
            </a:r>
            <a:r>
              <a:rPr lang="en-US" altLang="zh-CN" dirty="0"/>
              <a:t>loaders</a:t>
            </a:r>
            <a:r>
              <a:rPr lang="zh-CN" altLang="en-US" dirty="0"/>
              <a:t> </a:t>
            </a:r>
            <a:r>
              <a:rPr lang="en-US" altLang="zh-CN" dirty="0"/>
              <a:t>are</a:t>
            </a:r>
            <a:r>
              <a:rPr lang="zh-CN" altLang="en-US" dirty="0"/>
              <a:t> </a:t>
            </a:r>
            <a:r>
              <a:rPr lang="en-US" altLang="zh-CN" dirty="0"/>
              <a:t>the</a:t>
            </a:r>
            <a:r>
              <a:rPr lang="zh-CN" altLang="en-US" dirty="0"/>
              <a:t> </a:t>
            </a:r>
            <a:r>
              <a:rPr lang="en-US" altLang="zh-CN" dirty="0"/>
              <a:t>same</a:t>
            </a:r>
            <a:r>
              <a:rPr lang="zh-CN" altLang="en-US" dirty="0"/>
              <a:t> </a:t>
            </a:r>
            <a:r>
              <a:rPr lang="en-US" altLang="zh-CN" dirty="0"/>
              <a:t>for</a:t>
            </a:r>
            <a:r>
              <a:rPr lang="zh-CN" altLang="en-US" dirty="0"/>
              <a:t> </a:t>
            </a:r>
            <a:r>
              <a:rPr lang="en-US" altLang="zh-CN" dirty="0"/>
              <a:t>game</a:t>
            </a:r>
            <a:r>
              <a:rPr lang="zh-CN" altLang="en-US" dirty="0"/>
              <a:t> </a:t>
            </a:r>
            <a:r>
              <a:rPr lang="en-US" altLang="zh-CN" dirty="0" err="1"/>
              <a:t>valorant</a:t>
            </a:r>
            <a:r>
              <a:rPr lang="zh-CN" altLang="en-US" dirty="0"/>
              <a:t> </a:t>
            </a:r>
            <a:r>
              <a:rPr lang="en-US" altLang="zh-CN" dirty="0"/>
              <a:t>and</a:t>
            </a:r>
            <a:r>
              <a:rPr lang="zh-CN" altLang="en-US" dirty="0"/>
              <a:t> </a:t>
            </a:r>
            <a:r>
              <a:rPr lang="en-US" altLang="zh-CN" dirty="0"/>
              <a:t>strange</a:t>
            </a:r>
            <a:r>
              <a:rPr lang="zh-CN" altLang="en-US" dirty="0"/>
              <a:t> </a:t>
            </a:r>
            <a:r>
              <a:rPr lang="en-US" altLang="zh-CN" dirty="0"/>
              <a:t>brigade.</a:t>
            </a:r>
            <a:r>
              <a:rPr lang="zh-CN" altLang="en-US" dirty="0"/>
              <a:t> </a:t>
            </a:r>
            <a:r>
              <a:rPr lang="en-US" altLang="zh-CN" dirty="0"/>
              <a:t>They</a:t>
            </a:r>
            <a:r>
              <a:rPr lang="zh-CN" altLang="en-US" dirty="0"/>
              <a:t> </a:t>
            </a:r>
            <a:r>
              <a:rPr lang="en-US" altLang="zh-CN" dirty="0"/>
              <a:t>are</a:t>
            </a:r>
            <a:r>
              <a:rPr lang="zh-CN" altLang="en-US" dirty="0"/>
              <a:t> </a:t>
            </a:r>
            <a:r>
              <a:rPr lang="en-US" altLang="zh-CN" dirty="0"/>
              <a:t>higher</a:t>
            </a:r>
            <a:r>
              <a:rPr lang="zh-CN" altLang="en-US" dirty="0"/>
              <a:t> </a:t>
            </a:r>
            <a:r>
              <a:rPr lang="en-US" altLang="zh-CN" dirty="0"/>
              <a:t>for</a:t>
            </a:r>
            <a:r>
              <a:rPr lang="zh-CN" altLang="en-US" dirty="0"/>
              <a:t> </a:t>
            </a:r>
            <a:r>
              <a:rPr lang="en-US" altLang="zh-CN" dirty="0"/>
              <a:t>game</a:t>
            </a:r>
            <a:r>
              <a:rPr lang="zh-CN" altLang="en-US" dirty="0"/>
              <a:t> </a:t>
            </a:r>
            <a:r>
              <a:rPr lang="en-US" altLang="zh-CN" dirty="0"/>
              <a:t>rocket</a:t>
            </a:r>
            <a:r>
              <a:rPr lang="zh-CN" altLang="en-US" dirty="0"/>
              <a:t> </a:t>
            </a:r>
            <a:r>
              <a:rPr lang="en-US" altLang="zh-CN" dirty="0"/>
              <a:t>league</a:t>
            </a:r>
            <a:r>
              <a:rPr lang="zh-CN" altLang="en-US" dirty="0"/>
              <a:t> </a:t>
            </a:r>
            <a:r>
              <a:rPr lang="en-US" altLang="zh-CN" dirty="0"/>
              <a:t>because</a:t>
            </a:r>
            <a:r>
              <a:rPr lang="zh-CN" altLang="en-US" dirty="0"/>
              <a:t> </a:t>
            </a:r>
            <a:r>
              <a:rPr lang="en-US" altLang="zh-CN" dirty="0"/>
              <a:t>rocket</a:t>
            </a:r>
            <a:r>
              <a:rPr lang="zh-CN" altLang="en-US" dirty="0"/>
              <a:t> </a:t>
            </a:r>
            <a:r>
              <a:rPr lang="en-US" altLang="zh-CN" dirty="0"/>
              <a:t>league</a:t>
            </a:r>
            <a:r>
              <a:rPr lang="zh-CN" altLang="en-US" dirty="0"/>
              <a:t> </a:t>
            </a:r>
            <a:r>
              <a:rPr lang="en-US" altLang="zh-CN" dirty="0"/>
              <a:t>is</a:t>
            </a:r>
            <a:r>
              <a:rPr lang="zh-CN" altLang="en-US" dirty="0"/>
              <a:t> </a:t>
            </a:r>
            <a:r>
              <a:rPr lang="en-US" altLang="zh-CN" dirty="0"/>
              <a:t>more</a:t>
            </a:r>
            <a:r>
              <a:rPr lang="zh-CN" altLang="en-US" dirty="0"/>
              <a:t> </a:t>
            </a:r>
            <a:r>
              <a:rPr lang="en-US" altLang="zh-CN" dirty="0"/>
              <a:t>tolerant</a:t>
            </a:r>
            <a:r>
              <a:rPr lang="zh-CN" altLang="en-US" dirty="0"/>
              <a:t> </a:t>
            </a:r>
            <a:r>
              <a:rPr lang="en-US" altLang="zh-CN" dirty="0"/>
              <a:t>to</a:t>
            </a:r>
            <a:r>
              <a:rPr lang="zh-CN" altLang="en-US" dirty="0"/>
              <a:t> </a:t>
            </a:r>
            <a:r>
              <a:rPr lang="en-US" altLang="zh-CN" dirty="0"/>
              <a:t>frame</a:t>
            </a:r>
            <a:r>
              <a:rPr lang="zh-CN" altLang="en-US" dirty="0"/>
              <a:t> </a:t>
            </a:r>
            <a:r>
              <a:rPr lang="en-US" altLang="zh-CN" dirty="0"/>
              <a:t>rate</a:t>
            </a:r>
            <a:r>
              <a:rPr lang="zh-CN" altLang="en-US" dirty="0"/>
              <a:t> </a:t>
            </a:r>
            <a:r>
              <a:rPr lang="en-US" altLang="zh-CN" dirty="0"/>
              <a:t>variation.</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Other</a:t>
            </a:r>
            <a:r>
              <a:rPr lang="zh-CN" altLang="en-US" dirty="0"/>
              <a:t> </a:t>
            </a:r>
            <a:r>
              <a:rPr lang="en-US" altLang="zh-CN" dirty="0"/>
              <a:t>than</a:t>
            </a:r>
            <a:r>
              <a:rPr lang="zh-CN" altLang="en-US" dirty="0"/>
              <a:t> </a:t>
            </a:r>
            <a:r>
              <a:rPr lang="en-US" altLang="zh-CN" dirty="0"/>
              <a:t>the</a:t>
            </a:r>
            <a:r>
              <a:rPr lang="zh-CN" altLang="en-US" dirty="0"/>
              <a:t> </a:t>
            </a:r>
            <a:r>
              <a:rPr lang="en-US" altLang="zh-CN" dirty="0"/>
              <a:t>4</a:t>
            </a:r>
            <a:r>
              <a:rPr lang="zh-CN" altLang="en-US" dirty="0"/>
              <a:t> </a:t>
            </a:r>
            <a:r>
              <a:rPr lang="en-US" altLang="zh-CN" dirty="0"/>
              <a:t>consistent</a:t>
            </a:r>
            <a:r>
              <a:rPr lang="zh-CN" altLang="en-US" dirty="0"/>
              <a:t> </a:t>
            </a:r>
            <a:r>
              <a:rPr lang="en-US" altLang="zh-CN" dirty="0"/>
              <a:t>loaders</a:t>
            </a:r>
            <a:r>
              <a:rPr lang="zh-CN" altLang="en-US" dirty="0"/>
              <a:t> </a:t>
            </a:r>
            <a:r>
              <a:rPr lang="en-US" altLang="zh-CN" dirty="0"/>
              <a:t>conditions,</a:t>
            </a:r>
            <a:r>
              <a:rPr lang="zh-CN" altLang="en-US" dirty="0"/>
              <a:t> </a:t>
            </a:r>
            <a:r>
              <a:rPr lang="en-US" altLang="zh-CN" dirty="0"/>
              <a:t>there</a:t>
            </a:r>
            <a:r>
              <a:rPr lang="zh-CN" altLang="en-US" dirty="0"/>
              <a:t> </a:t>
            </a:r>
            <a:r>
              <a:rPr lang="en-US" altLang="zh-CN" dirty="0"/>
              <a:t>are</a:t>
            </a:r>
            <a:r>
              <a:rPr lang="zh-CN" altLang="en-US" dirty="0"/>
              <a:t> </a:t>
            </a:r>
            <a:r>
              <a:rPr lang="en-US" altLang="zh-CN" dirty="0"/>
              <a:t>3</a:t>
            </a:r>
            <a:r>
              <a:rPr lang="zh-CN" altLang="en-US" dirty="0"/>
              <a:t> </a:t>
            </a:r>
            <a:r>
              <a:rPr lang="en-US" altLang="zh-CN" dirty="0"/>
              <a:t>extra</a:t>
            </a:r>
            <a:r>
              <a:rPr lang="zh-CN" altLang="en-US" dirty="0"/>
              <a:t> </a:t>
            </a:r>
            <a:r>
              <a:rPr lang="en-US" altLang="zh-CN" dirty="0"/>
              <a:t>chaos</a:t>
            </a:r>
            <a:r>
              <a:rPr lang="zh-CN" altLang="en-US" dirty="0"/>
              <a:t> </a:t>
            </a:r>
            <a:r>
              <a:rPr lang="en-US" altLang="zh-CN" dirty="0"/>
              <a:t>rounds</a:t>
            </a:r>
            <a:r>
              <a:rPr lang="zh-CN" altLang="en-US" dirty="0"/>
              <a:t> </a:t>
            </a:r>
            <a:r>
              <a:rPr lang="en-US" altLang="zh-CN" dirty="0"/>
              <a:t>with</a:t>
            </a:r>
            <a:r>
              <a:rPr lang="zh-CN" altLang="en-US" dirty="0"/>
              <a:t> </a:t>
            </a:r>
            <a:r>
              <a:rPr lang="en-US" altLang="zh-CN" dirty="0"/>
              <a:t>a</a:t>
            </a:r>
            <a:r>
              <a:rPr lang="zh-CN" altLang="en-US" dirty="0"/>
              <a:t> </a:t>
            </a:r>
            <a:r>
              <a:rPr lang="en-US" altLang="zh-CN" dirty="0"/>
              <a:t>combination</a:t>
            </a:r>
            <a:r>
              <a:rPr lang="zh-CN" altLang="en-US" dirty="0"/>
              <a:t> </a:t>
            </a:r>
            <a:r>
              <a:rPr lang="en-US" altLang="zh-CN" dirty="0"/>
              <a:t>of</a:t>
            </a:r>
            <a:r>
              <a:rPr lang="zh-CN" altLang="en-US" dirty="0"/>
              <a:t> </a:t>
            </a:r>
            <a:r>
              <a:rPr lang="en-US" altLang="zh-CN" dirty="0"/>
              <a:t>all</a:t>
            </a:r>
            <a:r>
              <a:rPr lang="zh-CN" altLang="en-US" dirty="0"/>
              <a:t> </a:t>
            </a:r>
            <a:r>
              <a:rPr lang="en-US" altLang="zh-CN" dirty="0"/>
              <a:t>the</a:t>
            </a:r>
            <a:r>
              <a:rPr lang="zh-CN" altLang="en-US" dirty="0"/>
              <a:t> </a:t>
            </a:r>
            <a:r>
              <a:rPr lang="en-US" altLang="zh-CN" dirty="0"/>
              <a:t>4</a:t>
            </a:r>
            <a:r>
              <a:rPr lang="zh-CN" altLang="en-US" dirty="0"/>
              <a:t> </a:t>
            </a:r>
            <a:r>
              <a:rPr lang="en-US" altLang="zh-CN" dirty="0"/>
              <a:t>conditions.</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order</a:t>
            </a:r>
            <a:r>
              <a:rPr lang="zh-CN" altLang="en-US" dirty="0"/>
              <a:t> </a:t>
            </a:r>
            <a:r>
              <a:rPr lang="en-US" altLang="zh-CN" dirty="0"/>
              <a:t>of</a:t>
            </a:r>
            <a:r>
              <a:rPr lang="zh-CN" altLang="en-US" dirty="0"/>
              <a:t> </a:t>
            </a:r>
            <a:r>
              <a:rPr lang="en-US" altLang="zh-CN" dirty="0"/>
              <a:t>the</a:t>
            </a:r>
            <a:r>
              <a:rPr lang="zh-CN" altLang="en-US" dirty="0"/>
              <a:t> </a:t>
            </a:r>
            <a:r>
              <a:rPr lang="en-US" altLang="zh-CN" dirty="0"/>
              <a:t>all the game conditions</a:t>
            </a:r>
            <a:r>
              <a:rPr lang="zh-CN" altLang="en-US" dirty="0"/>
              <a:t> </a:t>
            </a:r>
            <a:r>
              <a:rPr lang="en-US" altLang="zh-CN" dirty="0"/>
              <a:t>are</a:t>
            </a:r>
            <a:r>
              <a:rPr lang="zh-CN" altLang="en-US" dirty="0"/>
              <a:t> </a:t>
            </a:r>
            <a:r>
              <a:rPr lang="en-US" altLang="zh-CN" dirty="0"/>
              <a:t>randomly</a:t>
            </a:r>
            <a:r>
              <a:rPr lang="zh-CN" altLang="en-US" dirty="0"/>
              <a:t> </a:t>
            </a:r>
            <a:r>
              <a:rPr lang="en-US" altLang="zh-CN" dirty="0"/>
              <a:t>shuffled</a:t>
            </a:r>
            <a:r>
              <a:rPr lang="zh-CN" altLang="en-US" dirty="0"/>
              <a:t> </a:t>
            </a:r>
            <a:r>
              <a:rPr lang="en-US" altLang="zh-CN" dirty="0"/>
              <a:t>but</a:t>
            </a:r>
            <a:r>
              <a:rPr lang="zh-CN" altLang="en-US" dirty="0"/>
              <a:t> </a:t>
            </a:r>
            <a:r>
              <a:rPr lang="en-US" altLang="zh-CN" dirty="0"/>
              <a:t>players</a:t>
            </a:r>
            <a:r>
              <a:rPr lang="zh-CN" altLang="en-US" dirty="0"/>
              <a:t> </a:t>
            </a:r>
            <a:r>
              <a:rPr lang="en-US" altLang="zh-CN" dirty="0"/>
              <a:t>will</a:t>
            </a:r>
            <a:r>
              <a:rPr lang="zh-CN" altLang="en-US" dirty="0"/>
              <a:t> </a:t>
            </a:r>
            <a:r>
              <a:rPr lang="en-US" altLang="zh-CN" dirty="0"/>
              <a:t>finish</a:t>
            </a:r>
            <a:r>
              <a:rPr lang="zh-CN" altLang="en-US" dirty="0"/>
              <a:t> </a:t>
            </a:r>
            <a:r>
              <a:rPr lang="en-US" altLang="zh-CN" dirty="0"/>
              <a:t>all</a:t>
            </a:r>
            <a:r>
              <a:rPr lang="zh-CN" altLang="en-US" dirty="0"/>
              <a:t> </a:t>
            </a:r>
            <a:r>
              <a:rPr lang="en-US" altLang="zh-CN" dirty="0"/>
              <a:t>game</a:t>
            </a:r>
            <a:r>
              <a:rPr lang="zh-CN" altLang="en-US" dirty="0"/>
              <a:t> </a:t>
            </a:r>
            <a:r>
              <a:rPr lang="en-US" altLang="zh-CN" dirty="0"/>
              <a:t>rounds</a:t>
            </a:r>
            <a:r>
              <a:rPr lang="zh-CN" altLang="en-US" dirty="0"/>
              <a:t> </a:t>
            </a:r>
            <a:r>
              <a:rPr lang="en-US" altLang="zh-CN" dirty="0"/>
              <a:t>of</a:t>
            </a:r>
            <a:r>
              <a:rPr lang="zh-CN" altLang="en-US" dirty="0"/>
              <a:t> </a:t>
            </a:r>
            <a:r>
              <a:rPr lang="en-US" altLang="zh-CN" dirty="0"/>
              <a:t>one</a:t>
            </a:r>
            <a:r>
              <a:rPr lang="zh-CN" altLang="en-US" dirty="0"/>
              <a:t> </a:t>
            </a:r>
            <a:r>
              <a:rPr lang="en-US" altLang="zh-CN" dirty="0"/>
              <a:t>game</a:t>
            </a:r>
            <a:r>
              <a:rPr lang="zh-CN" altLang="en-US" dirty="0"/>
              <a:t> </a:t>
            </a:r>
            <a:r>
              <a:rPr lang="en-US" altLang="zh-CN" dirty="0"/>
              <a:t>before</a:t>
            </a:r>
            <a:r>
              <a:rPr lang="zh-CN" altLang="en-US" dirty="0"/>
              <a:t> </a:t>
            </a:r>
            <a:r>
              <a:rPr lang="en-US" altLang="zh-CN" dirty="0"/>
              <a:t>proceed</a:t>
            </a:r>
            <a:r>
              <a:rPr lang="zh-CN" altLang="en-US" dirty="0"/>
              <a:t> </a:t>
            </a:r>
            <a:r>
              <a:rPr lang="en-US" altLang="zh-CN" dirty="0"/>
              <a:t>the</a:t>
            </a:r>
            <a:r>
              <a:rPr lang="zh-CN" altLang="en-US" dirty="0"/>
              <a:t> </a:t>
            </a:r>
            <a:r>
              <a:rPr lang="en-US" altLang="zh-CN" dirty="0"/>
              <a:t>next</a:t>
            </a:r>
            <a:r>
              <a:rPr lang="zh-CN" altLang="en-US" dirty="0"/>
              <a:t> </a:t>
            </a:r>
            <a:r>
              <a:rPr lang="en-US" altLang="zh-CN" dirty="0"/>
              <a:t>one.</a:t>
            </a:r>
            <a:r>
              <a:rPr lang="zh-CN" altLang="en-US" dirty="0"/>
              <a:t> </a:t>
            </a:r>
            <a:r>
              <a:rPr lang="en-US" altLang="zh-CN" dirty="0"/>
              <a:t>For</a:t>
            </a:r>
            <a:r>
              <a:rPr lang="zh-CN" altLang="en-US" dirty="0"/>
              <a:t> </a:t>
            </a:r>
            <a:r>
              <a:rPr lang="en-US" altLang="zh-CN" dirty="0"/>
              <a:t>each</a:t>
            </a:r>
            <a:r>
              <a:rPr lang="zh-CN" altLang="en-US" dirty="0"/>
              <a:t> </a:t>
            </a:r>
            <a:r>
              <a:rPr lang="en-US" altLang="zh-CN" dirty="0"/>
              <a:t>of</a:t>
            </a:r>
            <a:r>
              <a:rPr lang="zh-CN" altLang="en-US" dirty="0"/>
              <a:t> </a:t>
            </a:r>
            <a:r>
              <a:rPr lang="en-US" altLang="zh-CN" dirty="0"/>
              <a:t>the</a:t>
            </a:r>
            <a:r>
              <a:rPr lang="zh-CN" altLang="en-US" dirty="0"/>
              <a:t> </a:t>
            </a:r>
            <a:r>
              <a:rPr lang="en-US" altLang="zh-CN" dirty="0"/>
              <a:t>game,</a:t>
            </a:r>
            <a:r>
              <a:rPr lang="zh-CN" altLang="en-US" dirty="0"/>
              <a:t> </a:t>
            </a:r>
            <a:r>
              <a:rPr lang="en-US" altLang="zh-CN" dirty="0"/>
              <a:t>players</a:t>
            </a:r>
            <a:r>
              <a:rPr lang="zh-CN" altLang="en-US" dirty="0"/>
              <a:t> </a:t>
            </a:r>
            <a:r>
              <a:rPr lang="en-US" altLang="zh-CN" dirty="0"/>
              <a:t>will</a:t>
            </a:r>
            <a:r>
              <a:rPr lang="zh-CN" altLang="en-US" dirty="0"/>
              <a:t> </a:t>
            </a:r>
            <a:r>
              <a:rPr lang="en-US" altLang="zh-CN" dirty="0"/>
              <a:t>finish</a:t>
            </a:r>
            <a:r>
              <a:rPr lang="zh-CN" altLang="en-US" dirty="0"/>
              <a:t> </a:t>
            </a:r>
            <a:r>
              <a:rPr lang="en-US" altLang="zh-CN" dirty="0"/>
              <a:t>all</a:t>
            </a:r>
            <a:r>
              <a:rPr lang="zh-CN" altLang="en-US" dirty="0"/>
              <a:t> </a:t>
            </a:r>
            <a:r>
              <a:rPr lang="en-US" altLang="zh-CN" dirty="0"/>
              <a:t>the</a:t>
            </a:r>
            <a:r>
              <a:rPr lang="zh-CN" altLang="en-US" dirty="0"/>
              <a:t> </a:t>
            </a:r>
            <a:r>
              <a:rPr lang="en-US" altLang="zh-CN" dirty="0"/>
              <a:t>rounds</a:t>
            </a:r>
            <a:r>
              <a:rPr lang="zh-CN" altLang="en-US" dirty="0"/>
              <a:t> </a:t>
            </a:r>
            <a:r>
              <a:rPr lang="en-US" altLang="zh-CN" dirty="0"/>
              <a:t>for</a:t>
            </a:r>
            <a:r>
              <a:rPr lang="zh-CN" altLang="en-US" dirty="0"/>
              <a:t> </a:t>
            </a:r>
            <a:r>
              <a:rPr lang="en-US" altLang="zh-CN" dirty="0"/>
              <a:t>one</a:t>
            </a:r>
            <a:r>
              <a:rPr lang="zh-CN" altLang="en-US" dirty="0"/>
              <a:t> </a:t>
            </a:r>
            <a:r>
              <a:rPr lang="en-US" altLang="zh-CN" dirty="0"/>
              <a:t>fps</a:t>
            </a:r>
            <a:r>
              <a:rPr lang="zh-CN" altLang="en-US" dirty="0"/>
              <a:t> </a:t>
            </a:r>
            <a:r>
              <a:rPr lang="en-US" altLang="zh-CN" dirty="0"/>
              <a:t>before</a:t>
            </a:r>
            <a:r>
              <a:rPr lang="zh-CN" altLang="en-US" dirty="0"/>
              <a:t> </a:t>
            </a:r>
            <a:r>
              <a:rPr lang="en-US" altLang="zh-CN" dirty="0"/>
              <a:t>proceed</a:t>
            </a:r>
            <a:r>
              <a:rPr lang="zh-CN" altLang="en-US" dirty="0"/>
              <a:t> </a:t>
            </a:r>
            <a:r>
              <a:rPr lang="en-US" altLang="zh-CN" dirty="0"/>
              <a:t>to</a:t>
            </a:r>
            <a:r>
              <a:rPr lang="zh-CN" altLang="en-US" dirty="0"/>
              <a:t> </a:t>
            </a:r>
            <a:r>
              <a:rPr lang="en-US" altLang="zh-CN" dirty="0"/>
              <a:t>another</a:t>
            </a:r>
            <a:r>
              <a:rPr lang="zh-CN" altLang="en-US" dirty="0"/>
              <a:t> </a:t>
            </a:r>
            <a:r>
              <a:rPr lang="en-US" altLang="zh-CN" dirty="0"/>
              <a:t>fps.</a:t>
            </a:r>
            <a:r>
              <a:rPr lang="zh-CN" altLang="en-US" dirty="0"/>
              <a:t> </a:t>
            </a:r>
            <a:r>
              <a:rPr lang="en-US" altLang="zh-CN" dirty="0"/>
              <a:t>There</a:t>
            </a:r>
            <a:r>
              <a:rPr lang="zh-CN" altLang="en-US" dirty="0"/>
              <a:t> </a:t>
            </a:r>
            <a:r>
              <a:rPr lang="en-US" altLang="zh-CN" dirty="0"/>
              <a:t>is</a:t>
            </a:r>
            <a:r>
              <a:rPr lang="zh-CN" altLang="en-US" dirty="0"/>
              <a:t> </a:t>
            </a:r>
            <a:r>
              <a:rPr lang="en-US" altLang="zh-CN" dirty="0"/>
              <a:t>one</a:t>
            </a:r>
            <a:r>
              <a:rPr lang="zh-CN" altLang="en-US" dirty="0"/>
              <a:t> </a:t>
            </a:r>
            <a:r>
              <a:rPr lang="en-US" altLang="zh-CN" dirty="0"/>
              <a:t>extra</a:t>
            </a:r>
            <a:r>
              <a:rPr lang="zh-CN" altLang="en-US" dirty="0"/>
              <a:t> </a:t>
            </a:r>
            <a:r>
              <a:rPr lang="en-US" altLang="zh-CN" dirty="0"/>
              <a:t>practice</a:t>
            </a:r>
            <a:r>
              <a:rPr lang="zh-CN" altLang="en-US" dirty="0"/>
              <a:t> </a:t>
            </a:r>
            <a:r>
              <a:rPr lang="en-US" altLang="zh-CN" dirty="0"/>
              <a:t>round</a:t>
            </a:r>
            <a:r>
              <a:rPr lang="zh-CN" altLang="en-US" dirty="0"/>
              <a:t> </a:t>
            </a:r>
            <a:r>
              <a:rPr lang="en-US" altLang="zh-CN" dirty="0"/>
              <a:t>without</a:t>
            </a:r>
            <a:r>
              <a:rPr lang="zh-CN" altLang="en-US" dirty="0"/>
              <a:t> </a:t>
            </a:r>
            <a:r>
              <a:rPr lang="en-US" altLang="zh-CN" dirty="0"/>
              <a:t>any</a:t>
            </a:r>
            <a:r>
              <a:rPr lang="zh-CN" altLang="en-US" dirty="0"/>
              <a:t> </a:t>
            </a:r>
            <a:r>
              <a:rPr lang="en-US" altLang="zh-CN" dirty="0"/>
              <a:t>loaders</a:t>
            </a:r>
            <a:r>
              <a:rPr lang="zh-CN" altLang="en-US" dirty="0"/>
              <a:t> </a:t>
            </a:r>
            <a:r>
              <a:rPr lang="en-US" altLang="zh-CN" dirty="0"/>
              <a:t>for</a:t>
            </a:r>
            <a:r>
              <a:rPr lang="zh-CN" altLang="en-US" dirty="0"/>
              <a:t> </a:t>
            </a:r>
            <a:r>
              <a:rPr lang="en-US" altLang="zh-CN" dirty="0"/>
              <a:t>each</a:t>
            </a:r>
            <a:r>
              <a:rPr lang="zh-CN" altLang="en-US" dirty="0"/>
              <a:t> </a:t>
            </a:r>
            <a:r>
              <a:rPr lang="en-US" altLang="zh-CN" dirty="0"/>
              <a:t>of</a:t>
            </a:r>
            <a:r>
              <a:rPr lang="zh-CN" altLang="en-US" dirty="0"/>
              <a:t> </a:t>
            </a:r>
            <a:r>
              <a:rPr lang="en-US" altLang="zh-CN" dirty="0"/>
              <a:t>the</a:t>
            </a:r>
            <a:r>
              <a:rPr lang="zh-CN" altLang="en-US" dirty="0"/>
              <a:t> </a:t>
            </a:r>
            <a:r>
              <a:rPr lang="en-US" altLang="zh-CN" dirty="0"/>
              <a:t>game.</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Each</a:t>
            </a:r>
            <a:r>
              <a:rPr lang="zh-CN" altLang="en-US" dirty="0"/>
              <a:t> </a:t>
            </a:r>
            <a:r>
              <a:rPr lang="en-US" altLang="zh-CN" dirty="0"/>
              <a:t>of</a:t>
            </a:r>
            <a:r>
              <a:rPr lang="zh-CN" altLang="en-US" dirty="0"/>
              <a:t> </a:t>
            </a:r>
            <a:r>
              <a:rPr lang="en-US" altLang="zh-CN" dirty="0"/>
              <a:t>game</a:t>
            </a:r>
            <a:r>
              <a:rPr lang="zh-CN" altLang="en-US" dirty="0"/>
              <a:t> </a:t>
            </a:r>
            <a:r>
              <a:rPr lang="en-US" altLang="zh-CN" dirty="0"/>
              <a:t>round</a:t>
            </a:r>
            <a:r>
              <a:rPr lang="zh-CN" altLang="en-US" dirty="0"/>
              <a:t> </a:t>
            </a:r>
            <a:r>
              <a:rPr lang="en-US" altLang="zh-CN" dirty="0"/>
              <a:t>lasts</a:t>
            </a:r>
            <a:r>
              <a:rPr lang="zh-CN" altLang="en-US" dirty="0"/>
              <a:t> </a:t>
            </a:r>
            <a:r>
              <a:rPr lang="en-US" altLang="zh-CN" dirty="0"/>
              <a:t>for</a:t>
            </a:r>
            <a:r>
              <a:rPr lang="zh-CN" altLang="en-US" dirty="0"/>
              <a:t> </a:t>
            </a:r>
            <a:r>
              <a:rPr lang="en-US" altLang="zh-CN" dirty="0"/>
              <a:t>1</a:t>
            </a:r>
            <a:r>
              <a:rPr lang="zh-CN" altLang="en-US" dirty="0"/>
              <a:t> </a:t>
            </a:r>
            <a:r>
              <a:rPr lang="en-US" altLang="zh-CN" dirty="0"/>
              <a:t>minute</a:t>
            </a:r>
            <a:r>
              <a:rPr lang="zh-CN" altLang="en-US" dirty="0"/>
              <a:t> </a:t>
            </a:r>
            <a:r>
              <a:rPr lang="en-US" altLang="zh-CN" dirty="0"/>
              <a:t>and</a:t>
            </a:r>
            <a:r>
              <a:rPr lang="zh-CN" altLang="en-US" dirty="0"/>
              <a:t> </a:t>
            </a:r>
            <a:r>
              <a:rPr lang="en-US" altLang="zh-CN" dirty="0"/>
              <a:t>players</a:t>
            </a:r>
            <a:r>
              <a:rPr lang="zh-CN" altLang="en-US" dirty="0"/>
              <a:t> </a:t>
            </a:r>
            <a:r>
              <a:rPr lang="en-US" altLang="zh-CN" dirty="0"/>
              <a:t>usually</a:t>
            </a:r>
            <a:r>
              <a:rPr lang="zh-CN" altLang="en-US" dirty="0"/>
              <a:t> </a:t>
            </a:r>
            <a:r>
              <a:rPr lang="en-US" altLang="zh-CN" dirty="0"/>
              <a:t>spend</a:t>
            </a:r>
            <a:r>
              <a:rPr lang="zh-CN" altLang="en-US" dirty="0"/>
              <a:t> </a:t>
            </a:r>
            <a:r>
              <a:rPr lang="en-US" altLang="zh-CN" dirty="0"/>
              <a:t>about</a:t>
            </a:r>
            <a:r>
              <a:rPr lang="zh-CN" altLang="en-US" dirty="0"/>
              <a:t> </a:t>
            </a:r>
            <a:r>
              <a:rPr lang="en-US" altLang="zh-CN" dirty="0"/>
              <a:t>20</a:t>
            </a:r>
            <a:r>
              <a:rPr lang="zh-CN" altLang="en-US" dirty="0"/>
              <a:t> </a:t>
            </a:r>
            <a:r>
              <a:rPr lang="en-US" altLang="zh-CN" dirty="0"/>
              <a:t>mins</a:t>
            </a:r>
            <a:r>
              <a:rPr lang="zh-CN" altLang="en-US" dirty="0"/>
              <a:t> </a:t>
            </a:r>
            <a:r>
              <a:rPr lang="en-US" altLang="zh-CN" dirty="0"/>
              <a:t>for</a:t>
            </a:r>
            <a:r>
              <a:rPr lang="zh-CN" altLang="en-US" dirty="0"/>
              <a:t> </a:t>
            </a:r>
            <a:r>
              <a:rPr lang="en-US" altLang="zh-CN" dirty="0"/>
              <a:t>a</a:t>
            </a:r>
            <a:r>
              <a:rPr lang="zh-CN" altLang="en-US" dirty="0"/>
              <a:t> </a:t>
            </a:r>
            <a:r>
              <a:rPr lang="en-US" altLang="zh-CN" dirty="0"/>
              <a:t>game</a:t>
            </a:r>
            <a:r>
              <a:rPr lang="zh-CN" altLang="en-US" dirty="0"/>
              <a:t> </a:t>
            </a:r>
            <a:r>
              <a:rPr lang="en-US" altLang="zh-CN" dirty="0"/>
              <a:t>and</a:t>
            </a:r>
            <a:r>
              <a:rPr lang="zh-CN" altLang="en-US" dirty="0"/>
              <a:t> </a:t>
            </a:r>
            <a:r>
              <a:rPr lang="en-US" altLang="zh-CN" dirty="0"/>
              <a:t>about</a:t>
            </a:r>
            <a:r>
              <a:rPr lang="zh-CN" altLang="en-US" dirty="0"/>
              <a:t> </a:t>
            </a:r>
            <a:r>
              <a:rPr lang="en-US" altLang="zh-CN" dirty="0"/>
              <a:t>1 </a:t>
            </a:r>
            <a:r>
              <a:rPr lang="en-US" altLang="zh-CN" dirty="0" err="1"/>
              <a:t>hr</a:t>
            </a:r>
            <a:r>
              <a:rPr lang="en-US" altLang="zh-CN" dirty="0"/>
              <a:t> for</a:t>
            </a:r>
            <a:r>
              <a:rPr lang="zh-CN" altLang="en-US" dirty="0"/>
              <a:t> </a:t>
            </a:r>
            <a:r>
              <a:rPr lang="en-US" altLang="zh-CN" dirty="0"/>
              <a:t>the</a:t>
            </a:r>
            <a:r>
              <a:rPr lang="zh-CN" altLang="en-US" dirty="0"/>
              <a:t> </a:t>
            </a:r>
            <a:r>
              <a:rPr lang="en-US" altLang="zh-CN" dirty="0"/>
              <a:t>user</a:t>
            </a:r>
            <a:r>
              <a:rPr lang="zh-CN" altLang="en-US" dirty="0"/>
              <a:t> </a:t>
            </a:r>
            <a:r>
              <a:rPr lang="en-US" altLang="zh-CN" dirty="0"/>
              <a:t>study.</a:t>
            </a:r>
            <a:r>
              <a:rPr lang="zh-CN" altLang="en-US" dirty="0"/>
              <a:t> </a:t>
            </a:r>
            <a:endParaRPr lang="en-US" altLang="zh-C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7E0B0-1873-9F43-BA7E-FA1267EB5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39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have</a:t>
            </a:r>
            <a:r>
              <a:rPr lang="zh-CN" altLang="en-US" dirty="0"/>
              <a:t> </a:t>
            </a:r>
            <a:r>
              <a:rPr lang="en-US" altLang="zh-CN" dirty="0"/>
              <a:t>an</a:t>
            </a:r>
            <a:r>
              <a:rPr lang="zh-CN" altLang="en-US" dirty="0"/>
              <a:t> </a:t>
            </a:r>
            <a:r>
              <a:rPr lang="en-US" altLang="zh-CN" dirty="0"/>
              <a:t>in-game</a:t>
            </a:r>
            <a:r>
              <a:rPr lang="zh-CN" altLang="en-US" dirty="0"/>
              <a:t> </a:t>
            </a:r>
            <a:r>
              <a:rPr lang="en-US" altLang="zh-CN" dirty="0"/>
              <a:t>survey</a:t>
            </a:r>
            <a:r>
              <a:rPr lang="zh-CN" altLang="en-US" dirty="0"/>
              <a:t> </a:t>
            </a:r>
            <a:r>
              <a:rPr lang="en-US" altLang="zh-CN" dirty="0"/>
              <a:t>after</a:t>
            </a:r>
            <a:r>
              <a:rPr lang="zh-CN" altLang="en-US" dirty="0"/>
              <a:t> </a:t>
            </a:r>
            <a:r>
              <a:rPr lang="en-US" altLang="zh-CN" dirty="0"/>
              <a:t>each</a:t>
            </a:r>
            <a:r>
              <a:rPr lang="zh-CN" altLang="en-US" dirty="0"/>
              <a:t> </a:t>
            </a:r>
            <a:r>
              <a:rPr lang="en-US" altLang="zh-CN" dirty="0"/>
              <a:t>round</a:t>
            </a:r>
            <a:r>
              <a:rPr lang="zh-CN" altLang="en-US" dirty="0"/>
              <a:t> </a:t>
            </a:r>
            <a:r>
              <a:rPr lang="en-US" altLang="zh-CN" dirty="0"/>
              <a:t>asking</a:t>
            </a:r>
            <a:r>
              <a:rPr lang="zh-CN" altLang="en-US" dirty="0"/>
              <a:t> </a:t>
            </a:r>
            <a:r>
              <a:rPr lang="en-US" altLang="zh-CN" dirty="0"/>
              <a:t>about</a:t>
            </a:r>
            <a:r>
              <a:rPr lang="zh-CN" altLang="en-US" dirty="0"/>
              <a:t> </a:t>
            </a:r>
            <a:r>
              <a:rPr lang="en-US" altLang="zh-CN" dirty="0"/>
              <a:t>their</a:t>
            </a:r>
            <a:r>
              <a:rPr lang="zh-CN" altLang="en-US" dirty="0"/>
              <a:t> </a:t>
            </a:r>
            <a:r>
              <a:rPr lang="en-US" altLang="zh-CN" dirty="0"/>
              <a:t>experience.</a:t>
            </a:r>
            <a:r>
              <a:rPr lang="zh-CN" altLang="en-US" dirty="0"/>
              <a:t> </a:t>
            </a:r>
            <a:r>
              <a:rPr lang="en-US" altLang="zh-CN" dirty="0"/>
              <a:t>There</a:t>
            </a:r>
            <a:r>
              <a:rPr lang="zh-CN" altLang="en-US" dirty="0"/>
              <a:t> </a:t>
            </a:r>
            <a:r>
              <a:rPr lang="en-US" altLang="zh-CN" dirty="0"/>
              <a:t>are</a:t>
            </a:r>
            <a:r>
              <a:rPr lang="zh-CN" altLang="en-US" dirty="0"/>
              <a:t> </a:t>
            </a:r>
            <a:r>
              <a:rPr lang="en-US" altLang="zh-CN" dirty="0"/>
              <a:t>two</a:t>
            </a:r>
            <a:r>
              <a:rPr lang="zh-CN" altLang="en-US" dirty="0"/>
              <a:t> </a:t>
            </a:r>
            <a:r>
              <a:rPr lang="en-US" altLang="zh-CN" dirty="0"/>
              <a:t>questions</a:t>
            </a:r>
            <a:r>
              <a:rPr lang="zh-CN" altLang="en-US" dirty="0"/>
              <a:t> </a:t>
            </a:r>
            <a:r>
              <a:rPr lang="en-US" altLang="zh-CN" dirty="0"/>
              <a:t>in</a:t>
            </a:r>
            <a:r>
              <a:rPr lang="zh-CN" altLang="en-US" dirty="0"/>
              <a:t> </a:t>
            </a:r>
            <a:r>
              <a:rPr lang="en-US" altLang="zh-CN" dirty="0"/>
              <a:t>the</a:t>
            </a:r>
            <a:r>
              <a:rPr lang="zh-CN" altLang="en-US" dirty="0"/>
              <a:t> </a:t>
            </a:r>
            <a:r>
              <a:rPr lang="en-US" altLang="zh-CN" dirty="0"/>
              <a:t>survey.</a:t>
            </a:r>
            <a:r>
              <a:rPr lang="zh-CN" altLang="en-US" dirty="0"/>
              <a:t> </a:t>
            </a:r>
            <a:r>
              <a:rPr lang="en-US" altLang="zh-CN" dirty="0"/>
              <a:t>The</a:t>
            </a:r>
            <a:r>
              <a:rPr lang="zh-CN" altLang="en-US" dirty="0"/>
              <a:t> </a:t>
            </a:r>
            <a:r>
              <a:rPr lang="en-US" altLang="zh-CN" dirty="0"/>
              <a:t>first</a:t>
            </a:r>
            <a:r>
              <a:rPr lang="zh-CN" altLang="en-US" dirty="0"/>
              <a:t> </a:t>
            </a:r>
            <a:r>
              <a:rPr lang="en-US" altLang="zh-CN" dirty="0"/>
              <a:t>question</a:t>
            </a:r>
            <a:r>
              <a:rPr lang="zh-CN" altLang="en-US" dirty="0"/>
              <a:t> </a:t>
            </a:r>
            <a:r>
              <a:rPr lang="en-US" altLang="zh-CN" dirty="0"/>
              <a:t>is</a:t>
            </a:r>
            <a:r>
              <a:rPr lang="zh-CN" altLang="en-US" dirty="0"/>
              <a:t> </a:t>
            </a:r>
            <a:r>
              <a:rPr lang="en-US" altLang="zh-CN" dirty="0"/>
              <a:t>a</a:t>
            </a:r>
            <a:r>
              <a:rPr lang="zh-CN" altLang="en-US" dirty="0"/>
              <a:t> </a:t>
            </a:r>
            <a:r>
              <a:rPr lang="en-US" altLang="zh-CN" dirty="0"/>
              <a:t>widely</a:t>
            </a:r>
            <a:r>
              <a:rPr lang="zh-CN" altLang="en-US" dirty="0"/>
              <a:t> </a:t>
            </a:r>
            <a:r>
              <a:rPr lang="en-US" altLang="zh-CN" dirty="0"/>
              <a:t>used</a:t>
            </a:r>
            <a:r>
              <a:rPr lang="zh-CN" altLang="en-US" dirty="0"/>
              <a:t> </a:t>
            </a:r>
            <a:r>
              <a:rPr lang="en-US" altLang="zh-CN" dirty="0"/>
              <a:t>MOS</a:t>
            </a:r>
            <a:r>
              <a:rPr lang="zh-CN" altLang="en-US" dirty="0"/>
              <a:t> </a:t>
            </a:r>
            <a:r>
              <a:rPr lang="en-US" altLang="zh-CN" dirty="0"/>
              <a:t>question:</a:t>
            </a:r>
            <a:r>
              <a:rPr lang="zh-CN" altLang="en-US" dirty="0"/>
              <a:t> </a:t>
            </a:r>
            <a:r>
              <a:rPr lang="en-US" altLang="zh-CN" dirty="0"/>
              <a:t>….</a:t>
            </a:r>
            <a:r>
              <a:rPr lang="zh-CN" altLang="en-US" dirty="0"/>
              <a:t> </a:t>
            </a:r>
            <a:r>
              <a:rPr lang="en-US" altLang="zh-CN" dirty="0"/>
              <a:t>The</a:t>
            </a:r>
            <a:r>
              <a:rPr lang="zh-CN" altLang="en-US" dirty="0"/>
              <a:t> </a:t>
            </a:r>
            <a:r>
              <a:rPr lang="en-US" altLang="zh-CN" dirty="0"/>
              <a:t>second</a:t>
            </a:r>
            <a:r>
              <a:rPr lang="zh-CN" altLang="en-US" dirty="0"/>
              <a:t> </a:t>
            </a:r>
            <a:r>
              <a:rPr lang="en-US" altLang="zh-CN" dirty="0"/>
              <a:t>question</a:t>
            </a:r>
            <a:r>
              <a:rPr lang="zh-CN" altLang="en-US" dirty="0"/>
              <a:t> </a:t>
            </a:r>
            <a:r>
              <a:rPr lang="en-US" altLang="zh-CN" dirty="0"/>
              <a:t>asks</a:t>
            </a:r>
            <a:r>
              <a:rPr lang="zh-CN" altLang="en-US" dirty="0"/>
              <a:t> </a:t>
            </a:r>
            <a:r>
              <a:rPr lang="en-US" altLang="zh-CN" dirty="0"/>
              <a:t>if</a:t>
            </a:r>
            <a:r>
              <a:rPr lang="zh-CN" altLang="en-US" dirty="0"/>
              <a:t> </a:t>
            </a:r>
            <a:r>
              <a:rPr lang="en-US" altLang="zh-CN" dirty="0"/>
              <a:t>the</a:t>
            </a:r>
            <a:r>
              <a:rPr lang="zh-CN" altLang="en-US" dirty="0"/>
              <a:t> </a:t>
            </a:r>
            <a:r>
              <a:rPr lang="en-US" altLang="zh-CN" dirty="0"/>
              <a:t>experience</a:t>
            </a:r>
            <a:r>
              <a:rPr lang="zh-CN" altLang="en-US" dirty="0"/>
              <a:t> </a:t>
            </a:r>
            <a:r>
              <a:rPr lang="en-US" altLang="zh-CN" dirty="0"/>
              <a:t>is</a:t>
            </a:r>
            <a:r>
              <a:rPr lang="zh-CN" altLang="en-US" dirty="0"/>
              <a:t> </a:t>
            </a:r>
            <a:r>
              <a:rPr lang="en-US" altLang="zh-CN" dirty="0"/>
              <a:t>acceptable.</a:t>
            </a:r>
            <a:r>
              <a:rPr lang="zh-CN" altLang="en-US" dirty="0"/>
              <a:t> </a:t>
            </a:r>
            <a:r>
              <a:rPr lang="en-US" altLang="zh-CN" dirty="0"/>
              <a:t>There is error control for both questions.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We have a Script that controls launching of games and </a:t>
            </a:r>
            <a:r>
              <a:rPr kumimoji="0" lang="en-US" altLang="zh-CN" sz="12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QoE</a:t>
            </a:r>
            <a:r>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survey automatically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7223F0-8832-5548-8348-D22A00E6DA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2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 proposed many different matrices for frame rate variation see how well they fit our data. We will first introduce frame rate average. The frame rate of every frame is recorded and this metric is the average across a game round. </a:t>
            </a:r>
          </a:p>
          <a:p>
            <a:endParaRPr lang="en-US" i="0" dirty="0"/>
          </a:p>
          <a:p>
            <a:r>
              <a:rPr lang="en-US" i="0" dirty="0"/>
              <a:t>In this graph, the x-axis is frame rate avg and the y axis is </a:t>
            </a:r>
            <a:r>
              <a:rPr lang="en-US" i="0" dirty="0" err="1"/>
              <a:t>QoE</a:t>
            </a:r>
            <a:r>
              <a:rPr lang="en-US" i="0" dirty="0"/>
              <a:t>. We divide the data from 120 HZ rounds by two and combine the data of 120 </a:t>
            </a:r>
            <a:r>
              <a:rPr lang="en-US" i="0" dirty="0" err="1"/>
              <a:t>hz</a:t>
            </a:r>
            <a:r>
              <a:rPr lang="en-US" i="0" dirty="0"/>
              <a:t> and 60 </a:t>
            </a:r>
            <a:r>
              <a:rPr lang="en-US" i="0" dirty="0" err="1"/>
              <a:t>hz</a:t>
            </a:r>
            <a:r>
              <a:rPr lang="en-US" i="0" dirty="0"/>
              <a:t>. The blue circles are the mean values across the 6 consistent loaders condition and the bars are 95% CI across the mean values. From this graph, the blue points are way off the line, </a:t>
            </a:r>
          </a:p>
          <a:p>
            <a:endParaRPr lang="en-US" i="0" dirty="0"/>
          </a:p>
          <a:p>
            <a:r>
              <a:rPr lang="en-US" i="0" dirty="0"/>
              <a:t>showing that frame rate average is a bad predictor for </a:t>
            </a:r>
            <a:r>
              <a:rPr lang="en-US" i="0" dirty="0" err="1"/>
              <a:t>QoE</a:t>
            </a:r>
            <a:r>
              <a:rPr lang="en-US" i="0" dirty="0"/>
              <a:t>. </a:t>
            </a:r>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7223F0-8832-5548-8348-D22A00E6DA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46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next metric is </a:t>
            </a:r>
            <a:r>
              <a:rPr lang="en-US" altLang="zh-CN" sz="1200" i="0" dirty="0"/>
              <a:t>time between display change </a:t>
            </a:r>
            <a:r>
              <a:rPr lang="en-US" altLang="zh-CN" sz="1200" i="0" dirty="0" err="1"/>
              <a:t>stdv</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a:t>
            </a:r>
            <a:r>
              <a:rPr lang="en-US" i="0" dirty="0"/>
              <a:t>We fit the models with data from games with consistent loaders conditions, and then validate the models with data from the chaos rounds.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The graph is as last graph but the x axis is </a:t>
            </a:r>
            <a:r>
              <a:rPr lang="en-US" altLang="zh-CN" sz="1200" i="0" dirty="0"/>
              <a:t>time between display change </a:t>
            </a:r>
            <a:r>
              <a:rPr lang="en-US" altLang="zh-CN" sz="1200" i="0" dirty="0" err="1"/>
              <a:t>stdv</a:t>
            </a:r>
            <a:r>
              <a:rPr lang="en-US" altLang="zh-CN" sz="1200" i="0" dirty="0"/>
              <a:t>. We can see that time between display change </a:t>
            </a:r>
            <a:r>
              <a:rPr lang="en-US" altLang="zh-CN" sz="1200" i="0" dirty="0" err="1"/>
              <a:t>stdv</a:t>
            </a:r>
            <a:r>
              <a:rPr lang="en-US" altLang="zh-CN" sz="1200" i="0" dirty="0"/>
              <a:t> fits our data well with R2 at 0.99.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We can learn that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Time between display change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Stdv</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fits our data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 then validate the model using the chaos rounds data. The axes are as graph on the left. 3 colors of points represent data from 3 different games. We can see that </a:t>
            </a:r>
            <a:r>
              <a:rPr lang="en-US" sz="1200" dirty="0"/>
              <a:t>Time Between Display change </a:t>
            </a:r>
            <a:r>
              <a:rPr lang="en-US" sz="1200" dirty="0" err="1"/>
              <a:t>stdv</a:t>
            </a:r>
            <a:r>
              <a:rPr lang="en-US" sz="1200" dirty="0"/>
              <a:t> did not fit the individual games well and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1200" dirty="0"/>
              <a:t>Time Between Display change </a:t>
            </a:r>
            <a:r>
              <a:rPr lang="en-US" sz="1200" dirty="0" err="1"/>
              <a:t>stdv</a:t>
            </a:r>
            <a:r>
              <a:rPr lang="en-US" sz="1200" dirty="0"/>
              <a:t> might not be accurate for a specific game.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7223F0-8832-5548-8348-D22A00E6DA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73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next metric is </a:t>
            </a:r>
            <a:r>
              <a:rPr lang="en-US" altLang="zh-CN" sz="1200" i="0" dirty="0"/>
              <a:t>Frame rate 95% floor, which means </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95% of frame rates are greater than this number.</a:t>
            </a:r>
          </a:p>
          <a:p>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This graph is … The x axis is frame rate 95% floor.. Y axis... From the R2 at 0.97,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we can see that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Frame rate 95% floor fits our data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graph on the right shows validation using chaos rounds data. We can see this frame rate 95% floor also fits the individual games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a conclusion, Frame rate 95% floor is an effective predictor for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QoE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C2E7DE4-9F29-5D4D-AE30-964FB6241A88}" type="slidenum">
              <a:rPr lang="en-US" smtClean="0"/>
              <a:t>8</a:t>
            </a:fld>
            <a:endParaRPr lang="en-US"/>
          </a:p>
        </p:txBody>
      </p:sp>
    </p:spTree>
    <p:extLst>
      <p:ext uri="{BB962C8B-B14F-4D97-AF65-F5344CB8AC3E}">
        <p14:creationId xmlns:p14="http://schemas.microsoft.com/office/powerpoint/2010/main" val="63946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Zoom, VR … </a:t>
            </a:r>
          </a:p>
          <a:p>
            <a:endParaRPr lang="en-US" altLang="zh-CN" dirty="0"/>
          </a:p>
          <a:p>
            <a:r>
              <a:rPr lang="en-US" altLang="zh-CN" dirty="0"/>
              <a:t>…And see how frame rate variation affects players from different skill groups differently.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7E0B0-1873-9F43-BA7E-FA1267EB5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87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446C-9CA6-BF4C-844F-88EA1F268A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AF592D-E443-2144-81BA-2B4D74536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E0302F-9FA1-374E-9119-E8AAC9A07F76}"/>
              </a:ext>
            </a:extLst>
          </p:cNvPr>
          <p:cNvSpPr>
            <a:spLocks noGrp="1"/>
          </p:cNvSpPr>
          <p:nvPr>
            <p:ph type="dt" sz="half" idx="10"/>
          </p:nvPr>
        </p:nvSpPr>
        <p:spPr/>
        <p:txBody>
          <a:bodyPr/>
          <a:lstStyle/>
          <a:p>
            <a:fld id="{1B97794E-0CDF-EB47-BA4F-7C7E0779D7FF}" type="datetime1">
              <a:rPr lang="en-US" smtClean="0"/>
              <a:t>3/22/23</a:t>
            </a:fld>
            <a:endParaRPr lang="en-US"/>
          </a:p>
        </p:txBody>
      </p:sp>
      <p:sp>
        <p:nvSpPr>
          <p:cNvPr id="5" name="Footer Placeholder 4">
            <a:extLst>
              <a:ext uri="{FF2B5EF4-FFF2-40B4-BE49-F238E27FC236}">
                <a16:creationId xmlns:a16="http://schemas.microsoft.com/office/drawing/2014/main" id="{753AE35D-E6CF-4E43-A2BE-CEE7185A8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0E1E4-7C7D-2C45-896B-D824F4557629}"/>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322177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57AF-B047-AB47-9026-2CE02D95B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6F10C4-932A-554D-9B7C-6A3BD3B81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9737D-6849-7C45-8875-37113E555AD8}"/>
              </a:ext>
            </a:extLst>
          </p:cNvPr>
          <p:cNvSpPr>
            <a:spLocks noGrp="1"/>
          </p:cNvSpPr>
          <p:nvPr>
            <p:ph type="dt" sz="half" idx="10"/>
          </p:nvPr>
        </p:nvSpPr>
        <p:spPr/>
        <p:txBody>
          <a:bodyPr/>
          <a:lstStyle/>
          <a:p>
            <a:fld id="{D6B68BE8-C9A8-2547-BC9A-9F7EA6B4771B}" type="datetime1">
              <a:rPr lang="en-US" smtClean="0"/>
              <a:t>3/22/23</a:t>
            </a:fld>
            <a:endParaRPr lang="en-US"/>
          </a:p>
        </p:txBody>
      </p:sp>
      <p:sp>
        <p:nvSpPr>
          <p:cNvPr id="5" name="Footer Placeholder 4">
            <a:extLst>
              <a:ext uri="{FF2B5EF4-FFF2-40B4-BE49-F238E27FC236}">
                <a16:creationId xmlns:a16="http://schemas.microsoft.com/office/drawing/2014/main" id="{9D4EC941-993E-F14F-AB66-FA0CA422F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46DF5-6CBD-804F-BDA9-596F1A00894F}"/>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141712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AA106E-864C-A146-9465-888C46514B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8BED1A-AC98-5D44-AD3D-2617378F8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A6F4E-EB7F-D04C-B8C0-3886273E22BF}"/>
              </a:ext>
            </a:extLst>
          </p:cNvPr>
          <p:cNvSpPr>
            <a:spLocks noGrp="1"/>
          </p:cNvSpPr>
          <p:nvPr>
            <p:ph type="dt" sz="half" idx="10"/>
          </p:nvPr>
        </p:nvSpPr>
        <p:spPr/>
        <p:txBody>
          <a:bodyPr/>
          <a:lstStyle/>
          <a:p>
            <a:fld id="{0313E87A-CF0B-F94E-864E-DB557CF0E087}" type="datetime1">
              <a:rPr lang="en-US" smtClean="0"/>
              <a:t>3/22/23</a:t>
            </a:fld>
            <a:endParaRPr lang="en-US"/>
          </a:p>
        </p:txBody>
      </p:sp>
      <p:sp>
        <p:nvSpPr>
          <p:cNvPr id="5" name="Footer Placeholder 4">
            <a:extLst>
              <a:ext uri="{FF2B5EF4-FFF2-40B4-BE49-F238E27FC236}">
                <a16:creationId xmlns:a16="http://schemas.microsoft.com/office/drawing/2014/main" id="{6CC873EB-3F80-D049-A91C-542FF921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6397A-52A7-3843-BBDE-13799E94B24B}"/>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173380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CCFB6-3D68-442A-B2D4-1BE5BDC8AFF6}"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015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573D-9AB3-7B41-93E3-72AD217CD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0C0B6-F56B-7E4B-9EBB-44C085C92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A59C8-38E5-4049-ABC7-3254229D6518}"/>
              </a:ext>
            </a:extLst>
          </p:cNvPr>
          <p:cNvSpPr>
            <a:spLocks noGrp="1"/>
          </p:cNvSpPr>
          <p:nvPr>
            <p:ph type="dt" sz="half" idx="10"/>
          </p:nvPr>
        </p:nvSpPr>
        <p:spPr/>
        <p:txBody>
          <a:bodyPr/>
          <a:lstStyle/>
          <a:p>
            <a:fld id="{ABB2DBC5-B9FE-9C43-BE57-D364D26E7245}" type="datetime1">
              <a:rPr lang="en-US" smtClean="0"/>
              <a:t>3/22/23</a:t>
            </a:fld>
            <a:endParaRPr lang="en-US"/>
          </a:p>
        </p:txBody>
      </p:sp>
      <p:sp>
        <p:nvSpPr>
          <p:cNvPr id="5" name="Footer Placeholder 4">
            <a:extLst>
              <a:ext uri="{FF2B5EF4-FFF2-40B4-BE49-F238E27FC236}">
                <a16:creationId xmlns:a16="http://schemas.microsoft.com/office/drawing/2014/main" id="{5F5B1D6F-7D97-AD4E-9A2E-4429AFB83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33C0B-6519-7A4F-871E-3F048F88E634}"/>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238186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CFEF-56EF-9445-9F3B-E4A1BA3DE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4ED862-200F-BB45-84A1-F8D6FB4599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799FE-5B69-1541-9224-1BF4D730438A}"/>
              </a:ext>
            </a:extLst>
          </p:cNvPr>
          <p:cNvSpPr>
            <a:spLocks noGrp="1"/>
          </p:cNvSpPr>
          <p:nvPr>
            <p:ph type="dt" sz="half" idx="10"/>
          </p:nvPr>
        </p:nvSpPr>
        <p:spPr/>
        <p:txBody>
          <a:bodyPr/>
          <a:lstStyle/>
          <a:p>
            <a:fld id="{C8FA7F64-545E-C94F-8B52-737CF65BD406}" type="datetime1">
              <a:rPr lang="en-US" smtClean="0"/>
              <a:t>3/22/23</a:t>
            </a:fld>
            <a:endParaRPr lang="en-US"/>
          </a:p>
        </p:txBody>
      </p:sp>
      <p:sp>
        <p:nvSpPr>
          <p:cNvPr id="5" name="Footer Placeholder 4">
            <a:extLst>
              <a:ext uri="{FF2B5EF4-FFF2-40B4-BE49-F238E27FC236}">
                <a16:creationId xmlns:a16="http://schemas.microsoft.com/office/drawing/2014/main" id="{47F42D9C-FFA9-2344-98D4-E3E481381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E627F-8B73-8F46-8767-8A46195E7451}"/>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18677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7B54-726D-7544-8A80-9566AE810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F05F6-6394-8847-AADA-51CE2E33A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B03D7-3B07-874D-831C-588FB6EF42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3C48FE-101C-3846-93F1-3085D62E6EBE}"/>
              </a:ext>
            </a:extLst>
          </p:cNvPr>
          <p:cNvSpPr>
            <a:spLocks noGrp="1"/>
          </p:cNvSpPr>
          <p:nvPr>
            <p:ph type="dt" sz="half" idx="10"/>
          </p:nvPr>
        </p:nvSpPr>
        <p:spPr/>
        <p:txBody>
          <a:bodyPr/>
          <a:lstStyle/>
          <a:p>
            <a:fld id="{2F74FF10-B58C-C443-953A-3479158957C9}" type="datetime1">
              <a:rPr lang="en-US" smtClean="0"/>
              <a:t>3/22/23</a:t>
            </a:fld>
            <a:endParaRPr lang="en-US"/>
          </a:p>
        </p:txBody>
      </p:sp>
      <p:sp>
        <p:nvSpPr>
          <p:cNvPr id="6" name="Footer Placeholder 5">
            <a:extLst>
              <a:ext uri="{FF2B5EF4-FFF2-40B4-BE49-F238E27FC236}">
                <a16:creationId xmlns:a16="http://schemas.microsoft.com/office/drawing/2014/main" id="{C98DC14B-FC88-2143-AC46-FC84A3100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7B4B5-B2E7-2F40-AAFA-4D0461DAFFAE}"/>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144485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9FEF-DFE6-164A-BB4F-B189CD945B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BAF41D-7CA5-4646-B2C2-1928808BE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E60F78-2634-E44F-A74C-DA97039574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F0D73-D75C-1E45-9C45-76F89DC93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5F895-DDA7-9940-92B8-FA1E478602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1208E-C64B-0A4E-B78B-BA5E11B5B40E}"/>
              </a:ext>
            </a:extLst>
          </p:cNvPr>
          <p:cNvSpPr>
            <a:spLocks noGrp="1"/>
          </p:cNvSpPr>
          <p:nvPr>
            <p:ph type="dt" sz="half" idx="10"/>
          </p:nvPr>
        </p:nvSpPr>
        <p:spPr/>
        <p:txBody>
          <a:bodyPr/>
          <a:lstStyle/>
          <a:p>
            <a:fld id="{A7CC3BB6-92EC-8545-B363-1D36E167B82E}" type="datetime1">
              <a:rPr lang="en-US" smtClean="0"/>
              <a:t>3/22/23</a:t>
            </a:fld>
            <a:endParaRPr lang="en-US"/>
          </a:p>
        </p:txBody>
      </p:sp>
      <p:sp>
        <p:nvSpPr>
          <p:cNvPr id="8" name="Footer Placeholder 7">
            <a:extLst>
              <a:ext uri="{FF2B5EF4-FFF2-40B4-BE49-F238E27FC236}">
                <a16:creationId xmlns:a16="http://schemas.microsoft.com/office/drawing/2014/main" id="{06075F3B-C719-EE43-A54E-1B381D1E3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1F530-1A09-3D4D-AE0F-43242D50B9D6}"/>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176952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A717-E4D7-CA48-A7D1-5A975FA13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9E64C8-EC23-B442-8AE1-5F08EE77A545}"/>
              </a:ext>
            </a:extLst>
          </p:cNvPr>
          <p:cNvSpPr>
            <a:spLocks noGrp="1"/>
          </p:cNvSpPr>
          <p:nvPr>
            <p:ph type="dt" sz="half" idx="10"/>
          </p:nvPr>
        </p:nvSpPr>
        <p:spPr/>
        <p:txBody>
          <a:bodyPr/>
          <a:lstStyle/>
          <a:p>
            <a:fld id="{7879016D-627E-5844-8764-243EE68BFA0D}" type="datetime1">
              <a:rPr lang="en-US" smtClean="0"/>
              <a:t>3/22/23</a:t>
            </a:fld>
            <a:endParaRPr lang="en-US"/>
          </a:p>
        </p:txBody>
      </p:sp>
      <p:sp>
        <p:nvSpPr>
          <p:cNvPr id="4" name="Footer Placeholder 3">
            <a:extLst>
              <a:ext uri="{FF2B5EF4-FFF2-40B4-BE49-F238E27FC236}">
                <a16:creationId xmlns:a16="http://schemas.microsoft.com/office/drawing/2014/main" id="{3FB35EBD-784E-3649-BEE3-5BD30FBFEA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4BACF-C0EF-0A4D-88C0-225AA7ECEAB5}"/>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188699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82E1D-744B-2641-B93E-053EF7AE06B2}"/>
              </a:ext>
            </a:extLst>
          </p:cNvPr>
          <p:cNvSpPr>
            <a:spLocks noGrp="1"/>
          </p:cNvSpPr>
          <p:nvPr>
            <p:ph type="dt" sz="half" idx="10"/>
          </p:nvPr>
        </p:nvSpPr>
        <p:spPr/>
        <p:txBody>
          <a:bodyPr/>
          <a:lstStyle/>
          <a:p>
            <a:fld id="{9D67F8B2-B56E-E343-A18A-E1BB85BB6451}" type="datetime1">
              <a:rPr lang="en-US" smtClean="0"/>
              <a:t>3/22/23</a:t>
            </a:fld>
            <a:endParaRPr lang="en-US"/>
          </a:p>
        </p:txBody>
      </p:sp>
      <p:sp>
        <p:nvSpPr>
          <p:cNvPr id="3" name="Footer Placeholder 2">
            <a:extLst>
              <a:ext uri="{FF2B5EF4-FFF2-40B4-BE49-F238E27FC236}">
                <a16:creationId xmlns:a16="http://schemas.microsoft.com/office/drawing/2014/main" id="{6B4E2174-C577-7244-A52A-7992FFD0F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68F80C-D321-AE4A-AA98-681DB25BCD3C}"/>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222283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45F4E-A408-6946-B229-4870223A8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A451C-E705-2040-BDDC-8D42CD9A2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B8402-28D9-AD4E-9F58-DC34D5436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B7296-77BA-4F45-BAE9-7B2981E8DB43}"/>
              </a:ext>
            </a:extLst>
          </p:cNvPr>
          <p:cNvSpPr>
            <a:spLocks noGrp="1"/>
          </p:cNvSpPr>
          <p:nvPr>
            <p:ph type="dt" sz="half" idx="10"/>
          </p:nvPr>
        </p:nvSpPr>
        <p:spPr/>
        <p:txBody>
          <a:bodyPr/>
          <a:lstStyle/>
          <a:p>
            <a:fld id="{712885DE-3AF7-FB42-B4B8-08DE3811020E}" type="datetime1">
              <a:rPr lang="en-US" smtClean="0"/>
              <a:t>3/22/23</a:t>
            </a:fld>
            <a:endParaRPr lang="en-US"/>
          </a:p>
        </p:txBody>
      </p:sp>
      <p:sp>
        <p:nvSpPr>
          <p:cNvPr id="6" name="Footer Placeholder 5">
            <a:extLst>
              <a:ext uri="{FF2B5EF4-FFF2-40B4-BE49-F238E27FC236}">
                <a16:creationId xmlns:a16="http://schemas.microsoft.com/office/drawing/2014/main" id="{CC32E72A-5FBB-FA46-945D-7C86DB740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AB55B-CFC3-D847-A4B4-7A20EEDE20D6}"/>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243030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47D6-004E-4A48-A3D9-FF30C70E1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AC1DB1-170A-3F4B-8B74-71888F31C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11183-E989-0A40-88DD-8DFEF5D34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3058F-9F1C-0C4D-8AD6-B27A6324C6A1}"/>
              </a:ext>
            </a:extLst>
          </p:cNvPr>
          <p:cNvSpPr>
            <a:spLocks noGrp="1"/>
          </p:cNvSpPr>
          <p:nvPr>
            <p:ph type="dt" sz="half" idx="10"/>
          </p:nvPr>
        </p:nvSpPr>
        <p:spPr/>
        <p:txBody>
          <a:bodyPr/>
          <a:lstStyle/>
          <a:p>
            <a:fld id="{7C635369-3C01-0046-B0D7-BD050C9C577F}" type="datetime1">
              <a:rPr lang="en-US" smtClean="0"/>
              <a:t>3/22/23</a:t>
            </a:fld>
            <a:endParaRPr lang="en-US"/>
          </a:p>
        </p:txBody>
      </p:sp>
      <p:sp>
        <p:nvSpPr>
          <p:cNvPr id="6" name="Footer Placeholder 5">
            <a:extLst>
              <a:ext uri="{FF2B5EF4-FFF2-40B4-BE49-F238E27FC236}">
                <a16:creationId xmlns:a16="http://schemas.microsoft.com/office/drawing/2014/main" id="{08A11569-0DCA-F445-B22B-CAD5F86A0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CAFE0-0F12-2F45-B792-90616E0B75B6}"/>
              </a:ext>
            </a:extLst>
          </p:cNvPr>
          <p:cNvSpPr>
            <a:spLocks noGrp="1"/>
          </p:cNvSpPr>
          <p:nvPr>
            <p:ph type="sldNum" sz="quarter" idx="12"/>
          </p:nvPr>
        </p:nvSpPr>
        <p:spPr/>
        <p:txBody>
          <a:bodyPr/>
          <a:lstStyle/>
          <a:p>
            <a:fld id="{50CCF8D6-834B-024C-A71F-A53F0C92E229}" type="slidenum">
              <a:rPr lang="en-US" smtClean="0"/>
              <a:t>‹#›</a:t>
            </a:fld>
            <a:endParaRPr lang="en-US"/>
          </a:p>
        </p:txBody>
      </p:sp>
    </p:spTree>
    <p:extLst>
      <p:ext uri="{BB962C8B-B14F-4D97-AF65-F5344CB8AC3E}">
        <p14:creationId xmlns:p14="http://schemas.microsoft.com/office/powerpoint/2010/main" val="138503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C583E-2D82-9042-93C1-20B94080F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C38C8A-E139-F648-A9F0-D280FEE9B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39C80-56C2-484C-A31D-615B9DF78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902EF-1D3C-C94F-8F06-DF8F85107D58}" type="datetime1">
              <a:rPr lang="en-US" smtClean="0"/>
              <a:t>3/22/23</a:t>
            </a:fld>
            <a:endParaRPr lang="en-US"/>
          </a:p>
        </p:txBody>
      </p:sp>
      <p:sp>
        <p:nvSpPr>
          <p:cNvPr id="5" name="Footer Placeholder 4">
            <a:extLst>
              <a:ext uri="{FF2B5EF4-FFF2-40B4-BE49-F238E27FC236}">
                <a16:creationId xmlns:a16="http://schemas.microsoft.com/office/drawing/2014/main" id="{36ABE000-4FC3-B649-B061-51722E85E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DDC41-CD29-E94A-B690-6DED9300D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CF8D6-834B-024C-A71F-A53F0C92E229}" type="slidenum">
              <a:rPr lang="en-US" smtClean="0"/>
              <a:t>‹#›</a:t>
            </a:fld>
            <a:endParaRPr lang="en-US"/>
          </a:p>
        </p:txBody>
      </p:sp>
    </p:spTree>
    <p:extLst>
      <p:ext uri="{BB962C8B-B14F-4D97-AF65-F5344CB8AC3E}">
        <p14:creationId xmlns:p14="http://schemas.microsoft.com/office/powerpoint/2010/main" val="3208092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A60F-4852-0B43-82B0-D0B49B3342DB}"/>
              </a:ext>
            </a:extLst>
          </p:cNvPr>
          <p:cNvSpPr>
            <a:spLocks noGrp="1"/>
          </p:cNvSpPr>
          <p:nvPr>
            <p:ph type="ctrTitle"/>
          </p:nvPr>
        </p:nvSpPr>
        <p:spPr>
          <a:xfrm>
            <a:off x="1524000" y="580595"/>
            <a:ext cx="9144000" cy="2387600"/>
          </a:xfrm>
        </p:spPr>
        <p:txBody>
          <a:bodyPr>
            <a:normAutofit fontScale="90000"/>
          </a:bodyPr>
          <a:lstStyle/>
          <a:p>
            <a:r>
              <a:rPr lang="en-US" dirty="0"/>
              <a:t>Effects of Variation in Frame Rate on Game Player Quality of Experience</a:t>
            </a:r>
          </a:p>
        </p:txBody>
      </p:sp>
      <p:pic>
        <p:nvPicPr>
          <p:cNvPr id="4" name="Google Shape;108;p1">
            <a:extLst>
              <a:ext uri="{FF2B5EF4-FFF2-40B4-BE49-F238E27FC236}">
                <a16:creationId xmlns:a16="http://schemas.microsoft.com/office/drawing/2014/main" id="{B7A5A405-B241-974E-8B19-4C0BF58AAE8C}"/>
              </a:ext>
            </a:extLst>
          </p:cNvPr>
          <p:cNvPicPr preferRelativeResize="0"/>
          <p:nvPr/>
        </p:nvPicPr>
        <p:blipFill rotWithShape="1">
          <a:blip r:embed="rId3">
            <a:alphaModFix/>
          </a:blip>
          <a:srcRect/>
          <a:stretch/>
        </p:blipFill>
        <p:spPr>
          <a:xfrm>
            <a:off x="2749704" y="5660335"/>
            <a:ext cx="1905000" cy="615696"/>
          </a:xfrm>
          <a:prstGeom prst="rect">
            <a:avLst/>
          </a:prstGeom>
          <a:noFill/>
          <a:ln>
            <a:noFill/>
          </a:ln>
        </p:spPr>
      </p:pic>
      <p:sp>
        <p:nvSpPr>
          <p:cNvPr id="5" name="Google Shape;107;p1">
            <a:extLst>
              <a:ext uri="{FF2B5EF4-FFF2-40B4-BE49-F238E27FC236}">
                <a16:creationId xmlns:a16="http://schemas.microsoft.com/office/drawing/2014/main" id="{9FAADEB4-2030-8E4E-91A4-F13357C19069}"/>
              </a:ext>
            </a:extLst>
          </p:cNvPr>
          <p:cNvSpPr txBox="1">
            <a:spLocks/>
          </p:cNvSpPr>
          <p:nvPr/>
        </p:nvSpPr>
        <p:spPr>
          <a:xfrm>
            <a:off x="1795472" y="3514787"/>
            <a:ext cx="3813464" cy="10620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sz="2800" b="0" i="0" u="none" strike="noStrike" kern="0" cap="none" spc="0" normalizeH="0" baseline="0" noProof="0" dirty="0" err="1">
                <a:ln>
                  <a:noFill/>
                </a:ln>
                <a:solidFill>
                  <a:srgbClr val="4F81BD"/>
                </a:solidFill>
                <a:effectLst/>
                <a:uLnTx/>
                <a:uFillTx/>
                <a:latin typeface="Calibri"/>
                <a:cs typeface="Calibri"/>
                <a:sym typeface="Calibri"/>
              </a:rPr>
              <a:t>Shengmei</a:t>
            </a:r>
            <a:r>
              <a:rPr kumimoji="0" lang="en-US" sz="2800" b="0" i="0" u="none" strike="noStrike" kern="0" cap="none" spc="0" normalizeH="0" baseline="0" noProof="0" dirty="0">
                <a:ln>
                  <a:noFill/>
                </a:ln>
                <a:solidFill>
                  <a:srgbClr val="4F81BD"/>
                </a:solidFill>
                <a:effectLst/>
                <a:uLnTx/>
                <a:uFillTx/>
                <a:latin typeface="Calibri"/>
                <a:cs typeface="Calibri"/>
                <a:sym typeface="Calibri"/>
              </a:rPr>
              <a:t> Liu</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Mark</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Claypool</a:t>
            </a: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6" name="Google Shape;107;p1">
            <a:extLst>
              <a:ext uri="{FF2B5EF4-FFF2-40B4-BE49-F238E27FC236}">
                <a16:creationId xmlns:a16="http://schemas.microsoft.com/office/drawing/2014/main" id="{40DC9AC8-FE9B-2C4B-8FE7-EFCD3F10C80A}"/>
              </a:ext>
            </a:extLst>
          </p:cNvPr>
          <p:cNvSpPr txBox="1">
            <a:spLocks/>
          </p:cNvSpPr>
          <p:nvPr/>
        </p:nvSpPr>
        <p:spPr>
          <a:xfrm>
            <a:off x="1291018" y="4178989"/>
            <a:ext cx="4822372"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Worcester Polytechnic Institute</a:t>
            </a: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3" name="Slide Number Placeholder 2">
            <a:extLst>
              <a:ext uri="{FF2B5EF4-FFF2-40B4-BE49-F238E27FC236}">
                <a16:creationId xmlns:a16="http://schemas.microsoft.com/office/drawing/2014/main" id="{3B03E0A7-21F1-BB4D-823C-6236334703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874CC-ACB9-AB4F-AFD3-037A36F63A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Google Shape;107;p1">
            <a:extLst>
              <a:ext uri="{FF2B5EF4-FFF2-40B4-BE49-F238E27FC236}">
                <a16:creationId xmlns:a16="http://schemas.microsoft.com/office/drawing/2014/main" id="{D003E88C-79D0-0543-8C4F-12FDF614A936}"/>
              </a:ext>
            </a:extLst>
          </p:cNvPr>
          <p:cNvSpPr txBox="1">
            <a:spLocks/>
          </p:cNvSpPr>
          <p:nvPr/>
        </p:nvSpPr>
        <p:spPr>
          <a:xfrm>
            <a:off x="6831142" y="3044604"/>
            <a:ext cx="3836858"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Atsuo</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Kuwahara</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James </a:t>
            </a: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Scovell</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11" name="Google Shape;107;p1">
            <a:extLst>
              <a:ext uri="{FF2B5EF4-FFF2-40B4-BE49-F238E27FC236}">
                <a16:creationId xmlns:a16="http://schemas.microsoft.com/office/drawing/2014/main" id="{C6A6A66A-5DFE-444C-A16C-14D0EFD06D4B}"/>
              </a:ext>
            </a:extLst>
          </p:cNvPr>
          <p:cNvSpPr txBox="1">
            <a:spLocks/>
          </p:cNvSpPr>
          <p:nvPr/>
        </p:nvSpPr>
        <p:spPr>
          <a:xfrm>
            <a:off x="6740407" y="4204879"/>
            <a:ext cx="4120862" cy="113690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Intel Corporation</a:t>
            </a: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pic>
        <p:nvPicPr>
          <p:cNvPr id="12" name="Picture 11">
            <a:extLst>
              <a:ext uri="{FF2B5EF4-FFF2-40B4-BE49-F238E27FC236}">
                <a16:creationId xmlns:a16="http://schemas.microsoft.com/office/drawing/2014/main" id="{01FDA6E8-5651-A94E-8806-4C969CBA941E}"/>
              </a:ext>
            </a:extLst>
          </p:cNvPr>
          <p:cNvPicPr>
            <a:picLocks noChangeAspect="1"/>
          </p:cNvPicPr>
          <p:nvPr/>
        </p:nvPicPr>
        <p:blipFill>
          <a:blip r:embed="rId4"/>
          <a:stretch>
            <a:fillRect/>
          </a:stretch>
        </p:blipFill>
        <p:spPr>
          <a:xfrm>
            <a:off x="7887944" y="5080692"/>
            <a:ext cx="1825788" cy="1825788"/>
          </a:xfrm>
          <a:prstGeom prst="rect">
            <a:avLst/>
          </a:prstGeom>
        </p:spPr>
      </p:pic>
    </p:spTree>
    <p:extLst>
      <p:ext uri="{BB962C8B-B14F-4D97-AF65-F5344CB8AC3E}">
        <p14:creationId xmlns:p14="http://schemas.microsoft.com/office/powerpoint/2010/main" val="38603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BFD0B1-9F2C-EA40-8327-0E03E41D9155}"/>
              </a:ext>
            </a:extLst>
          </p:cNvPr>
          <p:cNvSpPr>
            <a:spLocks noGrp="1"/>
          </p:cNvSpPr>
          <p:nvPr>
            <p:ph sz="half" idx="2"/>
          </p:nvPr>
        </p:nvSpPr>
        <p:spPr>
          <a:xfrm>
            <a:off x="6568441" y="1119822"/>
            <a:ext cx="5181600" cy="4351338"/>
          </a:xfrm>
        </p:spPr>
        <p:txBody>
          <a:bodyPr>
            <a:normAutofit/>
          </a:bodyPr>
          <a:lstStyle/>
          <a:p>
            <a:pPr marL="0" indent="0" algn="ctr">
              <a:buNone/>
            </a:pPr>
            <a:endParaRPr lang="en-US" sz="3600" b="1" i="1" dirty="0"/>
          </a:p>
          <a:p>
            <a:pPr marL="0" indent="0" algn="ctr">
              <a:buNone/>
            </a:pPr>
            <a:endParaRPr lang="en-US" sz="3600" b="1" i="1" dirty="0"/>
          </a:p>
          <a:p>
            <a:pPr marL="0" indent="0" algn="ctr">
              <a:buNone/>
            </a:pPr>
            <a:endParaRPr lang="en-US" sz="3600" b="1" i="1" dirty="0"/>
          </a:p>
          <a:p>
            <a:pPr marL="0" indent="0" algn="ctr">
              <a:buNone/>
            </a:pPr>
            <a:r>
              <a:rPr lang="en-US" altLang="zh-CN" sz="3600" b="1" i="1" dirty="0"/>
              <a:t>Thanks</a:t>
            </a:r>
            <a:r>
              <a:rPr lang="zh-CN" altLang="en-US" sz="3600" b="1" i="1" dirty="0"/>
              <a:t> </a:t>
            </a:r>
            <a:r>
              <a:rPr lang="en-US" altLang="zh-CN" sz="3600" b="1" i="1" dirty="0"/>
              <a:t>for</a:t>
            </a:r>
            <a:r>
              <a:rPr lang="zh-CN" altLang="en-US" sz="3600" b="1" i="1" dirty="0"/>
              <a:t> </a:t>
            </a:r>
            <a:r>
              <a:rPr lang="en-US" altLang="zh-CN" sz="3600" b="1" i="1" dirty="0"/>
              <a:t>you</a:t>
            </a:r>
            <a:r>
              <a:rPr lang="zh-CN" altLang="en-US" sz="3600" b="1" i="1" dirty="0"/>
              <a:t> </a:t>
            </a:r>
            <a:r>
              <a:rPr lang="en-US" altLang="zh-CN" sz="3600" b="1" i="1" dirty="0"/>
              <a:t>attention!</a:t>
            </a:r>
            <a:r>
              <a:rPr lang="zh-CN" altLang="en-US" sz="3600" b="1" i="1" dirty="0"/>
              <a:t> </a:t>
            </a:r>
            <a:endParaRPr lang="en-US" sz="3600" b="1" i="1" dirty="0"/>
          </a:p>
        </p:txBody>
      </p:sp>
      <p:sp>
        <p:nvSpPr>
          <p:cNvPr id="5" name="Slide Number Placeholder 4">
            <a:extLst>
              <a:ext uri="{FF2B5EF4-FFF2-40B4-BE49-F238E27FC236}">
                <a16:creationId xmlns:a16="http://schemas.microsoft.com/office/drawing/2014/main" id="{D61A1E0F-4D90-B243-B4F8-FC146BBC60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874CC-ACB9-AB4F-AFD3-037A36F63A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C169D60-E19A-1BF1-E0FE-69D49E3D96AE}"/>
              </a:ext>
            </a:extLst>
          </p:cNvPr>
          <p:cNvPicPr>
            <a:picLocks noChangeAspect="1"/>
          </p:cNvPicPr>
          <p:nvPr/>
        </p:nvPicPr>
        <p:blipFill>
          <a:blip r:embed="rId2"/>
          <a:stretch>
            <a:fillRect/>
          </a:stretch>
        </p:blipFill>
        <p:spPr>
          <a:xfrm>
            <a:off x="308658" y="1428166"/>
            <a:ext cx="6259783" cy="3734650"/>
          </a:xfrm>
          <a:prstGeom prst="rect">
            <a:avLst/>
          </a:prstGeom>
        </p:spPr>
      </p:pic>
    </p:spTree>
    <p:extLst>
      <p:ext uri="{BB962C8B-B14F-4D97-AF65-F5344CB8AC3E}">
        <p14:creationId xmlns:p14="http://schemas.microsoft.com/office/powerpoint/2010/main" val="192759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C953-68EA-8B4A-BE9C-34A136D23B09}"/>
              </a:ext>
            </a:extLst>
          </p:cNvPr>
          <p:cNvSpPr>
            <a:spLocks noGrp="1"/>
          </p:cNvSpPr>
          <p:nvPr>
            <p:ph type="title"/>
          </p:nvPr>
        </p:nvSpPr>
        <p:spPr>
          <a:xfrm>
            <a:off x="838200" y="18255"/>
            <a:ext cx="10515600" cy="1325563"/>
          </a:xfrm>
        </p:spPr>
        <p:txBody>
          <a:bodyPr/>
          <a:lstStyle/>
          <a:p>
            <a:r>
              <a:rPr lang="en-US" dirty="0"/>
              <a:t>What is frame </a:t>
            </a:r>
            <a:r>
              <a:rPr lang="en-US" altLang="zh-CN" dirty="0"/>
              <a:t>time</a:t>
            </a:r>
            <a:r>
              <a:rPr lang="en-US" dirty="0"/>
              <a:t> variation?</a:t>
            </a:r>
          </a:p>
        </p:txBody>
      </p:sp>
      <p:grpSp>
        <p:nvGrpSpPr>
          <p:cNvPr id="62" name="Group 61">
            <a:extLst>
              <a:ext uri="{FF2B5EF4-FFF2-40B4-BE49-F238E27FC236}">
                <a16:creationId xmlns:a16="http://schemas.microsoft.com/office/drawing/2014/main" id="{84CF50B9-702C-DBF5-4D86-EDE684B78D16}"/>
              </a:ext>
            </a:extLst>
          </p:cNvPr>
          <p:cNvGrpSpPr/>
          <p:nvPr/>
        </p:nvGrpSpPr>
        <p:grpSpPr>
          <a:xfrm>
            <a:off x="-36093" y="1878521"/>
            <a:ext cx="10817705" cy="1721490"/>
            <a:chOff x="-36093" y="1878521"/>
            <a:chExt cx="10817705" cy="1721490"/>
          </a:xfrm>
        </p:grpSpPr>
        <p:pic>
          <p:nvPicPr>
            <p:cNvPr id="1028" name="Picture 4" descr="How to See Your Frames Per Second (FPS) in Games | PCMag">
              <a:extLst>
                <a:ext uri="{FF2B5EF4-FFF2-40B4-BE49-F238E27FC236}">
                  <a16:creationId xmlns:a16="http://schemas.microsoft.com/office/drawing/2014/main" id="{AD84DB8C-95B8-E5A8-EC50-C04FCC4B6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2" r="26967" b="35353"/>
            <a:stretch/>
          </p:blipFill>
          <p:spPr bwMode="auto">
            <a:xfrm>
              <a:off x="-36093" y="1878521"/>
              <a:ext cx="7512908" cy="17214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1E569C-4783-0FEF-6A71-1B0FDC834972}"/>
                </a:ext>
              </a:extLst>
            </p:cNvPr>
            <p:cNvSpPr txBox="1"/>
            <p:nvPr/>
          </p:nvSpPr>
          <p:spPr>
            <a:xfrm>
              <a:off x="7908325" y="2396139"/>
              <a:ext cx="28732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Consistent</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frame</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0A60AC7D-1E67-3D83-41D0-C0E16DF58C40}"/>
              </a:ext>
            </a:extLst>
          </p:cNvPr>
          <p:cNvGrpSpPr/>
          <p:nvPr/>
        </p:nvGrpSpPr>
        <p:grpSpPr>
          <a:xfrm>
            <a:off x="1357938" y="4652332"/>
            <a:ext cx="9607358" cy="2021177"/>
            <a:chOff x="1376874" y="3800222"/>
            <a:chExt cx="9607358" cy="2021177"/>
          </a:xfrm>
        </p:grpSpPr>
        <p:pic>
          <p:nvPicPr>
            <p:cNvPr id="16" name="Picture 15" descr="Icon&#10;&#10;Description automatically generated">
              <a:extLst>
                <a:ext uri="{FF2B5EF4-FFF2-40B4-BE49-F238E27FC236}">
                  <a16:creationId xmlns:a16="http://schemas.microsoft.com/office/drawing/2014/main" id="{105EB216-24B3-5488-DD53-F06530EF1019}"/>
                </a:ext>
              </a:extLst>
            </p:cNvPr>
            <p:cNvPicPr>
              <a:picLocks noChangeAspect="1"/>
            </p:cNvPicPr>
            <p:nvPr/>
          </p:nvPicPr>
          <p:blipFill>
            <a:blip r:embed="rId4"/>
            <a:stretch>
              <a:fillRect/>
            </a:stretch>
          </p:blipFill>
          <p:spPr>
            <a:xfrm>
              <a:off x="6158616" y="3827623"/>
              <a:ext cx="1318199" cy="1993776"/>
            </a:xfrm>
            <a:prstGeom prst="rect">
              <a:avLst/>
            </a:prstGeom>
          </p:spPr>
        </p:pic>
        <p:pic>
          <p:nvPicPr>
            <p:cNvPr id="15" name="Picture 14" descr="Icon&#10;&#10;Description automatically generated">
              <a:extLst>
                <a:ext uri="{FF2B5EF4-FFF2-40B4-BE49-F238E27FC236}">
                  <a16:creationId xmlns:a16="http://schemas.microsoft.com/office/drawing/2014/main" id="{44C69CD6-D4B5-0602-7A9C-8472D51D484C}"/>
                </a:ext>
              </a:extLst>
            </p:cNvPr>
            <p:cNvPicPr>
              <a:picLocks noChangeAspect="1"/>
            </p:cNvPicPr>
            <p:nvPr/>
          </p:nvPicPr>
          <p:blipFill>
            <a:blip r:embed="rId4"/>
            <a:stretch>
              <a:fillRect/>
            </a:stretch>
          </p:blipFill>
          <p:spPr>
            <a:xfrm>
              <a:off x="5727106" y="3800222"/>
              <a:ext cx="1318199" cy="1993776"/>
            </a:xfrm>
            <a:prstGeom prst="rect">
              <a:avLst/>
            </a:prstGeom>
          </p:spPr>
        </p:pic>
        <p:pic>
          <p:nvPicPr>
            <p:cNvPr id="13" name="Picture 12" descr="Icon&#10;&#10;Description automatically generated">
              <a:extLst>
                <a:ext uri="{FF2B5EF4-FFF2-40B4-BE49-F238E27FC236}">
                  <a16:creationId xmlns:a16="http://schemas.microsoft.com/office/drawing/2014/main" id="{F9C4AD36-2DE6-4842-16F6-990EB9EF9CD4}"/>
                </a:ext>
              </a:extLst>
            </p:cNvPr>
            <p:cNvPicPr>
              <a:picLocks noChangeAspect="1"/>
            </p:cNvPicPr>
            <p:nvPr/>
          </p:nvPicPr>
          <p:blipFill>
            <a:blip r:embed="rId4"/>
            <a:stretch>
              <a:fillRect/>
            </a:stretch>
          </p:blipFill>
          <p:spPr>
            <a:xfrm>
              <a:off x="2093203" y="3827623"/>
              <a:ext cx="1318199" cy="1993776"/>
            </a:xfrm>
            <a:prstGeom prst="rect">
              <a:avLst/>
            </a:prstGeom>
          </p:spPr>
        </p:pic>
        <p:pic>
          <p:nvPicPr>
            <p:cNvPr id="9" name="Picture 8" descr="Icon&#10;&#10;Description automatically generated">
              <a:extLst>
                <a:ext uri="{FF2B5EF4-FFF2-40B4-BE49-F238E27FC236}">
                  <a16:creationId xmlns:a16="http://schemas.microsoft.com/office/drawing/2014/main" id="{99BF3255-4A8E-98CD-F2FF-74F23F26AEFB}"/>
                </a:ext>
              </a:extLst>
            </p:cNvPr>
            <p:cNvPicPr>
              <a:picLocks noChangeAspect="1"/>
            </p:cNvPicPr>
            <p:nvPr/>
          </p:nvPicPr>
          <p:blipFill>
            <a:blip r:embed="rId4"/>
            <a:stretch>
              <a:fillRect/>
            </a:stretch>
          </p:blipFill>
          <p:spPr>
            <a:xfrm>
              <a:off x="1376874" y="3800222"/>
              <a:ext cx="1318199" cy="1993776"/>
            </a:xfrm>
            <a:prstGeom prst="rect">
              <a:avLst/>
            </a:prstGeom>
          </p:spPr>
        </p:pic>
        <p:pic>
          <p:nvPicPr>
            <p:cNvPr id="14" name="Picture 13" descr="Icon&#10;&#10;Description automatically generated">
              <a:extLst>
                <a:ext uri="{FF2B5EF4-FFF2-40B4-BE49-F238E27FC236}">
                  <a16:creationId xmlns:a16="http://schemas.microsoft.com/office/drawing/2014/main" id="{022B15B7-75D1-CBB5-93DD-6270CDDDEE62}"/>
                </a:ext>
              </a:extLst>
            </p:cNvPr>
            <p:cNvPicPr>
              <a:picLocks noChangeAspect="1"/>
            </p:cNvPicPr>
            <p:nvPr/>
          </p:nvPicPr>
          <p:blipFill>
            <a:blip r:embed="rId4"/>
            <a:stretch>
              <a:fillRect/>
            </a:stretch>
          </p:blipFill>
          <p:spPr>
            <a:xfrm>
              <a:off x="4127732" y="3800222"/>
              <a:ext cx="1318199" cy="1993776"/>
            </a:xfrm>
            <a:prstGeom prst="rect">
              <a:avLst/>
            </a:prstGeom>
          </p:spPr>
        </p:pic>
        <p:sp>
          <p:nvSpPr>
            <p:cNvPr id="11" name="TextBox 10">
              <a:extLst>
                <a:ext uri="{FF2B5EF4-FFF2-40B4-BE49-F238E27FC236}">
                  <a16:creationId xmlns:a16="http://schemas.microsoft.com/office/drawing/2014/main" id="{454DB42F-6CB0-23ED-1082-0E95F5486A66}"/>
                </a:ext>
              </a:extLst>
            </p:cNvPr>
            <p:cNvSpPr txBox="1"/>
            <p:nvPr/>
          </p:nvSpPr>
          <p:spPr>
            <a:xfrm>
              <a:off x="7908325" y="4566277"/>
              <a:ext cx="307590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Inconsistent</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frame</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(variation)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42CA505F-6637-FF81-D100-D11AFEB9C2DF}"/>
              </a:ext>
            </a:extLst>
          </p:cNvPr>
          <p:cNvGrpSpPr/>
          <p:nvPr/>
        </p:nvGrpSpPr>
        <p:grpSpPr>
          <a:xfrm>
            <a:off x="1376874" y="1088292"/>
            <a:ext cx="4784743" cy="698556"/>
            <a:chOff x="1376874" y="1088292"/>
            <a:chExt cx="4784743" cy="698556"/>
          </a:xfrm>
        </p:grpSpPr>
        <p:cxnSp>
          <p:nvCxnSpPr>
            <p:cNvPr id="17" name="Straight Arrow Connector 16">
              <a:extLst>
                <a:ext uri="{FF2B5EF4-FFF2-40B4-BE49-F238E27FC236}">
                  <a16:creationId xmlns:a16="http://schemas.microsoft.com/office/drawing/2014/main" id="{22129B86-F009-AE9F-45BB-06BDF3FD5582}"/>
                </a:ext>
              </a:extLst>
            </p:cNvPr>
            <p:cNvCxnSpPr>
              <a:cxnSpLocks/>
            </p:cNvCxnSpPr>
            <p:nvPr/>
          </p:nvCxnSpPr>
          <p:spPr>
            <a:xfrm>
              <a:off x="1376874" y="1280160"/>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EC3103-4D24-625D-DD0C-1F237C396F45}"/>
                </a:ext>
              </a:extLst>
            </p:cNvPr>
            <p:cNvCxnSpPr>
              <a:cxnSpLocks/>
            </p:cNvCxnSpPr>
            <p:nvPr/>
          </p:nvCxnSpPr>
          <p:spPr>
            <a:xfrm>
              <a:off x="2333834" y="1280160"/>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F9ED86-AD47-5693-E5B0-1852F28736EE}"/>
                </a:ext>
              </a:extLst>
            </p:cNvPr>
            <p:cNvCxnSpPr>
              <a:cxnSpLocks/>
            </p:cNvCxnSpPr>
            <p:nvPr/>
          </p:nvCxnSpPr>
          <p:spPr>
            <a:xfrm>
              <a:off x="3296361" y="1280160"/>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71845F2-F9AD-2106-4536-AB4C6B686047}"/>
                </a:ext>
              </a:extLst>
            </p:cNvPr>
            <p:cNvCxnSpPr>
              <a:cxnSpLocks/>
            </p:cNvCxnSpPr>
            <p:nvPr/>
          </p:nvCxnSpPr>
          <p:spPr>
            <a:xfrm>
              <a:off x="4274929" y="1280160"/>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22467E-E2FA-2AD2-A755-5D2B8AE27043}"/>
                </a:ext>
              </a:extLst>
            </p:cNvPr>
            <p:cNvCxnSpPr>
              <a:cxnSpLocks/>
            </p:cNvCxnSpPr>
            <p:nvPr/>
          </p:nvCxnSpPr>
          <p:spPr>
            <a:xfrm>
              <a:off x="5221414" y="1280160"/>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2FFC4F9-EF31-F9AB-7877-875917B1EEB7}"/>
                </a:ext>
              </a:extLst>
            </p:cNvPr>
            <p:cNvCxnSpPr>
              <a:cxnSpLocks/>
            </p:cNvCxnSpPr>
            <p:nvPr/>
          </p:nvCxnSpPr>
          <p:spPr>
            <a:xfrm>
              <a:off x="6161617" y="1280160"/>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57CCCF03-DECE-72D0-0603-4F126905AE94}"/>
                </a:ext>
              </a:extLst>
            </p:cNvPr>
            <p:cNvCxnSpPr>
              <a:cxnSpLocks/>
            </p:cNvCxnSpPr>
            <p:nvPr/>
          </p:nvCxnSpPr>
          <p:spPr>
            <a:xfrm>
              <a:off x="1457084" y="1533504"/>
              <a:ext cx="781900"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9A4C95-C5FD-B7B3-ED47-AB5058C9E9B5}"/>
                </a:ext>
              </a:extLst>
            </p:cNvPr>
            <p:cNvCxnSpPr>
              <a:cxnSpLocks/>
            </p:cNvCxnSpPr>
            <p:nvPr/>
          </p:nvCxnSpPr>
          <p:spPr>
            <a:xfrm>
              <a:off x="2434251" y="1533504"/>
              <a:ext cx="781900"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FFEF9E4-07FE-B6BD-D1F2-6FF35DC9D400}"/>
                </a:ext>
              </a:extLst>
            </p:cNvPr>
            <p:cNvCxnSpPr>
              <a:cxnSpLocks/>
            </p:cNvCxnSpPr>
            <p:nvPr/>
          </p:nvCxnSpPr>
          <p:spPr>
            <a:xfrm>
              <a:off x="3395360" y="1533504"/>
              <a:ext cx="781900"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399A69F-A318-7198-9ADA-36BCF61741E0}"/>
                </a:ext>
              </a:extLst>
            </p:cNvPr>
            <p:cNvCxnSpPr>
              <a:cxnSpLocks/>
            </p:cNvCxnSpPr>
            <p:nvPr/>
          </p:nvCxnSpPr>
          <p:spPr>
            <a:xfrm>
              <a:off x="4356149" y="1551029"/>
              <a:ext cx="781900"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3AFBA6-5E87-7AF3-6468-CE97D73A12FF}"/>
                </a:ext>
              </a:extLst>
            </p:cNvPr>
            <p:cNvCxnSpPr>
              <a:cxnSpLocks/>
            </p:cNvCxnSpPr>
            <p:nvPr/>
          </p:nvCxnSpPr>
          <p:spPr>
            <a:xfrm>
              <a:off x="5310728" y="1551029"/>
              <a:ext cx="781900"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3F84E5-07A8-A532-1257-B2FF32656856}"/>
                </a:ext>
              </a:extLst>
            </p:cNvPr>
            <p:cNvSpPr txBox="1"/>
            <p:nvPr/>
          </p:nvSpPr>
          <p:spPr>
            <a:xfrm>
              <a:off x="1680989" y="1092069"/>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D960539-928E-5016-AE8D-520085A6E953}"/>
                </a:ext>
              </a:extLst>
            </p:cNvPr>
            <p:cNvSpPr txBox="1"/>
            <p:nvPr/>
          </p:nvSpPr>
          <p:spPr>
            <a:xfrm>
              <a:off x="2602599" y="1095494"/>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EE9C5A3-41C0-F6D2-7A48-63CC616F42AB}"/>
                </a:ext>
              </a:extLst>
            </p:cNvPr>
            <p:cNvSpPr txBox="1"/>
            <p:nvPr/>
          </p:nvSpPr>
          <p:spPr>
            <a:xfrm>
              <a:off x="3584973" y="1095494"/>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D4F7F5E-C902-419F-B46B-EAD3CAE54029}"/>
                </a:ext>
              </a:extLst>
            </p:cNvPr>
            <p:cNvSpPr txBox="1"/>
            <p:nvPr/>
          </p:nvSpPr>
          <p:spPr>
            <a:xfrm>
              <a:off x="4525175" y="1088292"/>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66536A26-40E1-9802-95F4-07547E2E9889}"/>
                </a:ext>
              </a:extLst>
            </p:cNvPr>
            <p:cNvSpPr txBox="1"/>
            <p:nvPr/>
          </p:nvSpPr>
          <p:spPr>
            <a:xfrm>
              <a:off x="5445931" y="1095494"/>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E55EC7F4-BF1B-5B13-3923-2DA84C987CE5}"/>
              </a:ext>
            </a:extLst>
          </p:cNvPr>
          <p:cNvGrpSpPr/>
          <p:nvPr/>
        </p:nvGrpSpPr>
        <p:grpSpPr>
          <a:xfrm>
            <a:off x="1357938" y="3979138"/>
            <a:ext cx="4784270" cy="712693"/>
            <a:chOff x="1376874" y="1107973"/>
            <a:chExt cx="4784270" cy="712693"/>
          </a:xfrm>
        </p:grpSpPr>
        <p:cxnSp>
          <p:nvCxnSpPr>
            <p:cNvPr id="36" name="Straight Arrow Connector 35">
              <a:extLst>
                <a:ext uri="{FF2B5EF4-FFF2-40B4-BE49-F238E27FC236}">
                  <a16:creationId xmlns:a16="http://schemas.microsoft.com/office/drawing/2014/main" id="{FF5D6C47-DC03-8D78-0416-10CB24712B77}"/>
                </a:ext>
              </a:extLst>
            </p:cNvPr>
            <p:cNvCxnSpPr>
              <a:cxnSpLocks/>
            </p:cNvCxnSpPr>
            <p:nvPr/>
          </p:nvCxnSpPr>
          <p:spPr>
            <a:xfrm>
              <a:off x="1376874" y="1280160"/>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6952110-630C-85AB-A716-4F500018EF05}"/>
                </a:ext>
              </a:extLst>
            </p:cNvPr>
            <p:cNvCxnSpPr>
              <a:cxnSpLocks/>
            </p:cNvCxnSpPr>
            <p:nvPr/>
          </p:nvCxnSpPr>
          <p:spPr>
            <a:xfrm>
              <a:off x="2072892" y="1296788"/>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6113C36-39DB-2B27-3624-18DB8AA08F20}"/>
                </a:ext>
              </a:extLst>
            </p:cNvPr>
            <p:cNvCxnSpPr>
              <a:cxnSpLocks/>
            </p:cNvCxnSpPr>
            <p:nvPr/>
          </p:nvCxnSpPr>
          <p:spPr>
            <a:xfrm>
              <a:off x="4132567" y="1296788"/>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D941FEB-AD4F-E068-297D-413F3AA589F4}"/>
                </a:ext>
              </a:extLst>
            </p:cNvPr>
            <p:cNvCxnSpPr>
              <a:cxnSpLocks/>
            </p:cNvCxnSpPr>
            <p:nvPr/>
          </p:nvCxnSpPr>
          <p:spPr>
            <a:xfrm>
              <a:off x="5760612" y="1313304"/>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8A77DD-2F4C-1912-F1AB-88A289B5A3EB}"/>
                </a:ext>
              </a:extLst>
            </p:cNvPr>
            <p:cNvCxnSpPr>
              <a:cxnSpLocks/>
            </p:cNvCxnSpPr>
            <p:nvPr/>
          </p:nvCxnSpPr>
          <p:spPr>
            <a:xfrm>
              <a:off x="6143648" y="1313978"/>
              <a:ext cx="0" cy="506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96A632E-7576-FD1B-0CD2-36A8D30A85FE}"/>
                </a:ext>
              </a:extLst>
            </p:cNvPr>
            <p:cNvCxnSpPr>
              <a:cxnSpLocks/>
            </p:cNvCxnSpPr>
            <p:nvPr/>
          </p:nvCxnSpPr>
          <p:spPr>
            <a:xfrm>
              <a:off x="1457084" y="1533504"/>
              <a:ext cx="532443"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E992755-8B80-EEBB-FCD5-86C9EBCAFA4B}"/>
                </a:ext>
              </a:extLst>
            </p:cNvPr>
            <p:cNvCxnSpPr>
              <a:cxnSpLocks/>
            </p:cNvCxnSpPr>
            <p:nvPr/>
          </p:nvCxnSpPr>
          <p:spPr>
            <a:xfrm>
              <a:off x="2156258" y="1550132"/>
              <a:ext cx="1909687"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320ABE8-D4B7-2828-613E-16AB57F14DFE}"/>
                </a:ext>
              </a:extLst>
            </p:cNvPr>
            <p:cNvCxnSpPr>
              <a:cxnSpLocks/>
            </p:cNvCxnSpPr>
            <p:nvPr/>
          </p:nvCxnSpPr>
          <p:spPr>
            <a:xfrm>
              <a:off x="4226647" y="1551029"/>
              <a:ext cx="1439557" cy="15619"/>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1EA67C0-7872-2017-AF15-B3BA175FA197}"/>
                </a:ext>
              </a:extLst>
            </p:cNvPr>
            <p:cNvCxnSpPr>
              <a:cxnSpLocks/>
            </p:cNvCxnSpPr>
            <p:nvPr/>
          </p:nvCxnSpPr>
          <p:spPr>
            <a:xfrm>
              <a:off x="5788412" y="1567322"/>
              <a:ext cx="342790"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E05EA96-B994-D42B-C045-A30AB54430BB}"/>
                </a:ext>
              </a:extLst>
            </p:cNvPr>
            <p:cNvSpPr txBox="1"/>
            <p:nvPr/>
          </p:nvSpPr>
          <p:spPr>
            <a:xfrm>
              <a:off x="1521131" y="1107973"/>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1BD71BD3-0319-DB9A-9BE9-F0CEC247BFA4}"/>
                </a:ext>
              </a:extLst>
            </p:cNvPr>
            <p:cNvSpPr txBox="1"/>
            <p:nvPr/>
          </p:nvSpPr>
          <p:spPr>
            <a:xfrm>
              <a:off x="2856337" y="1145354"/>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85CCDD5C-8433-4F2B-9A71-381E2FDDDE97}"/>
                </a:ext>
              </a:extLst>
            </p:cNvPr>
            <p:cNvSpPr txBox="1"/>
            <p:nvPr/>
          </p:nvSpPr>
          <p:spPr>
            <a:xfrm>
              <a:off x="4736161" y="1151844"/>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5F6C45FB-2318-FF77-A0E3-01E129206974}"/>
                </a:ext>
              </a:extLst>
            </p:cNvPr>
            <p:cNvSpPr txBox="1"/>
            <p:nvPr/>
          </p:nvSpPr>
          <p:spPr>
            <a:xfrm>
              <a:off x="5758470" y="1156099"/>
              <a:ext cx="4026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FT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63" name="Slide Number Placeholder 62">
            <a:extLst>
              <a:ext uri="{FF2B5EF4-FFF2-40B4-BE49-F238E27FC236}">
                <a16:creationId xmlns:a16="http://schemas.microsoft.com/office/drawing/2014/main" id="{81743A85-3C53-1830-92B0-AE6744FE33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F8D6-834B-024C-A71F-A53F0C92E2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149AD-3814-5B48-8261-64DFC4923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CCFB6-3D68-442A-B2D4-1BE5BDC8AF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3">
            <a:extLst>
              <a:ext uri="{FF2B5EF4-FFF2-40B4-BE49-F238E27FC236}">
                <a16:creationId xmlns:a16="http://schemas.microsoft.com/office/drawing/2014/main" id="{60F66BA5-82D0-BF4B-BC2E-5D7AF4C078DB}"/>
              </a:ext>
            </a:extLst>
          </p:cNvPr>
          <p:cNvSpPr>
            <a:spLocks noGrp="1"/>
          </p:cNvSpPr>
          <p:nvPr>
            <p:ph type="title"/>
          </p:nvPr>
        </p:nvSpPr>
        <p:spPr>
          <a:xfrm>
            <a:off x="248615" y="83539"/>
            <a:ext cx="5266360" cy="1158240"/>
          </a:xfrm>
        </p:spPr>
        <p:txBody>
          <a:bodyPr/>
          <a:lstStyle/>
          <a:p>
            <a:r>
              <a:rPr lang="en-US" altLang="zh-CN" dirty="0">
                <a:solidFill>
                  <a:schemeClr val="tx1"/>
                </a:solidFill>
                <a:latin typeface="+mj-lt"/>
              </a:rPr>
              <a:t>Motivation</a:t>
            </a:r>
            <a:endParaRPr lang="en-US" dirty="0">
              <a:solidFill>
                <a:schemeClr val="tx1"/>
              </a:solidFill>
              <a:latin typeface="+mj-lt"/>
            </a:endParaRPr>
          </a:p>
        </p:txBody>
      </p:sp>
      <p:grpSp>
        <p:nvGrpSpPr>
          <p:cNvPr id="18" name="Group 17">
            <a:extLst>
              <a:ext uri="{FF2B5EF4-FFF2-40B4-BE49-F238E27FC236}">
                <a16:creationId xmlns:a16="http://schemas.microsoft.com/office/drawing/2014/main" id="{7266B986-903B-9444-BFE8-DE189A9C918C}"/>
              </a:ext>
            </a:extLst>
          </p:cNvPr>
          <p:cNvGrpSpPr/>
          <p:nvPr/>
        </p:nvGrpSpPr>
        <p:grpSpPr>
          <a:xfrm>
            <a:off x="-4733913" y="7082574"/>
            <a:ext cx="4214812" cy="2075149"/>
            <a:chOff x="3729038" y="709257"/>
            <a:chExt cx="4214812" cy="2075149"/>
          </a:xfrm>
        </p:grpSpPr>
        <p:grpSp>
          <p:nvGrpSpPr>
            <p:cNvPr id="6" name="Group 5">
              <a:extLst>
                <a:ext uri="{FF2B5EF4-FFF2-40B4-BE49-F238E27FC236}">
                  <a16:creationId xmlns:a16="http://schemas.microsoft.com/office/drawing/2014/main" id="{45599AB0-3F39-CE4E-A9C8-46CA2DE916A3}"/>
                </a:ext>
              </a:extLst>
            </p:cNvPr>
            <p:cNvGrpSpPr/>
            <p:nvPr/>
          </p:nvGrpSpPr>
          <p:grpSpPr>
            <a:xfrm>
              <a:off x="3729038" y="709257"/>
              <a:ext cx="4214812" cy="1548167"/>
              <a:chOff x="990600" y="2964066"/>
              <a:chExt cx="6322920" cy="2571629"/>
            </a:xfrm>
          </p:grpSpPr>
          <p:pic>
            <p:nvPicPr>
              <p:cNvPr id="7" name="Picture 6">
                <a:extLst>
                  <a:ext uri="{FF2B5EF4-FFF2-40B4-BE49-F238E27FC236}">
                    <a16:creationId xmlns:a16="http://schemas.microsoft.com/office/drawing/2014/main" id="{BA71BE26-0F3A-9148-9EAB-7B2C085B550A}"/>
                  </a:ext>
                </a:extLst>
              </p:cNvPr>
              <p:cNvPicPr>
                <a:picLocks noChangeAspect="1"/>
              </p:cNvPicPr>
              <p:nvPr/>
            </p:nvPicPr>
            <p:blipFill>
              <a:blip r:embed="rId3"/>
              <a:stretch>
                <a:fillRect/>
              </a:stretch>
            </p:blipFill>
            <p:spPr>
              <a:xfrm>
                <a:off x="990600" y="3775707"/>
                <a:ext cx="6322920" cy="1759988"/>
              </a:xfrm>
              <a:prstGeom prst="rect">
                <a:avLst/>
              </a:prstGeom>
            </p:spPr>
          </p:pic>
          <p:sp>
            <p:nvSpPr>
              <p:cNvPr id="8" name="TextBox 7">
                <a:extLst>
                  <a:ext uri="{FF2B5EF4-FFF2-40B4-BE49-F238E27FC236}">
                    <a16:creationId xmlns:a16="http://schemas.microsoft.com/office/drawing/2014/main" id="{69AC8195-46FC-E64E-ADBE-DADA64E2A4C2}"/>
                  </a:ext>
                </a:extLst>
              </p:cNvPr>
              <p:cNvSpPr txBox="1"/>
              <p:nvPr/>
            </p:nvSpPr>
            <p:spPr>
              <a:xfrm>
                <a:off x="990600" y="2964066"/>
                <a:ext cx="11897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8000"/>
                    </a:solidFill>
                    <a:effectLst/>
                    <a:uLnTx/>
                    <a:uFillTx/>
                    <a:latin typeface="Calibri" panose="020F0502020204030204"/>
                    <a:ea typeface="+mn-ea"/>
                    <a:cs typeface="+mn-cs"/>
                  </a:rPr>
                  <a:t>Mouse</a:t>
                </a:r>
              </a:p>
            </p:txBody>
          </p:sp>
          <p:sp>
            <p:nvSpPr>
              <p:cNvPr id="9" name="TextBox 8">
                <a:extLst>
                  <a:ext uri="{FF2B5EF4-FFF2-40B4-BE49-F238E27FC236}">
                    <a16:creationId xmlns:a16="http://schemas.microsoft.com/office/drawing/2014/main" id="{186424B5-7B69-754A-AB0F-9449E03D715E}"/>
                  </a:ext>
                </a:extLst>
              </p:cNvPr>
              <p:cNvSpPr txBox="1"/>
              <p:nvPr/>
            </p:nvSpPr>
            <p:spPr>
              <a:xfrm>
                <a:off x="5413075" y="2990619"/>
                <a:ext cx="12263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Display</a:t>
                </a:r>
              </a:p>
            </p:txBody>
          </p:sp>
        </p:grpSp>
        <p:cxnSp>
          <p:nvCxnSpPr>
            <p:cNvPr id="12" name="Straight Arrow Connector 11">
              <a:extLst>
                <a:ext uri="{FF2B5EF4-FFF2-40B4-BE49-F238E27FC236}">
                  <a16:creationId xmlns:a16="http://schemas.microsoft.com/office/drawing/2014/main" id="{A410662E-F305-1340-B29F-A47D971672AF}"/>
                </a:ext>
              </a:extLst>
            </p:cNvPr>
            <p:cNvCxnSpPr>
              <a:cxnSpLocks/>
            </p:cNvCxnSpPr>
            <p:nvPr/>
          </p:nvCxnSpPr>
          <p:spPr>
            <a:xfrm>
              <a:off x="4029076" y="2356120"/>
              <a:ext cx="3243262"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396978-24A2-C94A-8AD4-420A0910CBB0}"/>
                </a:ext>
              </a:extLst>
            </p:cNvPr>
            <p:cNvSpPr txBox="1"/>
            <p:nvPr/>
          </p:nvSpPr>
          <p:spPr>
            <a:xfrm>
              <a:off x="4954907" y="2415074"/>
              <a:ext cx="13915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Local latency</a:t>
              </a:r>
            </a:p>
          </p:txBody>
        </p:sp>
      </p:grpSp>
      <p:sp>
        <p:nvSpPr>
          <p:cNvPr id="39" name="Down Arrow 38">
            <a:extLst>
              <a:ext uri="{FF2B5EF4-FFF2-40B4-BE49-F238E27FC236}">
                <a16:creationId xmlns:a16="http://schemas.microsoft.com/office/drawing/2014/main" id="{9E184AD1-C591-9941-B3F6-C1874D8976A7}"/>
              </a:ext>
            </a:extLst>
          </p:cNvPr>
          <p:cNvSpPr/>
          <p:nvPr/>
        </p:nvSpPr>
        <p:spPr>
          <a:xfrm rot="16200000">
            <a:off x="5778982" y="1379544"/>
            <a:ext cx="376151" cy="86208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110B0CC9-5276-8A4B-97DD-1EFF2FA2E740}"/>
              </a:ext>
            </a:extLst>
          </p:cNvPr>
          <p:cNvGrpSpPr/>
          <p:nvPr/>
        </p:nvGrpSpPr>
        <p:grpSpPr>
          <a:xfrm>
            <a:off x="6816593" y="1194371"/>
            <a:ext cx="4688058" cy="1402027"/>
            <a:chOff x="3894202" y="5451969"/>
            <a:chExt cx="4688058" cy="1402027"/>
          </a:xfrm>
        </p:grpSpPr>
        <p:sp>
          <p:nvSpPr>
            <p:cNvPr id="41" name="TextBox 40">
              <a:extLst>
                <a:ext uri="{FF2B5EF4-FFF2-40B4-BE49-F238E27FC236}">
                  <a16:creationId xmlns:a16="http://schemas.microsoft.com/office/drawing/2014/main" id="{AF0CDF97-00DB-B447-B395-8ED26116E811}"/>
                </a:ext>
              </a:extLst>
            </p:cNvPr>
            <p:cNvSpPr txBox="1"/>
            <p:nvPr/>
          </p:nvSpPr>
          <p:spPr>
            <a:xfrm>
              <a:off x="5110121" y="5602297"/>
              <a:ext cx="21900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Quality of Experience</a:t>
              </a:r>
            </a:p>
          </p:txBody>
        </p:sp>
        <p:sp>
          <p:nvSpPr>
            <p:cNvPr id="43" name="TextBox 42">
              <a:extLst>
                <a:ext uri="{FF2B5EF4-FFF2-40B4-BE49-F238E27FC236}">
                  <a16:creationId xmlns:a16="http://schemas.microsoft.com/office/drawing/2014/main" id="{57CB5DC3-ECD6-4C41-8012-806BD3BBD585}"/>
                </a:ext>
              </a:extLst>
            </p:cNvPr>
            <p:cNvSpPr txBox="1"/>
            <p:nvPr/>
          </p:nvSpPr>
          <p:spPr>
            <a:xfrm>
              <a:off x="7371672" y="5530557"/>
              <a:ext cx="121058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4" name="TextBox 43">
              <a:extLst>
                <a:ext uri="{FF2B5EF4-FFF2-40B4-BE49-F238E27FC236}">
                  <a16:creationId xmlns:a16="http://schemas.microsoft.com/office/drawing/2014/main" id="{D440C02D-41EC-D14A-9F79-609D5D7C8FAA}"/>
                </a:ext>
              </a:extLst>
            </p:cNvPr>
            <p:cNvSpPr txBox="1"/>
            <p:nvPr/>
          </p:nvSpPr>
          <p:spPr>
            <a:xfrm>
              <a:off x="3894202" y="5451969"/>
              <a:ext cx="100241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6" name="Right Arrow 45">
              <a:extLst>
                <a:ext uri="{FF2B5EF4-FFF2-40B4-BE49-F238E27FC236}">
                  <a16:creationId xmlns:a16="http://schemas.microsoft.com/office/drawing/2014/main" id="{CC66D30B-D834-5643-9B99-226ED8A6ED27}"/>
                </a:ext>
              </a:extLst>
            </p:cNvPr>
            <p:cNvSpPr/>
            <p:nvPr/>
          </p:nvSpPr>
          <p:spPr>
            <a:xfrm>
              <a:off x="5512188" y="5929023"/>
              <a:ext cx="138588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22">
            <a:extLst>
              <a:ext uri="{FF2B5EF4-FFF2-40B4-BE49-F238E27FC236}">
                <a16:creationId xmlns:a16="http://schemas.microsoft.com/office/drawing/2014/main" id="{8737FACE-9845-3E4B-B390-77345A82030B}"/>
              </a:ext>
            </a:extLst>
          </p:cNvPr>
          <p:cNvSpPr/>
          <p:nvPr/>
        </p:nvSpPr>
        <p:spPr>
          <a:xfrm>
            <a:off x="2524580" y="1887415"/>
            <a:ext cx="441637" cy="216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3B399EB1-2141-744C-9244-475E0B9195E5}"/>
              </a:ext>
            </a:extLst>
          </p:cNvPr>
          <p:cNvSpPr/>
          <p:nvPr/>
        </p:nvSpPr>
        <p:spPr>
          <a:xfrm>
            <a:off x="2494100" y="2506262"/>
            <a:ext cx="441637" cy="11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FC0509B-91FC-6348-8DEE-23BBEE0C8896}"/>
              </a:ext>
            </a:extLst>
          </p:cNvPr>
          <p:cNvSpPr txBox="1"/>
          <p:nvPr/>
        </p:nvSpPr>
        <p:spPr>
          <a:xfrm>
            <a:off x="3346059" y="2524345"/>
            <a:ext cx="632897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Prediction model :</a:t>
            </a:r>
            <a:r>
              <a:rPr kumimoji="0" lang="en-US" altLang="zh-CN" sz="3200" b="0" i="1"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3200" b="0" i="1"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QoE</a:t>
            </a:r>
            <a:r>
              <a:rPr kumimoji="0" lang="zh-CN" altLang="en-US" sz="3200" b="0" i="1"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3200" b="0" i="1"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3200" b="0" i="1"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3200" b="0" i="1"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 (</a:t>
            </a:r>
            <a:r>
              <a:rPr kumimoji="0" lang="en-US" altLang="zh-CN" sz="3200" b="0" i="1" u="none" strike="noStrike" kern="1200" cap="none" spc="0" normalizeH="0" baseline="0" noProof="0" dirty="0">
                <a:ln>
                  <a:noFill/>
                </a:ln>
                <a:solidFill>
                  <a:srgbClr val="00B0F0"/>
                </a:solidFill>
                <a:effectLst/>
                <a:uLnTx/>
                <a:uFillTx/>
                <a:latin typeface="Calibri" panose="020F0502020204030204"/>
                <a:ea typeface="等线" panose="02010600030101010101" pitchFamily="2" charset="-122"/>
                <a:cs typeface="+mn-cs"/>
              </a:rPr>
              <a:t>variation</a:t>
            </a:r>
            <a:r>
              <a:rPr kumimoji="0" lang="en-US" altLang="zh-CN" sz="3200" b="0" i="1"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4B7A5A6A-E559-0928-B41B-9E5EB93FB286}"/>
              </a:ext>
            </a:extLst>
          </p:cNvPr>
          <p:cNvGrpSpPr/>
          <p:nvPr/>
        </p:nvGrpSpPr>
        <p:grpSpPr>
          <a:xfrm>
            <a:off x="604444" y="1194371"/>
            <a:ext cx="4369734" cy="1158240"/>
            <a:chOff x="1376874" y="3800222"/>
            <a:chExt cx="6099941" cy="2021177"/>
          </a:xfrm>
        </p:grpSpPr>
        <p:pic>
          <p:nvPicPr>
            <p:cNvPr id="49" name="Picture 48" descr="Icon&#10;&#10;Description automatically generated">
              <a:extLst>
                <a:ext uri="{FF2B5EF4-FFF2-40B4-BE49-F238E27FC236}">
                  <a16:creationId xmlns:a16="http://schemas.microsoft.com/office/drawing/2014/main" id="{9D518794-C368-F43B-4BFD-66BD52BCB39F}"/>
                </a:ext>
              </a:extLst>
            </p:cNvPr>
            <p:cNvPicPr>
              <a:picLocks noChangeAspect="1"/>
            </p:cNvPicPr>
            <p:nvPr/>
          </p:nvPicPr>
          <p:blipFill>
            <a:blip r:embed="rId4"/>
            <a:stretch>
              <a:fillRect/>
            </a:stretch>
          </p:blipFill>
          <p:spPr>
            <a:xfrm>
              <a:off x="6158616" y="3827623"/>
              <a:ext cx="1318199" cy="1993776"/>
            </a:xfrm>
            <a:prstGeom prst="rect">
              <a:avLst/>
            </a:prstGeom>
          </p:spPr>
        </p:pic>
        <p:pic>
          <p:nvPicPr>
            <p:cNvPr id="50" name="Picture 49" descr="Icon&#10;&#10;Description automatically generated">
              <a:extLst>
                <a:ext uri="{FF2B5EF4-FFF2-40B4-BE49-F238E27FC236}">
                  <a16:creationId xmlns:a16="http://schemas.microsoft.com/office/drawing/2014/main" id="{CF05BC5D-D666-343B-16D1-02CBA42A36C2}"/>
                </a:ext>
              </a:extLst>
            </p:cNvPr>
            <p:cNvPicPr>
              <a:picLocks noChangeAspect="1"/>
            </p:cNvPicPr>
            <p:nvPr/>
          </p:nvPicPr>
          <p:blipFill>
            <a:blip r:embed="rId4"/>
            <a:stretch>
              <a:fillRect/>
            </a:stretch>
          </p:blipFill>
          <p:spPr>
            <a:xfrm>
              <a:off x="5727106" y="3800222"/>
              <a:ext cx="1318199" cy="1993776"/>
            </a:xfrm>
            <a:prstGeom prst="rect">
              <a:avLst/>
            </a:prstGeom>
          </p:spPr>
        </p:pic>
        <p:pic>
          <p:nvPicPr>
            <p:cNvPr id="52" name="Picture 51" descr="Icon&#10;&#10;Description automatically generated">
              <a:extLst>
                <a:ext uri="{FF2B5EF4-FFF2-40B4-BE49-F238E27FC236}">
                  <a16:creationId xmlns:a16="http://schemas.microsoft.com/office/drawing/2014/main" id="{D49360A4-7793-0911-9EE3-74BA00F30725}"/>
                </a:ext>
              </a:extLst>
            </p:cNvPr>
            <p:cNvPicPr>
              <a:picLocks noChangeAspect="1"/>
            </p:cNvPicPr>
            <p:nvPr/>
          </p:nvPicPr>
          <p:blipFill>
            <a:blip r:embed="rId4"/>
            <a:stretch>
              <a:fillRect/>
            </a:stretch>
          </p:blipFill>
          <p:spPr>
            <a:xfrm>
              <a:off x="2093203" y="3827623"/>
              <a:ext cx="1318199" cy="1993776"/>
            </a:xfrm>
            <a:prstGeom prst="rect">
              <a:avLst/>
            </a:prstGeom>
          </p:spPr>
        </p:pic>
        <p:pic>
          <p:nvPicPr>
            <p:cNvPr id="53" name="Picture 52" descr="Icon&#10;&#10;Description automatically generated">
              <a:extLst>
                <a:ext uri="{FF2B5EF4-FFF2-40B4-BE49-F238E27FC236}">
                  <a16:creationId xmlns:a16="http://schemas.microsoft.com/office/drawing/2014/main" id="{4991AAB6-0F13-9390-E59B-05D3275AAC8C}"/>
                </a:ext>
              </a:extLst>
            </p:cNvPr>
            <p:cNvPicPr>
              <a:picLocks noChangeAspect="1"/>
            </p:cNvPicPr>
            <p:nvPr/>
          </p:nvPicPr>
          <p:blipFill>
            <a:blip r:embed="rId4"/>
            <a:stretch>
              <a:fillRect/>
            </a:stretch>
          </p:blipFill>
          <p:spPr>
            <a:xfrm>
              <a:off x="1376874" y="3800222"/>
              <a:ext cx="1318199" cy="1993776"/>
            </a:xfrm>
            <a:prstGeom prst="rect">
              <a:avLst/>
            </a:prstGeom>
          </p:spPr>
        </p:pic>
        <p:pic>
          <p:nvPicPr>
            <p:cNvPr id="56" name="Picture 55" descr="Icon&#10;&#10;Description automatically generated">
              <a:extLst>
                <a:ext uri="{FF2B5EF4-FFF2-40B4-BE49-F238E27FC236}">
                  <a16:creationId xmlns:a16="http://schemas.microsoft.com/office/drawing/2014/main" id="{552E9EA1-4AF8-4F30-0688-F0A95F14379E}"/>
                </a:ext>
              </a:extLst>
            </p:cNvPr>
            <p:cNvPicPr>
              <a:picLocks noChangeAspect="1"/>
            </p:cNvPicPr>
            <p:nvPr/>
          </p:nvPicPr>
          <p:blipFill>
            <a:blip r:embed="rId4"/>
            <a:stretch>
              <a:fillRect/>
            </a:stretch>
          </p:blipFill>
          <p:spPr>
            <a:xfrm>
              <a:off x="4127732" y="3800222"/>
              <a:ext cx="1318199" cy="1993776"/>
            </a:xfrm>
            <a:prstGeom prst="rect">
              <a:avLst/>
            </a:prstGeom>
          </p:spPr>
        </p:pic>
      </p:grpSp>
      <p:pic>
        <p:nvPicPr>
          <p:cNvPr id="11" name="Picture 2" descr="Online gamers, Gamers income">
            <a:extLst>
              <a:ext uri="{FF2B5EF4-FFF2-40B4-BE49-F238E27FC236}">
                <a16:creationId xmlns:a16="http://schemas.microsoft.com/office/drawing/2014/main" id="{E22A3EC9-DA38-1825-1EB8-396089126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754535"/>
            <a:ext cx="3057293" cy="1972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Get Started as a Solo Game Developer | by Kabir Lal | Medium">
            <a:extLst>
              <a:ext uri="{FF2B5EF4-FFF2-40B4-BE49-F238E27FC236}">
                <a16:creationId xmlns:a16="http://schemas.microsoft.com/office/drawing/2014/main" id="{E6042334-61D6-6DC1-9003-0FD9C98366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254" y="4754535"/>
            <a:ext cx="3316980" cy="19724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D165947-CFA6-3AF0-8F29-E883B8DDB8B9}"/>
              </a:ext>
            </a:extLst>
          </p:cNvPr>
          <p:cNvSpPr txBox="1"/>
          <p:nvPr/>
        </p:nvSpPr>
        <p:spPr>
          <a:xfrm>
            <a:off x="1831343" y="4272232"/>
            <a:ext cx="10587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Gamers:</a:t>
            </a:r>
          </a:p>
        </p:txBody>
      </p:sp>
      <p:sp>
        <p:nvSpPr>
          <p:cNvPr id="58" name="TextBox 57">
            <a:extLst>
              <a:ext uri="{FF2B5EF4-FFF2-40B4-BE49-F238E27FC236}">
                <a16:creationId xmlns:a16="http://schemas.microsoft.com/office/drawing/2014/main" id="{D7986CC1-3CD5-1313-47A0-EA7229A02B1F}"/>
              </a:ext>
            </a:extLst>
          </p:cNvPr>
          <p:cNvSpPr txBox="1"/>
          <p:nvPr/>
        </p:nvSpPr>
        <p:spPr>
          <a:xfrm>
            <a:off x="5061389" y="4272232"/>
            <a:ext cx="21658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Gamer developers:</a:t>
            </a:r>
          </a:p>
        </p:txBody>
      </p:sp>
      <p:pic>
        <p:nvPicPr>
          <p:cNvPr id="1030" name="Picture 6" descr="Top Computer Hardware Companies in the US and Worldwide">
            <a:extLst>
              <a:ext uri="{FF2B5EF4-FFF2-40B4-BE49-F238E27FC236}">
                <a16:creationId xmlns:a16="http://schemas.microsoft.com/office/drawing/2014/main" id="{4C989163-28BD-5D3B-3DBB-40FD01A8B5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1449" y="4632296"/>
            <a:ext cx="2190023" cy="2190023"/>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660831C9-5D20-9D72-29B8-2982005333CD}"/>
              </a:ext>
            </a:extLst>
          </p:cNvPr>
          <p:cNvSpPr txBox="1"/>
          <p:nvPr/>
        </p:nvSpPr>
        <p:spPr>
          <a:xfrm>
            <a:off x="8575546" y="4312259"/>
            <a:ext cx="246182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Hardware companies:</a:t>
            </a:r>
          </a:p>
        </p:txBody>
      </p:sp>
      <p:sp>
        <p:nvSpPr>
          <p:cNvPr id="17" name="TextBox 16">
            <a:extLst>
              <a:ext uri="{FF2B5EF4-FFF2-40B4-BE49-F238E27FC236}">
                <a16:creationId xmlns:a16="http://schemas.microsoft.com/office/drawing/2014/main" id="{3DC6F656-BB53-3B8E-FE0F-D94117799880}"/>
              </a:ext>
            </a:extLst>
          </p:cNvPr>
          <p:cNvSpPr txBox="1"/>
          <p:nvPr/>
        </p:nvSpPr>
        <p:spPr>
          <a:xfrm>
            <a:off x="4762204" y="3515723"/>
            <a:ext cx="27642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Who can benefit?</a:t>
            </a:r>
          </a:p>
        </p:txBody>
      </p:sp>
    </p:spTree>
    <p:extLst>
      <p:ext uri="{BB962C8B-B14F-4D97-AF65-F5344CB8AC3E}">
        <p14:creationId xmlns:p14="http://schemas.microsoft.com/office/powerpoint/2010/main" val="418986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p:bldP spid="14" grpId="0"/>
      <p:bldP spid="58" grpId="0"/>
      <p:bldP spid="59"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2310-7E33-E059-BD6B-A21BD3974295}"/>
              </a:ext>
            </a:extLst>
          </p:cNvPr>
          <p:cNvSpPr>
            <a:spLocks noGrp="1"/>
          </p:cNvSpPr>
          <p:nvPr>
            <p:ph type="title"/>
          </p:nvPr>
        </p:nvSpPr>
        <p:spPr>
          <a:xfrm>
            <a:off x="316043" y="2382"/>
            <a:ext cx="10515600" cy="1325563"/>
          </a:xfrm>
        </p:spPr>
        <p:txBody>
          <a:bodyPr/>
          <a:lstStyle/>
          <a:p>
            <a:r>
              <a:rPr lang="en-US" altLang="zh-CN" dirty="0"/>
              <a:t>User Study Procedure</a:t>
            </a:r>
            <a:endParaRPr lang="en-US" dirty="0"/>
          </a:p>
        </p:txBody>
      </p:sp>
      <p:grpSp>
        <p:nvGrpSpPr>
          <p:cNvPr id="16" name="Group 15">
            <a:extLst>
              <a:ext uri="{FF2B5EF4-FFF2-40B4-BE49-F238E27FC236}">
                <a16:creationId xmlns:a16="http://schemas.microsoft.com/office/drawing/2014/main" id="{C6389263-F638-F597-AE1B-6E2E0888DE93}"/>
              </a:ext>
            </a:extLst>
          </p:cNvPr>
          <p:cNvGrpSpPr/>
          <p:nvPr/>
        </p:nvGrpSpPr>
        <p:grpSpPr>
          <a:xfrm>
            <a:off x="0" y="987667"/>
            <a:ext cx="5955479" cy="3024217"/>
            <a:chOff x="5868033" y="1069493"/>
            <a:chExt cx="5955479" cy="3024217"/>
          </a:xfrm>
        </p:grpSpPr>
        <p:grpSp>
          <p:nvGrpSpPr>
            <p:cNvPr id="13" name="Group 12">
              <a:extLst>
                <a:ext uri="{FF2B5EF4-FFF2-40B4-BE49-F238E27FC236}">
                  <a16:creationId xmlns:a16="http://schemas.microsoft.com/office/drawing/2014/main" id="{25CC91DF-05CD-173D-608B-7685A0E8926D}"/>
                </a:ext>
              </a:extLst>
            </p:cNvPr>
            <p:cNvGrpSpPr/>
            <p:nvPr/>
          </p:nvGrpSpPr>
          <p:grpSpPr>
            <a:xfrm>
              <a:off x="5868033" y="1671427"/>
              <a:ext cx="5955479" cy="2422283"/>
              <a:chOff x="5390286" y="1066875"/>
              <a:chExt cx="5955479" cy="2422283"/>
            </a:xfrm>
          </p:grpSpPr>
          <p:pic>
            <p:nvPicPr>
              <p:cNvPr id="11" name="Picture 2" descr="How to See Your Frames Per Second (FPS) in Games | PCMag">
                <a:extLst>
                  <a:ext uri="{FF2B5EF4-FFF2-40B4-BE49-F238E27FC236}">
                    <a16:creationId xmlns:a16="http://schemas.microsoft.com/office/drawing/2014/main" id="{68B9A82B-DEFF-0029-F23C-6CBD978B3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325" r="26747" b="35603"/>
              <a:stretch/>
            </p:blipFill>
            <p:spPr bwMode="auto">
              <a:xfrm>
                <a:off x="5390287" y="2392438"/>
                <a:ext cx="4908745" cy="1096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ow to See Your Frames Per Second (FPS) in Games | PCMag">
                <a:extLst>
                  <a:ext uri="{FF2B5EF4-FFF2-40B4-BE49-F238E27FC236}">
                    <a16:creationId xmlns:a16="http://schemas.microsoft.com/office/drawing/2014/main" id="{1FDDE992-83A9-C2F6-FDBE-C977FB62B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863" r="26747" b="-1"/>
              <a:stretch/>
            </p:blipFill>
            <p:spPr bwMode="auto">
              <a:xfrm>
                <a:off x="5390286" y="1066875"/>
                <a:ext cx="4908745" cy="13255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02C0B7C-6E1A-2D4D-511E-E9DB6CF84007}"/>
                  </a:ext>
                </a:extLst>
              </p:cNvPr>
              <p:cNvSpPr txBox="1"/>
              <p:nvPr/>
            </p:nvSpPr>
            <p:spPr>
              <a:xfrm>
                <a:off x="10250465" y="1498796"/>
                <a:ext cx="10953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120</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fps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9E9B373-A416-553C-9888-DFA5145AA2E0}"/>
                  </a:ext>
                </a:extLst>
              </p:cNvPr>
              <p:cNvSpPr txBox="1"/>
              <p:nvPr/>
            </p:nvSpPr>
            <p:spPr>
              <a:xfrm>
                <a:off x="10250465" y="2809706"/>
                <a:ext cx="9398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60</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fps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C844D04E-BB58-8470-F138-366D2875A0A9}"/>
                </a:ext>
              </a:extLst>
            </p:cNvPr>
            <p:cNvSpPr txBox="1"/>
            <p:nvPr/>
          </p:nvSpPr>
          <p:spPr>
            <a:xfrm>
              <a:off x="7902245" y="1069493"/>
              <a:ext cx="223375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Base</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frame</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E392B7E6-927E-959F-674E-AE714074A778}"/>
              </a:ext>
            </a:extLst>
          </p:cNvPr>
          <p:cNvGrpSpPr/>
          <p:nvPr/>
        </p:nvGrpSpPr>
        <p:grpSpPr>
          <a:xfrm>
            <a:off x="576853" y="4205056"/>
            <a:ext cx="5623523" cy="2521148"/>
            <a:chOff x="6203621" y="4197092"/>
            <a:chExt cx="5623523" cy="2521148"/>
          </a:xfrm>
        </p:grpSpPr>
        <p:sp>
          <p:nvSpPr>
            <p:cNvPr id="17" name="Down Arrow 16">
              <a:extLst>
                <a:ext uri="{FF2B5EF4-FFF2-40B4-BE49-F238E27FC236}">
                  <a16:creationId xmlns:a16="http://schemas.microsoft.com/office/drawing/2014/main" id="{687D4B55-2E18-1510-99BE-9E3CF3A18388}"/>
                </a:ext>
              </a:extLst>
            </p:cNvPr>
            <p:cNvSpPr/>
            <p:nvPr/>
          </p:nvSpPr>
          <p:spPr>
            <a:xfrm>
              <a:off x="8405429" y="41970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850E50F-F00A-03D2-65A4-5838F0BCD987}"/>
                </a:ext>
              </a:extLst>
            </p:cNvPr>
            <p:cNvSpPr txBox="1"/>
            <p:nvPr/>
          </p:nvSpPr>
          <p:spPr>
            <a:xfrm>
              <a:off x="8890061" y="4501630"/>
              <a:ext cx="11620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Loaders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Graphic 19" descr="Neutral face with solid fill with solid fill">
              <a:extLst>
                <a:ext uri="{FF2B5EF4-FFF2-40B4-BE49-F238E27FC236}">
                  <a16:creationId xmlns:a16="http://schemas.microsoft.com/office/drawing/2014/main" id="{F1C0413F-0D04-217A-122E-0EF3F4FAFC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7430" y="5325472"/>
              <a:ext cx="914400" cy="914400"/>
            </a:xfrm>
            <a:prstGeom prst="rect">
              <a:avLst/>
            </a:prstGeom>
          </p:spPr>
        </p:pic>
        <p:pic>
          <p:nvPicPr>
            <p:cNvPr id="22" name="Graphic 21" descr="Sad face with solid fill with solid fill">
              <a:extLst>
                <a:ext uri="{FF2B5EF4-FFF2-40B4-BE49-F238E27FC236}">
                  <a16:creationId xmlns:a16="http://schemas.microsoft.com/office/drawing/2014/main" id="{102D11C3-54F1-E6BF-4617-BED8902A35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7533" y="5347398"/>
              <a:ext cx="914400" cy="914400"/>
            </a:xfrm>
            <a:prstGeom prst="rect">
              <a:avLst/>
            </a:prstGeom>
          </p:spPr>
        </p:pic>
        <p:pic>
          <p:nvPicPr>
            <p:cNvPr id="24" name="Graphic 23" descr="Grinning face with solid fill with solid fill">
              <a:extLst>
                <a:ext uri="{FF2B5EF4-FFF2-40B4-BE49-F238E27FC236}">
                  <a16:creationId xmlns:a16="http://schemas.microsoft.com/office/drawing/2014/main" id="{F13A4D4A-94E3-190F-1947-7D284B14AC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58918" y="5313486"/>
              <a:ext cx="914400" cy="914400"/>
            </a:xfrm>
            <a:prstGeom prst="rect">
              <a:avLst/>
            </a:prstGeom>
          </p:spPr>
        </p:pic>
        <p:pic>
          <p:nvPicPr>
            <p:cNvPr id="26" name="Graphic 25" descr="Dizzy face outline with solid fill">
              <a:extLst>
                <a:ext uri="{FF2B5EF4-FFF2-40B4-BE49-F238E27FC236}">
                  <a16:creationId xmlns:a16="http://schemas.microsoft.com/office/drawing/2014/main" id="{467C7B00-AFE1-2F2D-08C7-F27DE6EBC4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11873" y="5294688"/>
              <a:ext cx="914400" cy="914400"/>
            </a:xfrm>
            <a:prstGeom prst="rect">
              <a:avLst/>
            </a:prstGeom>
          </p:spPr>
        </p:pic>
        <p:sp>
          <p:nvSpPr>
            <p:cNvPr id="28" name="TextBox 27">
              <a:extLst>
                <a:ext uri="{FF2B5EF4-FFF2-40B4-BE49-F238E27FC236}">
                  <a16:creationId xmlns:a16="http://schemas.microsoft.com/office/drawing/2014/main" id="{CD42C24D-3932-696E-7D78-78F4F5D24682}"/>
                </a:ext>
              </a:extLst>
            </p:cNvPr>
            <p:cNvSpPr txBox="1"/>
            <p:nvPr/>
          </p:nvSpPr>
          <p:spPr>
            <a:xfrm>
              <a:off x="6203621" y="6239872"/>
              <a:ext cx="10717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Perfect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8D8D2A5-E533-93DE-4469-759B6F35BFF1}"/>
                </a:ext>
              </a:extLst>
            </p:cNvPr>
            <p:cNvSpPr txBox="1"/>
            <p:nvPr/>
          </p:nvSpPr>
          <p:spPr>
            <a:xfrm>
              <a:off x="7374872" y="6239872"/>
              <a:ext cx="18453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2*Noticeable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4461B988-E06F-62AB-3ED7-C0018BB3566C}"/>
                </a:ext>
              </a:extLst>
            </p:cNvPr>
            <p:cNvSpPr txBox="1"/>
            <p:nvPr/>
          </p:nvSpPr>
          <p:spPr>
            <a:xfrm>
              <a:off x="9291595" y="6239872"/>
              <a:ext cx="12242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Playable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D9CE4269-A2BA-ED05-1602-F2AEA239FC42}"/>
                </a:ext>
              </a:extLst>
            </p:cNvPr>
            <p:cNvSpPr txBox="1"/>
            <p:nvPr/>
          </p:nvSpPr>
          <p:spPr>
            <a:xfrm>
              <a:off x="10611747" y="6256575"/>
              <a:ext cx="1215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3</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chaos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7DCB4C3D-0757-2EF0-BC5F-A40905AD79BA}"/>
              </a:ext>
            </a:extLst>
          </p:cNvPr>
          <p:cNvSpPr txBox="1"/>
          <p:nvPr/>
        </p:nvSpPr>
        <p:spPr>
          <a:xfrm>
            <a:off x="5294977" y="2696559"/>
            <a:ext cx="6301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RTSS</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2F52915-3C14-2B42-1E1E-AA298EB6F8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F8D6-834B-024C-A71F-A53F0C92E2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7">
            <a:extLst>
              <a:ext uri="{FF2B5EF4-FFF2-40B4-BE49-F238E27FC236}">
                <a16:creationId xmlns:a16="http://schemas.microsoft.com/office/drawing/2014/main" id="{2C0153BD-CDA5-F67B-7E23-7D49A23E1DF6}"/>
              </a:ext>
            </a:extLst>
          </p:cNvPr>
          <p:cNvGraphicFramePr>
            <a:graphicFrameLocks noGrp="1"/>
          </p:cNvGraphicFramePr>
          <p:nvPr/>
        </p:nvGraphicFramePr>
        <p:xfrm>
          <a:off x="7458908" y="1476409"/>
          <a:ext cx="4620029" cy="2440300"/>
        </p:xfrm>
        <a:graphic>
          <a:graphicData uri="http://schemas.openxmlformats.org/drawingml/2006/table">
            <a:tbl>
              <a:tblPr firstRow="1" bandRow="1">
                <a:tableStyleId>{5C22544A-7EE6-4342-B048-85BDC9FD1C3A}</a:tableStyleId>
              </a:tblPr>
              <a:tblGrid>
                <a:gridCol w="1392226">
                  <a:extLst>
                    <a:ext uri="{9D8B030D-6E8A-4147-A177-3AD203B41FA5}">
                      <a16:colId xmlns:a16="http://schemas.microsoft.com/office/drawing/2014/main" val="3481712819"/>
                    </a:ext>
                  </a:extLst>
                </a:gridCol>
                <a:gridCol w="712563">
                  <a:extLst>
                    <a:ext uri="{9D8B030D-6E8A-4147-A177-3AD203B41FA5}">
                      <a16:colId xmlns:a16="http://schemas.microsoft.com/office/drawing/2014/main" val="3348861903"/>
                    </a:ext>
                  </a:extLst>
                </a:gridCol>
                <a:gridCol w="811168">
                  <a:extLst>
                    <a:ext uri="{9D8B030D-6E8A-4147-A177-3AD203B41FA5}">
                      <a16:colId xmlns:a16="http://schemas.microsoft.com/office/drawing/2014/main" val="3436484167"/>
                    </a:ext>
                  </a:extLst>
                </a:gridCol>
                <a:gridCol w="880698">
                  <a:extLst>
                    <a:ext uri="{9D8B030D-6E8A-4147-A177-3AD203B41FA5}">
                      <a16:colId xmlns:a16="http://schemas.microsoft.com/office/drawing/2014/main" val="3646987675"/>
                    </a:ext>
                  </a:extLst>
                </a:gridCol>
                <a:gridCol w="823374">
                  <a:extLst>
                    <a:ext uri="{9D8B030D-6E8A-4147-A177-3AD203B41FA5}">
                      <a16:colId xmlns:a16="http://schemas.microsoft.com/office/drawing/2014/main" val="2522305281"/>
                    </a:ext>
                  </a:extLst>
                </a:gridCol>
              </a:tblGrid>
              <a:tr h="610075">
                <a:tc>
                  <a:txBody>
                    <a:bodyPr/>
                    <a:lstStyle/>
                    <a:p>
                      <a:r>
                        <a:rPr lang="en-US" sz="2400" dirty="0"/>
                        <a:t>Games</a:t>
                      </a:r>
                    </a:p>
                  </a:txBody>
                  <a:tcPr/>
                </a:tc>
                <a:tc gridSpan="4">
                  <a:txBody>
                    <a:bodyPr/>
                    <a:lstStyle/>
                    <a:p>
                      <a:pPr algn="ctr"/>
                      <a:r>
                        <a:rPr lang="en-US" sz="2400" dirty="0"/>
                        <a:t>Loaders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03859714"/>
                  </a:ext>
                </a:extLst>
              </a:tr>
              <a:tr h="610075">
                <a:tc>
                  <a:txBody>
                    <a:bodyPr/>
                    <a:lstStyle/>
                    <a:p>
                      <a:r>
                        <a:rPr lang="en-US" sz="2400" dirty="0" err="1"/>
                        <a:t>Valorant</a:t>
                      </a:r>
                      <a:endParaRPr lang="en-US" sz="2400" dirty="0"/>
                    </a:p>
                  </a:txBody>
                  <a:tcPr/>
                </a:tc>
                <a:tc>
                  <a:txBody>
                    <a:bodyPr/>
                    <a:lstStyle/>
                    <a:p>
                      <a:pPr algn="ctr"/>
                      <a:r>
                        <a:rPr lang="en-US" sz="2400" dirty="0"/>
                        <a:t>0 </a:t>
                      </a:r>
                    </a:p>
                  </a:txBody>
                  <a:tcPr/>
                </a:tc>
                <a:tc>
                  <a:txBody>
                    <a:bodyPr/>
                    <a:lstStyle/>
                    <a:p>
                      <a:pPr algn="ctr"/>
                      <a:r>
                        <a:rPr lang="en-US" sz="2400" dirty="0"/>
                        <a:t>13</a:t>
                      </a:r>
                    </a:p>
                  </a:txBody>
                  <a:tcPr/>
                </a:tc>
                <a:tc>
                  <a:txBody>
                    <a:bodyPr/>
                    <a:lstStyle/>
                    <a:p>
                      <a:pPr algn="ctr"/>
                      <a:r>
                        <a:rPr lang="en-US" sz="2400" dirty="0"/>
                        <a:t>14</a:t>
                      </a:r>
                    </a:p>
                  </a:txBody>
                  <a:tcPr/>
                </a:tc>
                <a:tc>
                  <a:txBody>
                    <a:bodyPr/>
                    <a:lstStyle/>
                    <a:p>
                      <a:pPr algn="ctr"/>
                      <a:r>
                        <a:rPr lang="en-US" sz="2400" dirty="0"/>
                        <a:t>15</a:t>
                      </a:r>
                    </a:p>
                  </a:txBody>
                  <a:tcPr/>
                </a:tc>
                <a:extLst>
                  <a:ext uri="{0D108BD9-81ED-4DB2-BD59-A6C34878D82A}">
                    <a16:rowId xmlns:a16="http://schemas.microsoft.com/office/drawing/2014/main" val="1765391789"/>
                  </a:ext>
                </a:extLst>
              </a:tr>
              <a:tr h="610075">
                <a:tc>
                  <a:txBody>
                    <a:bodyPr/>
                    <a:lstStyle/>
                    <a:p>
                      <a:r>
                        <a:rPr lang="en-US" sz="2400" dirty="0"/>
                        <a:t>Strange</a:t>
                      </a:r>
                    </a:p>
                  </a:txBody>
                  <a:tcPr/>
                </a:tc>
                <a:tc>
                  <a:txBody>
                    <a:bodyPr/>
                    <a:lstStyle/>
                    <a:p>
                      <a:pPr algn="ctr"/>
                      <a:r>
                        <a:rPr lang="en-US" sz="2400" dirty="0"/>
                        <a:t>0 </a:t>
                      </a:r>
                    </a:p>
                  </a:txBody>
                  <a:tcPr/>
                </a:tc>
                <a:tc>
                  <a:txBody>
                    <a:bodyPr/>
                    <a:lstStyle/>
                    <a:p>
                      <a:pPr algn="ctr"/>
                      <a:r>
                        <a:rPr lang="en-US" sz="2400" dirty="0"/>
                        <a:t>13</a:t>
                      </a:r>
                    </a:p>
                  </a:txBody>
                  <a:tcPr/>
                </a:tc>
                <a:tc>
                  <a:txBody>
                    <a:bodyPr/>
                    <a:lstStyle/>
                    <a:p>
                      <a:pPr algn="ctr"/>
                      <a:r>
                        <a:rPr lang="en-US" sz="2400" dirty="0"/>
                        <a:t>14</a:t>
                      </a:r>
                    </a:p>
                  </a:txBody>
                  <a:tcPr/>
                </a:tc>
                <a:tc>
                  <a:txBody>
                    <a:bodyPr/>
                    <a:lstStyle/>
                    <a:p>
                      <a:pPr algn="ctr"/>
                      <a:r>
                        <a:rPr lang="en-US" sz="2400" dirty="0"/>
                        <a:t>15</a:t>
                      </a:r>
                    </a:p>
                  </a:txBody>
                  <a:tcPr/>
                </a:tc>
                <a:extLst>
                  <a:ext uri="{0D108BD9-81ED-4DB2-BD59-A6C34878D82A}">
                    <a16:rowId xmlns:a16="http://schemas.microsoft.com/office/drawing/2014/main" val="2843175741"/>
                  </a:ext>
                </a:extLst>
              </a:tr>
              <a:tr h="610075">
                <a:tc>
                  <a:txBody>
                    <a:bodyPr/>
                    <a:lstStyle/>
                    <a:p>
                      <a:r>
                        <a:rPr lang="en-US" sz="2400" dirty="0"/>
                        <a:t>Rocket</a:t>
                      </a:r>
                    </a:p>
                  </a:txBody>
                  <a:tcPr/>
                </a:tc>
                <a:tc>
                  <a:txBody>
                    <a:bodyPr/>
                    <a:lstStyle/>
                    <a:p>
                      <a:pPr algn="ctr"/>
                      <a:r>
                        <a:rPr lang="en-US" sz="2400" dirty="0"/>
                        <a:t>0 </a:t>
                      </a:r>
                    </a:p>
                  </a:txBody>
                  <a:tcPr/>
                </a:tc>
                <a:tc>
                  <a:txBody>
                    <a:bodyPr/>
                    <a:lstStyle/>
                    <a:p>
                      <a:pPr algn="ctr"/>
                      <a:r>
                        <a:rPr lang="en-US" sz="2400" dirty="0"/>
                        <a:t>14</a:t>
                      </a:r>
                    </a:p>
                  </a:txBody>
                  <a:tcPr/>
                </a:tc>
                <a:tc>
                  <a:txBody>
                    <a:bodyPr/>
                    <a:lstStyle/>
                    <a:p>
                      <a:pPr algn="ctr"/>
                      <a:r>
                        <a:rPr lang="en-US" sz="2400" dirty="0"/>
                        <a:t>17</a:t>
                      </a:r>
                    </a:p>
                  </a:txBody>
                  <a:tcPr/>
                </a:tc>
                <a:tc>
                  <a:txBody>
                    <a:bodyPr/>
                    <a:lstStyle/>
                    <a:p>
                      <a:pPr algn="ctr"/>
                      <a:r>
                        <a:rPr lang="en-US" sz="2400" dirty="0"/>
                        <a:t>20</a:t>
                      </a:r>
                    </a:p>
                  </a:txBody>
                  <a:tcPr/>
                </a:tc>
                <a:extLst>
                  <a:ext uri="{0D108BD9-81ED-4DB2-BD59-A6C34878D82A}">
                    <a16:rowId xmlns:a16="http://schemas.microsoft.com/office/drawing/2014/main" val="563449237"/>
                  </a:ext>
                </a:extLst>
              </a:tr>
            </a:tbl>
          </a:graphicData>
        </a:graphic>
      </p:graphicFrame>
      <p:sp>
        <p:nvSpPr>
          <p:cNvPr id="27" name="Rounded Rectangle 26">
            <a:extLst>
              <a:ext uri="{FF2B5EF4-FFF2-40B4-BE49-F238E27FC236}">
                <a16:creationId xmlns:a16="http://schemas.microsoft.com/office/drawing/2014/main" id="{843C1D0F-9680-353D-3EEC-A84CBAC8E987}"/>
              </a:ext>
            </a:extLst>
          </p:cNvPr>
          <p:cNvSpPr/>
          <p:nvPr/>
        </p:nvSpPr>
        <p:spPr>
          <a:xfrm>
            <a:off x="522022" y="5187616"/>
            <a:ext cx="4338157" cy="1562184"/>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CC224A07-EE5E-5670-A1AE-E06129FE56A5}"/>
              </a:ext>
            </a:extLst>
          </p:cNvPr>
          <p:cNvCxnSpPr>
            <a:cxnSpLocks/>
            <a:endCxn id="7" idx="1"/>
          </p:cNvCxnSpPr>
          <p:nvPr/>
        </p:nvCxnSpPr>
        <p:spPr>
          <a:xfrm flipV="1">
            <a:off x="4181365" y="2696559"/>
            <a:ext cx="3277543" cy="248690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66EEDA5-2BFE-7B80-939C-24EC86C7A66E}"/>
              </a:ext>
            </a:extLst>
          </p:cNvPr>
          <p:cNvSpPr/>
          <p:nvPr/>
        </p:nvSpPr>
        <p:spPr>
          <a:xfrm>
            <a:off x="8226058" y="5064210"/>
            <a:ext cx="3511169" cy="120032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minute</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per</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round,</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20</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mins</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per</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game,</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~65</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minutes</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total.</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C5899E3-E9C2-B0E6-7CB6-1D2C59FE036D}"/>
              </a:ext>
            </a:extLst>
          </p:cNvPr>
          <p:cNvGrpSpPr/>
          <p:nvPr/>
        </p:nvGrpSpPr>
        <p:grpSpPr>
          <a:xfrm>
            <a:off x="5967003" y="4362733"/>
            <a:ext cx="968041" cy="1186719"/>
            <a:chOff x="6089437" y="4504934"/>
            <a:chExt cx="968041" cy="1186719"/>
          </a:xfrm>
        </p:grpSpPr>
        <p:pic>
          <p:nvPicPr>
            <p:cNvPr id="21" name="Graphic 20" descr="Shuffle with solid fill">
              <a:extLst>
                <a:ext uri="{FF2B5EF4-FFF2-40B4-BE49-F238E27FC236}">
                  <a16:creationId xmlns:a16="http://schemas.microsoft.com/office/drawing/2014/main" id="{E944222C-1E42-E332-FC87-8DA8CF3421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43078" y="4504934"/>
              <a:ext cx="914400" cy="914400"/>
            </a:xfrm>
            <a:prstGeom prst="rect">
              <a:avLst/>
            </a:prstGeom>
          </p:spPr>
        </p:pic>
        <p:sp>
          <p:nvSpPr>
            <p:cNvPr id="23" name="TextBox 22">
              <a:extLst>
                <a:ext uri="{FF2B5EF4-FFF2-40B4-BE49-F238E27FC236}">
                  <a16:creationId xmlns:a16="http://schemas.microsoft.com/office/drawing/2014/main" id="{11A3E67A-FCC1-11DD-3A25-B87022B84BB5}"/>
                </a:ext>
              </a:extLst>
            </p:cNvPr>
            <p:cNvSpPr txBox="1"/>
            <p:nvPr/>
          </p:nvSpPr>
          <p:spPr>
            <a:xfrm>
              <a:off x="6089437" y="5322321"/>
              <a:ext cx="963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Shuffled</a:t>
              </a:r>
            </a:p>
          </p:txBody>
        </p:sp>
      </p:grpSp>
    </p:spTree>
    <p:extLst>
      <p:ext uri="{BB962C8B-B14F-4D97-AF65-F5344CB8AC3E}">
        <p14:creationId xmlns:p14="http://schemas.microsoft.com/office/powerpoint/2010/main" val="33417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7" grpId="1"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3F45-6E1A-D326-5B4D-CA23588AC962}"/>
              </a:ext>
            </a:extLst>
          </p:cNvPr>
          <p:cNvSpPr>
            <a:spLocks noGrp="1"/>
          </p:cNvSpPr>
          <p:nvPr>
            <p:ph type="title"/>
          </p:nvPr>
        </p:nvSpPr>
        <p:spPr>
          <a:xfrm>
            <a:off x="393032" y="-223875"/>
            <a:ext cx="10515600" cy="1325563"/>
          </a:xfrm>
        </p:spPr>
        <p:txBody>
          <a:bodyPr/>
          <a:lstStyle/>
          <a:p>
            <a:r>
              <a:rPr lang="en-US" altLang="zh-CN" dirty="0"/>
              <a:t>User Study Procedure</a:t>
            </a:r>
            <a:endParaRPr lang="en-US" dirty="0"/>
          </a:p>
        </p:txBody>
      </p:sp>
      <p:pic>
        <p:nvPicPr>
          <p:cNvPr id="4" name="Content Placeholder 3">
            <a:extLst>
              <a:ext uri="{FF2B5EF4-FFF2-40B4-BE49-F238E27FC236}">
                <a16:creationId xmlns:a16="http://schemas.microsoft.com/office/drawing/2014/main" id="{2955AFD5-3FD2-B3BD-1A0C-20869EED026E}"/>
              </a:ext>
            </a:extLst>
          </p:cNvPr>
          <p:cNvPicPr>
            <a:picLocks noGrp="1" noChangeAspect="1"/>
          </p:cNvPicPr>
          <p:nvPr>
            <p:ph idx="1"/>
          </p:nvPr>
        </p:nvPicPr>
        <p:blipFill rotWithShape="1">
          <a:blip r:embed="rId3"/>
          <a:srcRect t="-1" r="-626" b="52281"/>
          <a:stretch/>
        </p:blipFill>
        <p:spPr>
          <a:xfrm>
            <a:off x="160421" y="1263151"/>
            <a:ext cx="15543418" cy="4271375"/>
          </a:xfrm>
        </p:spPr>
      </p:pic>
      <p:sp>
        <p:nvSpPr>
          <p:cNvPr id="7" name="TextBox 6">
            <a:extLst>
              <a:ext uri="{FF2B5EF4-FFF2-40B4-BE49-F238E27FC236}">
                <a16:creationId xmlns:a16="http://schemas.microsoft.com/office/drawing/2014/main" id="{0113C73F-03A1-FDDC-A413-EA085EAEDB40}"/>
              </a:ext>
            </a:extLst>
          </p:cNvPr>
          <p:cNvSpPr txBox="1"/>
          <p:nvPr/>
        </p:nvSpPr>
        <p:spPr>
          <a:xfrm>
            <a:off x="393032" y="5778326"/>
            <a:ext cx="9095375" cy="46166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Script that controls launching of games and </a:t>
            </a:r>
            <a:r>
              <a:rPr kumimoji="0" lang="en-US" altLang="zh-CN" sz="24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QoE</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survey automatically</a:t>
            </a:r>
          </a:p>
        </p:txBody>
      </p:sp>
      <p:sp>
        <p:nvSpPr>
          <p:cNvPr id="8" name="TextBox 7">
            <a:extLst>
              <a:ext uri="{FF2B5EF4-FFF2-40B4-BE49-F238E27FC236}">
                <a16:creationId xmlns:a16="http://schemas.microsoft.com/office/drawing/2014/main" id="{E2BE4EAD-A4C1-D9B8-4974-D1185A52FDCD}"/>
              </a:ext>
            </a:extLst>
          </p:cNvPr>
          <p:cNvSpPr txBox="1"/>
          <p:nvPr/>
        </p:nvSpPr>
        <p:spPr>
          <a:xfrm>
            <a:off x="393032" y="801486"/>
            <a:ext cx="44067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In-game</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survey</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after</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each</a:t>
            </a: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round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F01A2600-D954-41A1-632B-B9A0A08B91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F8D6-834B-024C-A71F-A53F0C92E2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F6B7A-1EF4-48BA-7789-87B4811A9C98}"/>
              </a:ext>
            </a:extLst>
          </p:cNvPr>
          <p:cNvSpPr>
            <a:spLocks noGrp="1"/>
          </p:cNvSpPr>
          <p:nvPr>
            <p:ph type="title"/>
          </p:nvPr>
        </p:nvSpPr>
        <p:spPr>
          <a:xfrm>
            <a:off x="638881" y="457200"/>
            <a:ext cx="10909640" cy="1368614"/>
          </a:xfrm>
          <a:prstGeom prst="ellipse">
            <a:avLst/>
          </a:prstGeom>
        </p:spPr>
        <p:txBody>
          <a:bodyPr vert="horz" lIns="91440" tIns="45720" rIns="91440" bIns="45720" rtlCol="0" anchor="ctr">
            <a:normAutofit/>
          </a:bodyPr>
          <a:lstStyle/>
          <a:p>
            <a:pPr algn="ctr"/>
            <a:r>
              <a:rPr lang="en-US" sz="6100" dirty="0"/>
              <a:t>Frame rate</a:t>
            </a:r>
            <a:r>
              <a:rPr lang="zh-CN" altLang="en-US" sz="6100" dirty="0"/>
              <a:t> </a:t>
            </a:r>
            <a:r>
              <a:rPr lang="en-US" altLang="zh-CN" sz="6100" dirty="0"/>
              <a:t>average</a:t>
            </a:r>
            <a:endParaRPr lang="en-US" sz="6100" dirty="0"/>
          </a:p>
        </p:txBody>
      </p:sp>
      <p:sp>
        <p:nvSpPr>
          <p:cNvPr id="3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F67115F-DBD6-E382-1E57-5D5B7F196EE7}"/>
              </a:ext>
            </a:extLst>
          </p:cNvPr>
          <p:cNvSpPr/>
          <p:nvPr/>
        </p:nvSpPr>
        <p:spPr>
          <a:xfrm>
            <a:off x="5717894" y="3020992"/>
            <a:ext cx="868101" cy="208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CD581F9-FB78-A9F9-792A-38AB9356B01E}"/>
              </a:ext>
            </a:extLst>
          </p:cNvPr>
          <p:cNvSpPr txBox="1"/>
          <p:nvPr/>
        </p:nvSpPr>
        <p:spPr>
          <a:xfrm>
            <a:off x="3496355" y="5999397"/>
            <a:ext cx="5194692" cy="40011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Frame rate average is a bad predictor for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QoE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7CD12CC-50CF-ACDA-485D-012589D868BF}"/>
              </a:ext>
            </a:extLst>
          </p:cNvPr>
          <p:cNvPicPr>
            <a:picLocks noChangeAspect="1"/>
          </p:cNvPicPr>
          <p:nvPr/>
        </p:nvPicPr>
        <p:blipFill>
          <a:blip r:embed="rId3"/>
          <a:stretch>
            <a:fillRect/>
          </a:stretch>
        </p:blipFill>
        <p:spPr>
          <a:xfrm>
            <a:off x="3868156" y="2162546"/>
            <a:ext cx="4455687" cy="3341765"/>
          </a:xfrm>
          <a:prstGeom prst="rect">
            <a:avLst/>
          </a:prstGeom>
        </p:spPr>
      </p:pic>
      <p:sp>
        <p:nvSpPr>
          <p:cNvPr id="3" name="Slide Number Placeholder 2">
            <a:extLst>
              <a:ext uri="{FF2B5EF4-FFF2-40B4-BE49-F238E27FC236}">
                <a16:creationId xmlns:a16="http://schemas.microsoft.com/office/drawing/2014/main" id="{3C21EB5C-229F-6A3D-54B4-FC37235F27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30F8B-A80A-3D4B-BDF2-F569EA5EFE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2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F6B7A-1EF4-48BA-7789-87B4811A9C98}"/>
              </a:ext>
            </a:extLst>
          </p:cNvPr>
          <p:cNvSpPr>
            <a:spLocks noGrp="1"/>
          </p:cNvSpPr>
          <p:nvPr>
            <p:ph type="title"/>
          </p:nvPr>
        </p:nvSpPr>
        <p:spPr>
          <a:xfrm>
            <a:off x="638881" y="457200"/>
            <a:ext cx="10909640" cy="1368614"/>
          </a:xfrm>
          <a:prstGeom prst="ellipse">
            <a:avLst/>
          </a:prstGeom>
        </p:spPr>
        <p:txBody>
          <a:bodyPr vert="horz" lIns="91440" tIns="45720" rIns="91440" bIns="45720" rtlCol="0" anchor="ctr">
            <a:normAutofit/>
          </a:bodyPr>
          <a:lstStyle/>
          <a:p>
            <a:pPr algn="ctr"/>
            <a:r>
              <a:rPr lang="en-US" sz="4100"/>
              <a:t>Time Between Display Change Stdv</a:t>
            </a:r>
          </a:p>
        </p:txBody>
      </p:sp>
      <p:sp>
        <p:nvSpPr>
          <p:cNvPr id="3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D8C33A9-A26D-A097-2A53-1BE38BBDF86D}"/>
              </a:ext>
            </a:extLst>
          </p:cNvPr>
          <p:cNvSpPr/>
          <p:nvPr/>
        </p:nvSpPr>
        <p:spPr>
          <a:xfrm>
            <a:off x="5752617" y="2766349"/>
            <a:ext cx="868101" cy="208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6855970-E9E7-112C-3EB7-773B8BE13EBD}"/>
              </a:ext>
            </a:extLst>
          </p:cNvPr>
          <p:cNvPicPr>
            <a:picLocks noChangeAspect="1"/>
          </p:cNvPicPr>
          <p:nvPr/>
        </p:nvPicPr>
        <p:blipFill>
          <a:blip r:embed="rId3"/>
          <a:stretch>
            <a:fillRect/>
          </a:stretch>
        </p:blipFill>
        <p:spPr>
          <a:xfrm>
            <a:off x="1181244" y="2080415"/>
            <a:ext cx="4571373" cy="3428530"/>
          </a:xfrm>
          <a:prstGeom prst="rect">
            <a:avLst/>
          </a:prstGeom>
        </p:spPr>
      </p:pic>
      <p:sp>
        <p:nvSpPr>
          <p:cNvPr id="18" name="TextBox 17">
            <a:extLst>
              <a:ext uri="{FF2B5EF4-FFF2-40B4-BE49-F238E27FC236}">
                <a16:creationId xmlns:a16="http://schemas.microsoft.com/office/drawing/2014/main" id="{FED8FBED-DF0E-6759-EC7F-731802CCC4F3}"/>
              </a:ext>
            </a:extLst>
          </p:cNvPr>
          <p:cNvSpPr txBox="1"/>
          <p:nvPr/>
        </p:nvSpPr>
        <p:spPr>
          <a:xfrm>
            <a:off x="1246768" y="5888418"/>
            <a:ext cx="4505849" cy="70788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Time between display change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Stdv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fits </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our data well</a:t>
            </a:r>
          </a:p>
        </p:txBody>
      </p:sp>
      <p:sp>
        <p:nvSpPr>
          <p:cNvPr id="3" name="Slide Number Placeholder 2">
            <a:extLst>
              <a:ext uri="{FF2B5EF4-FFF2-40B4-BE49-F238E27FC236}">
                <a16:creationId xmlns:a16="http://schemas.microsoft.com/office/drawing/2014/main" id="{8668EFB6-13E5-A028-63FC-683093ADAC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30F8B-A80A-3D4B-BDF2-F569EA5EFE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AE7418A-B12C-AE11-C898-136D4F591230}"/>
              </a:ext>
            </a:extLst>
          </p:cNvPr>
          <p:cNvPicPr>
            <a:picLocks noChangeAspect="1"/>
          </p:cNvPicPr>
          <p:nvPr/>
        </p:nvPicPr>
        <p:blipFill>
          <a:blip r:embed="rId4"/>
          <a:stretch>
            <a:fillRect/>
          </a:stretch>
        </p:blipFill>
        <p:spPr>
          <a:xfrm>
            <a:off x="6620718" y="2075081"/>
            <a:ext cx="4571373" cy="3428530"/>
          </a:xfrm>
          <a:prstGeom prst="rect">
            <a:avLst/>
          </a:prstGeom>
        </p:spPr>
      </p:pic>
      <p:sp>
        <p:nvSpPr>
          <p:cNvPr id="8" name="TextBox 7">
            <a:extLst>
              <a:ext uri="{FF2B5EF4-FFF2-40B4-BE49-F238E27FC236}">
                <a16:creationId xmlns:a16="http://schemas.microsoft.com/office/drawing/2014/main" id="{BBE83432-0D75-6E59-A29F-345E35DA97AD}"/>
              </a:ext>
            </a:extLst>
          </p:cNvPr>
          <p:cNvSpPr txBox="1"/>
          <p:nvPr/>
        </p:nvSpPr>
        <p:spPr>
          <a:xfrm>
            <a:off x="6511036" y="5875418"/>
            <a:ext cx="4790735" cy="707886"/>
          </a:xfrm>
          <a:prstGeom prst="rect">
            <a:avLst/>
          </a:prstGeom>
          <a:noFill/>
        </p:spPr>
        <p:txBody>
          <a:bodyPr wrap="none" rtlCol="0">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2400" b="0" i="0" u="none" strike="noStrike" cap="none" spc="0" normalizeH="0" baseline="0">
                <a:ln>
                  <a:noFill/>
                </a:ln>
                <a:solidFill>
                  <a:prstClr val="black"/>
                </a:solidFill>
                <a:effectLst/>
                <a:uLnTx/>
                <a:uFillTx/>
                <a:latin typeface="Calibri" panose="020F0502020204030204"/>
              </a:defRPr>
            </a:lvl1pPr>
          </a:lstStyle>
          <a:p>
            <a:pPr/>
            <a:r>
              <a:rPr lang="en-US" sz="2000" dirty="0"/>
              <a:t>Time Between Display change </a:t>
            </a:r>
            <a:r>
              <a:rPr lang="en-US" sz="2000" dirty="0" err="1"/>
              <a:t>stdv</a:t>
            </a:r>
            <a:r>
              <a:rPr lang="en-US" sz="2000" dirty="0"/>
              <a:t> might </a:t>
            </a:r>
          </a:p>
          <a:p>
            <a:pPr marL="0" indent="0">
              <a:buNone/>
            </a:pPr>
            <a:r>
              <a:rPr lang="en-US" sz="2000" dirty="0"/>
              <a:t>not be accurate for a specific game  </a:t>
            </a:r>
          </a:p>
        </p:txBody>
      </p:sp>
    </p:spTree>
    <p:extLst>
      <p:ext uri="{BB962C8B-B14F-4D97-AF65-F5344CB8AC3E}">
        <p14:creationId xmlns:p14="http://schemas.microsoft.com/office/powerpoint/2010/main" val="41247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F6B7A-1EF4-48BA-7789-87B4811A9C98}"/>
              </a:ext>
            </a:extLst>
          </p:cNvPr>
          <p:cNvSpPr>
            <a:spLocks noGrp="1"/>
          </p:cNvSpPr>
          <p:nvPr>
            <p:ph type="title"/>
          </p:nvPr>
        </p:nvSpPr>
        <p:spPr>
          <a:xfrm>
            <a:off x="638881" y="457200"/>
            <a:ext cx="10909640" cy="1368614"/>
          </a:xfrm>
          <a:prstGeom prst="ellipse">
            <a:avLst/>
          </a:prstGeom>
        </p:spPr>
        <p:txBody>
          <a:bodyPr vert="horz" lIns="91440" tIns="45720" rIns="91440" bIns="45720" rtlCol="0" anchor="ctr">
            <a:normAutofit/>
          </a:bodyPr>
          <a:lstStyle/>
          <a:p>
            <a:pPr algn="ctr"/>
            <a:r>
              <a:rPr lang="en-US" altLang="zh-CN" sz="6100" dirty="0"/>
              <a:t>Frame rate 95% floor</a:t>
            </a:r>
            <a:endParaRPr lang="en-US" sz="6100" dirty="0"/>
          </a:p>
        </p:txBody>
      </p:sp>
      <p:sp>
        <p:nvSpPr>
          <p:cNvPr id="5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B915ABF-4990-3374-0137-9EBCAD7DF033}"/>
              </a:ext>
            </a:extLst>
          </p:cNvPr>
          <p:cNvSpPr/>
          <p:nvPr/>
        </p:nvSpPr>
        <p:spPr>
          <a:xfrm>
            <a:off x="5764192" y="2766349"/>
            <a:ext cx="868101" cy="208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1B85265-4829-CEE3-7D81-8379163C723D}"/>
              </a:ext>
            </a:extLst>
          </p:cNvPr>
          <p:cNvSpPr txBox="1"/>
          <p:nvPr/>
        </p:nvSpPr>
        <p:spPr>
          <a:xfrm>
            <a:off x="8031973" y="1499695"/>
            <a:ext cx="43737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*95% of frame rates are greater than this number </a:t>
            </a:r>
          </a:p>
        </p:txBody>
      </p:sp>
      <p:sp>
        <p:nvSpPr>
          <p:cNvPr id="12" name="TextBox 11">
            <a:extLst>
              <a:ext uri="{FF2B5EF4-FFF2-40B4-BE49-F238E27FC236}">
                <a16:creationId xmlns:a16="http://schemas.microsoft.com/office/drawing/2014/main" id="{59DA460A-68EC-895F-AB77-C7C00C31CF4E}"/>
              </a:ext>
            </a:extLst>
          </p:cNvPr>
          <p:cNvSpPr txBox="1"/>
          <p:nvPr/>
        </p:nvSpPr>
        <p:spPr>
          <a:xfrm>
            <a:off x="948859" y="5940572"/>
            <a:ext cx="4583947" cy="40011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Frame rate 95% floor fits our data well  </a:t>
            </a:r>
          </a:p>
        </p:txBody>
      </p:sp>
      <p:sp>
        <p:nvSpPr>
          <p:cNvPr id="3" name="Slide Number Placeholder 2">
            <a:extLst>
              <a:ext uri="{FF2B5EF4-FFF2-40B4-BE49-F238E27FC236}">
                <a16:creationId xmlns:a16="http://schemas.microsoft.com/office/drawing/2014/main" id="{3E6A7DBA-C091-DAA3-2E5E-072D203D8E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30F8B-A80A-3D4B-BDF2-F569EA5EFE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B648672-9AF5-A894-F48F-DECF5D809CBB}"/>
              </a:ext>
            </a:extLst>
          </p:cNvPr>
          <p:cNvPicPr>
            <a:picLocks noChangeAspect="1"/>
          </p:cNvPicPr>
          <p:nvPr/>
        </p:nvPicPr>
        <p:blipFill>
          <a:blip r:embed="rId3"/>
          <a:stretch>
            <a:fillRect/>
          </a:stretch>
        </p:blipFill>
        <p:spPr>
          <a:xfrm>
            <a:off x="768279" y="1962084"/>
            <a:ext cx="4945108" cy="3708832"/>
          </a:xfrm>
          <a:prstGeom prst="rect">
            <a:avLst/>
          </a:prstGeom>
        </p:spPr>
      </p:pic>
      <p:pic>
        <p:nvPicPr>
          <p:cNvPr id="9" name="Picture 8" descr="Chart, scatter chart&#10;&#10;Description automatically generated">
            <a:extLst>
              <a:ext uri="{FF2B5EF4-FFF2-40B4-BE49-F238E27FC236}">
                <a16:creationId xmlns:a16="http://schemas.microsoft.com/office/drawing/2014/main" id="{43A15051-667F-E611-83BE-4D8351857F4C}"/>
              </a:ext>
            </a:extLst>
          </p:cNvPr>
          <p:cNvPicPr>
            <a:picLocks noChangeAspect="1"/>
          </p:cNvPicPr>
          <p:nvPr/>
        </p:nvPicPr>
        <p:blipFill>
          <a:blip r:embed="rId4"/>
          <a:stretch>
            <a:fillRect/>
          </a:stretch>
        </p:blipFill>
        <p:spPr>
          <a:xfrm>
            <a:off x="6478615" y="1962084"/>
            <a:ext cx="4945106" cy="3708828"/>
          </a:xfrm>
          <a:prstGeom prst="rect">
            <a:avLst/>
          </a:prstGeom>
        </p:spPr>
      </p:pic>
      <p:sp>
        <p:nvSpPr>
          <p:cNvPr id="16" name="TextBox 15">
            <a:extLst>
              <a:ext uri="{FF2B5EF4-FFF2-40B4-BE49-F238E27FC236}">
                <a16:creationId xmlns:a16="http://schemas.microsoft.com/office/drawing/2014/main" id="{7FC9C6EC-D894-F384-8F4F-F80F1C783A6E}"/>
              </a:ext>
            </a:extLst>
          </p:cNvPr>
          <p:cNvSpPr txBox="1"/>
          <p:nvPr/>
        </p:nvSpPr>
        <p:spPr>
          <a:xfrm>
            <a:off x="6219330" y="5955961"/>
            <a:ext cx="5463675"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Frame rate 95% floor is an effective predictor for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QoE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69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0EAB-2C26-E24F-BC8A-C5FF28533A58}"/>
              </a:ext>
            </a:extLst>
          </p:cNvPr>
          <p:cNvSpPr>
            <a:spLocks noGrp="1"/>
          </p:cNvSpPr>
          <p:nvPr>
            <p:ph type="title"/>
          </p:nvPr>
        </p:nvSpPr>
        <p:spPr>
          <a:xfrm>
            <a:off x="838200" y="83231"/>
            <a:ext cx="10515600" cy="1325563"/>
          </a:xfrm>
        </p:spPr>
        <p:txBody>
          <a:bodyPr/>
          <a:lstStyle/>
          <a:p>
            <a:r>
              <a:rPr lang="en-US" dirty="0"/>
              <a:t>Future work</a:t>
            </a:r>
          </a:p>
        </p:txBody>
      </p:sp>
      <p:sp>
        <p:nvSpPr>
          <p:cNvPr id="4" name="Slide Number Placeholder 3">
            <a:extLst>
              <a:ext uri="{FF2B5EF4-FFF2-40B4-BE49-F238E27FC236}">
                <a16:creationId xmlns:a16="http://schemas.microsoft.com/office/drawing/2014/main" id="{5510FC01-0C48-DF13-9104-BF8FA244E5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CF8D6-834B-024C-A71F-A53F0C92E2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7355A838-528D-DF07-1D16-1EBDDD2A6634}"/>
              </a:ext>
            </a:extLst>
          </p:cNvPr>
          <p:cNvGraphicFramePr/>
          <p:nvPr/>
        </p:nvGraphicFramePr>
        <p:xfrm>
          <a:off x="2952100" y="1462088"/>
          <a:ext cx="7149843" cy="478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57213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1389</Words>
  <Application>Microsoft Macintosh PowerPoint</Application>
  <PresentationFormat>Widescreen</PresentationFormat>
  <Paragraphs>171</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Intel Clear</vt:lpstr>
      <vt:lpstr>Arial</vt:lpstr>
      <vt:lpstr>Calibri</vt:lpstr>
      <vt:lpstr>Calibri Light</vt:lpstr>
      <vt:lpstr>1_Office Theme</vt:lpstr>
      <vt:lpstr>Effects of Variation in Frame Rate on Game Player Quality of Experience</vt:lpstr>
      <vt:lpstr>What is frame time variation?</vt:lpstr>
      <vt:lpstr>Motivation</vt:lpstr>
      <vt:lpstr>User Study Procedure</vt:lpstr>
      <vt:lpstr>User Study Procedure</vt:lpstr>
      <vt:lpstr>Frame rate average</vt:lpstr>
      <vt:lpstr>Time Between Display Change Stdv</vt:lpstr>
      <vt:lpstr>Frame rate 95% floor</vt:lpstr>
      <vt:lpstr>Future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Shengmei</dc:creator>
  <cp:lastModifiedBy>Liu, Shengmei</cp:lastModifiedBy>
  <cp:revision>7</cp:revision>
  <dcterms:created xsi:type="dcterms:W3CDTF">2023-03-23T03:56:49Z</dcterms:created>
  <dcterms:modified xsi:type="dcterms:W3CDTF">2023-03-23T08:42:20Z</dcterms:modified>
</cp:coreProperties>
</file>