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0" r:id="rId4"/>
    <p:sldId id="261" r:id="rId5"/>
    <p:sldId id="276" r:id="rId6"/>
    <p:sldId id="262" r:id="rId7"/>
    <p:sldId id="263" r:id="rId8"/>
    <p:sldId id="265" r:id="rId9"/>
    <p:sldId id="266" r:id="rId10"/>
    <p:sldId id="267" r:id="rId11"/>
    <p:sldId id="268" r:id="rId12"/>
    <p:sldId id="277" r:id="rId13"/>
    <p:sldId id="269" r:id="rId14"/>
    <p:sldId id="270" r:id="rId15"/>
    <p:sldId id="272" r:id="rId16"/>
    <p:sldId id="271" r:id="rId17"/>
    <p:sldId id="275" r:id="rId18"/>
    <p:sldId id="273" r:id="rId19"/>
    <p:sldId id="274" r:id="rId20"/>
    <p:sldId id="2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99FF"/>
    <a:srgbClr val="33CC33"/>
    <a:srgbClr val="FFFF00"/>
    <a:srgbClr val="FF3399"/>
    <a:srgbClr val="16150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91892" autoAdjust="0"/>
  </p:normalViewPr>
  <p:slideViewPr>
    <p:cSldViewPr snapToGrid="0">
      <p:cViewPr varScale="1">
        <p:scale>
          <a:sx n="58" d="100"/>
          <a:sy n="58" d="100"/>
        </p:scale>
        <p:origin x="3687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F5921-D708-44AB-BE60-D71453BE9E9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42711-0048-40CA-84D0-DBE5B991F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68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evlag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evlag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Shengmei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Liu and Mark Claypool. 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EvLag - A Tool for Monitoring and Lagging Linux Input Devices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In </a:t>
            </a:r>
            <a:r>
              <a:rPr lang="en-US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Proceedings of the ACM Multimedia Systems Conference (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MMSys</a:t>
            </a:r>
            <a:r>
              <a:rPr lang="en-US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Istanbul, Turkey, September 28 - October 1, 2021. Online at: 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http://www.cs.wpi.edu/~claypool/papers/evlag/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42711-0048-40CA-84D0-DBE5B991F3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36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Shengmei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Liu and Mark Claypool. 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EvLag - A Tool for Monitoring and Lagging Linux Input Devices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In </a:t>
            </a:r>
            <a:r>
              <a:rPr lang="en-US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Proceedings of the ACM Multimedia Systems Conference (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MMSys</a:t>
            </a:r>
            <a:r>
              <a:rPr lang="en-US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Istanbul, Turkey, September 28 - October 1, 2021. Online at: 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http://www.cs.wpi.edu/~claypool/papers/evlag/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42711-0048-40CA-84D0-DBE5B991F3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5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66B3E-4D37-459E-ADF6-2FC220B09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382" y="1191635"/>
            <a:ext cx="6151418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F8F79-6105-4E1B-AF0D-E0EF4EB9E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4382" y="4149436"/>
            <a:ext cx="6151418" cy="117763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C6E9F-B0F6-47D3-869F-E03F31E78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71D4-43DE-46DF-833D-B1DB0F730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E6F33-ECC1-4512-86B5-E4C0C2CD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8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DBD7-3290-4F91-A326-400F029E8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13" y="19285"/>
            <a:ext cx="10016836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9726F-6305-451A-94A2-6A9D51518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964" y="1825625"/>
            <a:ext cx="5694218" cy="4351338"/>
          </a:xfrm>
        </p:spPr>
        <p:txBody>
          <a:bodyPr/>
          <a:lstStyle>
            <a:lvl2pPr>
              <a:buFont typeface="Calibri" panose="020F0502020204030204" pitchFamily="34" charset="0"/>
              <a:buChar char="‒"/>
              <a:defRPr/>
            </a:lvl2pPr>
            <a:lvl3pPr>
              <a:buFont typeface="Calibri" panose="020F0502020204030204" pitchFamily="34" charset="0"/>
              <a:buChar char="⁺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0DB3C-505A-40D9-8912-5CBDC40F8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4EBC9-A5D3-41AE-9BEE-AEE0A754E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536CC-7341-4A89-84A4-778CD43F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5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AB784-F8B0-4E62-9727-27EEC8498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16836" cy="1325563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7EEC9-455B-4233-B88B-60B8D2B8A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33800" y="1847850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D5695-D1C2-45E9-B5EE-09CE570F0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8709" y="1847850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2825C-79D6-425D-AAD8-A60B5DCC5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4AACB-5D3A-49FF-B662-8731B915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E884C-035F-4C76-9B0F-A7315655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4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3173-FC51-4BB6-87F3-20BEC9D26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022176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797B2-8296-4CF8-B14B-88A261E87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1293" y="1690688"/>
            <a:ext cx="3889414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F9E92-F13C-4712-9A16-87DE77435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51293" y="2514600"/>
            <a:ext cx="388941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971FE-4CA8-467B-98AC-4492E2B03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9" y="1690688"/>
            <a:ext cx="3908569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A28D5-2B8D-4F90-B360-DF646B47C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9" y="2514600"/>
            <a:ext cx="39085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245E65-C8AA-489B-9CAD-80E596CC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B47D74-73A5-425A-A2EB-BAF38C63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9B4668-85CC-4718-A69A-0F56822A5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7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68750-5CD9-42A1-9587-249CE232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4545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B9E4B-0FBD-417E-A1B4-FBBA44A0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C7DA9-58E4-4DAC-B168-6B9EDD9B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C3276-2337-4731-8F2A-2F288B8BF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8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59F9CF-E0B2-4B3C-87B3-D147E1B2B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EE92AB-A182-4C0D-AAFD-166484FFD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79339-7D3E-422A-9C6C-4818EEA3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6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6CFAEB-661E-4D76-8425-FB1A6765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679" y="18255"/>
            <a:ext cx="99941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DDEFC-9EFD-4B9D-BDED-454923BE1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9963" y="1439056"/>
            <a:ext cx="5971310" cy="4737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CE4D9-DD60-4077-AD99-FF30F22C5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E9DD9-3901-49BB-8DE4-FC7523A4FE2F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3F5A9-80E9-465E-8930-300208C60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D1B79-13C5-422E-8526-9BDA1D862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8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cs.wpi.edu/~claypool/papers/csgo-lag-21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eb.cs.wpi.edu/~claypool/papers/evla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laypool@bitbucket.org/claypool/evlag.git" TargetMode="External"/><Relationship Id="rId2" Type="http://schemas.openxmlformats.org/officeDocument/2006/relationships/hyperlink" Target="https://web.cs.wpi.edu/~claypool/papers/evlag/install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F9E0-D29A-424C-81FD-04B4382A8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4783" y="982333"/>
            <a:ext cx="6652846" cy="1938675"/>
          </a:xfrm>
        </p:spPr>
        <p:txBody>
          <a:bodyPr>
            <a:noAutofit/>
          </a:bodyPr>
          <a:lstStyle/>
          <a:p>
            <a:r>
              <a:rPr lang="en-US" sz="5400" b="0" i="0" dirty="0">
                <a:solidFill>
                  <a:srgbClr val="92D050"/>
                </a:solidFill>
                <a:effectLst/>
                <a:latin typeface="+mn-lt"/>
              </a:rPr>
              <a:t>EvLag</a:t>
            </a:r>
            <a:r>
              <a:rPr lang="en-US" sz="4800" b="0" i="0" dirty="0">
                <a:effectLst/>
                <a:latin typeface="+mn-lt"/>
              </a:rPr>
              <a:t> – A Tool for Monitoring and Lagging Linux Input Devices</a:t>
            </a:r>
            <a:endParaRPr lang="en-US" sz="4800" dirty="0">
              <a:latin typeface="+mn-lt"/>
            </a:endParaRPr>
          </a:p>
        </p:txBody>
      </p:sp>
      <p:pic>
        <p:nvPicPr>
          <p:cNvPr id="1026" name="Picture 2" descr="Resources | Marketing &amp; Communications | Offices | WPI">
            <a:extLst>
              <a:ext uri="{FF2B5EF4-FFF2-40B4-BE49-F238E27FC236}">
                <a16:creationId xmlns:a16="http://schemas.microsoft.com/office/drawing/2014/main" id="{23D70077-8C0C-45E9-954C-865A56D38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937" y="4904504"/>
            <a:ext cx="1852539" cy="143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8CC191D-3F1D-4E5F-BEB0-E1B25994331B}"/>
              </a:ext>
            </a:extLst>
          </p:cNvPr>
          <p:cNvSpPr txBox="1">
            <a:spLocks/>
          </p:cNvSpPr>
          <p:nvPr/>
        </p:nvSpPr>
        <p:spPr>
          <a:xfrm>
            <a:off x="5949190" y="3349032"/>
            <a:ext cx="5504033" cy="16135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/>
              <a:t>Shengmei</a:t>
            </a:r>
            <a:r>
              <a:rPr lang="en-US" sz="3600" dirty="0"/>
              <a:t> Liu </a:t>
            </a:r>
          </a:p>
          <a:p>
            <a:r>
              <a:rPr lang="en-US" sz="3600" dirty="0"/>
              <a:t>and</a:t>
            </a:r>
          </a:p>
          <a:p>
            <a:r>
              <a:rPr lang="en-US" sz="3600" dirty="0">
                <a:solidFill>
                  <a:srgbClr val="00B0F0"/>
                </a:solidFill>
              </a:rPr>
              <a:t>Mark Claypool</a:t>
            </a:r>
            <a:endParaRPr lang="en-US" sz="3600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34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C40CA-794F-4AC6-95C4-AA99ABD3F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EvLag</a:t>
            </a:r>
            <a:r>
              <a:rPr lang="en-US" dirty="0"/>
              <a:t> – Usage 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357935C-358D-4162-9B71-F61C6E3B4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65" y="1612032"/>
            <a:ext cx="8805135" cy="336362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FE02FAB-CE81-4E21-ADA9-E2ED03CD5039}"/>
              </a:ext>
            </a:extLst>
          </p:cNvPr>
          <p:cNvGrpSpPr/>
          <p:nvPr/>
        </p:nvGrpSpPr>
        <p:grpSpPr>
          <a:xfrm>
            <a:off x="4209535" y="5245968"/>
            <a:ext cx="7104045" cy="1170571"/>
            <a:chOff x="4209535" y="5245968"/>
            <a:chExt cx="7104045" cy="117057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59ABD26-E314-4798-8452-BDE97BBCA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535" y="6028583"/>
              <a:ext cx="7104045" cy="38795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45B70A-B30B-4454-BBF3-4F70886B47FA}"/>
                </a:ext>
              </a:extLst>
            </p:cNvPr>
            <p:cNvSpPr txBox="1"/>
            <p:nvPr/>
          </p:nvSpPr>
          <p:spPr>
            <a:xfrm>
              <a:off x="6969211" y="5245968"/>
              <a:ext cx="19973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92D050"/>
                  </a:solidFill>
                </a:rPr>
                <a:t>Example: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202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D00AB-CBAA-40B7-B92E-656269AD8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13" y="19285"/>
            <a:ext cx="8923030" cy="1325563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EvLag </a:t>
            </a:r>
            <a:r>
              <a:rPr lang="en-US" dirty="0"/>
              <a:t>– Utilities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DF1FE-DDE4-40A6-BD60-DA13D2222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3773" y="1586728"/>
            <a:ext cx="9290409" cy="4929402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err="1">
                <a:solidFill>
                  <a:srgbClr val="92D050"/>
                </a:solidFill>
              </a:rPr>
              <a:t>EvParse</a:t>
            </a:r>
            <a:r>
              <a:rPr lang="en-US" sz="3200" dirty="0"/>
              <a:t> – parse EvLag log files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pPr marL="0" indent="0" algn="ctr">
              <a:buNone/>
            </a:pPr>
            <a:r>
              <a:rPr lang="en-US" sz="3200" dirty="0" err="1">
                <a:solidFill>
                  <a:srgbClr val="92D050"/>
                </a:solidFill>
              </a:rPr>
              <a:t>EvDetect</a:t>
            </a:r>
            <a:r>
              <a:rPr lang="en-US" sz="3200" dirty="0"/>
              <a:t> – automatically find device given string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CF6EC0B-26AA-4FB4-9E67-35726E05A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844" y="4569065"/>
            <a:ext cx="9597156" cy="205003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9F3DE86-2CBA-4E4A-B9EF-D5E26826F347}"/>
              </a:ext>
            </a:extLst>
          </p:cNvPr>
          <p:cNvGrpSpPr/>
          <p:nvPr/>
        </p:nvGrpSpPr>
        <p:grpSpPr>
          <a:xfrm>
            <a:off x="2855050" y="2184221"/>
            <a:ext cx="8967853" cy="1293032"/>
            <a:chOff x="2067486" y="2876129"/>
            <a:chExt cx="8967853" cy="12930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0B1C11-A6F5-4575-B2AC-FE511A88B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7486" y="2876129"/>
              <a:ext cx="8967853" cy="82868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748C569-4C71-48AA-A39E-E7534322E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8001" y="3704810"/>
              <a:ext cx="8156421" cy="464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0462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D1322-1781-4ED0-AD03-12DF10A0D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6611-00AA-4540-8DCF-E735F8216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Introduction		(</a:t>
            </a:r>
            <a:r>
              <a:rPr lang="en-US" sz="3600" dirty="0">
                <a:solidFill>
                  <a:srgbClr val="92D050"/>
                </a:solidFill>
              </a:rPr>
              <a:t>done</a:t>
            </a:r>
            <a:r>
              <a:rPr lang="en-US" sz="3600" dirty="0"/>
              <a:t>)</a:t>
            </a:r>
          </a:p>
          <a:p>
            <a:r>
              <a:rPr lang="en-US" sz="3600" dirty="0"/>
              <a:t>Related Work		(</a:t>
            </a:r>
            <a:r>
              <a:rPr lang="en-US" sz="3600" dirty="0">
                <a:solidFill>
                  <a:srgbClr val="92D050"/>
                </a:solidFill>
              </a:rPr>
              <a:t>done</a:t>
            </a:r>
            <a:r>
              <a:rPr lang="en-US" sz="3600" dirty="0"/>
              <a:t>)</a:t>
            </a:r>
          </a:p>
          <a:p>
            <a:r>
              <a:rPr lang="en-US" sz="3600" dirty="0"/>
              <a:t>Implementation	(</a:t>
            </a:r>
            <a:r>
              <a:rPr lang="en-US" sz="3600" dirty="0">
                <a:solidFill>
                  <a:srgbClr val="92D050"/>
                </a:solidFill>
              </a:rPr>
              <a:t>done</a:t>
            </a:r>
            <a:r>
              <a:rPr lang="en-US" sz="3600" dirty="0"/>
              <a:t>)</a:t>
            </a:r>
          </a:p>
          <a:p>
            <a:r>
              <a:rPr lang="en-US" sz="3600" dirty="0"/>
              <a:t>Evaluation		(</a:t>
            </a:r>
            <a:r>
              <a:rPr lang="en-US" sz="3600" dirty="0">
                <a:solidFill>
                  <a:srgbClr val="FF0000"/>
                </a:solidFill>
              </a:rPr>
              <a:t>next</a:t>
            </a:r>
            <a:r>
              <a:rPr lang="en-US" sz="3600" dirty="0"/>
              <a:t>)</a:t>
            </a:r>
          </a:p>
          <a:p>
            <a:r>
              <a:rPr lang="en-US" sz="3600" dirty="0"/>
              <a:t>Use</a:t>
            </a:r>
          </a:p>
          <a:p>
            <a:r>
              <a:rPr lang="en-US" sz="36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73539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95315-E90B-417E-A0E1-8BBF8306E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635" y="357036"/>
            <a:ext cx="10016836" cy="1325563"/>
          </a:xfrm>
        </p:spPr>
        <p:txBody>
          <a:bodyPr/>
          <a:lstStyle/>
          <a:p>
            <a:r>
              <a:rPr lang="en-US" dirty="0"/>
              <a:t>Evaluation – Measuring </a:t>
            </a:r>
            <a:br>
              <a:rPr lang="en-US" dirty="0"/>
            </a:br>
            <a:r>
              <a:rPr lang="en-US" dirty="0"/>
              <a:t>Local Latency</a:t>
            </a:r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B588B994-F03B-410A-A507-48D0B1BAD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59248"/>
            <a:ext cx="5793527" cy="3665688"/>
          </a:xfrm>
        </p:spPr>
      </p:pic>
    </p:spTree>
    <p:extLst>
      <p:ext uri="{BB962C8B-B14F-4D97-AF65-F5344CB8AC3E}">
        <p14:creationId xmlns:p14="http://schemas.microsoft.com/office/powerpoint/2010/main" val="3165767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71F92BE-A92A-4177-A6E9-4CDA873A0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831" y="719831"/>
            <a:ext cx="6138169" cy="613816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954D66-3856-4ADC-8F86-5062F2D62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– Results </a:t>
            </a:r>
          </a:p>
        </p:txBody>
      </p:sp>
    </p:spTree>
    <p:extLst>
      <p:ext uri="{BB962C8B-B14F-4D97-AF65-F5344CB8AC3E}">
        <p14:creationId xmlns:p14="http://schemas.microsoft.com/office/powerpoint/2010/main" val="982082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0A4B4-B932-41B1-8B88-F9D922503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EvLag</a:t>
            </a:r>
            <a:r>
              <a:rPr lang="en-US" dirty="0"/>
              <a:t> – Example Study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F1962-27FC-4894-881F-3FCA20F8C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1613" y="3378653"/>
            <a:ext cx="5546017" cy="2662720"/>
          </a:xfrm>
        </p:spPr>
        <p:txBody>
          <a:bodyPr/>
          <a:lstStyle/>
          <a:p>
            <a:r>
              <a:rPr lang="en-US" dirty="0"/>
              <a:t>User study,</a:t>
            </a:r>
          </a:p>
          <a:p>
            <a:pPr marL="0" indent="0">
              <a:buNone/>
            </a:pPr>
            <a:r>
              <a:rPr lang="en-US" dirty="0"/>
              <a:t>   43 participants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8F32AC-2693-44C9-90B0-D6B9BCD5C9A1}"/>
              </a:ext>
            </a:extLst>
          </p:cNvPr>
          <p:cNvSpPr txBox="1"/>
          <p:nvPr/>
        </p:nvSpPr>
        <p:spPr>
          <a:xfrm>
            <a:off x="5263559" y="1200990"/>
            <a:ext cx="67909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Times New Roman" panose="02020603050405020304" pitchFamily="18" charset="0"/>
              </a:rPr>
              <a:t>Shengmei</a:t>
            </a:r>
            <a:r>
              <a:rPr lang="en-US" sz="2000" b="0" i="0" dirty="0">
                <a:effectLst/>
                <a:latin typeface="Times New Roman" panose="02020603050405020304" pitchFamily="18" charset="0"/>
              </a:rPr>
              <a:t> Liu, </a:t>
            </a:r>
            <a:r>
              <a:rPr lang="en-US" sz="2000" b="0" i="0" dirty="0" err="1">
                <a:effectLst/>
                <a:latin typeface="Times New Roman" panose="02020603050405020304" pitchFamily="18" charset="0"/>
              </a:rPr>
              <a:t>Atsuo</a:t>
            </a:r>
            <a:r>
              <a:rPr lang="en-US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effectLst/>
                <a:latin typeface="Times New Roman" panose="02020603050405020304" pitchFamily="18" charset="0"/>
              </a:rPr>
              <a:t>Kuwahara</a:t>
            </a:r>
            <a:r>
              <a:rPr lang="en-US" sz="2000" b="0" i="0" dirty="0">
                <a:effectLst/>
                <a:latin typeface="Times New Roman" panose="02020603050405020304" pitchFamily="18" charset="0"/>
              </a:rPr>
              <a:t>, James </a:t>
            </a:r>
            <a:r>
              <a:rPr lang="en-US" sz="2000" b="0" i="0" dirty="0" err="1">
                <a:effectLst/>
                <a:latin typeface="Times New Roman" panose="02020603050405020304" pitchFamily="18" charset="0"/>
              </a:rPr>
              <a:t>Scovell</a:t>
            </a:r>
            <a:r>
              <a:rPr lang="en-US" sz="2000" b="0" i="0" dirty="0">
                <a:effectLst/>
                <a:latin typeface="Times New Roman" panose="02020603050405020304" pitchFamily="18" charset="0"/>
              </a:rPr>
              <a:t>, Jamie Sherman, and Mark Claypool. “</a:t>
            </a:r>
            <a:r>
              <a:rPr lang="en-US" sz="2000" b="0" i="0" dirty="0">
                <a:solidFill>
                  <a:srgbClr val="92D050"/>
                </a:solidFill>
                <a:effectLst/>
                <a:latin typeface="Times New Roman" panose="02020603050405020304" pitchFamily="18" charset="0"/>
              </a:rPr>
              <a:t>Lower is Better? The Effects of Local Latencies on Competitive First-Person Shooter Game Players</a:t>
            </a:r>
            <a:r>
              <a:rPr lang="en-US" sz="2000" b="0" i="0" dirty="0">
                <a:effectLst/>
                <a:latin typeface="Times New Roman" panose="02020603050405020304" pitchFamily="18" charset="0"/>
              </a:rPr>
              <a:t>”, In </a:t>
            </a:r>
            <a:r>
              <a:rPr lang="en-US" sz="2000" b="0" i="1" dirty="0">
                <a:effectLst/>
                <a:latin typeface="Times New Roman" panose="02020603050405020304" pitchFamily="18" charset="0"/>
              </a:rPr>
              <a:t>Proceedings of the ACM Conference on Human Factors in Computing Systems (CHI)</a:t>
            </a:r>
            <a:r>
              <a:rPr lang="en-US" sz="2000" b="0" i="0" dirty="0">
                <a:effectLst/>
                <a:latin typeface="Times New Roman" panose="02020603050405020304" pitchFamily="18" charset="0"/>
              </a:rPr>
              <a:t>, Virtual Conference, May 8-13, 2021. Online at: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"/>
              </a:rPr>
              <a:t>http://www.cs.wpi.edu/~claypool/papers/csgo-lag-21/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E9C4614-B14F-4293-9506-282BE03DAB9F}"/>
              </a:ext>
            </a:extLst>
          </p:cNvPr>
          <p:cNvGrpSpPr/>
          <p:nvPr/>
        </p:nvGrpSpPr>
        <p:grpSpPr>
          <a:xfrm>
            <a:off x="3037915" y="4883839"/>
            <a:ext cx="9071007" cy="1762751"/>
            <a:chOff x="3037915" y="4883839"/>
            <a:chExt cx="9071007" cy="176275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F4F7974-D6F0-4B14-9677-9445844BCC56}"/>
                </a:ext>
              </a:extLst>
            </p:cNvPr>
            <p:cNvGrpSpPr/>
            <p:nvPr/>
          </p:nvGrpSpPr>
          <p:grpSpPr>
            <a:xfrm>
              <a:off x="3037915" y="5328755"/>
              <a:ext cx="9071007" cy="1317835"/>
              <a:chOff x="1620807" y="3761982"/>
              <a:chExt cx="9071007" cy="1317835"/>
            </a:xfrm>
          </p:grpSpPr>
          <p:sp>
            <p:nvSpPr>
              <p:cNvPr id="9" name="Right Arrow 45">
                <a:extLst>
                  <a:ext uri="{FF2B5EF4-FFF2-40B4-BE49-F238E27FC236}">
                    <a16:creationId xmlns:a16="http://schemas.microsoft.com/office/drawing/2014/main" id="{5D9C838D-23EB-490E-9544-0C17D04BA5D1}"/>
                  </a:ext>
                </a:extLst>
              </p:cNvPr>
              <p:cNvSpPr/>
              <p:nvPr/>
            </p:nvSpPr>
            <p:spPr>
              <a:xfrm>
                <a:off x="1788318" y="4416164"/>
                <a:ext cx="8615363" cy="28840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1D5C4AF-4D42-4BBA-BF47-F9CBA1B01C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785938" y="4183059"/>
                <a:ext cx="2380" cy="33126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197634-6FD6-4FD8-9447-7B7117751F45}"/>
                  </a:ext>
                </a:extLst>
              </p:cNvPr>
              <p:cNvSpPr txBox="1"/>
              <p:nvPr/>
            </p:nvSpPr>
            <p:spPr>
              <a:xfrm>
                <a:off x="1620807" y="3774039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0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3A1022C-4E04-4D7A-84CA-BD4B976EA2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366640" y="4168771"/>
                <a:ext cx="2380" cy="33126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662FEDB-708E-4340-BC0F-CC2C4BF04A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47342" y="4171946"/>
                <a:ext cx="2380" cy="33126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72D3D35-7D58-4D70-9280-292A7FE4D9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528045" y="4171947"/>
                <a:ext cx="2380" cy="33126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FF3CC8-30D3-43E4-A3F5-E2BA99EB3472}"/>
                  </a:ext>
                </a:extLst>
              </p:cNvPr>
              <p:cNvSpPr txBox="1"/>
              <p:nvPr/>
            </p:nvSpPr>
            <p:spPr>
              <a:xfrm>
                <a:off x="4041642" y="3774038"/>
                <a:ext cx="6511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100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E377C3-29D9-4ED6-B9E9-7658D61C2EF2}"/>
                  </a:ext>
                </a:extLst>
              </p:cNvPr>
              <p:cNvSpPr txBox="1"/>
              <p:nvPr/>
            </p:nvSpPr>
            <p:spPr>
              <a:xfrm>
                <a:off x="6590769" y="3761982"/>
                <a:ext cx="6511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200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96B896D-E557-40B8-8A88-82BA8B379FB8}"/>
                  </a:ext>
                </a:extLst>
              </p:cNvPr>
              <p:cNvSpPr txBox="1"/>
              <p:nvPr/>
            </p:nvSpPr>
            <p:spPr>
              <a:xfrm>
                <a:off x="9207235" y="3774037"/>
                <a:ext cx="6511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300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FCB4EDB-CEC1-4633-B16C-A52CB9CE5C0D}"/>
                  </a:ext>
                </a:extLst>
              </p:cNvPr>
              <p:cNvSpPr txBox="1"/>
              <p:nvPr/>
            </p:nvSpPr>
            <p:spPr>
              <a:xfrm>
                <a:off x="9955715" y="3975388"/>
                <a:ext cx="7360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(ms)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971785-FE16-44B0-9CB7-3B46AC6946ED}"/>
                  </a:ext>
                </a:extLst>
              </p:cNvPr>
              <p:cNvSpPr txBox="1"/>
              <p:nvPr/>
            </p:nvSpPr>
            <p:spPr>
              <a:xfrm>
                <a:off x="2187339" y="4679707"/>
                <a:ext cx="17718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dirty="0"/>
                  <a:t>Gaming system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36089F-9B1D-41E2-BDD1-B9DDFAC9C7DF}"/>
                  </a:ext>
                </a:extLst>
              </p:cNvPr>
              <p:cNvSpPr txBox="1"/>
              <p:nvPr/>
            </p:nvSpPr>
            <p:spPr>
              <a:xfrm>
                <a:off x="4984569" y="4661485"/>
                <a:ext cx="13901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dirty="0"/>
                  <a:t>Normal PCs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21D7E71-1FBB-46D4-B134-517E3F23F5F5}"/>
                  </a:ext>
                </a:extLst>
              </p:cNvPr>
              <p:cNvSpPr txBox="1"/>
              <p:nvPr/>
            </p:nvSpPr>
            <p:spPr>
              <a:xfrm>
                <a:off x="7409815" y="4661485"/>
                <a:ext cx="19916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Consoles, TV, etc.</a:t>
                </a:r>
                <a:endParaRPr lang="en-US" sz="200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C40DE47-800B-49CA-B4B1-A12246DB5776}"/>
                </a:ext>
              </a:extLst>
            </p:cNvPr>
            <p:cNvGrpSpPr/>
            <p:nvPr/>
          </p:nvGrpSpPr>
          <p:grpSpPr>
            <a:xfrm>
              <a:off x="3560383" y="4883839"/>
              <a:ext cx="495649" cy="1182970"/>
              <a:chOff x="2189409" y="3059963"/>
              <a:chExt cx="495649" cy="1479502"/>
            </a:xfrm>
          </p:grpSpPr>
          <p:sp>
            <p:nvSpPr>
              <p:cNvPr id="23" name="Down Arrow 59">
                <a:extLst>
                  <a:ext uri="{FF2B5EF4-FFF2-40B4-BE49-F238E27FC236}">
                    <a16:creationId xmlns:a16="http://schemas.microsoft.com/office/drawing/2014/main" id="{55A3149D-1563-4535-885E-E77BFA76A88F}"/>
                  </a:ext>
                </a:extLst>
              </p:cNvPr>
              <p:cNvSpPr/>
              <p:nvPr/>
            </p:nvSpPr>
            <p:spPr>
              <a:xfrm>
                <a:off x="2317538" y="3561057"/>
                <a:ext cx="239392" cy="978408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62A923-D157-400B-A7F7-700983860589}"/>
                  </a:ext>
                </a:extLst>
              </p:cNvPr>
              <p:cNvSpPr txBox="1"/>
              <p:nvPr/>
            </p:nvSpPr>
            <p:spPr>
              <a:xfrm>
                <a:off x="2189409" y="3059963"/>
                <a:ext cx="495649" cy="5175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25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25" name="Picture 4" descr="CSGO Update Log: All details about the Oct. 6 Update » TalkEsport">
            <a:extLst>
              <a:ext uri="{FF2B5EF4-FFF2-40B4-BE49-F238E27FC236}">
                <a16:creationId xmlns:a16="http://schemas.microsoft.com/office/drawing/2014/main" id="{A440852C-298E-4C58-AB1A-434AC24BC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520" y="3378653"/>
            <a:ext cx="2855791" cy="133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762F2ED-DA7C-4B13-AACA-4B7D831CFA34}"/>
              </a:ext>
            </a:extLst>
          </p:cNvPr>
          <p:cNvGrpSpPr/>
          <p:nvPr/>
        </p:nvGrpSpPr>
        <p:grpSpPr>
          <a:xfrm>
            <a:off x="3907965" y="3831453"/>
            <a:ext cx="2936627" cy="1077796"/>
            <a:chOff x="3907965" y="3831453"/>
            <a:chExt cx="2936627" cy="10777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2E01D36-3738-4E7F-AFEA-A9E1FDB36EB6}"/>
                </a:ext>
              </a:extLst>
            </p:cNvPr>
            <p:cNvSpPr txBox="1"/>
            <p:nvPr/>
          </p:nvSpPr>
          <p:spPr>
            <a:xfrm>
              <a:off x="4755564" y="3831453"/>
              <a:ext cx="12414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92D050"/>
                  </a:solidFill>
                </a:rPr>
                <a:t>EvLag</a:t>
              </a:r>
            </a:p>
          </p:txBody>
        </p:sp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1308BD51-EBBA-4D82-A599-8C5733D0F131}"/>
                </a:ext>
              </a:extLst>
            </p:cNvPr>
            <p:cNvSpPr/>
            <p:nvPr/>
          </p:nvSpPr>
          <p:spPr>
            <a:xfrm rot="5400000">
              <a:off x="5145446" y="3210103"/>
              <a:ext cx="461665" cy="2936627"/>
            </a:xfrm>
            <a:prstGeom prst="leftBrace">
              <a:avLst>
                <a:gd name="adj1" fmla="val 43884"/>
                <a:gd name="adj2" fmla="val 50189"/>
              </a:avLst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427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3E162-BB87-48ED-BCB9-BCCA5BC1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727" y="216844"/>
            <a:ext cx="10044545" cy="1325563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EvLag</a:t>
            </a:r>
            <a:r>
              <a:rPr lang="en-US" dirty="0"/>
              <a:t> – Example Study 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2CF29700-C6B9-4765-80CB-FB2547D99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027" y="1470650"/>
            <a:ext cx="6693321" cy="502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38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4DED2-AEFE-48F4-B7FC-EDB9D34B1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13" y="19285"/>
            <a:ext cx="9178403" cy="1325563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EvLag</a:t>
            </a:r>
            <a:r>
              <a:rPr lang="en-US" dirty="0"/>
              <a:t> – Demo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FDB1A-62E1-4E26-99E2-CCA9F0E29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2918" y="1035935"/>
            <a:ext cx="635137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hlinkClick r:id="rId2"/>
              </a:rPr>
              <a:t>https://web.cs.wpi.edu/~claypool/papers/evlag/</a:t>
            </a:r>
            <a:r>
              <a:rPr lang="en-US" sz="2400" dirty="0"/>
              <a:t> </a:t>
            </a:r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A10C4B-916F-4C25-9809-A6BDEDFC4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659" y="4088065"/>
            <a:ext cx="5241412" cy="2756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31909B-7E67-431C-8CDC-238CE9251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918" y="1487742"/>
            <a:ext cx="6038335" cy="260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62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95DE0-EAF0-426C-BD66-0A244C49B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404" y="225231"/>
            <a:ext cx="5525763" cy="132556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3EBD7-D81A-44DE-BB61-B71D115C5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348" y="1213043"/>
            <a:ext cx="5902036" cy="35319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Understanding latency helpful for designs and techniques to compensate</a:t>
            </a:r>
          </a:p>
          <a:p>
            <a:r>
              <a:rPr lang="en-US" dirty="0"/>
              <a:t>User studies must modify code, limiting use of commercial games</a:t>
            </a:r>
          </a:p>
          <a:p>
            <a:r>
              <a:rPr lang="en-US" dirty="0">
                <a:solidFill>
                  <a:srgbClr val="92D050"/>
                </a:solidFill>
              </a:rPr>
              <a:t>EvLag</a:t>
            </a:r>
            <a:r>
              <a:rPr lang="en-US" dirty="0"/>
              <a:t> – adds latency to input devices in Linux</a:t>
            </a:r>
          </a:p>
          <a:p>
            <a:pPr lvl="1"/>
            <a:r>
              <a:rPr lang="en-US" dirty="0"/>
              <a:t>Can be used for any application</a:t>
            </a:r>
          </a:p>
          <a:p>
            <a:pPr lvl="1"/>
            <a:r>
              <a:rPr lang="en-US" dirty="0"/>
              <a:t>Also logs input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C0D245-8B5D-4C03-B953-601257613B7F}"/>
              </a:ext>
            </a:extLst>
          </p:cNvPr>
          <p:cNvSpPr txBox="1">
            <a:spLocks/>
          </p:cNvSpPr>
          <p:nvPr/>
        </p:nvSpPr>
        <p:spPr>
          <a:xfrm>
            <a:off x="6096000" y="4628937"/>
            <a:ext cx="6194104" cy="22077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Download: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/>
              <a:t>apt package: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900" dirty="0">
                <a:hlinkClick r:id="rId2"/>
              </a:rPr>
              <a:t>https://web.cs.wpi.edu/~claypool/papers/evlag/install.html</a:t>
            </a:r>
            <a:r>
              <a:rPr lang="en-US" sz="1900" dirty="0"/>
              <a:t> 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/>
              <a:t>git repo: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hlinkClick r:id="rId3"/>
              </a:rPr>
              <a:t>https://claypool@bitbucket.org/claypool/evlag.git</a:t>
            </a:r>
            <a:r>
              <a:rPr lang="en-US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084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67838-B4AB-40E3-834D-3439205A0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216" y="151090"/>
            <a:ext cx="4049623" cy="1325563"/>
          </a:xfrm>
        </p:spPr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A7791-5B2C-444C-B027-E4FC603F4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2915" y="1629227"/>
            <a:ext cx="5694218" cy="4855261"/>
          </a:xfrm>
        </p:spPr>
        <p:txBody>
          <a:bodyPr>
            <a:normAutofit/>
          </a:bodyPr>
          <a:lstStyle/>
          <a:p>
            <a:r>
              <a:rPr lang="en-US" sz="3200" dirty="0"/>
              <a:t>Additional features</a:t>
            </a:r>
          </a:p>
          <a:p>
            <a:pPr lvl="1"/>
            <a:r>
              <a:rPr lang="en-US" sz="2800" dirty="0"/>
              <a:t>Enhanced parsing of logs (game controllers)</a:t>
            </a:r>
          </a:p>
          <a:p>
            <a:pPr lvl="1"/>
            <a:r>
              <a:rPr lang="en-US" sz="2800" dirty="0"/>
              <a:t>Different lag for each device</a:t>
            </a:r>
          </a:p>
          <a:p>
            <a:r>
              <a:rPr lang="en-US" sz="3200" dirty="0"/>
              <a:t>Additional studies of latency</a:t>
            </a:r>
          </a:p>
          <a:p>
            <a:pPr lvl="1"/>
            <a:r>
              <a:rPr lang="en-US" sz="2800" dirty="0"/>
              <a:t>Games, game actions, input devices</a:t>
            </a:r>
          </a:p>
          <a:p>
            <a:r>
              <a:rPr lang="en-US" sz="3200" dirty="0"/>
              <a:t>Similar tools for other platforms</a:t>
            </a:r>
          </a:p>
          <a:p>
            <a:pPr lvl="1"/>
            <a:r>
              <a:rPr lang="en-US" sz="2800" dirty="0"/>
              <a:t>Windows, Mac, Android, iOS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255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6FA7D-411C-461E-BD7E-CE60F057E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4605" y="291133"/>
            <a:ext cx="6458465" cy="132556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393E7-07F2-4279-A283-2369DEF8B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0670" y="1409051"/>
            <a:ext cx="5694218" cy="4580839"/>
          </a:xfrm>
        </p:spPr>
        <p:txBody>
          <a:bodyPr/>
          <a:lstStyle/>
          <a:p>
            <a:r>
              <a:rPr lang="en-US" dirty="0"/>
              <a:t>Latency degrades interactivity</a:t>
            </a:r>
          </a:p>
          <a:p>
            <a:r>
              <a:rPr lang="en-US" dirty="0"/>
              <a:t>Particularly for games</a:t>
            </a:r>
          </a:p>
          <a:p>
            <a:pPr lvl="1"/>
            <a:r>
              <a:rPr lang="en-US" dirty="0"/>
              <a:t>Highly interactive</a:t>
            </a:r>
          </a:p>
          <a:p>
            <a:pPr lvl="1"/>
            <a:r>
              <a:rPr lang="en-US" dirty="0"/>
              <a:t>Player performance matters</a:t>
            </a:r>
          </a:p>
          <a:p>
            <a:r>
              <a:rPr lang="en-US" dirty="0"/>
              <a:t>Techniques to mitigate (latency compensation)</a:t>
            </a:r>
          </a:p>
          <a:p>
            <a:pPr lvl="1"/>
            <a:r>
              <a:rPr lang="en-US" dirty="0"/>
              <a:t>But need more studies of latency on games and game actions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9" name="Picture 4" descr="Image result for interactivity">
            <a:extLst>
              <a:ext uri="{FF2B5EF4-FFF2-40B4-BE49-F238E27FC236}">
                <a16:creationId xmlns:a16="http://schemas.microsoft.com/office/drawing/2014/main" id="{21135FC1-0AB0-419B-B9E7-758BF8737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103" y="76949"/>
            <a:ext cx="1639330" cy="117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C8CFB02-4DD8-4023-A406-9F35C8245188}"/>
              </a:ext>
            </a:extLst>
          </p:cNvPr>
          <p:cNvGrpSpPr/>
          <p:nvPr/>
        </p:nvGrpSpPr>
        <p:grpSpPr>
          <a:xfrm>
            <a:off x="5482672" y="4870253"/>
            <a:ext cx="2746928" cy="1987747"/>
            <a:chOff x="1066800" y="2165058"/>
            <a:chExt cx="3709444" cy="243713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D7FFBDA-27D7-44A0-B517-030A6B7E1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2165058"/>
              <a:ext cx="3709444" cy="208656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1135B0D-C7B4-4803-B911-E2E7B3049D8F}"/>
                </a:ext>
              </a:extLst>
            </p:cNvPr>
            <p:cNvSpPr txBox="1"/>
            <p:nvPr/>
          </p:nvSpPr>
          <p:spPr>
            <a:xfrm>
              <a:off x="1428389" y="4224836"/>
              <a:ext cx="3210670" cy="377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[</a:t>
              </a:r>
              <a:r>
                <a:rPr lang="en-US" sz="1400" i="1" dirty="0"/>
                <a:t>Call of Duty</a:t>
              </a:r>
              <a:r>
                <a:rPr lang="en-US" sz="1400" dirty="0"/>
                <a:t>, Activision, 2003]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9B5AFE-F6D4-467F-B35D-F35E3FB164A2}"/>
              </a:ext>
            </a:extLst>
          </p:cNvPr>
          <p:cNvGrpSpPr/>
          <p:nvPr/>
        </p:nvGrpSpPr>
        <p:grpSpPr>
          <a:xfrm>
            <a:off x="8789773" y="4876801"/>
            <a:ext cx="3099440" cy="1981200"/>
            <a:chOff x="2667000" y="4724400"/>
            <a:chExt cx="4095480" cy="2189922"/>
          </a:xfrm>
        </p:grpSpPr>
        <p:pic>
          <p:nvPicPr>
            <p:cNvPr id="14" name="Picture 14" descr="http://i.imgur.com/ygirfpb.jpg">
              <a:extLst>
                <a:ext uri="{FF2B5EF4-FFF2-40B4-BE49-F238E27FC236}">
                  <a16:creationId xmlns:a16="http://schemas.microsoft.com/office/drawing/2014/main" id="{F992577D-C100-4A61-84A8-0166798E1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724400"/>
              <a:ext cx="4049280" cy="1874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5EA9A8F-E01E-4C08-AF1F-368269A320A9}"/>
                </a:ext>
              </a:extLst>
            </p:cNvPr>
            <p:cNvSpPr txBox="1"/>
            <p:nvPr/>
          </p:nvSpPr>
          <p:spPr>
            <a:xfrm>
              <a:off x="2777655" y="6559798"/>
              <a:ext cx="3984825" cy="3545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[League of Legends, Riot Games, 2009]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0380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F9E0-D29A-424C-81FD-04B4382A8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8533" y="2159139"/>
            <a:ext cx="6652846" cy="1938675"/>
          </a:xfrm>
        </p:spPr>
        <p:txBody>
          <a:bodyPr>
            <a:noAutofit/>
          </a:bodyPr>
          <a:lstStyle/>
          <a:p>
            <a:r>
              <a:rPr lang="en-US" sz="5400" b="0" i="0" dirty="0">
                <a:solidFill>
                  <a:srgbClr val="92D050"/>
                </a:solidFill>
                <a:effectLst/>
                <a:latin typeface="+mn-lt"/>
              </a:rPr>
              <a:t>EvLag</a:t>
            </a:r>
            <a:r>
              <a:rPr lang="en-US" sz="4800" b="0" i="0" dirty="0">
                <a:effectLst/>
                <a:latin typeface="+mn-lt"/>
              </a:rPr>
              <a:t> – A Tool for Monitoring and Lagging Linux Input Devices</a:t>
            </a:r>
            <a:endParaRPr lang="en-US" sz="4800" dirty="0">
              <a:latin typeface="+mn-lt"/>
            </a:endParaRPr>
          </a:p>
        </p:txBody>
      </p:sp>
      <p:pic>
        <p:nvPicPr>
          <p:cNvPr id="1026" name="Picture 2" descr="Resources | Marketing &amp; Communications | Offices | WPI">
            <a:extLst>
              <a:ext uri="{FF2B5EF4-FFF2-40B4-BE49-F238E27FC236}">
                <a16:creationId xmlns:a16="http://schemas.microsoft.com/office/drawing/2014/main" id="{23D70077-8C0C-45E9-954C-865A56D38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687" y="5511255"/>
            <a:ext cx="1852539" cy="143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8CC191D-3F1D-4E5F-BEB0-E1B25994331B}"/>
              </a:ext>
            </a:extLst>
          </p:cNvPr>
          <p:cNvSpPr txBox="1">
            <a:spLocks/>
          </p:cNvSpPr>
          <p:nvPr/>
        </p:nvSpPr>
        <p:spPr>
          <a:xfrm>
            <a:off x="5832940" y="4211156"/>
            <a:ext cx="5504033" cy="16135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/>
              <a:t>Shengmei</a:t>
            </a:r>
            <a:r>
              <a:rPr lang="en-US" sz="3600" dirty="0"/>
              <a:t> Liu  </a:t>
            </a:r>
          </a:p>
          <a:p>
            <a:r>
              <a:rPr lang="en-US" sz="3600" dirty="0"/>
              <a:t>and</a:t>
            </a:r>
          </a:p>
          <a:p>
            <a:r>
              <a:rPr lang="en-US" sz="3600" dirty="0">
                <a:solidFill>
                  <a:srgbClr val="00B0F0"/>
                </a:solidFill>
              </a:rPr>
              <a:t>Mark Claypool</a:t>
            </a:r>
            <a:endParaRPr lang="en-US" sz="3600" u="sng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BE0DAE-256E-406B-886B-D501DF764269}"/>
              </a:ext>
            </a:extLst>
          </p:cNvPr>
          <p:cNvSpPr txBox="1"/>
          <p:nvPr/>
        </p:nvSpPr>
        <p:spPr>
          <a:xfrm>
            <a:off x="5096661" y="759629"/>
            <a:ext cx="6976590" cy="76944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Thank-you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89406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764EB-3863-4E9F-BB08-7AE4EFB8C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13" y="19285"/>
            <a:ext cx="8807701" cy="132556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FAE7CD3-6255-4558-A928-6B694A6FA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811" y="1773214"/>
            <a:ext cx="3089189" cy="42984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A841D-2E33-4767-A4BC-33C098380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19" y="1628153"/>
            <a:ext cx="4289667" cy="2439752"/>
          </a:xfrm>
        </p:spPr>
        <p:txBody>
          <a:bodyPr>
            <a:normAutofit/>
          </a:bodyPr>
          <a:lstStyle/>
          <a:p>
            <a:r>
              <a:rPr lang="en-US" sz="3200" dirty="0"/>
              <a:t>Typically, via user study</a:t>
            </a:r>
          </a:p>
          <a:p>
            <a:pPr lvl="1"/>
            <a:r>
              <a:rPr lang="en-US" sz="2800" dirty="0"/>
              <a:t>Add latency</a:t>
            </a:r>
          </a:p>
          <a:p>
            <a:pPr lvl="1"/>
            <a:r>
              <a:rPr lang="en-US" sz="2800" dirty="0"/>
              <a:t>Play game</a:t>
            </a:r>
          </a:p>
          <a:p>
            <a:pPr lvl="1"/>
            <a:r>
              <a:rPr lang="en-US" sz="2800" dirty="0"/>
              <a:t>Measure perf, </a:t>
            </a:r>
            <a:r>
              <a:rPr lang="en-US" sz="2800" dirty="0" err="1"/>
              <a:t>QoE</a:t>
            </a:r>
            <a:endParaRPr lang="en-US" sz="2800" dirty="0"/>
          </a:p>
          <a:p>
            <a:pPr lvl="1"/>
            <a:r>
              <a:rPr lang="en-US" sz="2800" dirty="0"/>
              <a:t>Repeat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53D3B9-AECF-413F-86FE-A6AEAB94FAC3}"/>
              </a:ext>
            </a:extLst>
          </p:cNvPr>
          <p:cNvSpPr txBox="1">
            <a:spLocks/>
          </p:cNvSpPr>
          <p:nvPr/>
        </p:nvSpPr>
        <p:spPr>
          <a:xfrm>
            <a:off x="4916119" y="3922454"/>
            <a:ext cx="4289667" cy="2439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Must add lag to game</a:t>
            </a:r>
          </a:p>
          <a:p>
            <a:pPr lvl="1"/>
            <a:r>
              <a:rPr lang="en-US" sz="2800" dirty="0"/>
              <a:t>Limits games (open source)</a:t>
            </a:r>
          </a:p>
          <a:p>
            <a:pPr lvl="1"/>
            <a:r>
              <a:rPr lang="en-US" sz="2800" dirty="0"/>
              <a:t>Re-implement code (bugs)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364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72634-D3E3-4155-9541-B5A10BCBB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13" y="19285"/>
            <a:ext cx="8758273" cy="108458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36C8-8279-4E11-ADA5-8F7F087A8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6486" y="1103868"/>
            <a:ext cx="3188043" cy="4033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92D050"/>
                </a:solidFill>
              </a:rPr>
              <a:t>EvLag</a:t>
            </a:r>
          </a:p>
          <a:p>
            <a:r>
              <a:rPr lang="en-US" dirty="0"/>
              <a:t>Sits outside game, so can use with close source (commercial)</a:t>
            </a:r>
          </a:p>
          <a:p>
            <a:r>
              <a:rPr lang="en-US" dirty="0"/>
              <a:t>Latency to any Linux input device</a:t>
            </a:r>
          </a:p>
          <a:p>
            <a:r>
              <a:rPr lang="en-US" dirty="0"/>
              <a:t>Also logging of input events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88C5A2-3A92-4188-8DE3-2418749E1159}"/>
              </a:ext>
            </a:extLst>
          </p:cNvPr>
          <p:cNvSpPr txBox="1"/>
          <p:nvPr/>
        </p:nvSpPr>
        <p:spPr>
          <a:xfrm>
            <a:off x="5766486" y="5437477"/>
            <a:ext cx="6310184" cy="954107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</a:rPr>
              <a:t>This paper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features, implementation, evaluation, example use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98EB9D-A69D-4DBF-9967-1BB344A92250}"/>
              </a:ext>
            </a:extLst>
          </p:cNvPr>
          <p:cNvGrpSpPr/>
          <p:nvPr/>
        </p:nvGrpSpPr>
        <p:grpSpPr>
          <a:xfrm>
            <a:off x="9036907" y="1214591"/>
            <a:ext cx="2846118" cy="4033400"/>
            <a:chOff x="9036907" y="1214591"/>
            <a:chExt cx="2846118" cy="40334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9479755-291D-49A5-B0B8-353617126DA4}"/>
                </a:ext>
              </a:extLst>
            </p:cNvPr>
            <p:cNvGrpSpPr/>
            <p:nvPr/>
          </p:nvGrpSpPr>
          <p:grpSpPr>
            <a:xfrm>
              <a:off x="9036907" y="1214591"/>
              <a:ext cx="2846118" cy="4033400"/>
              <a:chOff x="9469449" y="1593043"/>
              <a:chExt cx="2528906" cy="3671914"/>
            </a:xfrm>
          </p:grpSpPr>
          <p:pic>
            <p:nvPicPr>
              <p:cNvPr id="7" name="Picture 6" descr="A picture containing graphical user interface&#10;&#10;Description automatically generated">
                <a:extLst>
                  <a:ext uri="{FF2B5EF4-FFF2-40B4-BE49-F238E27FC236}">
                    <a16:creationId xmlns:a16="http://schemas.microsoft.com/office/drawing/2014/main" id="{489013D8-471A-4A1D-995E-6C1681C389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69449" y="1593043"/>
                <a:ext cx="2528906" cy="3671914"/>
              </a:xfrm>
              <a:prstGeom prst="rect">
                <a:avLst/>
              </a:prstGeom>
            </p:spPr>
          </p:pic>
          <p:pic>
            <p:nvPicPr>
              <p:cNvPr id="8" name="Picture 2" descr="CSGO Steam Page Remains Deleted for Hours; Source 2 Upgrade on the Horizon?">
                <a:extLst>
                  <a:ext uri="{FF2B5EF4-FFF2-40B4-BE49-F238E27FC236}">
                    <a16:creationId xmlns:a16="http://schemas.microsoft.com/office/drawing/2014/main" id="{51B7DEA1-8E57-4571-8FDE-4C32DCB52B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4258" y="1637372"/>
                <a:ext cx="1859288" cy="104677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5EB68B-2BED-4402-BDF4-28ED5581AF6D}"/>
                </a:ext>
              </a:extLst>
            </p:cNvPr>
            <p:cNvSpPr/>
            <p:nvPr/>
          </p:nvSpPr>
          <p:spPr>
            <a:xfrm>
              <a:off x="9827741" y="3231291"/>
              <a:ext cx="1309816" cy="591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C9015D2-5BEE-403B-B407-3389CE0091BA}"/>
              </a:ext>
            </a:extLst>
          </p:cNvPr>
          <p:cNvSpPr txBox="1"/>
          <p:nvPr/>
        </p:nvSpPr>
        <p:spPr>
          <a:xfrm>
            <a:off x="10005167" y="3265214"/>
            <a:ext cx="1003416" cy="52322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EvLag</a:t>
            </a:r>
          </a:p>
        </p:txBody>
      </p:sp>
    </p:spTree>
    <p:extLst>
      <p:ext uri="{BB962C8B-B14F-4D97-AF65-F5344CB8AC3E}">
        <p14:creationId xmlns:p14="http://schemas.microsoft.com/office/powerpoint/2010/main" val="197870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0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D1322-1781-4ED0-AD03-12DF10A0D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6611-00AA-4540-8DCF-E735F8216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Introduction		(</a:t>
            </a:r>
            <a:r>
              <a:rPr lang="en-US" sz="3600" dirty="0">
                <a:solidFill>
                  <a:srgbClr val="92D050"/>
                </a:solidFill>
              </a:rPr>
              <a:t>done</a:t>
            </a:r>
            <a:r>
              <a:rPr lang="en-US" sz="3600" dirty="0"/>
              <a:t>)</a:t>
            </a:r>
          </a:p>
          <a:p>
            <a:r>
              <a:rPr lang="en-US" sz="3600" dirty="0"/>
              <a:t>Related Work		(</a:t>
            </a:r>
            <a:r>
              <a:rPr lang="en-US" sz="3600" dirty="0">
                <a:solidFill>
                  <a:srgbClr val="FF0000"/>
                </a:solidFill>
              </a:rPr>
              <a:t>next</a:t>
            </a:r>
            <a:r>
              <a:rPr lang="en-US" sz="3600" dirty="0"/>
              <a:t>)</a:t>
            </a:r>
          </a:p>
          <a:p>
            <a:r>
              <a:rPr lang="en-US" sz="3600" dirty="0"/>
              <a:t>Implementation</a:t>
            </a:r>
          </a:p>
          <a:p>
            <a:r>
              <a:rPr lang="en-US" sz="3600" dirty="0"/>
              <a:t>Evaluation</a:t>
            </a:r>
          </a:p>
          <a:p>
            <a:r>
              <a:rPr lang="en-US" sz="3600" dirty="0"/>
              <a:t>Use</a:t>
            </a:r>
          </a:p>
          <a:p>
            <a:r>
              <a:rPr lang="en-US" sz="36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397781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4EFA-B6A9-4FE6-B72C-CCC1497AE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13" y="19285"/>
            <a:ext cx="9112501" cy="1325563"/>
          </a:xfrm>
        </p:spPr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651DD-8BF1-424D-892C-18D8C860A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859" y="1252152"/>
            <a:ext cx="5962323" cy="53964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Network latency tools</a:t>
            </a:r>
          </a:p>
          <a:p>
            <a:pPr lvl="1"/>
            <a:r>
              <a:rPr lang="en-US" dirty="0"/>
              <a:t>Networking: </a:t>
            </a:r>
            <a:r>
              <a:rPr lang="en-US" dirty="0" err="1"/>
              <a:t>dummynet</a:t>
            </a:r>
            <a:r>
              <a:rPr lang="en-US" dirty="0"/>
              <a:t> [4], Clumsy [31], </a:t>
            </a:r>
            <a:r>
              <a:rPr lang="en-US" dirty="0" err="1"/>
              <a:t>MahiMahi</a:t>
            </a:r>
            <a:r>
              <a:rPr lang="en-US" dirty="0"/>
              <a:t> [18], </a:t>
            </a:r>
            <a:r>
              <a:rPr lang="en-US" dirty="0" err="1"/>
              <a:t>netem</a:t>
            </a:r>
            <a:r>
              <a:rPr lang="en-US" dirty="0"/>
              <a:t> [32]</a:t>
            </a:r>
          </a:p>
          <a:p>
            <a:pPr lvl="1"/>
            <a:r>
              <a:rPr lang="en-US" dirty="0"/>
              <a:t>Can be used for network latency, but not local latency</a:t>
            </a:r>
          </a:p>
          <a:p>
            <a:r>
              <a:rPr lang="en-US" dirty="0">
                <a:solidFill>
                  <a:srgbClr val="92D050"/>
                </a:solidFill>
              </a:rPr>
              <a:t>Local latency studies</a:t>
            </a:r>
          </a:p>
          <a:p>
            <a:pPr lvl="1"/>
            <a:r>
              <a:rPr lang="en-US" b="0" i="0" u="none" strike="noStrike" baseline="0" dirty="0">
                <a:latin typeface="LinLibertineT"/>
              </a:rPr>
              <a:t>[7, 8, 13, 16, 17, 20, 21, 29]</a:t>
            </a:r>
          </a:p>
          <a:p>
            <a:pPr lvl="1"/>
            <a:r>
              <a:rPr lang="en-US" b="0" i="0" u="none" strike="noStrike" baseline="0" dirty="0">
                <a:latin typeface="LinLibertineT"/>
              </a:rPr>
              <a:t>cloud-based game systems [26, 30]</a:t>
            </a:r>
          </a:p>
          <a:p>
            <a:pPr lvl="1"/>
            <a:r>
              <a:rPr lang="en-US" dirty="0">
                <a:latin typeface="LinLibertineT"/>
              </a:rPr>
              <a:t>All use same technique – modify small game/app with latency</a:t>
            </a:r>
          </a:p>
          <a:p>
            <a:r>
              <a:rPr lang="en-US" dirty="0">
                <a:solidFill>
                  <a:srgbClr val="92D050"/>
                </a:solidFill>
                <a:latin typeface="LinLibertineT"/>
              </a:rPr>
              <a:t>Measuring local latency</a:t>
            </a:r>
          </a:p>
          <a:p>
            <a:pPr lvl="1"/>
            <a:r>
              <a:rPr lang="en-US" dirty="0">
                <a:latin typeface="LinLibertineT"/>
              </a:rPr>
              <a:t>Camera, sensors [13, 24, 27, 33]</a:t>
            </a:r>
          </a:p>
          <a:p>
            <a:pPr lvl="1"/>
            <a:r>
              <a:rPr lang="en-US" dirty="0">
                <a:latin typeface="LinLibertineT"/>
              </a:rPr>
              <a:t>We use to verify EvLag 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25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D6586-8A3C-4BE4-A027-35D5D0C0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12" y="160638"/>
            <a:ext cx="9491441" cy="1325563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EvLag</a:t>
            </a:r>
            <a:r>
              <a:rPr lang="en-US" dirty="0"/>
              <a:t> –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8FCB4-08F8-43A3-B370-A3C1A81AF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5933" y="1486201"/>
            <a:ext cx="5694218" cy="5211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>
                <a:solidFill>
                  <a:srgbClr val="92D050"/>
                </a:solidFill>
              </a:rPr>
              <a:t>Features</a:t>
            </a:r>
            <a:endParaRPr lang="en-US" sz="3000" dirty="0">
              <a:solidFill>
                <a:srgbClr val="92D050"/>
              </a:solidFill>
            </a:endParaRPr>
          </a:p>
          <a:p>
            <a:pPr lvl="1"/>
            <a:r>
              <a:rPr lang="en-US" dirty="0"/>
              <a:t>Fixed latency to any input device</a:t>
            </a:r>
          </a:p>
          <a:p>
            <a:pPr lvl="1"/>
            <a:r>
              <a:rPr lang="en-US" dirty="0"/>
              <a:t>Lag multiple devices at once (e.g., keyboard and mouse)</a:t>
            </a:r>
          </a:p>
          <a:p>
            <a:pPr lvl="1"/>
            <a:r>
              <a:rPr lang="en-US" dirty="0"/>
              <a:t>Log input events, one file per device</a:t>
            </a:r>
          </a:p>
          <a:p>
            <a:pPr marL="0" indent="0">
              <a:buNone/>
            </a:pPr>
            <a:r>
              <a:rPr lang="en-US" sz="3500" dirty="0">
                <a:solidFill>
                  <a:srgbClr val="92D050"/>
                </a:solidFill>
              </a:rPr>
              <a:t>Implementation</a:t>
            </a:r>
          </a:p>
          <a:p>
            <a:pPr lvl="1"/>
            <a:r>
              <a:rPr lang="en-US" dirty="0"/>
              <a:t>Linux </a:t>
            </a:r>
            <a:r>
              <a:rPr lang="en-US" dirty="0" err="1"/>
              <a:t>evdev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Generalize raw input as character devices</a:t>
            </a:r>
          </a:p>
          <a:p>
            <a:pPr lvl="2"/>
            <a:r>
              <a:rPr lang="en-US" dirty="0"/>
              <a:t>/</a:t>
            </a:r>
            <a:r>
              <a:rPr lang="en-US" dirty="0">
                <a:latin typeface="Consolas" panose="020B0609020204030204" pitchFamily="49" charset="0"/>
              </a:rPr>
              <a:t>dev/input</a:t>
            </a:r>
          </a:p>
          <a:p>
            <a:pPr lvl="1"/>
            <a:r>
              <a:rPr lang="en-US" dirty="0"/>
              <a:t>Three threads</a:t>
            </a:r>
          </a:p>
          <a:p>
            <a:pPr lvl="2"/>
            <a:r>
              <a:rPr lang="en-US" dirty="0"/>
              <a:t>Reader, Writer – handle events</a:t>
            </a:r>
          </a:p>
          <a:p>
            <a:pPr lvl="2"/>
            <a:r>
              <a:rPr lang="en-US" dirty="0"/>
              <a:t>Main – setup, handles timers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5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14AAD-D831-4A49-8528-759598C60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78" y="0"/>
            <a:ext cx="10044545" cy="1325563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EvLag</a:t>
            </a:r>
            <a:r>
              <a:rPr lang="en-US" dirty="0"/>
              <a:t> – Implementation 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3F5EAC5-5BD0-4C03-A626-BA679CE08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267" y="1210559"/>
            <a:ext cx="7381929" cy="22431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9D10DA-2DF8-446E-9AFF-5423B56F4F4F}"/>
              </a:ext>
            </a:extLst>
          </p:cNvPr>
          <p:cNvSpPr txBox="1"/>
          <p:nvPr/>
        </p:nvSpPr>
        <p:spPr>
          <a:xfrm rot="16200000">
            <a:off x="3891272" y="2070526"/>
            <a:ext cx="1215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Reader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51F82E-4676-4198-88FD-5AA631054A74}"/>
              </a:ext>
            </a:extLst>
          </p:cNvPr>
          <p:cNvGrpSpPr/>
          <p:nvPr/>
        </p:nvGrpSpPr>
        <p:grpSpPr>
          <a:xfrm>
            <a:off x="4135572" y="3659777"/>
            <a:ext cx="7859639" cy="2812134"/>
            <a:chOff x="4135572" y="3659777"/>
            <a:chExt cx="7859639" cy="2812134"/>
          </a:xfrm>
        </p:grpSpPr>
        <p:pic>
          <p:nvPicPr>
            <p:cNvPr id="9" name="Content Placeholder 5" descr="Text&#10;&#10;Description automatically generated">
              <a:extLst>
                <a:ext uri="{FF2B5EF4-FFF2-40B4-BE49-F238E27FC236}">
                  <a16:creationId xmlns:a16="http://schemas.microsoft.com/office/drawing/2014/main" id="{D7EA2988-AC62-4B11-8418-47EF25F97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8792" y="3659777"/>
              <a:ext cx="7336419" cy="281213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75A0F1-06A3-4C1B-BC12-84E923F34E2E}"/>
                </a:ext>
              </a:extLst>
            </p:cNvPr>
            <p:cNvSpPr txBox="1"/>
            <p:nvPr/>
          </p:nvSpPr>
          <p:spPr>
            <a:xfrm rot="16200000">
              <a:off x="3837541" y="4938523"/>
              <a:ext cx="11192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Writer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84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A821E-6E65-470F-9448-F068FB035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313" y="299222"/>
            <a:ext cx="10044545" cy="1325563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EvLag</a:t>
            </a:r>
            <a:r>
              <a:rPr lang="en-US" dirty="0"/>
              <a:t> – Implementation 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A62BF6E-B93F-4F3A-8EAD-1EC7FAEEA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967" y="2046955"/>
            <a:ext cx="8209620" cy="4294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701133-0D93-4FA0-867F-2FEEA6931FF4}"/>
              </a:ext>
            </a:extLst>
          </p:cNvPr>
          <p:cNvSpPr txBox="1"/>
          <p:nvPr/>
        </p:nvSpPr>
        <p:spPr>
          <a:xfrm rot="16200000">
            <a:off x="3154922" y="3932805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Main</a:t>
            </a:r>
          </a:p>
        </p:txBody>
      </p:sp>
    </p:spTree>
    <p:extLst>
      <p:ext uri="{BB962C8B-B14F-4D97-AF65-F5344CB8AC3E}">
        <p14:creationId xmlns:p14="http://schemas.microsoft.com/office/powerpoint/2010/main" val="1200496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5177</TotalTime>
  <Words>761</Words>
  <Application>Microsoft Office PowerPoint</Application>
  <PresentationFormat>Widescreen</PresentationFormat>
  <Paragraphs>127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Consolas</vt:lpstr>
      <vt:lpstr>LinLibertineT</vt:lpstr>
      <vt:lpstr>Times New Roman</vt:lpstr>
      <vt:lpstr>Office Theme</vt:lpstr>
      <vt:lpstr>EvLag – A Tool for Monitoring and Lagging Linux Input Devices</vt:lpstr>
      <vt:lpstr>Introduction</vt:lpstr>
      <vt:lpstr>Introduction</vt:lpstr>
      <vt:lpstr>Introduction</vt:lpstr>
      <vt:lpstr>Outline</vt:lpstr>
      <vt:lpstr>Related Work</vt:lpstr>
      <vt:lpstr>EvLag – Overview</vt:lpstr>
      <vt:lpstr>EvLag – Implementation </vt:lpstr>
      <vt:lpstr>EvLag – Implementation </vt:lpstr>
      <vt:lpstr>EvLag – Usage </vt:lpstr>
      <vt:lpstr>EvLag – Utilities </vt:lpstr>
      <vt:lpstr>Outline</vt:lpstr>
      <vt:lpstr>Evaluation – Measuring  Local Latency</vt:lpstr>
      <vt:lpstr>Evaluation – Results </vt:lpstr>
      <vt:lpstr>EvLag – Example Study </vt:lpstr>
      <vt:lpstr>EvLag – Example Study </vt:lpstr>
      <vt:lpstr>EvLag – Demo </vt:lpstr>
      <vt:lpstr>Summary</vt:lpstr>
      <vt:lpstr>Future Work</vt:lpstr>
      <vt:lpstr>EvLag – A Tool for Monitoring and Lagging Linux Input Devices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Claypool, Mark L.</dc:creator>
  <cp:lastModifiedBy>Claypool, Mark L.</cp:lastModifiedBy>
  <cp:revision>202</cp:revision>
  <dcterms:created xsi:type="dcterms:W3CDTF">2020-09-23T12:06:09Z</dcterms:created>
  <dcterms:modified xsi:type="dcterms:W3CDTF">2021-09-15T17:38:09Z</dcterms:modified>
</cp:coreProperties>
</file>