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9" r:id="rId3"/>
    <p:sldId id="261" r:id="rId4"/>
    <p:sldId id="275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99FF"/>
    <a:srgbClr val="33CC33"/>
    <a:srgbClr val="FFFF00"/>
    <a:srgbClr val="FF3399"/>
    <a:srgbClr val="16150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91892" autoAdjust="0"/>
  </p:normalViewPr>
  <p:slideViewPr>
    <p:cSldViewPr snapToGrid="0">
      <p:cViewPr varScale="1">
        <p:scale>
          <a:sx n="58" d="100"/>
          <a:sy n="58" d="100"/>
        </p:scale>
        <p:origin x="3687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F5921-D708-44AB-BE60-D71453BE9E9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42711-0048-40CA-84D0-DBE5B991F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68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evlag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evlag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Shengmei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Liu and Mark Claypool. 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/>
              </a:rPr>
              <a:t>EvLag - A Tool for Monitoring and Lagging Linux Input Devices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In </a:t>
            </a:r>
            <a:r>
              <a:rPr lang="en-US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Proceedings of the ACM Multimedia Systems Conference (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MMSys</a:t>
            </a:r>
            <a:r>
              <a:rPr lang="en-US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Istanbul, Turkey, September 28 - October 1, 2021. Online at: 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/>
              </a:rPr>
              <a:t>http://www.cs.wpi.edu/~claypool/papers/evlag/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42711-0048-40CA-84D0-DBE5B991F3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36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Shengmei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Liu and Mark Claypool. 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/>
              </a:rPr>
              <a:t>EvLag - A Tool for Monitoring and Lagging Linux Input Devices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In </a:t>
            </a:r>
            <a:r>
              <a:rPr lang="en-US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Proceedings of the ACM Multimedia Systems Conference (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MMSys</a:t>
            </a:r>
            <a:r>
              <a:rPr lang="en-US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Istanbul, Turkey, September 28 - October 1, 2021. Online at: 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/>
              </a:rPr>
              <a:t>http://www.cs.wpi.edu/~claypool/papers/evlag/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42711-0048-40CA-84D0-DBE5B991F3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5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66B3E-4D37-459E-ADF6-2FC220B09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382" y="1191635"/>
            <a:ext cx="6151418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F8F79-6105-4E1B-AF0D-E0EF4EB9E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4382" y="4149436"/>
            <a:ext cx="6151418" cy="117763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C6E9F-B0F6-47D3-869F-E03F31E78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71D4-43DE-46DF-833D-B1DB0F730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E6F33-ECC1-4512-86B5-E4C0C2CD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8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DBD7-3290-4F91-A326-400F029E8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13" y="19285"/>
            <a:ext cx="10016836" cy="1325563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9726F-6305-451A-94A2-6A9D51518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964" y="1825625"/>
            <a:ext cx="5694218" cy="4351338"/>
          </a:xfrm>
        </p:spPr>
        <p:txBody>
          <a:bodyPr/>
          <a:lstStyle>
            <a:lvl2pPr>
              <a:buFont typeface="Calibri" panose="020F0502020204030204" pitchFamily="34" charset="0"/>
              <a:buChar char="‒"/>
              <a:defRPr/>
            </a:lvl2pPr>
            <a:lvl3pPr>
              <a:buFont typeface="Calibri" panose="020F0502020204030204" pitchFamily="34" charset="0"/>
              <a:buChar char="⁺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0DB3C-505A-40D9-8912-5CBDC40F8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4EBC9-A5D3-41AE-9BEE-AEE0A754E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536CC-7341-4A89-84A4-778CD43F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5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AB784-F8B0-4E62-9727-27EEC8498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16836" cy="1325563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7EEC9-455B-4233-B88B-60B8D2B8A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33800" y="1847850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D5695-D1C2-45E9-B5EE-09CE570F0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8709" y="1847850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2825C-79D6-425D-AAD8-A60B5DCC5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4AACB-5D3A-49FF-B662-8731B915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E884C-035F-4C76-9B0F-A7315655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4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3173-FC51-4BB6-87F3-20BEC9D26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022176" cy="1325563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797B2-8296-4CF8-B14B-88A261E87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1293" y="1690688"/>
            <a:ext cx="3889414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F9E92-F13C-4712-9A16-87DE77435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51293" y="2514600"/>
            <a:ext cx="388941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971FE-4CA8-467B-98AC-4492E2B03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9" y="1690688"/>
            <a:ext cx="3908569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A28D5-2B8D-4F90-B360-DF646B47C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9" y="2514600"/>
            <a:ext cx="39085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245E65-C8AA-489B-9CAD-80E596CC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B47D74-73A5-425A-A2EB-BAF38C63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9B4668-85CC-4718-A69A-0F56822A5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7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68750-5CD9-42A1-9587-249CE232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4545" cy="1325563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B9E4B-0FBD-417E-A1B4-FBBA44A0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C7DA9-58E4-4DAC-B168-6B9EDD9B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C3276-2337-4731-8F2A-2F288B8BF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8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59F9CF-E0B2-4B3C-87B3-D147E1B2B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EE92AB-A182-4C0D-AAFD-166484FFD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79339-7D3E-422A-9C6C-4818EEA3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6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6CFAEB-661E-4D76-8425-FB1A6765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679" y="18255"/>
            <a:ext cx="99941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DDEFC-9EFD-4B9D-BDED-454923BE1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9963" y="1439056"/>
            <a:ext cx="5971310" cy="4737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CE4D9-DD60-4077-AD99-FF30F22C5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E9DD9-3901-49BB-8DE4-FC7523A4FE2F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3F5A9-80E9-465E-8930-300208C60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D1B79-13C5-422E-8526-9BDA1D862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8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eb.cs.wpi.edu/~claypool/papers/evla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F9E0-D29A-424C-81FD-04B4382A8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4783" y="982333"/>
            <a:ext cx="6652846" cy="1938675"/>
          </a:xfrm>
        </p:spPr>
        <p:txBody>
          <a:bodyPr>
            <a:noAutofit/>
          </a:bodyPr>
          <a:lstStyle/>
          <a:p>
            <a:r>
              <a:rPr lang="en-US" sz="5400" b="0" i="0" dirty="0">
                <a:solidFill>
                  <a:srgbClr val="92D050"/>
                </a:solidFill>
                <a:effectLst/>
                <a:latin typeface="+mn-lt"/>
              </a:rPr>
              <a:t>EvLag</a:t>
            </a:r>
            <a:r>
              <a:rPr lang="en-US" sz="4800" b="0" i="0" dirty="0">
                <a:effectLst/>
                <a:latin typeface="+mn-lt"/>
              </a:rPr>
              <a:t> – A Tool for Monitoring and Lagging Linux Input Devices</a:t>
            </a:r>
            <a:endParaRPr lang="en-US" sz="4800" dirty="0">
              <a:latin typeface="+mn-lt"/>
            </a:endParaRPr>
          </a:p>
        </p:txBody>
      </p:sp>
      <p:pic>
        <p:nvPicPr>
          <p:cNvPr id="1026" name="Picture 2" descr="Resources | Marketing &amp; Communications | Offices | WPI">
            <a:extLst>
              <a:ext uri="{FF2B5EF4-FFF2-40B4-BE49-F238E27FC236}">
                <a16:creationId xmlns:a16="http://schemas.microsoft.com/office/drawing/2014/main" id="{23D70077-8C0C-45E9-954C-865A56D38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937" y="4904504"/>
            <a:ext cx="1852539" cy="143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8CC191D-3F1D-4E5F-BEB0-E1B25994331B}"/>
              </a:ext>
            </a:extLst>
          </p:cNvPr>
          <p:cNvSpPr txBox="1">
            <a:spLocks/>
          </p:cNvSpPr>
          <p:nvPr/>
        </p:nvSpPr>
        <p:spPr>
          <a:xfrm>
            <a:off x="5949190" y="3349032"/>
            <a:ext cx="5504033" cy="16135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/>
              <a:t>Shengmei</a:t>
            </a:r>
            <a:r>
              <a:rPr lang="en-US" sz="3600" dirty="0"/>
              <a:t> Liu </a:t>
            </a:r>
          </a:p>
          <a:p>
            <a:r>
              <a:rPr lang="en-US" sz="3600" dirty="0"/>
              <a:t>and</a:t>
            </a:r>
          </a:p>
          <a:p>
            <a:r>
              <a:rPr lang="en-US" sz="3600" dirty="0">
                <a:solidFill>
                  <a:srgbClr val="00B0F0"/>
                </a:solidFill>
              </a:rPr>
              <a:t>Mark Claypool</a:t>
            </a:r>
            <a:endParaRPr lang="en-US" sz="3600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3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6FA7D-411C-461E-BD7E-CE60F057E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4605" y="291133"/>
            <a:ext cx="6458465" cy="1325563"/>
          </a:xfrm>
        </p:spPr>
        <p:txBody>
          <a:bodyPr/>
          <a:lstStyle/>
          <a:p>
            <a:r>
              <a:rPr lang="en-US" dirty="0"/>
              <a:t>Studying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393E7-07F2-4279-A283-2369DEF8B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0670" y="1919416"/>
            <a:ext cx="5694218" cy="4070474"/>
          </a:xfrm>
        </p:spPr>
        <p:txBody>
          <a:bodyPr/>
          <a:lstStyle/>
          <a:p>
            <a:r>
              <a:rPr lang="en-US" dirty="0"/>
              <a:t>Latency degrades interactivity</a:t>
            </a:r>
          </a:p>
          <a:p>
            <a:r>
              <a:rPr lang="en-US" dirty="0"/>
              <a:t>Particularly for games</a:t>
            </a:r>
          </a:p>
          <a:p>
            <a:pPr lvl="1"/>
            <a:r>
              <a:rPr lang="en-US" dirty="0"/>
              <a:t>Highly interactive</a:t>
            </a:r>
          </a:p>
          <a:p>
            <a:pPr lvl="1"/>
            <a:r>
              <a:rPr lang="en-US" dirty="0"/>
              <a:t>Player performance matters</a:t>
            </a:r>
          </a:p>
          <a:p>
            <a:r>
              <a:rPr lang="en-US" dirty="0"/>
              <a:t>Science via user studies</a:t>
            </a:r>
          </a:p>
          <a:p>
            <a:pPr lvl="1"/>
            <a:r>
              <a:rPr lang="en-US" dirty="0"/>
              <a:t>Add latency, test with users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9" name="Picture 4" descr="Image result for interactivity">
            <a:extLst>
              <a:ext uri="{FF2B5EF4-FFF2-40B4-BE49-F238E27FC236}">
                <a16:creationId xmlns:a16="http://schemas.microsoft.com/office/drawing/2014/main" id="{21135FC1-0AB0-419B-B9E7-758BF8737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011" y="397683"/>
            <a:ext cx="1639330" cy="117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C8CFB02-4DD8-4023-A406-9F35C8245188}"/>
              </a:ext>
            </a:extLst>
          </p:cNvPr>
          <p:cNvGrpSpPr/>
          <p:nvPr/>
        </p:nvGrpSpPr>
        <p:grpSpPr>
          <a:xfrm>
            <a:off x="5482672" y="4870253"/>
            <a:ext cx="2746928" cy="1987747"/>
            <a:chOff x="1066800" y="2165058"/>
            <a:chExt cx="3709444" cy="243713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D7FFBDA-27D7-44A0-B517-030A6B7E1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2165058"/>
              <a:ext cx="3709444" cy="208656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1135B0D-C7B4-4803-B911-E2E7B3049D8F}"/>
                </a:ext>
              </a:extLst>
            </p:cNvPr>
            <p:cNvSpPr txBox="1"/>
            <p:nvPr/>
          </p:nvSpPr>
          <p:spPr>
            <a:xfrm>
              <a:off x="1428389" y="4224836"/>
              <a:ext cx="3210670" cy="377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[</a:t>
              </a:r>
              <a:r>
                <a:rPr lang="en-US" sz="1400" i="1" dirty="0"/>
                <a:t>Call of Duty</a:t>
              </a:r>
              <a:r>
                <a:rPr lang="en-US" sz="1400" dirty="0"/>
                <a:t>, Activision, 2003]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9B5AFE-F6D4-467F-B35D-F35E3FB164A2}"/>
              </a:ext>
            </a:extLst>
          </p:cNvPr>
          <p:cNvGrpSpPr/>
          <p:nvPr/>
        </p:nvGrpSpPr>
        <p:grpSpPr>
          <a:xfrm>
            <a:off x="8789773" y="4876801"/>
            <a:ext cx="3099440" cy="1981200"/>
            <a:chOff x="2667000" y="4724400"/>
            <a:chExt cx="4095480" cy="2189922"/>
          </a:xfrm>
        </p:grpSpPr>
        <p:pic>
          <p:nvPicPr>
            <p:cNvPr id="14" name="Picture 14" descr="http://i.imgur.com/ygirfpb.jpg">
              <a:extLst>
                <a:ext uri="{FF2B5EF4-FFF2-40B4-BE49-F238E27FC236}">
                  <a16:creationId xmlns:a16="http://schemas.microsoft.com/office/drawing/2014/main" id="{F992577D-C100-4A61-84A8-0166798E1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724400"/>
              <a:ext cx="4049280" cy="1874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5EA9A8F-E01E-4C08-AF1F-368269A320A9}"/>
                </a:ext>
              </a:extLst>
            </p:cNvPr>
            <p:cNvSpPr txBox="1"/>
            <p:nvPr/>
          </p:nvSpPr>
          <p:spPr>
            <a:xfrm>
              <a:off x="2777655" y="6559798"/>
              <a:ext cx="3984825" cy="3545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[League of Legends, Riot Games, 2009]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038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72634-D3E3-4155-9541-B5A10BCBB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752" y="36739"/>
            <a:ext cx="8758273" cy="1084583"/>
          </a:xfrm>
        </p:spPr>
        <p:txBody>
          <a:bodyPr/>
          <a:lstStyle/>
          <a:p>
            <a:r>
              <a:rPr lang="en-US" dirty="0"/>
              <a:t>Challenge – Adding Latency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88C5A2-3A92-4188-8DE3-2418749E1159}"/>
              </a:ext>
            </a:extLst>
          </p:cNvPr>
          <p:cNvSpPr txBox="1"/>
          <p:nvPr/>
        </p:nvSpPr>
        <p:spPr>
          <a:xfrm>
            <a:off x="5777774" y="5495616"/>
            <a:ext cx="6310184" cy="954107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</a:rPr>
              <a:t>This paper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features, implementation, evaluation, example use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98EB9D-A69D-4DBF-9967-1BB344A92250}"/>
              </a:ext>
            </a:extLst>
          </p:cNvPr>
          <p:cNvGrpSpPr/>
          <p:nvPr/>
        </p:nvGrpSpPr>
        <p:grpSpPr>
          <a:xfrm>
            <a:off x="9036907" y="1214591"/>
            <a:ext cx="2846118" cy="4033400"/>
            <a:chOff x="9036907" y="1214591"/>
            <a:chExt cx="2846118" cy="40334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9479755-291D-49A5-B0B8-353617126DA4}"/>
                </a:ext>
              </a:extLst>
            </p:cNvPr>
            <p:cNvGrpSpPr/>
            <p:nvPr/>
          </p:nvGrpSpPr>
          <p:grpSpPr>
            <a:xfrm>
              <a:off x="9036907" y="1214591"/>
              <a:ext cx="2846118" cy="4033400"/>
              <a:chOff x="9469449" y="1593043"/>
              <a:chExt cx="2528906" cy="3671914"/>
            </a:xfrm>
          </p:grpSpPr>
          <p:pic>
            <p:nvPicPr>
              <p:cNvPr id="7" name="Picture 6" descr="A picture containing graphical user interface&#10;&#10;Description automatically generated">
                <a:extLst>
                  <a:ext uri="{FF2B5EF4-FFF2-40B4-BE49-F238E27FC236}">
                    <a16:creationId xmlns:a16="http://schemas.microsoft.com/office/drawing/2014/main" id="{489013D8-471A-4A1D-995E-6C1681C389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69449" y="1593043"/>
                <a:ext cx="2528906" cy="3671914"/>
              </a:xfrm>
              <a:prstGeom prst="rect">
                <a:avLst/>
              </a:prstGeom>
            </p:spPr>
          </p:pic>
          <p:pic>
            <p:nvPicPr>
              <p:cNvPr id="8" name="Picture 2" descr="CSGO Steam Page Remains Deleted for Hours; Source 2 Upgrade on the Horizon?">
                <a:extLst>
                  <a:ext uri="{FF2B5EF4-FFF2-40B4-BE49-F238E27FC236}">
                    <a16:creationId xmlns:a16="http://schemas.microsoft.com/office/drawing/2014/main" id="{51B7DEA1-8E57-4571-8FDE-4C32DCB52B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4258" y="1637372"/>
                <a:ext cx="1859288" cy="104677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5EB68B-2BED-4402-BDF4-28ED5581AF6D}"/>
                </a:ext>
              </a:extLst>
            </p:cNvPr>
            <p:cNvSpPr/>
            <p:nvPr/>
          </p:nvSpPr>
          <p:spPr>
            <a:xfrm>
              <a:off x="9827741" y="3231291"/>
              <a:ext cx="1309816" cy="591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C9015D2-5BEE-403B-B407-3389CE0091BA}"/>
              </a:ext>
            </a:extLst>
          </p:cNvPr>
          <p:cNvSpPr txBox="1"/>
          <p:nvPr/>
        </p:nvSpPr>
        <p:spPr>
          <a:xfrm>
            <a:off x="10005167" y="3265214"/>
            <a:ext cx="1003416" cy="52322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EvLag</a:t>
            </a:r>
          </a:p>
        </p:txBody>
      </p:sp>
      <p:pic>
        <p:nvPicPr>
          <p:cNvPr id="12" name="Picture 1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03CE37C-9F34-4337-9BDC-AA76DE93E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677" y="1103868"/>
            <a:ext cx="3089189" cy="429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0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4DED2-AEFE-48F4-B7FC-EDB9D34B1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13" y="19285"/>
            <a:ext cx="9178403" cy="1325563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EvLag</a:t>
            </a:r>
            <a:r>
              <a:rPr lang="en-US" dirty="0"/>
              <a:t> – Demo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FDB1A-62E1-4E26-99E2-CCA9F0E29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2918" y="1035935"/>
            <a:ext cx="635137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hlinkClick r:id="rId2"/>
              </a:rPr>
              <a:t>https://web.cs.wpi.edu/~claypool/papers/evlag/</a:t>
            </a:r>
            <a:r>
              <a:rPr lang="en-US" sz="2400" dirty="0"/>
              <a:t> </a:t>
            </a:r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A10C4B-916F-4C25-9809-A6BDEDFC4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659" y="4088065"/>
            <a:ext cx="5241412" cy="2756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31909B-7E67-431C-8CDC-238CE9251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918" y="1487742"/>
            <a:ext cx="6038335" cy="260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62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F9E0-D29A-424C-81FD-04B4382A8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8533" y="2159139"/>
            <a:ext cx="6652846" cy="1938675"/>
          </a:xfrm>
        </p:spPr>
        <p:txBody>
          <a:bodyPr>
            <a:noAutofit/>
          </a:bodyPr>
          <a:lstStyle/>
          <a:p>
            <a:r>
              <a:rPr lang="en-US" sz="5400" b="0" i="0" dirty="0">
                <a:solidFill>
                  <a:srgbClr val="92D050"/>
                </a:solidFill>
                <a:effectLst/>
                <a:latin typeface="+mn-lt"/>
              </a:rPr>
              <a:t>EvLag</a:t>
            </a:r>
            <a:r>
              <a:rPr lang="en-US" sz="4800" b="0" i="0" dirty="0">
                <a:effectLst/>
                <a:latin typeface="+mn-lt"/>
              </a:rPr>
              <a:t> – A Tool for Monitoring and Lagging Linux Input Devices</a:t>
            </a:r>
            <a:endParaRPr lang="en-US" sz="4800" dirty="0">
              <a:latin typeface="+mn-lt"/>
            </a:endParaRPr>
          </a:p>
        </p:txBody>
      </p:sp>
      <p:pic>
        <p:nvPicPr>
          <p:cNvPr id="1026" name="Picture 2" descr="Resources | Marketing &amp; Communications | Offices | WPI">
            <a:extLst>
              <a:ext uri="{FF2B5EF4-FFF2-40B4-BE49-F238E27FC236}">
                <a16:creationId xmlns:a16="http://schemas.microsoft.com/office/drawing/2014/main" id="{23D70077-8C0C-45E9-954C-865A56D38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687" y="5511255"/>
            <a:ext cx="1852539" cy="143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8CC191D-3F1D-4E5F-BEB0-E1B25994331B}"/>
              </a:ext>
            </a:extLst>
          </p:cNvPr>
          <p:cNvSpPr txBox="1">
            <a:spLocks/>
          </p:cNvSpPr>
          <p:nvPr/>
        </p:nvSpPr>
        <p:spPr>
          <a:xfrm>
            <a:off x="5832940" y="4211156"/>
            <a:ext cx="5504033" cy="16135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/>
              <a:t>Shengmei</a:t>
            </a:r>
            <a:r>
              <a:rPr lang="en-US" sz="3600" dirty="0"/>
              <a:t> Liu  </a:t>
            </a:r>
          </a:p>
          <a:p>
            <a:r>
              <a:rPr lang="en-US" sz="3600" dirty="0"/>
              <a:t>and</a:t>
            </a:r>
          </a:p>
          <a:p>
            <a:r>
              <a:rPr lang="en-US" sz="3600" dirty="0">
                <a:solidFill>
                  <a:srgbClr val="00B0F0"/>
                </a:solidFill>
              </a:rPr>
              <a:t>Mark Claypool</a:t>
            </a:r>
            <a:endParaRPr lang="en-US" sz="3600" u="sng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BE0DAE-256E-406B-886B-D501DF764269}"/>
              </a:ext>
            </a:extLst>
          </p:cNvPr>
          <p:cNvSpPr txBox="1"/>
          <p:nvPr/>
        </p:nvSpPr>
        <p:spPr>
          <a:xfrm>
            <a:off x="5096661" y="759629"/>
            <a:ext cx="6976590" cy="76944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Thank-you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894069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5182</TotalTime>
  <Words>236</Words>
  <Application>Microsoft Office PowerPoint</Application>
  <PresentationFormat>Widescreen</PresentationFormat>
  <Paragraphs>27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EvLag – A Tool for Monitoring and Lagging Linux Input Devices</vt:lpstr>
      <vt:lpstr>Studying Latency</vt:lpstr>
      <vt:lpstr>Challenge – Adding Latency</vt:lpstr>
      <vt:lpstr>EvLag – Demo </vt:lpstr>
      <vt:lpstr>EvLag – A Tool for Monitoring and Lagging Linux Input Devices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Claypool, Mark L.</dc:creator>
  <cp:lastModifiedBy>Claypool, Mark L.</cp:lastModifiedBy>
  <cp:revision>204</cp:revision>
  <dcterms:created xsi:type="dcterms:W3CDTF">2020-09-23T12:06:09Z</dcterms:created>
  <dcterms:modified xsi:type="dcterms:W3CDTF">2021-09-15T17:44:15Z</dcterms:modified>
</cp:coreProperties>
</file>