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333" r:id="rId4"/>
    <p:sldId id="359" r:id="rId5"/>
    <p:sldId id="366" r:id="rId6"/>
    <p:sldId id="267" r:id="rId7"/>
    <p:sldId id="268" r:id="rId8"/>
    <p:sldId id="356" r:id="rId9"/>
    <p:sldId id="357" r:id="rId10"/>
    <p:sldId id="378" r:id="rId11"/>
    <p:sldId id="388" r:id="rId12"/>
    <p:sldId id="389" r:id="rId13"/>
    <p:sldId id="379" r:id="rId14"/>
    <p:sldId id="390" r:id="rId15"/>
    <p:sldId id="380" r:id="rId16"/>
    <p:sldId id="365" r:id="rId17"/>
    <p:sldId id="362" r:id="rId18"/>
    <p:sldId id="376" r:id="rId19"/>
    <p:sldId id="391" r:id="rId20"/>
    <p:sldId id="384" r:id="rId21"/>
    <p:sldId id="392" r:id="rId22"/>
    <p:sldId id="367" r:id="rId23"/>
    <p:sldId id="369" r:id="rId24"/>
    <p:sldId id="371" r:id="rId25"/>
    <p:sldId id="364" r:id="rId26"/>
    <p:sldId id="385" r:id="rId27"/>
    <p:sldId id="386" r:id="rId28"/>
    <p:sldId id="387" r:id="rId29"/>
    <p:sldId id="381" r:id="rId30"/>
    <p:sldId id="382" r:id="rId31"/>
    <p:sldId id="383" r:id="rId32"/>
    <p:sldId id="363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0099FF"/>
    <a:srgbClr val="CCFF99"/>
    <a:srgbClr val="CCFFFF"/>
    <a:srgbClr val="99FF66"/>
    <a:srgbClr val="0033CC"/>
    <a:srgbClr val="99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4" autoAdjust="0"/>
    <p:restoredTop sz="93515" autoAdjust="0"/>
  </p:normalViewPr>
  <p:slideViewPr>
    <p:cSldViewPr>
      <p:cViewPr>
        <p:scale>
          <a:sx n="62" d="100"/>
          <a:sy n="62" d="100"/>
        </p:scale>
        <p:origin x="74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3552E0-EAFE-480E-A28E-DDA57204706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BB6F33-5644-4E2B-AA7B-0A9B2099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F7E17D-D239-487F-BE92-A67B78C17E6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F2049A-BBD6-4CA0-86E8-28002AE8B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rizzl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rizzle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Jiawei Sun and Mark Claypool.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Evaluating Streaming and Latency Compensation in a Cloud-based Game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15th IARIA Advanced International Conference on Telecommunications (AICT)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Nice, France, July 28 - August 2, 2019.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http://www.cs.wpi.edu/~claypool/papers/drizzle/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3F3F480A-F138-4AD1-AD5B-00300FCA2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96B514-3174-4E7D-B475-11FC96C701F8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CE9D88A-90FE-45FD-962E-82A140B1B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54765E0-FDD6-48A8-A70D-536849AF7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31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Jiawei Sun and Mark Claypool.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Evaluating Streaming and Latency Compensation in a Cloud-based Game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15th IARIA Advanced International Conference on Telecommunications (AICT)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Nice, France, July 28 - August 2, 2019.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http://www.cs.wpi.edu/~claypool/papers/drizzle/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E53D-3171-4BCD-9E29-DFB4937CBB14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24C-C8DE-4AF3-979F-E0BF428F0F2F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015-8B07-4994-8D3A-5F43A538B148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9CD-C202-4639-A3AB-7FCF6D6DFDB7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3F2-6ED2-422A-A516-DF9619DBB5F5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F85-FE03-44DB-9FF0-BFA31E5DE58B}" type="datetime1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91FC-FEB2-4E96-AC18-75F385DA2C1D}" type="datetime1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323C-1338-445F-A730-989F96E9ED4A}" type="datetime1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FDE1-934C-44AC-9976-8A8DDC2DE727}" type="datetime1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FBBF-3B73-4583-9E61-F0C0D824E642}" type="datetime1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D57-775E-4227-9066-3FED2180E1FE}" type="datetime1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CA1-638A-4958-A305-93AA4797B063}" type="datetime1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Evaluating Streaming and Latency Compensation in a Cloud-based Game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Jiawei Sun and </a:t>
            </a:r>
            <a:r>
              <a:rPr lang="en-US" dirty="0">
                <a:solidFill>
                  <a:srgbClr val="0070C0"/>
                </a:solidFill>
              </a:rPr>
              <a:t>Mark Claypool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Worcester Polytechnic Institute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478046"/>
            <a:ext cx="1905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0"/>
    </mc:Choice>
    <mc:Fallback xmlns="">
      <p:transition spd="slow" advTm="208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6B12C5-3D09-4BF0-8633-654F3D35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27" y="-14127"/>
            <a:ext cx="8229600" cy="1143000"/>
          </a:xfrm>
        </p:spPr>
        <p:txBody>
          <a:bodyPr/>
          <a:lstStyle/>
          <a:p>
            <a:r>
              <a:rPr lang="en-US" dirty="0"/>
              <a:t>Related Work (1 of 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ED9206-DFDB-41B1-821E-86F6EFA4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69" y="4754961"/>
            <a:ext cx="8001000" cy="188651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Cloud-based Game Systems</a:t>
            </a:r>
          </a:p>
          <a:p>
            <a:pPr lvl="1"/>
            <a:r>
              <a:rPr lang="en-US" dirty="0"/>
              <a:t>Architectures </a:t>
            </a:r>
            <a:r>
              <a:rPr lang="en-US" sz="2400" dirty="0"/>
              <a:t>[Huang et al, 2013] [Shea et al., 2013]</a:t>
            </a:r>
          </a:p>
          <a:p>
            <a:pPr lvl="1"/>
            <a:r>
              <a:rPr lang="en-US" dirty="0"/>
              <a:t>Streaming approaches </a:t>
            </a:r>
            <a:r>
              <a:rPr lang="en-US" sz="2400" dirty="0"/>
              <a:t>[De Winter, 2006] [Shea et al., 2013]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Most use video streaming </a:t>
            </a:r>
            <a:r>
              <a:rPr lang="en-US" dirty="0"/>
              <a:t>and</a:t>
            </a:r>
            <a:r>
              <a:rPr lang="en-US" dirty="0">
                <a:solidFill>
                  <a:srgbClr val="0070C0"/>
                </a:solidFill>
              </a:rPr>
              <a:t> little comparison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6119-8E59-459E-8D44-D1DEB4F0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B0E00-6204-4426-8944-2FDAAF60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0" y="1212765"/>
            <a:ext cx="4555638" cy="30781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15AE960-ED34-4A37-B78E-763900BC9290}"/>
              </a:ext>
            </a:extLst>
          </p:cNvPr>
          <p:cNvGrpSpPr/>
          <p:nvPr/>
        </p:nvGrpSpPr>
        <p:grpSpPr>
          <a:xfrm>
            <a:off x="5556965" y="1297249"/>
            <a:ext cx="2793096" cy="2980605"/>
            <a:chOff x="228600" y="2286000"/>
            <a:chExt cx="2793096" cy="298060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498A2D-765D-42E6-A942-E65F1876DC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747" y="2338932"/>
              <a:ext cx="2627949" cy="2860310"/>
              <a:chOff x="1909770" y="1208643"/>
              <a:chExt cx="5037667" cy="548309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632131-31C3-4DA4-8151-5B463380FA7E}"/>
                  </a:ext>
                </a:extLst>
              </p:cNvPr>
              <p:cNvGrpSpPr/>
              <p:nvPr/>
            </p:nvGrpSpPr>
            <p:grpSpPr>
              <a:xfrm>
                <a:off x="1909770" y="1208643"/>
                <a:ext cx="5037667" cy="1790013"/>
                <a:chOff x="3401325" y="412034"/>
                <a:chExt cx="5633358" cy="2039892"/>
              </a:xfrm>
            </p:grpSpPr>
            <p:sp>
              <p:nvSpPr>
                <p:cNvPr id="69" name="Line 9">
                  <a:extLst>
                    <a:ext uri="{FF2B5EF4-FFF2-40B4-BE49-F238E27FC236}">
                      <a16:creationId xmlns:a16="http://schemas.microsoft.com/office/drawing/2014/main" id="{59AA3259-D1E0-4EE9-A8B2-6BB02A237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0094" y="1555394"/>
                  <a:ext cx="36608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pic>
              <p:nvPicPr>
                <p:cNvPr id="70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2ECD6A6C-763E-47DD-AD2C-281D9845DA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1325" y="680900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1" name="Right Arrow 20">
                  <a:extLst>
                    <a:ext uri="{FF2B5EF4-FFF2-40B4-BE49-F238E27FC236}">
                      <a16:creationId xmlns:a16="http://schemas.microsoft.com/office/drawing/2014/main" id="{CFCB63CF-AC9D-42D8-A62B-461543062186}"/>
                    </a:ext>
                  </a:extLst>
                </p:cNvPr>
                <p:cNvSpPr/>
                <p:nvPr/>
              </p:nvSpPr>
              <p:spPr>
                <a:xfrm rot="10800000">
                  <a:off x="4756549" y="1167607"/>
                  <a:ext cx="609600" cy="24296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CAD2FA4-91DE-4CAA-A820-730872148608}"/>
                    </a:ext>
                  </a:extLst>
                </p:cNvPr>
                <p:cNvSpPr txBox="1"/>
                <p:nvPr/>
              </p:nvSpPr>
              <p:spPr>
                <a:xfrm>
                  <a:off x="3412157" y="412034"/>
                  <a:ext cx="1110597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Thin Client</a:t>
                  </a: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AC72EF4D-D453-4C54-8008-B984A15829FF}"/>
                    </a:ext>
                  </a:extLst>
                </p:cNvPr>
                <p:cNvGrpSpPr/>
                <p:nvPr/>
              </p:nvGrpSpPr>
              <p:grpSpPr>
                <a:xfrm>
                  <a:off x="3457237" y="859008"/>
                  <a:ext cx="1182296" cy="702452"/>
                  <a:chOff x="4929759" y="4812962"/>
                  <a:chExt cx="1182296" cy="702452"/>
                </a:xfrm>
              </p:grpSpPr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3A1763AE-D4DE-4E8D-A539-03363A2B9E09}"/>
                      </a:ext>
                    </a:extLst>
                  </p:cNvPr>
                  <p:cNvSpPr/>
                  <p:nvPr/>
                </p:nvSpPr>
                <p:spPr>
                  <a:xfrm>
                    <a:off x="4937787" y="4812962"/>
                    <a:ext cx="1166241" cy="70245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53274BDF-60CA-4A5F-8D31-B9CAA37A2FF5}"/>
                      </a:ext>
                    </a:extLst>
                  </p:cNvPr>
                  <p:cNvGrpSpPr/>
                  <p:nvPr/>
                </p:nvGrpSpPr>
                <p:grpSpPr>
                  <a:xfrm>
                    <a:off x="4929759" y="4841023"/>
                    <a:ext cx="1182296" cy="605121"/>
                    <a:chOff x="2412135" y="2156848"/>
                    <a:chExt cx="1182296" cy="605121"/>
                  </a:xfrm>
                </p:grpSpPr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2F59AA19-5D25-421F-941A-166DFF647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3513" y="2183345"/>
                      <a:ext cx="690918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A0B5803E-BFB2-4480-B806-C905809416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2135" y="2156848"/>
                      <a:ext cx="534997" cy="60512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8060595A-92EC-4E98-9FA4-AE07F1983F76}"/>
                    </a:ext>
                  </a:extLst>
                </p:cNvPr>
                <p:cNvGrpSpPr/>
                <p:nvPr/>
              </p:nvGrpSpPr>
              <p:grpSpPr>
                <a:xfrm>
                  <a:off x="5477856" y="680900"/>
                  <a:ext cx="2459412" cy="791188"/>
                  <a:chOff x="4531593" y="1667459"/>
                  <a:chExt cx="2459412" cy="791188"/>
                </a:xfrm>
              </p:grpSpPr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8C664D99-C245-4555-8525-865902E9FBC5}"/>
                      </a:ext>
                    </a:extLst>
                  </p:cNvPr>
                  <p:cNvSpPr txBox="1"/>
                  <p:nvPr/>
                </p:nvSpPr>
                <p:spPr>
                  <a:xfrm>
                    <a:off x="5111634" y="1667459"/>
                    <a:ext cx="1144960" cy="369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500" dirty="0"/>
                      <a:t>Game frames</a:t>
                    </a:r>
                  </a:p>
                </p:txBody>
              </p: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1223A430-159E-406B-B1B8-F40C3C301F47}"/>
                      </a:ext>
                    </a:extLst>
                  </p:cNvPr>
                  <p:cNvGrpSpPr/>
                  <p:nvPr/>
                </p:nvGrpSpPr>
                <p:grpSpPr>
                  <a:xfrm>
                    <a:off x="4531593" y="1984044"/>
                    <a:ext cx="2459412" cy="474603"/>
                    <a:chOff x="4531593" y="1984044"/>
                    <a:chExt cx="2459412" cy="474603"/>
                  </a:xfrm>
                </p:grpSpPr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E02AFDE5-A49D-4423-90D9-A40B3EC15D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31593" y="2017272"/>
                      <a:ext cx="866140" cy="441374"/>
                      <a:chOff x="4735434" y="4851786"/>
                      <a:chExt cx="866140" cy="441374"/>
                    </a:xfrm>
                  </p:grpSpPr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EF7BD545-0DA5-437D-AC28-0079A77DB6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5434" y="4860727"/>
                        <a:ext cx="757167" cy="4324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0"/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D2482AFE-A813-4F88-B363-14C9A4DD7A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6580" y="4881555"/>
                        <a:ext cx="534994" cy="2689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____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/___o\</a:t>
                        </a: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13377CCA-AA54-480E-87C0-B319C07EB1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7357" y="4851786"/>
                        <a:ext cx="426452" cy="3361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\  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~==-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 </a:t>
                        </a:r>
                      </a:p>
                    </p:txBody>
                  </p:sp>
                </p:grpSp>
                <p:grpSp>
                  <p:nvGrpSpPr>
                    <p:cNvPr id="80" name="Group 79">
                      <a:extLst>
                        <a:ext uri="{FF2B5EF4-FFF2-40B4-BE49-F238E27FC236}">
                          <a16:creationId xmlns:a16="http://schemas.microsoft.com/office/drawing/2014/main" id="{D29CDC37-D8CE-4C50-B332-34259D4E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55164" y="2017272"/>
                      <a:ext cx="866140" cy="441374"/>
                      <a:chOff x="4735434" y="4851786"/>
                      <a:chExt cx="866140" cy="441374"/>
                    </a:xfrm>
                  </p:grpSpPr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34E1FD02-FE21-4C33-9337-B780B72612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5434" y="4860727"/>
                        <a:ext cx="757167" cy="4324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0"/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6625681F-E1D6-4844-9F64-1F12F61483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6580" y="4881555"/>
                        <a:ext cx="534994" cy="2689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____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/___o\</a:t>
                        </a:r>
                      </a:p>
                    </p:txBody>
                  </p:sp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BC65E5AC-2BA3-48FE-ADD9-8D5E6F17A8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7357" y="4851786"/>
                        <a:ext cx="426452" cy="3361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\  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~==-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 </a:t>
                        </a:r>
                      </a:p>
                    </p:txBody>
                  </p:sp>
                </p:grpSp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3E449048-A841-4AD4-85D7-FC3E437428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4255" y="1984044"/>
                      <a:ext cx="836750" cy="474603"/>
                      <a:chOff x="6314191" y="5039244"/>
                      <a:chExt cx="836750" cy="474603"/>
                    </a:xfrm>
                  </p:grpSpPr>
                  <p:sp>
                    <p:nvSpPr>
                      <p:cNvPr id="82" name="Rectangle 81">
                        <a:extLst>
                          <a:ext uri="{FF2B5EF4-FFF2-40B4-BE49-F238E27FC236}">
                            <a16:creationId xmlns:a16="http://schemas.microsoft.com/office/drawing/2014/main" id="{4D09FBF2-F0C5-4E47-9DC7-2F585DB4F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191" y="5081414"/>
                        <a:ext cx="757167" cy="4324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0"/>
                      </a:p>
                    </p:txBody>
                  </p:sp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1D60FCF7-884D-46E5-B319-615B61FC9A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56114" y="5072473"/>
                        <a:ext cx="426452" cy="3361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\  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~==-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 </a:t>
                        </a:r>
                      </a:p>
                    </p:txBody>
                  </p:sp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E158ED1F-3856-4067-963C-CCCDA93441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7541" y="5039244"/>
                        <a:ext cx="533400" cy="30255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C0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.**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C0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**.**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C0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*.* </a:t>
                        </a:r>
                      </a:p>
                    </p:txBody>
                  </p:sp>
                </p:grpSp>
              </p:grp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BE3C691-4FAE-426A-93DD-1FB7D6C0AA0F}"/>
                    </a:ext>
                  </a:extLst>
                </p:cNvPr>
                <p:cNvSpPr txBox="1"/>
                <p:nvPr/>
              </p:nvSpPr>
              <p:spPr>
                <a:xfrm>
                  <a:off x="4834875" y="1880424"/>
                  <a:ext cx="2464479" cy="571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Image Streaming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B04A00C-144C-4083-B18B-3FBAD703DC02}"/>
                    </a:ext>
                  </a:extLst>
                </p:cNvPr>
                <p:cNvSpPr txBox="1"/>
                <p:nvPr/>
              </p:nvSpPr>
              <p:spPr>
                <a:xfrm>
                  <a:off x="8205860" y="1053796"/>
                  <a:ext cx="828823" cy="403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2069A22-E99E-42A6-A2C3-BFC83E834E70}"/>
                  </a:ext>
                </a:extLst>
              </p:cNvPr>
              <p:cNvGrpSpPr/>
              <p:nvPr/>
            </p:nvGrpSpPr>
            <p:grpSpPr>
              <a:xfrm>
                <a:off x="1909770" y="3035400"/>
                <a:ext cx="5037667" cy="1771249"/>
                <a:chOff x="3428751" y="2624350"/>
                <a:chExt cx="5633358" cy="2018509"/>
              </a:xfrm>
            </p:grpSpPr>
            <p:sp>
              <p:nvSpPr>
                <p:cNvPr id="41" name="Line 9">
                  <a:extLst>
                    <a:ext uri="{FF2B5EF4-FFF2-40B4-BE49-F238E27FC236}">
                      <a16:creationId xmlns:a16="http://schemas.microsoft.com/office/drawing/2014/main" id="{D35520DE-00BD-422A-BF7A-4E51BA6EA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7520" y="3767710"/>
                  <a:ext cx="36608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pic>
              <p:nvPicPr>
                <p:cNvPr id="42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0AF729D5-868D-410E-B3A4-23BE642CCB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8751" y="2893216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Right Arrow 20">
                  <a:extLst>
                    <a:ext uri="{FF2B5EF4-FFF2-40B4-BE49-F238E27FC236}">
                      <a16:creationId xmlns:a16="http://schemas.microsoft.com/office/drawing/2014/main" id="{D5BE4377-05D7-465B-BDCA-7CAE204DECD1}"/>
                    </a:ext>
                  </a:extLst>
                </p:cNvPr>
                <p:cNvSpPr/>
                <p:nvPr/>
              </p:nvSpPr>
              <p:spPr>
                <a:xfrm rot="10800000">
                  <a:off x="4783975" y="3379923"/>
                  <a:ext cx="609600" cy="24296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2F3FF02-6DB9-4184-8143-CC77F0993CA1}"/>
                    </a:ext>
                  </a:extLst>
                </p:cNvPr>
                <p:cNvSpPr txBox="1"/>
                <p:nvPr/>
              </p:nvSpPr>
              <p:spPr>
                <a:xfrm>
                  <a:off x="3439583" y="2624350"/>
                  <a:ext cx="1110597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Thin Client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DF8EC6B4-6EB7-4B23-AE03-A0C7CBEB6F05}"/>
                    </a:ext>
                  </a:extLst>
                </p:cNvPr>
                <p:cNvGrpSpPr/>
                <p:nvPr/>
              </p:nvGrpSpPr>
              <p:grpSpPr>
                <a:xfrm>
                  <a:off x="3484663" y="3071324"/>
                  <a:ext cx="1182296" cy="702452"/>
                  <a:chOff x="4929759" y="4812962"/>
                  <a:chExt cx="1182296" cy="702452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84831F45-6C0B-4659-AA9E-C6F80F0FDD15}"/>
                      </a:ext>
                    </a:extLst>
                  </p:cNvPr>
                  <p:cNvSpPr/>
                  <p:nvPr/>
                </p:nvSpPr>
                <p:spPr>
                  <a:xfrm>
                    <a:off x="4937787" y="4812962"/>
                    <a:ext cx="1166241" cy="70245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3EB70859-AB0F-44CD-B5F3-ADEBE06DCE22}"/>
                      </a:ext>
                    </a:extLst>
                  </p:cNvPr>
                  <p:cNvGrpSpPr/>
                  <p:nvPr/>
                </p:nvGrpSpPr>
                <p:grpSpPr>
                  <a:xfrm>
                    <a:off x="4929759" y="4841023"/>
                    <a:ext cx="1182296" cy="605120"/>
                    <a:chOff x="2412135" y="2156848"/>
                    <a:chExt cx="1182296" cy="605120"/>
                  </a:xfrm>
                </p:grpSpPr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C0C0AA8B-BD7B-4E5C-AA43-33B32CB90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3513" y="2183344"/>
                      <a:ext cx="690918" cy="40341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B64560E7-6698-4FD2-992B-DF17B963D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2135" y="2156848"/>
                      <a:ext cx="534997" cy="6051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41BC98-43BA-43DD-8A51-473AA9E5FACA}"/>
                    </a:ext>
                  </a:extLst>
                </p:cNvPr>
                <p:cNvSpPr txBox="1"/>
                <p:nvPr/>
              </p:nvSpPr>
              <p:spPr>
                <a:xfrm>
                  <a:off x="4905778" y="4071357"/>
                  <a:ext cx="2419808" cy="571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Video Streaming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D4ACBFF-D008-451F-8F8C-B54A0130CC64}"/>
                    </a:ext>
                  </a:extLst>
                </p:cNvPr>
                <p:cNvSpPr txBox="1"/>
                <p:nvPr/>
              </p:nvSpPr>
              <p:spPr>
                <a:xfrm>
                  <a:off x="8233286" y="3266112"/>
                  <a:ext cx="828823" cy="403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28A56024-1478-4864-ABF2-E12024CBC272}"/>
                    </a:ext>
                  </a:extLst>
                </p:cNvPr>
                <p:cNvGrpSpPr/>
                <p:nvPr/>
              </p:nvGrpSpPr>
              <p:grpSpPr>
                <a:xfrm>
                  <a:off x="5505282" y="2893216"/>
                  <a:ext cx="2426134" cy="1065053"/>
                  <a:chOff x="5505282" y="2893216"/>
                  <a:chExt cx="2426134" cy="1065053"/>
                </a:xfrm>
              </p:grpSpPr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7A17ED2-83DA-4FD6-ACB0-E3E2A2B127A3}"/>
                      </a:ext>
                    </a:extLst>
                  </p:cNvPr>
                  <p:cNvSpPr txBox="1"/>
                  <p:nvPr/>
                </p:nvSpPr>
                <p:spPr>
                  <a:xfrm>
                    <a:off x="6085323" y="2893216"/>
                    <a:ext cx="1144959" cy="369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500" dirty="0"/>
                      <a:t>Game frames</a:t>
                    </a:r>
                  </a:p>
                </p:txBody>
              </p: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32006D4-E51F-4AD5-BE1E-0D553B519BE6}"/>
                      </a:ext>
                    </a:extLst>
                  </p:cNvPr>
                  <p:cNvGrpSpPr/>
                  <p:nvPr/>
                </p:nvGrpSpPr>
                <p:grpSpPr>
                  <a:xfrm>
                    <a:off x="5505282" y="3240159"/>
                    <a:ext cx="866140" cy="441374"/>
                    <a:chOff x="4735434" y="4851786"/>
                    <a:chExt cx="866140" cy="441374"/>
                  </a:xfrm>
                </p:grpSpPr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0F8B089B-2481-4760-90C6-28E056F60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5434" y="4860727"/>
                      <a:ext cx="757167" cy="432433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8ED7FBDA-2C39-4E1C-88BA-CFA58D43F4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6578" y="4881555"/>
                      <a:ext cx="534996" cy="26894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8930D45D-0C7B-4C02-AECC-4AD0608F92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7357" y="4851786"/>
                      <a:ext cx="426453" cy="33617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B06617E-9AE8-4444-81D6-266A44DCD149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27" y="3344141"/>
                    <a:ext cx="551486" cy="552897"/>
                    <a:chOff x="1729751" y="4970645"/>
                    <a:chExt cx="551486" cy="552897"/>
                  </a:xfrm>
                </p:grpSpPr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0E96835F-36D9-4F31-820E-7D233FD822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7762" y="4985657"/>
                      <a:ext cx="495464" cy="24697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BAD19D52-8F7A-4F58-B0A0-FC99F9B5F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2215" y="4985657"/>
                      <a:ext cx="359022" cy="53788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____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BFC5B7C8-B22C-4151-8168-010ADEE23F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9751" y="4970645"/>
                      <a:ext cx="336023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6CF062C7-AD28-4B58-A018-D386DB65703D}"/>
                      </a:ext>
                    </a:extLst>
                  </p:cNvPr>
                  <p:cNvGrpSpPr/>
                  <p:nvPr/>
                </p:nvGrpSpPr>
                <p:grpSpPr>
                  <a:xfrm>
                    <a:off x="6862469" y="3319530"/>
                    <a:ext cx="565394" cy="638739"/>
                    <a:chOff x="1284518" y="3847133"/>
                    <a:chExt cx="565394" cy="638739"/>
                  </a:xfrm>
                </p:grpSpPr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7582F890-C4A5-4EF3-94B8-9D1F7A38D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2529" y="3885229"/>
                      <a:ext cx="495464" cy="24697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D1887962-5A5E-4F0C-85F4-9B9F0A5F6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4518" y="3870217"/>
                      <a:ext cx="336023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81E30E24-A908-4749-B1F4-0AC3CF7E10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1917" y="3847133"/>
                      <a:ext cx="357995" cy="6387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.**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**.**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*.* </a:t>
                      </a:r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7A19BA41-BF30-45F5-8CA8-9F0B12FB5AC8}"/>
                      </a:ext>
                    </a:extLst>
                  </p:cNvPr>
                  <p:cNvGrpSpPr/>
                  <p:nvPr/>
                </p:nvGrpSpPr>
                <p:grpSpPr>
                  <a:xfrm>
                    <a:off x="7407941" y="3344140"/>
                    <a:ext cx="523475" cy="403414"/>
                    <a:chOff x="1284518" y="3870217"/>
                    <a:chExt cx="523475" cy="403414"/>
                  </a:xfrm>
                </p:grpSpPr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7A02CD13-622F-4716-B73E-933666459F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2529" y="3885229"/>
                      <a:ext cx="495464" cy="24697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54B9E20B-2AF7-4F81-8096-D2DC1B7BF0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4518" y="3870217"/>
                      <a:ext cx="336023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27A9870-B762-4A2B-8417-100616024528}"/>
                  </a:ext>
                </a:extLst>
              </p:cNvPr>
              <p:cNvGrpSpPr/>
              <p:nvPr/>
            </p:nvGrpSpPr>
            <p:grpSpPr>
              <a:xfrm>
                <a:off x="1909770" y="4929913"/>
                <a:ext cx="5037667" cy="1761824"/>
                <a:chOff x="3523397" y="4674985"/>
                <a:chExt cx="5633358" cy="2007768"/>
              </a:xfrm>
            </p:grpSpPr>
            <p:sp>
              <p:nvSpPr>
                <p:cNvPr id="16" name="Line 9">
                  <a:extLst>
                    <a:ext uri="{FF2B5EF4-FFF2-40B4-BE49-F238E27FC236}">
                      <a16:creationId xmlns:a16="http://schemas.microsoft.com/office/drawing/2014/main" id="{C3A1ACB3-CB47-4985-93B2-9B4E42630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2166" y="5818345"/>
                  <a:ext cx="36608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pic>
              <p:nvPicPr>
                <p:cNvPr id="17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FF81B9D9-F191-46E3-9D95-A25BF632A4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3397" y="4943851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ight Arrow 20">
                  <a:extLst>
                    <a:ext uri="{FF2B5EF4-FFF2-40B4-BE49-F238E27FC236}">
                      <a16:creationId xmlns:a16="http://schemas.microsoft.com/office/drawing/2014/main" id="{FE448359-F007-46A5-9AE9-5CA178533EF3}"/>
                    </a:ext>
                  </a:extLst>
                </p:cNvPr>
                <p:cNvSpPr/>
                <p:nvPr/>
              </p:nvSpPr>
              <p:spPr>
                <a:xfrm rot="10800000">
                  <a:off x="4878621" y="5430558"/>
                  <a:ext cx="609600" cy="24296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A1D459-116F-4BAC-8083-B2E3949BA19A}"/>
                    </a:ext>
                  </a:extLst>
                </p:cNvPr>
                <p:cNvSpPr txBox="1"/>
                <p:nvPr/>
              </p:nvSpPr>
              <p:spPr>
                <a:xfrm>
                  <a:off x="3534229" y="4674985"/>
                  <a:ext cx="1110597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Thin Client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E1B9EE6B-EADE-4426-A744-0ACE4E440C59}"/>
                    </a:ext>
                  </a:extLst>
                </p:cNvPr>
                <p:cNvGrpSpPr/>
                <p:nvPr/>
              </p:nvGrpSpPr>
              <p:grpSpPr>
                <a:xfrm>
                  <a:off x="3579309" y="5121959"/>
                  <a:ext cx="1182296" cy="702452"/>
                  <a:chOff x="4929759" y="4812962"/>
                  <a:chExt cx="1182296" cy="702452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D0C0A63D-0A3B-485B-AE26-BF5E902FE0DF}"/>
                      </a:ext>
                    </a:extLst>
                  </p:cNvPr>
                  <p:cNvSpPr/>
                  <p:nvPr/>
                </p:nvSpPr>
                <p:spPr>
                  <a:xfrm>
                    <a:off x="4937787" y="4812962"/>
                    <a:ext cx="1166241" cy="70245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8B3AFFDC-951D-45E2-AD2F-F06C7BE47047}"/>
                      </a:ext>
                    </a:extLst>
                  </p:cNvPr>
                  <p:cNvGrpSpPr/>
                  <p:nvPr/>
                </p:nvGrpSpPr>
                <p:grpSpPr>
                  <a:xfrm>
                    <a:off x="4929759" y="4841023"/>
                    <a:ext cx="1182296" cy="605121"/>
                    <a:chOff x="2412135" y="2156848"/>
                    <a:chExt cx="1182296" cy="605121"/>
                  </a:xfrm>
                </p:grpSpPr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CE4F1AF1-3120-4E00-9DC5-46E6A11BE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3513" y="2183345"/>
                      <a:ext cx="690918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56BC2B47-2DEA-4963-B4D0-8CAE5AB3A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2135" y="2156848"/>
                      <a:ext cx="534997" cy="60512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3A7DB7F-0888-4A2E-BF0B-C63300A22686}"/>
                    </a:ext>
                  </a:extLst>
                </p:cNvPr>
                <p:cNvSpPr txBox="1"/>
                <p:nvPr/>
              </p:nvSpPr>
              <p:spPr>
                <a:xfrm>
                  <a:off x="4861018" y="6111251"/>
                  <a:ext cx="2784050" cy="571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/>
                    <a:t>Graphics Streaming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97544AD-154F-4324-AAAB-2897BC6968A3}"/>
                    </a:ext>
                  </a:extLst>
                </p:cNvPr>
                <p:cNvSpPr txBox="1"/>
                <p:nvPr/>
              </p:nvSpPr>
              <p:spPr>
                <a:xfrm>
                  <a:off x="8327932" y="5316747"/>
                  <a:ext cx="828823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4DC2DAE6-631E-45F0-9E0A-A2351F7563A1}"/>
                    </a:ext>
                  </a:extLst>
                </p:cNvPr>
                <p:cNvGrpSpPr/>
                <p:nvPr/>
              </p:nvGrpSpPr>
              <p:grpSpPr>
                <a:xfrm>
                  <a:off x="5573306" y="4873267"/>
                  <a:ext cx="2225195" cy="1090824"/>
                  <a:chOff x="5573306" y="4873267"/>
                  <a:chExt cx="2225195" cy="1090824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2CA570B-99CB-4A2F-BA06-290B1097CE93}"/>
                      </a:ext>
                    </a:extLst>
                  </p:cNvPr>
                  <p:cNvSpPr txBox="1"/>
                  <p:nvPr/>
                </p:nvSpPr>
                <p:spPr>
                  <a:xfrm>
                    <a:off x="6077992" y="4873267"/>
                    <a:ext cx="1144959" cy="369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500" dirty="0"/>
                      <a:t>Game frames</a:t>
                    </a:r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AF473D84-408E-493C-807D-2C8828583620}"/>
                      </a:ext>
                    </a:extLst>
                  </p:cNvPr>
                  <p:cNvGrpSpPr/>
                  <p:nvPr/>
                </p:nvGrpSpPr>
                <p:grpSpPr>
                  <a:xfrm>
                    <a:off x="5573306" y="5190881"/>
                    <a:ext cx="319400" cy="773210"/>
                    <a:chOff x="1677592" y="5264347"/>
                    <a:chExt cx="319400" cy="773210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240D0A62-2D93-4FC8-A9B4-DC6FE53E6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773210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 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_o\</a:t>
                      </a: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FF7B2E6E-D1BA-4643-9A2B-4992D053F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CCF46AA9-1AE9-4AC0-8CAF-14B6EAD2918A}"/>
                      </a:ext>
                    </a:extLst>
                  </p:cNvPr>
                  <p:cNvGrpSpPr/>
                  <p:nvPr/>
                </p:nvGrpSpPr>
                <p:grpSpPr>
                  <a:xfrm>
                    <a:off x="6208571" y="5190881"/>
                    <a:ext cx="319400" cy="773210"/>
                    <a:chOff x="1677592" y="5264347"/>
                    <a:chExt cx="319400" cy="773210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58A259D2-0021-4BD8-BAE0-1F8BE9551C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773210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 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_o\</a:t>
                      </a: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6B7AEAE-BC04-417D-97C2-6DB233E1D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C8FEAF29-EB1B-4174-9CDE-140E61265C2E}"/>
                      </a:ext>
                    </a:extLst>
                  </p:cNvPr>
                  <p:cNvGrpSpPr/>
                  <p:nvPr/>
                </p:nvGrpSpPr>
                <p:grpSpPr>
                  <a:xfrm>
                    <a:off x="6843836" y="5190881"/>
                    <a:ext cx="319400" cy="773210"/>
                    <a:chOff x="1677592" y="5264347"/>
                    <a:chExt cx="319400" cy="773210"/>
                  </a:xfrm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AE690E1C-B20B-4CA5-A5E1-BF6FF6CCA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773210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** 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**.** *.* </a:t>
                      </a: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06EA06C5-190C-40E2-9563-48F445CCF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2E0FF9EA-4D4C-4688-B911-042BC4B225E6}"/>
                      </a:ext>
                    </a:extLst>
                  </p:cNvPr>
                  <p:cNvGrpSpPr/>
                  <p:nvPr/>
                </p:nvGrpSpPr>
                <p:grpSpPr>
                  <a:xfrm>
                    <a:off x="7479101" y="5489346"/>
                    <a:ext cx="319400" cy="437033"/>
                    <a:chOff x="1677592" y="5264347"/>
                    <a:chExt cx="319400" cy="947541"/>
                  </a:xfrm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E891159-907B-4DB8-A239-F301F9D8F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947541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endParaRPr lang="en-US" sz="1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C14A2A4F-0B4A-41E5-A322-AE814E46E3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BAFF47-4C44-46C7-AE37-2B8307871BD1}"/>
                </a:ext>
              </a:extLst>
            </p:cNvPr>
            <p:cNvSpPr/>
            <p:nvPr/>
          </p:nvSpPr>
          <p:spPr>
            <a:xfrm>
              <a:off x="228600" y="2286000"/>
              <a:ext cx="2793096" cy="29806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9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6"/>
    </mc:Choice>
    <mc:Fallback xmlns="">
      <p:transition spd="slow" advTm="379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6B12C5-3D09-4BF0-8633-654F3D35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31" y="25400"/>
            <a:ext cx="8229600" cy="1143000"/>
          </a:xfrm>
        </p:spPr>
        <p:txBody>
          <a:bodyPr/>
          <a:lstStyle/>
          <a:p>
            <a:r>
              <a:rPr lang="en-US" dirty="0"/>
              <a:t>Related Work (2 of 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ED9206-DFDB-41B1-821E-86F6EFA4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467"/>
            <a:ext cx="8229600" cy="1904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Latency and Cloud-based Games</a:t>
            </a:r>
          </a:p>
          <a:p>
            <a:pPr lvl="1"/>
            <a:r>
              <a:rPr lang="en-US" dirty="0"/>
              <a:t>User studies </a:t>
            </a:r>
            <a:r>
              <a:rPr lang="en-US" sz="2000" dirty="0"/>
              <a:t>[</a:t>
            </a:r>
            <a:r>
              <a:rPr lang="en-US" sz="2000" dirty="0" err="1"/>
              <a:t>Jarschel</a:t>
            </a:r>
            <a:r>
              <a:rPr lang="en-US" sz="2000" dirty="0"/>
              <a:t> et al. 2011] [Claypool and Finkel 2014] [</a:t>
            </a:r>
            <a:r>
              <a:rPr lang="en-US" sz="2000" dirty="0" err="1"/>
              <a:t>Sackl</a:t>
            </a:r>
            <a:r>
              <a:rPr lang="en-US" sz="2000" dirty="0"/>
              <a:t> et al. 2016]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 use of latency compensation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6119-8E59-459E-8D44-D1DEB4F0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5AE93-FD0F-4571-AB2A-B8D6F2C4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573533"/>
            <a:ext cx="5444389" cy="27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8"/>
    </mc:Choice>
    <mc:Fallback xmlns="">
      <p:transition spd="slow" advTm="197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6B12C5-3D09-4BF0-8633-654F3D35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69"/>
            <a:ext cx="8229600" cy="1143000"/>
          </a:xfrm>
        </p:spPr>
        <p:txBody>
          <a:bodyPr/>
          <a:lstStyle/>
          <a:p>
            <a:r>
              <a:rPr lang="en-US" dirty="0"/>
              <a:t>Related Work (3 of 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ED9206-DFDB-41B1-821E-86F6EFA4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769"/>
            <a:ext cx="8229600" cy="16666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Latency Compensation</a:t>
            </a:r>
          </a:p>
          <a:p>
            <a:pPr lvl="1"/>
            <a:r>
              <a:rPr lang="en-US" dirty="0"/>
              <a:t>Survey </a:t>
            </a:r>
            <a:r>
              <a:rPr lang="en-US" sz="2200" dirty="0"/>
              <a:t>[Bernier 2001]</a:t>
            </a:r>
          </a:p>
          <a:p>
            <a:pPr lvl="1"/>
            <a:r>
              <a:rPr lang="en-US" dirty="0"/>
              <a:t>Aiming in FPS </a:t>
            </a:r>
            <a:r>
              <a:rPr lang="en-US" sz="2200" dirty="0"/>
              <a:t>[</a:t>
            </a:r>
            <a:r>
              <a:rPr lang="en-US" sz="2200" dirty="0" err="1"/>
              <a:t>Ivkovic</a:t>
            </a:r>
            <a:r>
              <a:rPr lang="en-US" sz="2200" dirty="0"/>
              <a:t> et al. 2015]</a:t>
            </a:r>
          </a:p>
          <a:p>
            <a:pPr lvl="1"/>
            <a:r>
              <a:rPr lang="en-US" dirty="0"/>
              <a:t>Time warp in FPS </a:t>
            </a:r>
            <a:r>
              <a:rPr lang="en-US" sz="2200" dirty="0"/>
              <a:t>[Lee and Chang 2015 &amp; 2017</a:t>
            </a:r>
            <a:r>
              <a:rPr lang="en-US" dirty="0"/>
              <a:t>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6119-8E59-459E-8D44-D1DEB4F0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12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CB5BCE-E02D-424B-98CE-B768C1A88BC0}"/>
              </a:ext>
            </a:extLst>
          </p:cNvPr>
          <p:cNvGrpSpPr/>
          <p:nvPr/>
        </p:nvGrpSpPr>
        <p:grpSpPr>
          <a:xfrm>
            <a:off x="2057400" y="2897550"/>
            <a:ext cx="4572000" cy="3296799"/>
            <a:chOff x="2362200" y="3473853"/>
            <a:chExt cx="4572000" cy="32967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B26591-3849-4B28-8A6A-1D5B0AF61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3473853"/>
              <a:ext cx="4572000" cy="3296799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DE68A0F-1C4F-4E76-8408-D94AB762A8A5}"/>
                </a:ext>
              </a:extLst>
            </p:cNvPr>
            <p:cNvGrpSpPr/>
            <p:nvPr/>
          </p:nvGrpSpPr>
          <p:grpSpPr>
            <a:xfrm>
              <a:off x="2743200" y="3481909"/>
              <a:ext cx="1677078" cy="848889"/>
              <a:chOff x="579634" y="4326628"/>
              <a:chExt cx="1677078" cy="84888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4612E8-FE6F-4E59-A304-7B40C8BC00E8}"/>
                  </a:ext>
                </a:extLst>
              </p:cNvPr>
              <p:cNvSpPr/>
              <p:nvPr/>
            </p:nvSpPr>
            <p:spPr>
              <a:xfrm>
                <a:off x="579634" y="4348449"/>
                <a:ext cx="1676400" cy="7464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6D99686-F148-48F7-8CD7-24E979615476}"/>
                  </a:ext>
                </a:extLst>
              </p:cNvPr>
              <p:cNvGrpSpPr/>
              <p:nvPr/>
            </p:nvGrpSpPr>
            <p:grpSpPr>
              <a:xfrm>
                <a:off x="628940" y="4326628"/>
                <a:ext cx="1627772" cy="848889"/>
                <a:chOff x="1166305" y="3282544"/>
                <a:chExt cx="2515648" cy="1386569"/>
              </a:xfrm>
            </p:grpSpPr>
            <p:sp>
              <p:nvSpPr>
                <p:cNvPr id="16" name="Right Arrow 20">
                  <a:extLst>
                    <a:ext uri="{FF2B5EF4-FFF2-40B4-BE49-F238E27FC236}">
                      <a16:creationId xmlns:a16="http://schemas.microsoft.com/office/drawing/2014/main" id="{C40D17D9-E27E-45B0-9DE9-7217E2180B4A}"/>
                    </a:ext>
                  </a:extLst>
                </p:cNvPr>
                <p:cNvSpPr/>
                <p:nvPr/>
              </p:nvSpPr>
              <p:spPr>
                <a:xfrm rot="10800000">
                  <a:off x="2501186" y="3724395"/>
                  <a:ext cx="241163" cy="9883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DB878899-536A-4579-AC21-5D914C1D680A}"/>
                    </a:ext>
                  </a:extLst>
                </p:cNvPr>
                <p:cNvGrpSpPr/>
                <p:nvPr/>
              </p:nvGrpSpPr>
              <p:grpSpPr>
                <a:xfrm>
                  <a:off x="2779695" y="3288406"/>
                  <a:ext cx="902258" cy="871986"/>
                  <a:chOff x="2346297" y="1318439"/>
                  <a:chExt cx="902258" cy="871986"/>
                </a:xfrm>
              </p:grpSpPr>
              <p:sp>
                <p:nvSpPr>
                  <p:cNvPr id="24" name="Rectangle 5" descr="25%">
                    <a:extLst>
                      <a:ext uri="{FF2B5EF4-FFF2-40B4-BE49-F238E27FC236}">
                        <a16:creationId xmlns:a16="http://schemas.microsoft.com/office/drawing/2014/main" id="{9FA3C443-A512-4CC3-8C90-BBE1838B24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6428" y="1518302"/>
                    <a:ext cx="813972" cy="580513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1050"/>
                  </a:p>
                </p:txBody>
              </p:sp>
              <p:pic>
                <p:nvPicPr>
                  <p:cNvPr id="25" name="Graphic 24">
                    <a:extLst>
                      <a:ext uri="{FF2B5EF4-FFF2-40B4-BE49-F238E27FC236}">
                        <a16:creationId xmlns:a16="http://schemas.microsoft.com/office/drawing/2014/main" id="{5C9F0E92-823F-4A84-8ADD-87658CEC3F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61034" y="1318439"/>
                    <a:ext cx="664760" cy="794134"/>
                  </a:xfrm>
                  <a:prstGeom prst="rect">
                    <a:avLst/>
                  </a:prstGeom>
                </p:spPr>
              </p:pic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D266439-F19E-4EB2-82E3-FC1E0322E0B1}"/>
                      </a:ext>
                    </a:extLst>
                  </p:cNvPr>
                  <p:cNvSpPr txBox="1"/>
                  <p:nvPr/>
                </p:nvSpPr>
                <p:spPr>
                  <a:xfrm>
                    <a:off x="2346297" y="1788250"/>
                    <a:ext cx="902258" cy="4021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/>
                      <a:t>console</a:t>
                    </a:r>
                  </a:p>
                </p:txBody>
              </p:sp>
            </p:grpSp>
            <p:pic>
              <p:nvPicPr>
                <p:cNvPr id="20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84FDF4BE-E2C3-4EFB-AF39-23CF28CC49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6305" y="3282544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5090C5-2E42-47B5-953B-9A9C51253EB1}"/>
                    </a:ext>
                  </a:extLst>
                </p:cNvPr>
                <p:cNvSpPr/>
                <p:nvPr/>
              </p:nvSpPr>
              <p:spPr>
                <a:xfrm>
                  <a:off x="1230245" y="3460652"/>
                  <a:ext cx="1166241" cy="7024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0951C9-783E-47CC-92D0-5C6841A719C3}"/>
                    </a:ext>
                  </a:extLst>
                </p:cNvPr>
                <p:cNvSpPr/>
                <p:nvPr/>
              </p:nvSpPr>
              <p:spPr>
                <a:xfrm>
                  <a:off x="1713594" y="3515211"/>
                  <a:ext cx="690919" cy="45244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6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6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0B8E037-931D-4039-8217-12C2A2296229}"/>
                    </a:ext>
                  </a:extLst>
                </p:cNvPr>
                <p:cNvSpPr/>
                <p:nvPr/>
              </p:nvSpPr>
              <p:spPr>
                <a:xfrm>
                  <a:off x="1222216" y="3488714"/>
                  <a:ext cx="534996" cy="52785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36B6044-D582-403B-9836-840D6FBD920B}"/>
                    </a:ext>
                  </a:extLst>
                </p:cNvPr>
                <p:cNvSpPr txBox="1"/>
                <p:nvPr/>
              </p:nvSpPr>
              <p:spPr>
                <a:xfrm>
                  <a:off x="2228430" y="4166393"/>
                  <a:ext cx="939320" cy="502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Client</a:t>
                  </a:r>
                </a:p>
              </p:txBody>
            </p:sp>
          </p:grp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73EE174-22A7-4B63-8794-BD0CE82C719A}"/>
              </a:ext>
            </a:extLst>
          </p:cNvPr>
          <p:cNvSpPr txBox="1"/>
          <p:nvPr/>
        </p:nvSpPr>
        <p:spPr>
          <a:xfrm>
            <a:off x="1213232" y="6232913"/>
            <a:ext cx="642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Limited evaluation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70C0"/>
                </a:solidFill>
              </a:rPr>
              <a:t> not for cloud-based games</a:t>
            </a:r>
          </a:p>
        </p:txBody>
      </p:sp>
    </p:spTree>
    <p:extLst>
      <p:ext uri="{BB962C8B-B14F-4D97-AF65-F5344CB8AC3E}">
        <p14:creationId xmlns:p14="http://schemas.microsoft.com/office/powerpoint/2010/main" val="27559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54"/>
    </mc:Choice>
    <mc:Fallback xmlns="">
      <p:transition spd="slow" advTm="3115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B24C-ACC8-42E4-B095-19A17F46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8B394-F86F-4FA4-A567-BDD6A9FD6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Related Work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8C373-86F1-47E9-92DF-06FA7294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Image result for report outline icon">
            <a:extLst>
              <a:ext uri="{FF2B5EF4-FFF2-40B4-BE49-F238E27FC236}">
                <a16:creationId xmlns:a16="http://schemas.microsoft.com/office/drawing/2014/main" id="{8F0C6DF4-AFA6-4398-A4B6-D1D3B061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9415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5"/>
    </mc:Choice>
    <mc:Fallback xmlns="">
      <p:transition spd="slow" advTm="737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4314-7B0C-4337-BC21-CAAD8A50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3DB9-2693-4BEB-AAEA-EFD84111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cloud-based game system</a:t>
            </a:r>
          </a:p>
          <a:p>
            <a:pPr lvl="1"/>
            <a:r>
              <a:rPr lang="en-US" dirty="0"/>
              <a:t>Graphics streaming</a:t>
            </a:r>
          </a:p>
          <a:p>
            <a:pPr lvl="1"/>
            <a:r>
              <a:rPr lang="en-US" dirty="0"/>
              <a:t>Time-warp</a:t>
            </a:r>
          </a:p>
          <a:p>
            <a:r>
              <a:rPr lang="en-US" dirty="0"/>
              <a:t>Evaluate</a:t>
            </a:r>
          </a:p>
          <a:p>
            <a:pPr lvl="1"/>
            <a:r>
              <a:rPr lang="en-US" dirty="0"/>
              <a:t>User study</a:t>
            </a:r>
          </a:p>
          <a:p>
            <a:pPr lvl="1"/>
            <a:r>
              <a:rPr lang="en-US" dirty="0"/>
              <a:t>System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4C5F-DBCE-4BBA-94B6-CC5456DD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14</a:t>
            </a:fld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FBC332C-B644-4737-8D3E-9710A6635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438400"/>
            <a:ext cx="3395868" cy="1143000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0D1EF8F-A193-41D4-B789-F40C16E83D3B}"/>
              </a:ext>
            </a:extLst>
          </p:cNvPr>
          <p:cNvGrpSpPr/>
          <p:nvPr/>
        </p:nvGrpSpPr>
        <p:grpSpPr>
          <a:xfrm>
            <a:off x="5820518" y="4244717"/>
            <a:ext cx="1465363" cy="1196356"/>
            <a:chOff x="6417173" y="3995398"/>
            <a:chExt cx="2314575" cy="1995209"/>
          </a:xfrm>
        </p:grpSpPr>
        <p:pic>
          <p:nvPicPr>
            <p:cNvPr id="93" name="Picture 4" descr="Related image">
              <a:extLst>
                <a:ext uri="{FF2B5EF4-FFF2-40B4-BE49-F238E27FC236}">
                  <a16:creationId xmlns:a16="http://schemas.microsoft.com/office/drawing/2014/main" id="{9F4279BF-2657-4DFA-86CA-BB1FD5BFD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173" y="3995398"/>
              <a:ext cx="2314575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E9294FB-587A-4EFC-A860-09B8FB5F18BE}"/>
                </a:ext>
              </a:extLst>
            </p:cNvPr>
            <p:cNvSpPr/>
            <p:nvPr/>
          </p:nvSpPr>
          <p:spPr>
            <a:xfrm>
              <a:off x="6657975" y="5807489"/>
              <a:ext cx="1932385" cy="1831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https://www.cognizant.com/futureofwork/about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8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9"/>
    </mc:Choice>
    <mc:Fallback xmlns="">
      <p:transition spd="slow" advTm="286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AC06-3C2C-40B4-8925-A89EFDF1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Drizzle</a:t>
            </a:r>
            <a:r>
              <a:rPr lang="en-US" dirty="0"/>
              <a:t> – A Cloud-based Game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D458-B011-456C-823F-C92CB093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Dragonfly – small, full-featured game engine (C++, SFML)</a:t>
            </a:r>
          </a:p>
          <a:p>
            <a:r>
              <a:rPr lang="en-US" dirty="0"/>
              <a:t>Add </a:t>
            </a:r>
            <a:r>
              <a:rPr lang="en-US" dirty="0">
                <a:solidFill>
                  <a:srgbClr val="C00000"/>
                </a:solidFill>
              </a:rPr>
              <a:t>networking</a:t>
            </a:r>
          </a:p>
          <a:p>
            <a:r>
              <a:rPr lang="en-US" dirty="0"/>
              <a:t>Create </a:t>
            </a:r>
            <a:r>
              <a:rPr lang="en-US" dirty="0">
                <a:solidFill>
                  <a:srgbClr val="008000"/>
                </a:solidFill>
              </a:rPr>
              <a:t>authoritative server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thin client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2A14A-5C76-4316-A9E7-C11D2682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 descr="[Dragonfly]">
            <a:extLst>
              <a:ext uri="{FF2B5EF4-FFF2-40B4-BE49-F238E27FC236}">
                <a16:creationId xmlns:a16="http://schemas.microsoft.com/office/drawing/2014/main" id="{06D37E2B-4B11-45DC-82E6-B2B20432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62200"/>
            <a:ext cx="1212164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06F39-2E67-4254-8547-95F5997AB5A2}"/>
              </a:ext>
            </a:extLst>
          </p:cNvPr>
          <p:cNvSpPr txBox="1"/>
          <p:nvPr/>
        </p:nvSpPr>
        <p:spPr>
          <a:xfrm>
            <a:off x="1155359" y="4071430"/>
            <a:ext cx="2717411" cy="230832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Start engine</a:t>
            </a:r>
          </a:p>
          <a:p>
            <a:r>
              <a:rPr lang="en-US" dirty="0">
                <a:latin typeface="Consolas" panose="020B0609020204030204" pitchFamily="49" charset="0"/>
              </a:rPr>
              <a:t>Wait for client</a:t>
            </a:r>
          </a:p>
          <a:p>
            <a:r>
              <a:rPr lang="en-US" dirty="0">
                <a:latin typeface="Consolas" panose="020B0609020204030204" pitchFamily="49" charset="0"/>
              </a:rPr>
              <a:t>Loop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Receive input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(Time warp)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Update world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Send frame data   </a:t>
            </a:r>
          </a:p>
          <a:p>
            <a:r>
              <a:rPr lang="en-US" dirty="0">
                <a:latin typeface="Consolas" panose="020B0609020204030204" pitchFamily="49" charset="0"/>
              </a:rPr>
              <a:t>Shutdown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508FE-BA02-4026-AFD8-B62A07CB300E}"/>
              </a:ext>
            </a:extLst>
          </p:cNvPr>
          <p:cNvSpPr txBox="1"/>
          <p:nvPr/>
        </p:nvSpPr>
        <p:spPr>
          <a:xfrm>
            <a:off x="4902589" y="4209930"/>
            <a:ext cx="2717411" cy="20313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Connect to server</a:t>
            </a:r>
          </a:p>
          <a:p>
            <a:r>
              <a:rPr lang="en-US" dirty="0">
                <a:latin typeface="Consolas" panose="020B0609020204030204" pitchFamily="49" charset="0"/>
              </a:rPr>
              <a:t>Loop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Capture input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Send input 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Receive frame data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Render frame</a:t>
            </a:r>
          </a:p>
          <a:p>
            <a:r>
              <a:rPr lang="en-US" dirty="0">
                <a:latin typeface="Consolas" panose="020B0609020204030204" pitchFamily="49" charset="0"/>
              </a:rPr>
              <a:t>Close connection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D5EFD-BB16-42FE-812D-6FF2B426E3E0}"/>
              </a:ext>
            </a:extLst>
          </p:cNvPr>
          <p:cNvSpPr txBox="1"/>
          <p:nvPr/>
        </p:nvSpPr>
        <p:spPr>
          <a:xfrm>
            <a:off x="2020243" y="6396335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1AD90-169B-4EB0-8FA9-E324DB19A513}"/>
              </a:ext>
            </a:extLst>
          </p:cNvPr>
          <p:cNvSpPr txBox="1"/>
          <p:nvPr/>
        </p:nvSpPr>
        <p:spPr>
          <a:xfrm>
            <a:off x="5808926" y="6234905"/>
            <a:ext cx="9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0927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94"/>
    </mc:Choice>
    <mc:Fallback xmlns="">
      <p:transition spd="slow" advTm="5929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DAD0DF-4C6A-4473-B692-39D2D95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Capacity Compensation – </a:t>
            </a:r>
            <a:br>
              <a:rPr lang="en-US" dirty="0"/>
            </a:br>
            <a:r>
              <a:rPr lang="en-US" dirty="0"/>
              <a:t>Bitrate  versus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74912-D441-4745-AFBB-0AC8595E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529D62-33BF-4452-8B4D-C7F4880A57B6}"/>
              </a:ext>
            </a:extLst>
          </p:cNvPr>
          <p:cNvGrpSpPr/>
          <p:nvPr/>
        </p:nvGrpSpPr>
        <p:grpSpPr>
          <a:xfrm>
            <a:off x="3733800" y="1828800"/>
            <a:ext cx="4376468" cy="3972414"/>
            <a:chOff x="2293729" y="2119085"/>
            <a:chExt cx="4376468" cy="397241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4A8913-0185-49D1-B76D-77F7C7A55D92}"/>
                </a:ext>
              </a:extLst>
            </p:cNvPr>
            <p:cNvCxnSpPr/>
            <p:nvPr/>
          </p:nvCxnSpPr>
          <p:spPr>
            <a:xfrm flipV="1">
              <a:off x="2895600" y="2119085"/>
              <a:ext cx="0" cy="33673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539EAF8-BEBA-4611-9CBB-F34D886083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5486400"/>
              <a:ext cx="356543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086C33-198F-4B1D-876A-119AEAE5C6FE}"/>
                </a:ext>
              </a:extLst>
            </p:cNvPr>
            <p:cNvSpPr txBox="1"/>
            <p:nvPr/>
          </p:nvSpPr>
          <p:spPr>
            <a:xfrm>
              <a:off x="2962730" y="2455363"/>
              <a:ext cx="1138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Image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Streaming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CD50F8-657D-4BAC-A975-FD39A860B80E}"/>
                </a:ext>
              </a:extLst>
            </p:cNvPr>
            <p:cNvSpPr/>
            <p:nvPr/>
          </p:nvSpPr>
          <p:spPr>
            <a:xfrm>
              <a:off x="3455039" y="3087231"/>
              <a:ext cx="154027" cy="155523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16FC7B-6073-4440-BC65-F71EFB935939}"/>
                </a:ext>
              </a:extLst>
            </p:cNvPr>
            <p:cNvSpPr txBox="1"/>
            <p:nvPr/>
          </p:nvSpPr>
          <p:spPr>
            <a:xfrm>
              <a:off x="3176012" y="3713124"/>
              <a:ext cx="1138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96633"/>
                  </a:solidFill>
                </a:rPr>
                <a:t>Video</a:t>
              </a:r>
            </a:p>
            <a:p>
              <a:pPr algn="ctr"/>
              <a:r>
                <a:rPr lang="en-US" dirty="0">
                  <a:solidFill>
                    <a:srgbClr val="996633"/>
                  </a:solidFill>
                </a:rPr>
                <a:t>Streaming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8972B0-7A96-4EB2-867C-1B0A3107F664}"/>
                </a:ext>
              </a:extLst>
            </p:cNvPr>
            <p:cNvSpPr/>
            <p:nvPr/>
          </p:nvSpPr>
          <p:spPr>
            <a:xfrm>
              <a:off x="3668321" y="4373787"/>
              <a:ext cx="154027" cy="155523"/>
            </a:xfrm>
            <a:prstGeom prst="ellipse">
              <a:avLst/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68FBF2-5DC0-4841-9115-8E94F1DAE7FC}"/>
                </a:ext>
              </a:extLst>
            </p:cNvPr>
            <p:cNvSpPr txBox="1"/>
            <p:nvPr/>
          </p:nvSpPr>
          <p:spPr>
            <a:xfrm>
              <a:off x="3879988" y="4373787"/>
              <a:ext cx="1138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Graphics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Streaming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32C4E1-15A8-4BEF-A2AD-FBB4EE7D456A}"/>
                </a:ext>
              </a:extLst>
            </p:cNvPr>
            <p:cNvSpPr/>
            <p:nvPr/>
          </p:nvSpPr>
          <p:spPr>
            <a:xfrm>
              <a:off x="4372297" y="5019974"/>
              <a:ext cx="154027" cy="15552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E2345C-0117-4513-95CB-C5926B06FE98}"/>
                </a:ext>
              </a:extLst>
            </p:cNvPr>
            <p:cNvSpPr txBox="1"/>
            <p:nvPr/>
          </p:nvSpPr>
          <p:spPr>
            <a:xfrm>
              <a:off x="5489874" y="4503791"/>
              <a:ext cx="11803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</a:rPr>
                <a:t>Traditional</a:t>
              </a:r>
            </a:p>
            <a:p>
              <a:pPr algn="ctr"/>
              <a:r>
                <a:rPr lang="en-US" dirty="0">
                  <a:solidFill>
                    <a:srgbClr val="008000"/>
                  </a:solidFill>
                </a:rPr>
                <a:t>Game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D91B61-E38D-4474-B2FB-F243F7927B13}"/>
                </a:ext>
              </a:extLst>
            </p:cNvPr>
            <p:cNvSpPr/>
            <p:nvPr/>
          </p:nvSpPr>
          <p:spPr>
            <a:xfrm>
              <a:off x="6003021" y="5162737"/>
              <a:ext cx="154027" cy="155523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79BC71-4BD8-4180-9736-7CAC1FF66D85}"/>
                </a:ext>
              </a:extLst>
            </p:cNvPr>
            <p:cNvSpPr txBox="1"/>
            <p:nvPr/>
          </p:nvSpPr>
          <p:spPr>
            <a:xfrm>
              <a:off x="3492512" y="5629834"/>
              <a:ext cx="23716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Client Complexity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30DEB-6A69-4B3E-A4CA-13E14C7BFC64}"/>
                </a:ext>
              </a:extLst>
            </p:cNvPr>
            <p:cNvSpPr txBox="1"/>
            <p:nvPr/>
          </p:nvSpPr>
          <p:spPr>
            <a:xfrm rot="16200000">
              <a:off x="1438879" y="3571909"/>
              <a:ext cx="2171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Network Bitrate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838910D-04E0-4E08-8CDA-BF3295448266}"/>
              </a:ext>
            </a:extLst>
          </p:cNvPr>
          <p:cNvGrpSpPr/>
          <p:nvPr/>
        </p:nvGrpSpPr>
        <p:grpSpPr>
          <a:xfrm>
            <a:off x="228600" y="2286000"/>
            <a:ext cx="2793096" cy="2980605"/>
            <a:chOff x="228600" y="2286000"/>
            <a:chExt cx="2793096" cy="29806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CE75E8-147E-4D65-8922-AB02A5F747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747" y="2338932"/>
              <a:ext cx="2627949" cy="2860310"/>
              <a:chOff x="1909770" y="1208643"/>
              <a:chExt cx="5037667" cy="548309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914EC45-3B68-4F83-8B61-C1A58410F4D0}"/>
                  </a:ext>
                </a:extLst>
              </p:cNvPr>
              <p:cNvGrpSpPr/>
              <p:nvPr/>
            </p:nvGrpSpPr>
            <p:grpSpPr>
              <a:xfrm>
                <a:off x="1909770" y="1208643"/>
                <a:ext cx="5037667" cy="1790013"/>
                <a:chOff x="3401325" y="412034"/>
                <a:chExt cx="5633358" cy="2039892"/>
              </a:xfrm>
            </p:grpSpPr>
            <p:sp>
              <p:nvSpPr>
                <p:cNvPr id="19" name="Line 9">
                  <a:extLst>
                    <a:ext uri="{FF2B5EF4-FFF2-40B4-BE49-F238E27FC236}">
                      <a16:creationId xmlns:a16="http://schemas.microsoft.com/office/drawing/2014/main" id="{6A8AD178-C3DD-4440-9C92-448822BEA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0094" y="1555394"/>
                  <a:ext cx="36608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pic>
              <p:nvPicPr>
                <p:cNvPr id="20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9B5BB453-08B0-49C4-AF82-CB7E30A283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1325" y="680900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Right Arrow 20">
                  <a:extLst>
                    <a:ext uri="{FF2B5EF4-FFF2-40B4-BE49-F238E27FC236}">
                      <a16:creationId xmlns:a16="http://schemas.microsoft.com/office/drawing/2014/main" id="{AC9A14E8-07ED-46E3-9ADC-1707617513A3}"/>
                    </a:ext>
                  </a:extLst>
                </p:cNvPr>
                <p:cNvSpPr/>
                <p:nvPr/>
              </p:nvSpPr>
              <p:spPr>
                <a:xfrm rot="10800000">
                  <a:off x="4756549" y="1167607"/>
                  <a:ext cx="609600" cy="24296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74ABA5-F039-493A-9743-F61C1E70F871}"/>
                    </a:ext>
                  </a:extLst>
                </p:cNvPr>
                <p:cNvSpPr txBox="1"/>
                <p:nvPr/>
              </p:nvSpPr>
              <p:spPr>
                <a:xfrm>
                  <a:off x="3412157" y="412034"/>
                  <a:ext cx="1110597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Thin Client</a:t>
                  </a: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EB154D2-1F66-44B5-8EDB-76A5163ABEAA}"/>
                    </a:ext>
                  </a:extLst>
                </p:cNvPr>
                <p:cNvGrpSpPr/>
                <p:nvPr/>
              </p:nvGrpSpPr>
              <p:grpSpPr>
                <a:xfrm>
                  <a:off x="3457237" y="859008"/>
                  <a:ext cx="1182296" cy="702452"/>
                  <a:chOff x="4929759" y="4812962"/>
                  <a:chExt cx="1182296" cy="702452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B4262E52-24F5-49AA-877B-C40DE03B461C}"/>
                      </a:ext>
                    </a:extLst>
                  </p:cNvPr>
                  <p:cNvSpPr/>
                  <p:nvPr/>
                </p:nvSpPr>
                <p:spPr>
                  <a:xfrm>
                    <a:off x="4937787" y="4812962"/>
                    <a:ext cx="1166241" cy="70245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E43A9E9A-1F5C-4011-9F28-CC26F66719B5}"/>
                      </a:ext>
                    </a:extLst>
                  </p:cNvPr>
                  <p:cNvGrpSpPr/>
                  <p:nvPr/>
                </p:nvGrpSpPr>
                <p:grpSpPr>
                  <a:xfrm>
                    <a:off x="4929759" y="4841023"/>
                    <a:ext cx="1182296" cy="605121"/>
                    <a:chOff x="2412135" y="2156848"/>
                    <a:chExt cx="1182296" cy="605121"/>
                  </a:xfrm>
                </p:grpSpPr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1E8BFD8B-8230-449A-8F82-2E96C9B73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3513" y="2183345"/>
                      <a:ext cx="690918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19ED9FE-2E41-405F-9DB5-7F50963E08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2135" y="2156848"/>
                      <a:ext cx="534997" cy="60512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088F77D-337A-4052-8DE8-572FAB0B3F69}"/>
                    </a:ext>
                  </a:extLst>
                </p:cNvPr>
                <p:cNvGrpSpPr/>
                <p:nvPr/>
              </p:nvGrpSpPr>
              <p:grpSpPr>
                <a:xfrm>
                  <a:off x="5477856" y="680900"/>
                  <a:ext cx="2459412" cy="791188"/>
                  <a:chOff x="4531593" y="1667459"/>
                  <a:chExt cx="2459412" cy="791188"/>
                </a:xfrm>
              </p:grpSpPr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4CC4AAE-73E3-4081-86ED-94BFC27D10CD}"/>
                      </a:ext>
                    </a:extLst>
                  </p:cNvPr>
                  <p:cNvSpPr txBox="1"/>
                  <p:nvPr/>
                </p:nvSpPr>
                <p:spPr>
                  <a:xfrm>
                    <a:off x="5111634" y="1667459"/>
                    <a:ext cx="1144960" cy="369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500" dirty="0"/>
                      <a:t>Game frames</a:t>
                    </a:r>
                  </a:p>
                </p:txBody>
              </p: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1485AA4A-534B-4051-9D96-5EA5F2955234}"/>
                      </a:ext>
                    </a:extLst>
                  </p:cNvPr>
                  <p:cNvGrpSpPr/>
                  <p:nvPr/>
                </p:nvGrpSpPr>
                <p:grpSpPr>
                  <a:xfrm>
                    <a:off x="4531593" y="1984044"/>
                    <a:ext cx="2459412" cy="474603"/>
                    <a:chOff x="4531593" y="1984044"/>
                    <a:chExt cx="2459412" cy="474603"/>
                  </a:xfrm>
                </p:grpSpPr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148DAF6B-6885-471F-AC2F-0227F6D3D1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31593" y="2017272"/>
                      <a:ext cx="866140" cy="441374"/>
                      <a:chOff x="4735434" y="4851786"/>
                      <a:chExt cx="866140" cy="441374"/>
                    </a:xfrm>
                  </p:grpSpPr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4579A9F7-3046-4747-86D0-36A0DDC91C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5434" y="4860727"/>
                        <a:ext cx="757167" cy="4324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0"/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4F0D1637-EA51-4E7D-AA77-E328F7BBE0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6580" y="4881555"/>
                        <a:ext cx="534994" cy="2689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____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/___o\</a:t>
                        </a: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238763C0-A392-4AEB-A262-D22E486095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7357" y="4851786"/>
                        <a:ext cx="426452" cy="3361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\  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~==-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 </a:t>
                        </a:r>
                      </a:p>
                    </p:txBody>
                  </p:sp>
                </p:grpSp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447B0013-9EB1-49BB-9D82-CA42AE4B2D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55164" y="2017272"/>
                      <a:ext cx="866140" cy="441374"/>
                      <a:chOff x="4735434" y="4851786"/>
                      <a:chExt cx="866140" cy="441374"/>
                    </a:xfrm>
                  </p:grpSpPr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56E04D55-E9D4-45B0-A0A9-E27684A5F0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5434" y="4860727"/>
                        <a:ext cx="757167" cy="4324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0"/>
                      </a:p>
                    </p:txBody>
                  </p: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ECDB4094-4E34-4FDE-AC12-1E3513F92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6580" y="4881555"/>
                        <a:ext cx="534994" cy="26894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____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8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/___o\</a:t>
                        </a:r>
                      </a:p>
                    </p:txBody>
                  </p:sp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A7E84829-2DC1-4185-8DAB-406CD0A5D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7357" y="4851786"/>
                        <a:ext cx="426452" cy="3361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\  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~==-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 </a:t>
                        </a:r>
                      </a:p>
                    </p:txBody>
                  </p:sp>
                </p:grp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E6565B63-952A-4DCA-AAA0-700A343B28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4255" y="1984044"/>
                      <a:ext cx="836750" cy="474603"/>
                      <a:chOff x="6314191" y="5039244"/>
                      <a:chExt cx="836750" cy="474603"/>
                    </a:xfrm>
                  </p:grpSpPr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0DE31A12-CE56-4B77-978B-3EBF1D4D5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191" y="5081414"/>
                        <a:ext cx="757167" cy="43243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00"/>
                      </a:p>
                    </p:txBody>
                  </p:sp>
                  <p:sp>
                    <p:nvSpPr>
                      <p:cNvPr id="33" name="Rectangle 32">
                        <a:extLst>
                          <a:ext uri="{FF2B5EF4-FFF2-40B4-BE49-F238E27FC236}">
                            <a16:creationId xmlns:a16="http://schemas.microsoft.com/office/drawing/2014/main" id="{EBB871E1-8D7F-478E-AD3C-295C862594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56114" y="5072473"/>
                        <a:ext cx="426452" cy="3361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\  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~==-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0033CC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/ </a:t>
                        </a:r>
                      </a:p>
                    </p:txBody>
                  </p:sp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6369FF04-9588-49AB-A7AF-2C1704BCD7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7541" y="5039244"/>
                        <a:ext cx="533400" cy="30255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00" b="1" dirty="0">
                            <a:solidFill>
                              <a:srgbClr val="C0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.** 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C0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**.**</a:t>
                        </a:r>
                      </a:p>
                      <a:p>
                        <a:r>
                          <a:rPr lang="en-US" sz="100" b="1" dirty="0">
                            <a:solidFill>
                              <a:srgbClr val="C0000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a:t> *.* </a:t>
                        </a:r>
                      </a:p>
                    </p:txBody>
                  </p:sp>
                </p:grpSp>
              </p:grp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5866E8B-ACB6-4169-9706-C2149DEA78EA}"/>
                    </a:ext>
                  </a:extLst>
                </p:cNvPr>
                <p:cNvSpPr txBox="1"/>
                <p:nvPr/>
              </p:nvSpPr>
              <p:spPr>
                <a:xfrm>
                  <a:off x="4834875" y="1880424"/>
                  <a:ext cx="2464479" cy="571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Image Streaming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07CE221-811B-412E-B769-3E820ABD8FCC}"/>
                    </a:ext>
                  </a:extLst>
                </p:cNvPr>
                <p:cNvSpPr txBox="1"/>
                <p:nvPr/>
              </p:nvSpPr>
              <p:spPr>
                <a:xfrm>
                  <a:off x="8205860" y="1053796"/>
                  <a:ext cx="828823" cy="403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06F2709-6270-4C1F-A3B0-3F3947D288CF}"/>
                  </a:ext>
                </a:extLst>
              </p:cNvPr>
              <p:cNvGrpSpPr/>
              <p:nvPr/>
            </p:nvGrpSpPr>
            <p:grpSpPr>
              <a:xfrm>
                <a:off x="1909770" y="3035400"/>
                <a:ext cx="5037667" cy="1771249"/>
                <a:chOff x="3428751" y="2624350"/>
                <a:chExt cx="5633358" cy="2018509"/>
              </a:xfrm>
            </p:grpSpPr>
            <p:sp>
              <p:nvSpPr>
                <p:cNvPr id="46" name="Line 9">
                  <a:extLst>
                    <a:ext uri="{FF2B5EF4-FFF2-40B4-BE49-F238E27FC236}">
                      <a16:creationId xmlns:a16="http://schemas.microsoft.com/office/drawing/2014/main" id="{B1E27466-1473-4B4B-8ECA-B94F3C543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7520" y="3767710"/>
                  <a:ext cx="36608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pic>
              <p:nvPicPr>
                <p:cNvPr id="47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E2A6F050-4940-4C62-A239-4D3EC9F90F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8751" y="2893216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8" name="Right Arrow 20">
                  <a:extLst>
                    <a:ext uri="{FF2B5EF4-FFF2-40B4-BE49-F238E27FC236}">
                      <a16:creationId xmlns:a16="http://schemas.microsoft.com/office/drawing/2014/main" id="{D03DFB71-E64F-4D92-A73D-ACE762D87B18}"/>
                    </a:ext>
                  </a:extLst>
                </p:cNvPr>
                <p:cNvSpPr/>
                <p:nvPr/>
              </p:nvSpPr>
              <p:spPr>
                <a:xfrm rot="10800000">
                  <a:off x="4783975" y="3379923"/>
                  <a:ext cx="609600" cy="24296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D41DF94-D963-469D-BFB4-8C7A531F7635}"/>
                    </a:ext>
                  </a:extLst>
                </p:cNvPr>
                <p:cNvSpPr txBox="1"/>
                <p:nvPr/>
              </p:nvSpPr>
              <p:spPr>
                <a:xfrm>
                  <a:off x="3439583" y="2624350"/>
                  <a:ext cx="1110597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Thin Client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099E8E0-8133-4EDE-9F75-46AD32DADAE1}"/>
                    </a:ext>
                  </a:extLst>
                </p:cNvPr>
                <p:cNvGrpSpPr/>
                <p:nvPr/>
              </p:nvGrpSpPr>
              <p:grpSpPr>
                <a:xfrm>
                  <a:off x="3484663" y="3071324"/>
                  <a:ext cx="1182296" cy="702452"/>
                  <a:chOff x="4929759" y="4812962"/>
                  <a:chExt cx="1182296" cy="702452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9F58B622-5439-44AD-BA4A-8D03889BC6CA}"/>
                      </a:ext>
                    </a:extLst>
                  </p:cNvPr>
                  <p:cNvSpPr/>
                  <p:nvPr/>
                </p:nvSpPr>
                <p:spPr>
                  <a:xfrm>
                    <a:off x="4937787" y="4812962"/>
                    <a:ext cx="1166241" cy="70245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8D73D03E-ED06-49C3-AF86-72D7DD198477}"/>
                      </a:ext>
                    </a:extLst>
                  </p:cNvPr>
                  <p:cNvGrpSpPr/>
                  <p:nvPr/>
                </p:nvGrpSpPr>
                <p:grpSpPr>
                  <a:xfrm>
                    <a:off x="4929759" y="4841023"/>
                    <a:ext cx="1182296" cy="605120"/>
                    <a:chOff x="2412135" y="2156848"/>
                    <a:chExt cx="1182296" cy="605120"/>
                  </a:xfrm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31987306-DE8E-4078-85A4-2249F4F6A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3513" y="2183344"/>
                      <a:ext cx="690918" cy="40341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D829330C-F400-444A-881A-0705303B1A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2135" y="2156848"/>
                      <a:ext cx="534997" cy="6051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81CD770-0566-4377-B67C-ABF8D2B57AB0}"/>
                    </a:ext>
                  </a:extLst>
                </p:cNvPr>
                <p:cNvSpPr txBox="1"/>
                <p:nvPr/>
              </p:nvSpPr>
              <p:spPr>
                <a:xfrm>
                  <a:off x="4905778" y="4071357"/>
                  <a:ext cx="2419808" cy="571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Video Streaming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A33D96C-40FA-4D5C-AC7D-8E349E89DB45}"/>
                    </a:ext>
                  </a:extLst>
                </p:cNvPr>
                <p:cNvSpPr txBox="1"/>
                <p:nvPr/>
              </p:nvSpPr>
              <p:spPr>
                <a:xfrm>
                  <a:off x="8233286" y="3266112"/>
                  <a:ext cx="828823" cy="4034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A51693A-BC70-4EAF-AF8D-EA9C73E9D2C3}"/>
                    </a:ext>
                  </a:extLst>
                </p:cNvPr>
                <p:cNvGrpSpPr/>
                <p:nvPr/>
              </p:nvGrpSpPr>
              <p:grpSpPr>
                <a:xfrm>
                  <a:off x="5505282" y="2893216"/>
                  <a:ext cx="2426134" cy="1065053"/>
                  <a:chOff x="5505282" y="2893216"/>
                  <a:chExt cx="2426134" cy="1065053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D7EE18E-A6D1-4F60-B145-2F5CBAB3357D}"/>
                      </a:ext>
                    </a:extLst>
                  </p:cNvPr>
                  <p:cNvSpPr txBox="1"/>
                  <p:nvPr/>
                </p:nvSpPr>
                <p:spPr>
                  <a:xfrm>
                    <a:off x="6085323" y="2893216"/>
                    <a:ext cx="1144959" cy="369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500" dirty="0"/>
                      <a:t>Game frames</a:t>
                    </a:r>
                  </a:p>
                </p:txBody>
              </p: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252A295F-B3F0-476C-A88C-542E78B4BF93}"/>
                      </a:ext>
                    </a:extLst>
                  </p:cNvPr>
                  <p:cNvGrpSpPr/>
                  <p:nvPr/>
                </p:nvGrpSpPr>
                <p:grpSpPr>
                  <a:xfrm>
                    <a:off x="5505282" y="3240159"/>
                    <a:ext cx="866140" cy="441374"/>
                    <a:chOff x="4735434" y="4851786"/>
                    <a:chExt cx="866140" cy="441374"/>
                  </a:xfrm>
                </p:grpSpPr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33F86ED0-BBB6-4F35-9816-2DE23AFA2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5434" y="4860727"/>
                      <a:ext cx="757167" cy="432433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93AA0CA4-3395-42E8-A0AC-E2B442D5D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6578" y="4881555"/>
                      <a:ext cx="534996" cy="26894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870E67F2-707D-45AA-BA5F-91DE8852A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7357" y="4851786"/>
                      <a:ext cx="426453" cy="33617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BB29E24D-E314-43A1-8723-FEE8A17CCFD4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27" y="3344141"/>
                    <a:ext cx="551486" cy="552897"/>
                    <a:chOff x="1729751" y="4970645"/>
                    <a:chExt cx="551486" cy="552897"/>
                  </a:xfrm>
                </p:grpSpPr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FFB41405-28AA-4007-922C-AAF99AD38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7762" y="4985657"/>
                      <a:ext cx="495464" cy="24697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F9ADC3F0-8104-4D9A-A1CC-A57B716235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2215" y="4985657"/>
                      <a:ext cx="359022" cy="53788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____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08E9D3EE-2890-41F8-A367-1CBCF60C0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9751" y="4970645"/>
                      <a:ext cx="336023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BB668253-3A48-4F4F-8F75-26B2A39C11B0}"/>
                      </a:ext>
                    </a:extLst>
                  </p:cNvPr>
                  <p:cNvGrpSpPr/>
                  <p:nvPr/>
                </p:nvGrpSpPr>
                <p:grpSpPr>
                  <a:xfrm>
                    <a:off x="6862469" y="3319530"/>
                    <a:ext cx="565394" cy="638739"/>
                    <a:chOff x="1284518" y="3847133"/>
                    <a:chExt cx="565394" cy="638739"/>
                  </a:xfrm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F58894C3-47AB-4698-833D-7B3883917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2529" y="3885229"/>
                      <a:ext cx="495464" cy="24697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DD562949-817A-446C-92FA-2842579E2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4518" y="3870217"/>
                      <a:ext cx="336023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549DAE4A-91B5-494B-9A7B-362BC6B131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1917" y="3847133"/>
                      <a:ext cx="357995" cy="63873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.**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**.**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*.* </a:t>
                      </a: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5F42A59-3949-4916-89DC-023F4DADD21A}"/>
                      </a:ext>
                    </a:extLst>
                  </p:cNvPr>
                  <p:cNvGrpSpPr/>
                  <p:nvPr/>
                </p:nvGrpSpPr>
                <p:grpSpPr>
                  <a:xfrm>
                    <a:off x="7407941" y="3344140"/>
                    <a:ext cx="523475" cy="403414"/>
                    <a:chOff x="1284518" y="3870217"/>
                    <a:chExt cx="523475" cy="403414"/>
                  </a:xfrm>
                </p:grpSpPr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023CA809-491F-4ED8-83C2-79C166DAA1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2529" y="3885229"/>
                      <a:ext cx="495464" cy="246976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"/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2F479C8D-8FD1-4BB7-A7F5-1701776D9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4518" y="3870217"/>
                      <a:ext cx="336023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pPr algn="ctr"/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1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07114FB5-BC66-4E49-9D37-EAB49D31A31F}"/>
                  </a:ext>
                </a:extLst>
              </p:cNvPr>
              <p:cNvGrpSpPr/>
              <p:nvPr/>
            </p:nvGrpSpPr>
            <p:grpSpPr>
              <a:xfrm>
                <a:off x="1909770" y="4929913"/>
                <a:ext cx="5037667" cy="1761824"/>
                <a:chOff x="3523397" y="4674985"/>
                <a:chExt cx="5633358" cy="2007768"/>
              </a:xfrm>
            </p:grpSpPr>
            <p:sp>
              <p:nvSpPr>
                <p:cNvPr id="75" name="Line 9">
                  <a:extLst>
                    <a:ext uri="{FF2B5EF4-FFF2-40B4-BE49-F238E27FC236}">
                      <a16:creationId xmlns:a16="http://schemas.microsoft.com/office/drawing/2014/main" id="{BF51CE96-8F3F-4DB1-970C-01260A8CB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2166" y="5818345"/>
                  <a:ext cx="366081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pic>
              <p:nvPicPr>
                <p:cNvPr id="76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89865866-C56D-435A-8E65-AD61CD1F25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3397" y="4943851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7" name="Right Arrow 20">
                  <a:extLst>
                    <a:ext uri="{FF2B5EF4-FFF2-40B4-BE49-F238E27FC236}">
                      <a16:creationId xmlns:a16="http://schemas.microsoft.com/office/drawing/2014/main" id="{EC5D0C6E-D043-49DB-90BC-EEF78F2EA2C8}"/>
                    </a:ext>
                  </a:extLst>
                </p:cNvPr>
                <p:cNvSpPr/>
                <p:nvPr/>
              </p:nvSpPr>
              <p:spPr>
                <a:xfrm rot="10800000">
                  <a:off x="4878621" y="5430558"/>
                  <a:ext cx="609600" cy="24296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5C841AF-6F97-4509-A908-18BB2B8ABE43}"/>
                    </a:ext>
                  </a:extLst>
                </p:cNvPr>
                <p:cNvSpPr txBox="1"/>
                <p:nvPr/>
              </p:nvSpPr>
              <p:spPr>
                <a:xfrm>
                  <a:off x="3534229" y="4674985"/>
                  <a:ext cx="1110597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Thin Client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28B71364-C974-43C0-9D58-05C76D05F665}"/>
                    </a:ext>
                  </a:extLst>
                </p:cNvPr>
                <p:cNvGrpSpPr/>
                <p:nvPr/>
              </p:nvGrpSpPr>
              <p:grpSpPr>
                <a:xfrm>
                  <a:off x="3579309" y="5121959"/>
                  <a:ext cx="1182296" cy="702452"/>
                  <a:chOff x="4929759" y="4812962"/>
                  <a:chExt cx="1182296" cy="702452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C6461DBD-D3A7-4D08-9047-37A06A04254E}"/>
                      </a:ext>
                    </a:extLst>
                  </p:cNvPr>
                  <p:cNvSpPr/>
                  <p:nvPr/>
                </p:nvSpPr>
                <p:spPr>
                  <a:xfrm>
                    <a:off x="4937787" y="4812962"/>
                    <a:ext cx="1166241" cy="70245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7D819474-F72E-4257-9830-6CAE545320E4}"/>
                      </a:ext>
                    </a:extLst>
                  </p:cNvPr>
                  <p:cNvGrpSpPr/>
                  <p:nvPr/>
                </p:nvGrpSpPr>
                <p:grpSpPr>
                  <a:xfrm>
                    <a:off x="4929759" y="4841023"/>
                    <a:ext cx="1182296" cy="605121"/>
                    <a:chOff x="2412135" y="2156848"/>
                    <a:chExt cx="1182296" cy="605121"/>
                  </a:xfrm>
                </p:grpSpPr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E6DF9DC4-CA22-465D-8576-8670A9E44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3513" y="2183345"/>
                      <a:ext cx="690918" cy="40341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____ </a:t>
                      </a:r>
                    </a:p>
                    <a:p>
                      <a:r>
                        <a:rPr lang="en-US" sz="300" b="1" dirty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/___o\</a:t>
                      </a: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532B736E-EF91-4A9B-BE05-89378C720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2135" y="2156848"/>
                      <a:ext cx="534997" cy="60512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   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~==-</a:t>
                      </a:r>
                    </a:p>
                    <a:p>
                      <a:r>
                        <a:rPr lang="en-US" sz="300" b="1" dirty="0">
                          <a:solidFill>
                            <a:srgbClr val="0033CC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 </a:t>
                      </a:r>
                    </a:p>
                  </p:txBody>
                </p:sp>
              </p:grp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DBD3109-9F1C-47F1-B20F-B78535194C2A}"/>
                    </a:ext>
                  </a:extLst>
                </p:cNvPr>
                <p:cNvSpPr txBox="1"/>
                <p:nvPr/>
              </p:nvSpPr>
              <p:spPr>
                <a:xfrm>
                  <a:off x="4861018" y="6111251"/>
                  <a:ext cx="2784050" cy="571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/>
                    <a:t>Graphics Streaming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976BF39-8F75-4718-831F-0099E7D9BE4A}"/>
                    </a:ext>
                  </a:extLst>
                </p:cNvPr>
                <p:cNvSpPr txBox="1"/>
                <p:nvPr/>
              </p:nvSpPr>
              <p:spPr>
                <a:xfrm>
                  <a:off x="8327932" y="5316747"/>
                  <a:ext cx="828823" cy="4034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6203932-607F-41BA-8DB5-06D473034937}"/>
                    </a:ext>
                  </a:extLst>
                </p:cNvPr>
                <p:cNvGrpSpPr/>
                <p:nvPr/>
              </p:nvGrpSpPr>
              <p:grpSpPr>
                <a:xfrm>
                  <a:off x="5573306" y="4873267"/>
                  <a:ext cx="2225195" cy="1090824"/>
                  <a:chOff x="5573306" y="4873267"/>
                  <a:chExt cx="2225195" cy="1090824"/>
                </a:xfrm>
              </p:grpSpPr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6BE49D9-0440-4FA1-AFC7-B76F8E08E0F2}"/>
                      </a:ext>
                    </a:extLst>
                  </p:cNvPr>
                  <p:cNvSpPr txBox="1"/>
                  <p:nvPr/>
                </p:nvSpPr>
                <p:spPr>
                  <a:xfrm>
                    <a:off x="6077992" y="4873267"/>
                    <a:ext cx="1144959" cy="3697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500" dirty="0"/>
                      <a:t>Game frames</a:t>
                    </a:r>
                  </a:p>
                </p:txBody>
              </p: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C2B73546-70DA-4225-B310-47267170BAFC}"/>
                      </a:ext>
                    </a:extLst>
                  </p:cNvPr>
                  <p:cNvGrpSpPr/>
                  <p:nvPr/>
                </p:nvGrpSpPr>
                <p:grpSpPr>
                  <a:xfrm>
                    <a:off x="5573306" y="5190881"/>
                    <a:ext cx="319400" cy="773210"/>
                    <a:chOff x="1677592" y="5264347"/>
                    <a:chExt cx="319400" cy="773210"/>
                  </a:xfrm>
                </p:grpSpPr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D760894-78E9-4353-813D-8E615C7B00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773210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 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_o\</a:t>
                      </a:r>
                    </a:p>
                  </p:txBody>
                </p:sp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C7FBAB01-9C98-421F-830D-BD409A749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2A0FF479-A678-4C1D-8F37-706B27FB51CC}"/>
                      </a:ext>
                    </a:extLst>
                  </p:cNvPr>
                  <p:cNvGrpSpPr/>
                  <p:nvPr/>
                </p:nvGrpSpPr>
                <p:grpSpPr>
                  <a:xfrm>
                    <a:off x="6208571" y="5190881"/>
                    <a:ext cx="319400" cy="773210"/>
                    <a:chOff x="1677592" y="5264347"/>
                    <a:chExt cx="319400" cy="773210"/>
                  </a:xfrm>
                </p:grpSpPr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653090CD-4A25-4DB1-8DFF-DE66DCF8CC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773210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 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/__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_o\</a:t>
                      </a: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F1DEA81B-1F33-465C-A633-C006FBC55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1623FEAD-D002-4BFD-A42A-4E5EFC1891C5}"/>
                      </a:ext>
                    </a:extLst>
                  </p:cNvPr>
                  <p:cNvGrpSpPr/>
                  <p:nvPr/>
                </p:nvGrpSpPr>
                <p:grpSpPr>
                  <a:xfrm>
                    <a:off x="6843836" y="5190881"/>
                    <a:ext cx="319400" cy="773210"/>
                    <a:chOff x="1677592" y="5264347"/>
                    <a:chExt cx="319400" cy="773210"/>
                  </a:xfrm>
                </p:grpSpPr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F06186FD-55FC-4121-AD6D-903EF0991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773210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** 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**.** *.* </a:t>
                      </a:r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EAFF07B4-33C0-40FC-B37A-792C28660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EAC56E8A-5ECA-4218-829D-311B7BA126DD}"/>
                      </a:ext>
                    </a:extLst>
                  </p:cNvPr>
                  <p:cNvGrpSpPr/>
                  <p:nvPr/>
                </p:nvGrpSpPr>
                <p:grpSpPr>
                  <a:xfrm>
                    <a:off x="7479101" y="5489346"/>
                    <a:ext cx="319400" cy="437033"/>
                    <a:chOff x="1677592" y="5264347"/>
                    <a:chExt cx="319400" cy="947541"/>
                  </a:xfrm>
                </p:grpSpPr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301EC444-EA72-4173-BC93-6B06C7E6FE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7592" y="5264347"/>
                      <a:ext cx="319400" cy="947541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\~=</a:t>
                      </a:r>
                    </a:p>
                    <a:p>
                      <a:pPr algn="ctr"/>
                      <a:r>
                        <a:rPr lang="en-US" sz="1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=-/</a:t>
                      </a:r>
                    </a:p>
                    <a:p>
                      <a:pPr algn="ctr"/>
                      <a:endParaRPr lang="en-US" sz="1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F4AE581-1C53-4BD9-948C-F10C2B210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4979" y="5264347"/>
                      <a:ext cx="225897" cy="55399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7826DF8-5195-4E70-B020-E86379F88CA4}"/>
                </a:ext>
              </a:extLst>
            </p:cNvPr>
            <p:cNvSpPr/>
            <p:nvPr/>
          </p:nvSpPr>
          <p:spPr>
            <a:xfrm>
              <a:off x="228600" y="2286000"/>
              <a:ext cx="2793096" cy="29806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5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83"/>
    </mc:Choice>
    <mc:Fallback xmlns="">
      <p:transition spd="slow" advTm="901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CC724-18A4-4C7C-9B82-E939B223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Latency Compensation – Time Warp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63021-830B-418B-BC8B-C8053D02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A75AD6-FC20-4242-983B-BC945E50C5B3}"/>
              </a:ext>
            </a:extLst>
          </p:cNvPr>
          <p:cNvGrpSpPr>
            <a:grpSpLocks noChangeAspect="1"/>
          </p:cNvGrpSpPr>
          <p:nvPr/>
        </p:nvGrpSpPr>
        <p:grpSpPr>
          <a:xfrm>
            <a:off x="3483069" y="1467903"/>
            <a:ext cx="4698442" cy="3540192"/>
            <a:chOff x="1971033" y="1548515"/>
            <a:chExt cx="6338779" cy="47761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6F3D04-D7B5-4CED-87A7-D79EDD608C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2869634"/>
              <a:ext cx="1097280" cy="1097280"/>
            </a:xfrm>
            <a:prstGeom prst="ellipse">
              <a:avLst/>
            </a:prstGeom>
            <a:solidFill>
              <a:schemeClr val="accent1"/>
            </a:solidFill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hilly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A90F8C-1533-4DB0-8E38-D8D2000B1D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784" y="5227391"/>
              <a:ext cx="1097280" cy="1097280"/>
            </a:xfrm>
            <a:prstGeom prst="ellipse">
              <a:avLst/>
            </a:prstGeom>
            <a:solidFill>
              <a:srgbClr val="008000"/>
            </a:solidFill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hilly" dir="t"/>
            </a:scene3d>
            <a:sp3d prstMaterial="soft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6461C2-A83E-496F-BB7F-A34E837954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784" y="2869634"/>
              <a:ext cx="1097280" cy="10972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CA00C5-C753-4D18-BF51-29279E95EB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424" y="4249172"/>
              <a:ext cx="0" cy="812800"/>
            </a:xfrm>
            <a:prstGeom prst="straightConnector1">
              <a:avLst/>
            </a:prstGeom>
            <a:ln w="920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B2B81F6E-D720-4B8A-AD1E-3D0F5C3A122A}"/>
                </a:ext>
              </a:extLst>
            </p:cNvPr>
            <p:cNvSpPr/>
            <p:nvPr/>
          </p:nvSpPr>
          <p:spPr>
            <a:xfrm rot="5400000">
              <a:off x="4025820" y="809612"/>
              <a:ext cx="398623" cy="3390583"/>
            </a:xfrm>
            <a:prstGeom prst="leftBrace">
              <a:avLst>
                <a:gd name="adj1" fmla="val 8333"/>
                <a:gd name="adj2" fmla="val 4947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E5E300-68E8-4C09-B210-F494D3C6B560}"/>
                </a:ext>
              </a:extLst>
            </p:cNvPr>
            <p:cNvSpPr txBox="1"/>
            <p:nvPr/>
          </p:nvSpPr>
          <p:spPr>
            <a:xfrm>
              <a:off x="3218990" y="1548515"/>
              <a:ext cx="2092580" cy="622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Warp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4ACBE4-53F1-4132-ADF1-020C81CDA7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7093" y="3418274"/>
              <a:ext cx="1689101" cy="0"/>
            </a:xfrm>
            <a:prstGeom prst="straightConnector1">
              <a:avLst/>
            </a:prstGeom>
            <a:ln w="635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0CFBD-9FA7-40F5-99A1-054AF0C08083}"/>
                </a:ext>
              </a:extLst>
            </p:cNvPr>
            <p:cNvSpPr txBox="1"/>
            <p:nvPr/>
          </p:nvSpPr>
          <p:spPr>
            <a:xfrm>
              <a:off x="1971033" y="4593433"/>
              <a:ext cx="1278558" cy="871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 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BE2116-4C21-48A7-AC6D-6BCFED90E01A}"/>
                </a:ext>
              </a:extLst>
            </p:cNvPr>
            <p:cNvSpPr txBox="1"/>
            <p:nvPr/>
          </p:nvSpPr>
          <p:spPr>
            <a:xfrm>
              <a:off x="3403430" y="4308318"/>
              <a:ext cx="2022509" cy="871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 when</a:t>
              </a:r>
            </a:p>
            <a:p>
              <a:pPr algn="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player acted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32CE63-A1AC-4B0D-A334-7680F009616B}"/>
                </a:ext>
              </a:extLst>
            </p:cNvPr>
            <p:cNvSpPr txBox="1"/>
            <p:nvPr/>
          </p:nvSpPr>
          <p:spPr>
            <a:xfrm>
              <a:off x="3978208" y="2847349"/>
              <a:ext cx="556233" cy="539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0D9164C-E33A-4D32-B006-5E42E6441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0943" y="3887915"/>
              <a:ext cx="390841" cy="4108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29B9263-D698-4645-8A75-79456202A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9840" y="4113283"/>
              <a:ext cx="0" cy="4801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DAFCA4-1147-41BE-99AB-A36A5FBD3511}"/>
                </a:ext>
              </a:extLst>
            </p:cNvPr>
            <p:cNvSpPr txBox="1"/>
            <p:nvPr/>
          </p:nvSpPr>
          <p:spPr>
            <a:xfrm>
              <a:off x="6696043" y="3156663"/>
              <a:ext cx="1613769" cy="539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Opponent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E09379-1264-48DA-AC7C-0B0C9F3CF42D}"/>
                </a:ext>
              </a:extLst>
            </p:cNvPr>
            <p:cNvSpPr txBox="1"/>
            <p:nvPr/>
          </p:nvSpPr>
          <p:spPr>
            <a:xfrm>
              <a:off x="6696043" y="5514421"/>
              <a:ext cx="1131498" cy="539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Player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C6E9D2-6A53-42A8-817E-2A8A9078A69C}"/>
              </a:ext>
            </a:extLst>
          </p:cNvPr>
          <p:cNvSpPr txBox="1"/>
          <p:nvPr/>
        </p:nvSpPr>
        <p:spPr>
          <a:xfrm>
            <a:off x="210686" y="5570018"/>
            <a:ext cx="137749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Apply to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8E0ADD-6981-42E2-BF73-5EF8C0B384B8}"/>
              </a:ext>
            </a:extLst>
          </p:cNvPr>
          <p:cNvGrpSpPr>
            <a:grpSpLocks noChangeAspect="1"/>
          </p:cNvGrpSpPr>
          <p:nvPr/>
        </p:nvGrpSpPr>
        <p:grpSpPr>
          <a:xfrm>
            <a:off x="1892878" y="5022023"/>
            <a:ext cx="3484445" cy="1561339"/>
            <a:chOff x="1350013" y="1830366"/>
            <a:chExt cx="3907787" cy="17510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EB6B24-0D29-4DF5-AA3C-502CBD41838E}"/>
                </a:ext>
              </a:extLst>
            </p:cNvPr>
            <p:cNvSpPr/>
            <p:nvPr/>
          </p:nvSpPr>
          <p:spPr>
            <a:xfrm>
              <a:off x="1350013" y="1830366"/>
              <a:ext cx="3907787" cy="1751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079406-9529-4948-BE63-DF99F1D04E93}"/>
                </a:ext>
              </a:extLst>
            </p:cNvPr>
            <p:cNvSpPr/>
            <p:nvPr/>
          </p:nvSpPr>
          <p:spPr>
            <a:xfrm>
              <a:off x="4201389" y="2509854"/>
              <a:ext cx="990601" cy="586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14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/_o__\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9F1D3E-01AF-41F9-8069-2F6F9FCC2A8E}"/>
                </a:ext>
              </a:extLst>
            </p:cNvPr>
            <p:cNvSpPr/>
            <p:nvPr/>
          </p:nvSpPr>
          <p:spPr>
            <a:xfrm>
              <a:off x="2590800" y="2782670"/>
              <a:ext cx="990601" cy="586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14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557C9B-A18E-4C49-81CF-C2BCBA0B2551}"/>
                </a:ext>
              </a:extLst>
            </p:cNvPr>
            <p:cNvSpPr/>
            <p:nvPr/>
          </p:nvSpPr>
          <p:spPr>
            <a:xfrm>
              <a:off x="1848865" y="2246760"/>
              <a:ext cx="685801" cy="828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14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14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DF0DE4-B33D-49F8-B68B-FF9B68EBD227}"/>
                </a:ext>
              </a:extLst>
            </p:cNvPr>
            <p:cNvSpPr/>
            <p:nvPr/>
          </p:nvSpPr>
          <p:spPr>
            <a:xfrm>
              <a:off x="3481697" y="1895788"/>
              <a:ext cx="838200" cy="828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.** </a:t>
              </a:r>
            </a:p>
            <a:p>
              <a:r>
                <a:rPr lang="en-US" sz="1400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**.**</a:t>
              </a:r>
            </a:p>
            <a:p>
              <a:r>
                <a:rPr lang="en-US" sz="1400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*.*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ECF9685-1C25-483F-961B-CBCCE966EAB1}"/>
                </a:ext>
              </a:extLst>
            </p:cNvPr>
            <p:cNvSpPr/>
            <p:nvPr/>
          </p:nvSpPr>
          <p:spPr>
            <a:xfrm>
              <a:off x="2952733" y="2630270"/>
              <a:ext cx="430024" cy="3451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&gt;-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A293C8-209F-447E-9F8E-BC476BA52541}"/>
                </a:ext>
              </a:extLst>
            </p:cNvPr>
            <p:cNvSpPr txBox="1"/>
            <p:nvPr/>
          </p:nvSpPr>
          <p:spPr>
            <a:xfrm>
              <a:off x="1601610" y="1830366"/>
              <a:ext cx="1195725" cy="37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Score</a:t>
              </a:r>
              <a:r>
                <a:rPr lang="en-US" sz="1600" dirty="0"/>
                <a:t>: 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2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3"/>
    </mc:Choice>
    <mc:Fallback xmlns="">
      <p:transition spd="slow" advTm="299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82F7-C03D-4606-AF05-08D479FF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2FB09-7CCE-4FD6-940F-707B49BC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93" y="1697852"/>
            <a:ext cx="392850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User Study</a:t>
            </a:r>
          </a:p>
          <a:p>
            <a:pPr lvl="1"/>
            <a:r>
              <a:rPr lang="en-US" dirty="0"/>
              <a:t>Time Warp: On / Off</a:t>
            </a:r>
          </a:p>
          <a:p>
            <a:pPr lvl="1"/>
            <a:r>
              <a:rPr lang="en-US" dirty="0"/>
              <a:t>Latency: 0, 100, 200, 400, 800 </a:t>
            </a:r>
            <a:r>
              <a:rPr lang="en-US" dirty="0" err="1"/>
              <a:t>ms</a:t>
            </a:r>
          </a:p>
          <a:p>
            <a:r>
              <a:rPr lang="en-US" dirty="0">
                <a:solidFill>
                  <a:srgbClr val="0070C0"/>
                </a:solidFill>
              </a:rPr>
              <a:t>System Experiments</a:t>
            </a:r>
          </a:p>
          <a:p>
            <a:pPr lvl="1"/>
            <a:r>
              <a:rPr lang="en-US" dirty="0"/>
              <a:t>Bitrates for streaming: Image, Video, Graphics</a:t>
            </a:r>
          </a:p>
          <a:p>
            <a:pPr lvl="1"/>
            <a:r>
              <a:rPr lang="en-US" dirty="0"/>
              <a:t>CPU load for number of game Objects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713384-C3BE-4310-9FA7-46FA27BF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18</a:t>
            </a:fld>
            <a:endParaRPr lang="en-US"/>
          </a:p>
        </p:txBody>
      </p:sp>
      <p:pic>
        <p:nvPicPr>
          <p:cNvPr id="2058" name="Picture 10" descr="Transport Under Computer icon">
            <a:extLst>
              <a:ext uri="{FF2B5EF4-FFF2-40B4-BE49-F238E27FC236}">
                <a16:creationId xmlns:a16="http://schemas.microsoft.com/office/drawing/2014/main" id="{E98F2951-F46F-484C-9B5F-ABE919FE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37791"/>
            <a:ext cx="2132806" cy="21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902D55-C2BD-4C3E-8E8F-62F33FFA8F01}"/>
              </a:ext>
            </a:extLst>
          </p:cNvPr>
          <p:cNvGrpSpPr/>
          <p:nvPr/>
        </p:nvGrpSpPr>
        <p:grpSpPr>
          <a:xfrm>
            <a:off x="6172200" y="4213050"/>
            <a:ext cx="1465363" cy="1196356"/>
            <a:chOff x="6417173" y="3995398"/>
            <a:chExt cx="2314575" cy="1995209"/>
          </a:xfrm>
        </p:grpSpPr>
        <p:pic>
          <p:nvPicPr>
            <p:cNvPr id="15" name="Picture 4" descr="Related image">
              <a:extLst>
                <a:ext uri="{FF2B5EF4-FFF2-40B4-BE49-F238E27FC236}">
                  <a16:creationId xmlns:a16="http://schemas.microsoft.com/office/drawing/2014/main" id="{39020C9A-6E11-45BA-A832-8B018E685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173" y="3995398"/>
              <a:ext cx="2314575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BCED80-A2F4-437D-9A9F-59891F285978}"/>
                </a:ext>
              </a:extLst>
            </p:cNvPr>
            <p:cNvSpPr/>
            <p:nvPr/>
          </p:nvSpPr>
          <p:spPr>
            <a:xfrm>
              <a:off x="6657975" y="5807489"/>
              <a:ext cx="1932385" cy="1831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https://www.cognizant.com/futureofwork/about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3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3"/>
    </mc:Choice>
    <mc:Fallback xmlns="">
      <p:transition spd="slow" advTm="2359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B24C-ACC8-42E4-B095-19A17F46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8B394-F86F-4FA4-A567-BDD6A9FD6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Related Work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Results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Conclusions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8C373-86F1-47E9-92DF-06FA7294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Image result for report outline icon">
            <a:extLst>
              <a:ext uri="{FF2B5EF4-FFF2-40B4-BE49-F238E27FC236}">
                <a16:creationId xmlns:a16="http://schemas.microsoft.com/office/drawing/2014/main" id="{8F0C6DF4-AFA6-4398-A4B6-D1D3B061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9415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5"/>
    </mc:Choice>
    <mc:Fallback xmlns="">
      <p:transition spd="slow" advTm="39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49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are Cloud-based Games?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246518-F704-4BFB-AB07-722E7ACC4ECB}"/>
              </a:ext>
            </a:extLst>
          </p:cNvPr>
          <p:cNvGrpSpPr/>
          <p:nvPr/>
        </p:nvGrpSpPr>
        <p:grpSpPr>
          <a:xfrm>
            <a:off x="548520" y="3429000"/>
            <a:ext cx="7985880" cy="2603331"/>
            <a:chOff x="548520" y="3429000"/>
            <a:chExt cx="7985880" cy="2603331"/>
          </a:xfrm>
        </p:grpSpPr>
        <p:sp>
          <p:nvSpPr>
            <p:cNvPr id="54" name="Cloud">
              <a:extLst>
                <a:ext uri="{FF2B5EF4-FFF2-40B4-BE49-F238E27FC236}">
                  <a16:creationId xmlns:a16="http://schemas.microsoft.com/office/drawing/2014/main" id="{3E7B8925-0724-43D0-9B37-08AA3914C4D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001714" y="3429000"/>
              <a:ext cx="2532686" cy="2209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latinLnBrk="1" hangingPunct="1">
                <a:lnSpc>
                  <a:spcPct val="160000"/>
                </a:lnSpc>
              </a:pPr>
              <a:endParaRPr kumimoji="1" lang="en-US" altLang="ko-KR" sz="1200" dirty="0">
                <a:ea typeface="굴림" pitchFamily="50" charset="-127"/>
              </a:endParaRPr>
            </a:p>
          </p:txBody>
        </p:sp>
        <p:sp>
          <p:nvSpPr>
            <p:cNvPr id="55" name="Line 9">
              <a:extLst>
                <a:ext uri="{FF2B5EF4-FFF2-40B4-BE49-F238E27FC236}">
                  <a16:creationId xmlns:a16="http://schemas.microsoft.com/office/drawing/2014/main" id="{AD747AB4-33FD-4609-AE8F-FC4AD7C59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4754" y="4561133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pic>
          <p:nvPicPr>
            <p:cNvPr id="56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FCD0BA63-736D-476C-9C83-0E836513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70" y="39401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ight Arrow 20">
              <a:extLst>
                <a:ext uri="{FF2B5EF4-FFF2-40B4-BE49-F238E27FC236}">
                  <a16:creationId xmlns:a16="http://schemas.microsoft.com/office/drawing/2014/main" id="{DF897C35-A22F-493C-9D31-F4329FF8537B}"/>
                </a:ext>
              </a:extLst>
            </p:cNvPr>
            <p:cNvSpPr/>
            <p:nvPr/>
          </p:nvSpPr>
          <p:spPr>
            <a:xfrm rot="10800000">
              <a:off x="2851209" y="4173346"/>
              <a:ext cx="609600" cy="24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8" name="Picture 6" descr="http://www.clker.com/cliparts/U/2/w/h/l/f/mouse-pointer-hi.png">
              <a:extLst>
                <a:ext uri="{FF2B5EF4-FFF2-40B4-BE49-F238E27FC236}">
                  <a16:creationId xmlns:a16="http://schemas.microsoft.com/office/drawing/2014/main" id="{E84FFC8C-D985-4662-B581-EBD384DCA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472" y="4726113"/>
              <a:ext cx="195798" cy="21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8" descr="http://cdns2.freepik.com/free-photo/game-controller_318-2146.jpg">
              <a:extLst>
                <a:ext uri="{FF2B5EF4-FFF2-40B4-BE49-F238E27FC236}">
                  <a16:creationId xmlns:a16="http://schemas.microsoft.com/office/drawing/2014/main" id="{E7FD5991-3C8B-42AD-B535-444789B74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947" y="4660481"/>
              <a:ext cx="430419" cy="33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ight Arrow 47">
              <a:extLst>
                <a:ext uri="{FF2B5EF4-FFF2-40B4-BE49-F238E27FC236}">
                  <a16:creationId xmlns:a16="http://schemas.microsoft.com/office/drawing/2014/main" id="{376D0BE4-6C20-4C45-8595-CAD4CBDCCB02}"/>
                </a:ext>
              </a:extLst>
            </p:cNvPr>
            <p:cNvSpPr/>
            <p:nvPr/>
          </p:nvSpPr>
          <p:spPr>
            <a:xfrm rot="10800000" flipH="1">
              <a:off x="3736591" y="4773126"/>
              <a:ext cx="609600" cy="131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CDC11A3-0262-451A-895B-ACA363CE5C79}"/>
                </a:ext>
              </a:extLst>
            </p:cNvPr>
            <p:cNvSpPr txBox="1"/>
            <p:nvPr/>
          </p:nvSpPr>
          <p:spPr>
            <a:xfrm>
              <a:off x="1560947" y="5662999"/>
              <a:ext cx="1187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Thin Client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4041FC6-D264-4C66-82E1-678014DB7434}"/>
                </a:ext>
              </a:extLst>
            </p:cNvPr>
            <p:cNvSpPr txBox="1"/>
            <p:nvPr/>
          </p:nvSpPr>
          <p:spPr>
            <a:xfrm>
              <a:off x="6535784" y="5662999"/>
              <a:ext cx="1466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Cloud Servers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C90DDA-0C25-43F0-9D69-373731D3AF9A}"/>
                </a:ext>
              </a:extLst>
            </p:cNvPr>
            <p:cNvSpPr txBox="1"/>
            <p:nvPr/>
          </p:nvSpPr>
          <p:spPr>
            <a:xfrm>
              <a:off x="2956381" y="5012874"/>
              <a:ext cx="1180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Player input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7EA401A-F93F-4928-A33D-597AE2B187A5}"/>
                </a:ext>
              </a:extLst>
            </p:cNvPr>
            <p:cNvSpPr/>
            <p:nvPr/>
          </p:nvSpPr>
          <p:spPr>
            <a:xfrm>
              <a:off x="1547410" y="41182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5FEBCFA-8ADF-42E7-BBB2-C83376CE94E2}"/>
                </a:ext>
              </a:extLst>
            </p:cNvPr>
            <p:cNvGrpSpPr/>
            <p:nvPr/>
          </p:nvGrpSpPr>
          <p:grpSpPr>
            <a:xfrm>
              <a:off x="1539382" y="4146285"/>
              <a:ext cx="1182296" cy="646331"/>
              <a:chOff x="2412135" y="2156848"/>
              <a:chExt cx="1182296" cy="646331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7CD263E-CDCF-49A5-9B28-982970B5FE0D}"/>
                  </a:ext>
                </a:extLst>
              </p:cNvPr>
              <p:cNvSpPr/>
              <p:nvPr/>
            </p:nvSpPr>
            <p:spPr>
              <a:xfrm>
                <a:off x="2903512" y="2183345"/>
                <a:ext cx="690919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12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B49815A-8C19-429B-8B36-D9C79D1BFAF8}"/>
                  </a:ext>
                </a:extLst>
              </p:cNvPr>
              <p:cNvSpPr/>
              <p:nvPr/>
            </p:nvSpPr>
            <p:spPr>
              <a:xfrm>
                <a:off x="2412135" y="2156848"/>
                <a:ext cx="534996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12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12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D6AAAAC-C7C4-4F8B-8D28-4619F52D3E3A}"/>
                </a:ext>
              </a:extLst>
            </p:cNvPr>
            <p:cNvSpPr txBox="1"/>
            <p:nvPr/>
          </p:nvSpPr>
          <p:spPr>
            <a:xfrm>
              <a:off x="4152557" y="3686639"/>
              <a:ext cx="1299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Game frames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3555905-450B-4C00-8FB5-AFCAE927CCB3}"/>
                </a:ext>
              </a:extLst>
            </p:cNvPr>
            <p:cNvGrpSpPr/>
            <p:nvPr/>
          </p:nvGrpSpPr>
          <p:grpSpPr>
            <a:xfrm>
              <a:off x="3572516" y="4003224"/>
              <a:ext cx="2459412" cy="507831"/>
              <a:chOff x="4531593" y="1984044"/>
              <a:chExt cx="2459412" cy="50783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DFEB177-712C-484E-8FBA-C5D2C701FFB4}"/>
                  </a:ext>
                </a:extLst>
              </p:cNvPr>
              <p:cNvGrpSpPr/>
              <p:nvPr/>
            </p:nvGrpSpPr>
            <p:grpSpPr>
              <a:xfrm>
                <a:off x="4531593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02517DF2-C063-4EAC-BD28-B34B5C920B27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7F02B5A-1A83-4EBD-A437-E0F0F713A04D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31225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7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8552527-1659-4957-BD27-7761F8F6BBE8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41549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B3BF8B0-F585-4966-9616-F4F86D1EA2B8}"/>
                  </a:ext>
                </a:extLst>
              </p:cNvPr>
              <p:cNvGrpSpPr/>
              <p:nvPr/>
            </p:nvGrpSpPr>
            <p:grpSpPr>
              <a:xfrm>
                <a:off x="5355164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18C3D5D-AE58-4BB2-986B-1D3F49B4A98D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30A78B6-40AD-45F2-9FBB-986920850847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31225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7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62B8493-4028-489A-9CF0-07416410C22D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41549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966A435-2CFF-43AE-8BD8-91CFBACB48BA}"/>
                  </a:ext>
                </a:extLst>
              </p:cNvPr>
              <p:cNvGrpSpPr/>
              <p:nvPr/>
            </p:nvGrpSpPr>
            <p:grpSpPr>
              <a:xfrm>
                <a:off x="6154255" y="1984044"/>
                <a:ext cx="836750" cy="507831"/>
                <a:chOff x="6314191" y="5039244"/>
                <a:chExt cx="836750" cy="507831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ABB97B9-9BF5-4450-8C44-00A19D4040BA}"/>
                    </a:ext>
                  </a:extLst>
                </p:cNvPr>
                <p:cNvSpPr/>
                <p:nvPr/>
              </p:nvSpPr>
              <p:spPr>
                <a:xfrm>
                  <a:off x="6314191" y="5081414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38C0EA-108C-46DA-8B7F-7156F78B4852}"/>
                    </a:ext>
                  </a:extLst>
                </p:cNvPr>
                <p:cNvSpPr/>
                <p:nvPr/>
              </p:nvSpPr>
              <p:spPr>
                <a:xfrm>
                  <a:off x="6356115" y="5072473"/>
                  <a:ext cx="426452" cy="41549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7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2CC2A1E-D981-4B99-BE92-03EEC79C4A8C}"/>
                    </a:ext>
                  </a:extLst>
                </p:cNvPr>
                <p:cNvSpPr/>
                <p:nvPr/>
              </p:nvSpPr>
              <p:spPr>
                <a:xfrm>
                  <a:off x="6617541" y="5039244"/>
                  <a:ext cx="533400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.** </a:t>
                  </a:r>
                </a:p>
                <a:p>
                  <a:r>
                    <a:rPr lang="en-US" sz="9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**.**</a:t>
                  </a:r>
                </a:p>
                <a:p>
                  <a:r>
                    <a:rPr lang="en-US" sz="9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*.* 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965803-01B1-45B6-B1FA-57450229A26B}"/>
                </a:ext>
              </a:extLst>
            </p:cNvPr>
            <p:cNvGrpSpPr/>
            <p:nvPr/>
          </p:nvGrpSpPr>
          <p:grpSpPr>
            <a:xfrm>
              <a:off x="6555933" y="3625375"/>
              <a:ext cx="813972" cy="794134"/>
              <a:chOff x="3292827" y="1560678"/>
              <a:chExt cx="813972" cy="794134"/>
            </a:xfrm>
          </p:grpSpPr>
          <p:sp>
            <p:nvSpPr>
              <p:cNvPr id="125" name="Rectangle 5" descr="25%">
                <a:extLst>
                  <a:ext uri="{FF2B5EF4-FFF2-40B4-BE49-F238E27FC236}">
                    <a16:creationId xmlns:a16="http://schemas.microsoft.com/office/drawing/2014/main" id="{D41B5277-BE37-4EC6-9BE5-495FC34F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26" name="Graphic 125">
                <a:extLst>
                  <a:ext uri="{FF2B5EF4-FFF2-40B4-BE49-F238E27FC236}">
                    <a16:creationId xmlns:a16="http://schemas.microsoft.com/office/drawing/2014/main" id="{3D0177CB-98BC-4E4F-9FC2-FA0A3AB22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FF0B265-3490-443F-9729-930DDB10DB20}"/>
                </a:ext>
              </a:extLst>
            </p:cNvPr>
            <p:cNvSpPr txBox="1"/>
            <p:nvPr/>
          </p:nvSpPr>
          <p:spPr>
            <a:xfrm>
              <a:off x="6691050" y="4109584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server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57B6FAE7-7CE9-488D-A2AF-EE4796E5C094}"/>
                </a:ext>
              </a:extLst>
            </p:cNvPr>
            <p:cNvGrpSpPr/>
            <p:nvPr/>
          </p:nvGrpSpPr>
          <p:grpSpPr>
            <a:xfrm>
              <a:off x="6650483" y="4540129"/>
              <a:ext cx="813972" cy="794134"/>
              <a:chOff x="3292827" y="1560678"/>
              <a:chExt cx="813972" cy="794134"/>
            </a:xfrm>
          </p:grpSpPr>
          <p:sp>
            <p:nvSpPr>
              <p:cNvPr id="131" name="Rectangle 5" descr="25%">
                <a:extLst>
                  <a:ext uri="{FF2B5EF4-FFF2-40B4-BE49-F238E27FC236}">
                    <a16:creationId xmlns:a16="http://schemas.microsoft.com/office/drawing/2014/main" id="{BE5314EA-91EA-4E90-B955-1C4E02966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32" name="Graphic 131">
                <a:extLst>
                  <a:ext uri="{FF2B5EF4-FFF2-40B4-BE49-F238E27FC236}">
                    <a16:creationId xmlns:a16="http://schemas.microsoft.com/office/drawing/2014/main" id="{E7CFE2D4-E698-474F-866E-482F14020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82D0C4E-69DC-47F3-B237-04044D5B27F3}"/>
                </a:ext>
              </a:extLst>
            </p:cNvPr>
            <p:cNvSpPr txBox="1"/>
            <p:nvPr/>
          </p:nvSpPr>
          <p:spPr>
            <a:xfrm>
              <a:off x="6785600" y="5024338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server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0C2A906-4668-4AE8-AD5E-3BEA49ADB740}"/>
                </a:ext>
              </a:extLst>
            </p:cNvPr>
            <p:cNvGrpSpPr/>
            <p:nvPr/>
          </p:nvGrpSpPr>
          <p:grpSpPr>
            <a:xfrm>
              <a:off x="7564647" y="3825238"/>
              <a:ext cx="813972" cy="794134"/>
              <a:chOff x="3292827" y="1560678"/>
              <a:chExt cx="813972" cy="794134"/>
            </a:xfrm>
          </p:grpSpPr>
          <p:sp>
            <p:nvSpPr>
              <p:cNvPr id="136" name="Rectangle 5" descr="25%">
                <a:extLst>
                  <a:ext uri="{FF2B5EF4-FFF2-40B4-BE49-F238E27FC236}">
                    <a16:creationId xmlns:a16="http://schemas.microsoft.com/office/drawing/2014/main" id="{C70C1FC7-9775-450A-B4EE-DC04D35B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37" name="Graphic 136">
                <a:extLst>
                  <a:ext uri="{FF2B5EF4-FFF2-40B4-BE49-F238E27FC236}">
                    <a16:creationId xmlns:a16="http://schemas.microsoft.com/office/drawing/2014/main" id="{A6FF316E-A3B1-4D3A-A331-C8CCD4016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D46090F-0D57-4E74-9E64-A8B817F8FA1A}"/>
                </a:ext>
              </a:extLst>
            </p:cNvPr>
            <p:cNvSpPr txBox="1"/>
            <p:nvPr/>
          </p:nvSpPr>
          <p:spPr>
            <a:xfrm>
              <a:off x="7699764" y="4309447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server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4C85115-2AF3-4FE7-8AA0-DC4C39BCE213}"/>
                </a:ext>
              </a:extLst>
            </p:cNvPr>
            <p:cNvSpPr txBox="1"/>
            <p:nvPr/>
          </p:nvSpPr>
          <p:spPr>
            <a:xfrm rot="16200000">
              <a:off x="-92841" y="4528127"/>
              <a:ext cx="1744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Cloud-based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CEA34-A396-413F-B0D7-1A950547C215}"/>
              </a:ext>
            </a:extLst>
          </p:cNvPr>
          <p:cNvGrpSpPr/>
          <p:nvPr/>
        </p:nvGrpSpPr>
        <p:grpSpPr>
          <a:xfrm>
            <a:off x="549201" y="1402416"/>
            <a:ext cx="3461623" cy="1770284"/>
            <a:chOff x="549201" y="1402416"/>
            <a:chExt cx="3461623" cy="177028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915411-837E-49DD-8C1D-C0C1591BC122}"/>
                </a:ext>
              </a:extLst>
            </p:cNvPr>
            <p:cNvSpPr txBox="1"/>
            <p:nvPr/>
          </p:nvSpPr>
          <p:spPr>
            <a:xfrm>
              <a:off x="1773269" y="2803368"/>
              <a:ext cx="725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29B6CD-2635-4B3F-9BF9-1F676A2621B3}"/>
                </a:ext>
              </a:extLst>
            </p:cNvPr>
            <p:cNvGrpSpPr/>
            <p:nvPr/>
          </p:nvGrpSpPr>
          <p:grpSpPr>
            <a:xfrm>
              <a:off x="3080698" y="2576827"/>
              <a:ext cx="930126" cy="579332"/>
              <a:chOff x="1640514" y="2712041"/>
              <a:chExt cx="930126" cy="579332"/>
            </a:xfrm>
          </p:grpSpPr>
          <p:pic>
            <p:nvPicPr>
              <p:cNvPr id="61" name="Picture 6" descr="http://www.clker.com/cliparts/U/2/w/h/l/f/mouse-pointer-hi.png">
                <a:extLst>
                  <a:ext uri="{FF2B5EF4-FFF2-40B4-BE49-F238E27FC236}">
                    <a16:creationId xmlns:a16="http://schemas.microsoft.com/office/drawing/2014/main" id="{C8CA9CAB-7FD0-4ABC-B963-F129504B43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026" y="2749555"/>
                <a:ext cx="152400" cy="165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http://cdns2.freepik.com/free-photo/game-controller_318-2146.jpg">
                <a:extLst>
                  <a:ext uri="{FF2B5EF4-FFF2-40B4-BE49-F238E27FC236}">
                    <a16:creationId xmlns:a16="http://schemas.microsoft.com/office/drawing/2014/main" id="{292AA72C-CDBC-4F1F-A5C9-64481EBC7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02" y="2712041"/>
                <a:ext cx="335018" cy="263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4FD4DB4-028A-47B8-9800-606C15638E6B}"/>
                  </a:ext>
                </a:extLst>
              </p:cNvPr>
              <p:cNvSpPr txBox="1"/>
              <p:nvPr/>
            </p:nvSpPr>
            <p:spPr>
              <a:xfrm>
                <a:off x="1640514" y="3014374"/>
                <a:ext cx="9301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Player input</a:t>
                </a:r>
              </a:p>
            </p:txBody>
          </p:sp>
        </p:grpSp>
        <p:sp>
          <p:nvSpPr>
            <p:cNvPr id="64" name="Right Arrow 20">
              <a:extLst>
                <a:ext uri="{FF2B5EF4-FFF2-40B4-BE49-F238E27FC236}">
                  <a16:creationId xmlns:a16="http://schemas.microsoft.com/office/drawing/2014/main" id="{4552BED5-3AF1-4C3E-A032-4970E45345CF}"/>
                </a:ext>
              </a:extLst>
            </p:cNvPr>
            <p:cNvSpPr/>
            <p:nvPr/>
          </p:nvSpPr>
          <p:spPr>
            <a:xfrm rot="10800000">
              <a:off x="2821787" y="1844267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20">
              <a:extLst>
                <a:ext uri="{FF2B5EF4-FFF2-40B4-BE49-F238E27FC236}">
                  <a16:creationId xmlns:a16="http://schemas.microsoft.com/office/drawing/2014/main" id="{8E3B546A-A670-4B6A-BAEE-DE441CBFC1B9}"/>
                </a:ext>
              </a:extLst>
            </p:cNvPr>
            <p:cNvSpPr/>
            <p:nvPr/>
          </p:nvSpPr>
          <p:spPr>
            <a:xfrm rot="16200000">
              <a:off x="3426832" y="2320595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67" name="Group 11266">
              <a:extLst>
                <a:ext uri="{FF2B5EF4-FFF2-40B4-BE49-F238E27FC236}">
                  <a16:creationId xmlns:a16="http://schemas.microsoft.com/office/drawing/2014/main" id="{BEE51518-13D8-4445-A303-AFE7E25563E1}"/>
                </a:ext>
              </a:extLst>
            </p:cNvPr>
            <p:cNvGrpSpPr/>
            <p:nvPr/>
          </p:nvGrpSpPr>
          <p:grpSpPr>
            <a:xfrm>
              <a:off x="3140427" y="1408278"/>
              <a:ext cx="813972" cy="794134"/>
              <a:chOff x="2386428" y="1318439"/>
              <a:chExt cx="813972" cy="794134"/>
            </a:xfrm>
          </p:grpSpPr>
          <p:sp>
            <p:nvSpPr>
              <p:cNvPr id="46" name="Rectangle 5" descr="25%">
                <a:extLst>
                  <a:ext uri="{FF2B5EF4-FFF2-40B4-BE49-F238E27FC236}">
                    <a16:creationId xmlns:a16="http://schemas.microsoft.com/office/drawing/2014/main" id="{0F936FBB-56D5-4F13-9F8A-38D0F125F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428" y="1518302"/>
                <a:ext cx="813972" cy="5805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CB5FD5F8-7EF1-45DB-8BA2-200566748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61034" y="1318439"/>
                <a:ext cx="664760" cy="794134"/>
              </a:xfrm>
              <a:prstGeom prst="rect">
                <a:avLst/>
              </a:prstGeom>
            </p:spPr>
          </p:pic>
          <p:sp>
            <p:nvSpPr>
              <p:cNvPr id="11264" name="TextBox 11263">
                <a:extLst>
                  <a:ext uri="{FF2B5EF4-FFF2-40B4-BE49-F238E27FC236}">
                    <a16:creationId xmlns:a16="http://schemas.microsoft.com/office/drawing/2014/main" id="{EA69C5B0-4F2A-4EC7-9801-E7955F2C1540}"/>
                  </a:ext>
                </a:extLst>
              </p:cNvPr>
              <p:cNvSpPr txBox="1"/>
              <p:nvPr/>
            </p:nvSpPr>
            <p:spPr>
              <a:xfrm>
                <a:off x="2482271" y="1844084"/>
                <a:ext cx="6222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console</a:t>
                </a:r>
              </a:p>
            </p:txBody>
          </p:sp>
        </p:grpSp>
        <p:sp>
          <p:nvSpPr>
            <p:cNvPr id="11277" name="TextBox 11276">
              <a:extLst>
                <a:ext uri="{FF2B5EF4-FFF2-40B4-BE49-F238E27FC236}">
                  <a16:creationId xmlns:a16="http://schemas.microsoft.com/office/drawing/2014/main" id="{E26862ED-139E-4A2D-8715-F92A70ACCDED}"/>
                </a:ext>
              </a:extLst>
            </p:cNvPr>
            <p:cNvSpPr txBox="1"/>
            <p:nvPr/>
          </p:nvSpPr>
          <p:spPr>
            <a:xfrm rot="16200000">
              <a:off x="23929" y="1984299"/>
              <a:ext cx="1512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Traditional</a:t>
              </a:r>
            </a:p>
          </p:txBody>
        </p:sp>
        <p:pic>
          <p:nvPicPr>
            <p:cNvPr id="141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FEB04760-13D2-4598-803F-BA167F6C9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906" y="14024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3897417-01CF-447E-A78B-48D4170F7081}"/>
                </a:ext>
              </a:extLst>
            </p:cNvPr>
            <p:cNvSpPr/>
            <p:nvPr/>
          </p:nvSpPr>
          <p:spPr>
            <a:xfrm>
              <a:off x="1550846" y="15805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1101C9D-0864-4DCA-B3E0-A54588D5DF02}"/>
                </a:ext>
              </a:extLst>
            </p:cNvPr>
            <p:cNvSpPr/>
            <p:nvPr/>
          </p:nvSpPr>
          <p:spPr>
            <a:xfrm>
              <a:off x="2034195" y="1635082"/>
              <a:ext cx="69091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12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A96E13A-AD4D-4A49-B616-6CF86328AA82}"/>
                </a:ext>
              </a:extLst>
            </p:cNvPr>
            <p:cNvSpPr/>
            <p:nvPr/>
          </p:nvSpPr>
          <p:spPr>
            <a:xfrm>
              <a:off x="1542818" y="1608585"/>
              <a:ext cx="5349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12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12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5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8"/>
    </mc:Choice>
    <mc:Fallback xmlns="">
      <p:transition spd="slow" advTm="62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19F7-782E-464B-BCD2-681530C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Study –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0A12-ECE0-4F87-853C-17C88126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30 users</a:t>
            </a:r>
          </a:p>
          <a:p>
            <a:r>
              <a:rPr lang="en-US" dirty="0"/>
              <a:t>20-30 years old</a:t>
            </a:r>
          </a:p>
          <a:p>
            <a:r>
              <a:rPr lang="en-US" dirty="0"/>
              <a:t>25 male, 5 female</a:t>
            </a:r>
          </a:p>
          <a:p>
            <a:r>
              <a:rPr lang="en-US" dirty="0"/>
              <a:t>Online game playing:</a:t>
            </a:r>
          </a:p>
          <a:p>
            <a:pPr lvl="1"/>
            <a:r>
              <a:rPr lang="en-US" dirty="0"/>
              <a:t>60% every day</a:t>
            </a:r>
          </a:p>
          <a:p>
            <a:pPr lvl="1"/>
            <a:r>
              <a:rPr lang="en-US" dirty="0"/>
              <a:t>25% once per week</a:t>
            </a:r>
          </a:p>
          <a:p>
            <a:pPr lvl="1"/>
            <a:r>
              <a:rPr lang="en-US" dirty="0"/>
              <a:t>15% once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60A4-A29D-4FEE-B782-413D3C17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20</a:t>
            </a:fld>
            <a:endParaRPr lang="en-US"/>
          </a:p>
        </p:txBody>
      </p:sp>
      <p:pic>
        <p:nvPicPr>
          <p:cNvPr id="1034" name="Picture 10" descr="Image result for demographics icon">
            <a:extLst>
              <a:ext uri="{FF2B5EF4-FFF2-40B4-BE49-F238E27FC236}">
                <a16:creationId xmlns:a16="http://schemas.microsoft.com/office/drawing/2014/main" id="{9C3EDB4B-708F-41C9-8837-E554213C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869209" cy="27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6"/>
    </mc:Choice>
    <mc:Fallback xmlns="">
      <p:transition spd="slow" advTm="2828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65DB-0A6F-48C6-BCB3-DAF3F69B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User Study – Performance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45541-7970-4E3D-9C91-9D040646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2BBB4-88CF-42BD-9E85-D2FB0F5D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69" y="1295400"/>
            <a:ext cx="6290315" cy="4581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8756E2-2436-4CC4-9FE9-73725407B445}"/>
              </a:ext>
            </a:extLst>
          </p:cNvPr>
          <p:cNvSpPr txBox="1"/>
          <p:nvPr/>
        </p:nvSpPr>
        <p:spPr>
          <a:xfrm>
            <a:off x="1228103" y="6129525"/>
            <a:ext cx="6877075" cy="40011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Time warp improves player performance for mid-range latencies</a:t>
            </a:r>
          </a:p>
        </p:txBody>
      </p:sp>
    </p:spTree>
    <p:extLst>
      <p:ext uri="{BB962C8B-B14F-4D97-AF65-F5344CB8AC3E}">
        <p14:creationId xmlns:p14="http://schemas.microsoft.com/office/powerpoint/2010/main" val="36660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53"/>
    </mc:Choice>
    <mc:Fallback xmlns="">
      <p:transition spd="slow" advTm="8895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D96B5-DA4A-4153-ACF5-75D6C7D5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Study – </a:t>
            </a:r>
            <a:r>
              <a:rPr lang="en-US" dirty="0" err="1"/>
              <a:t>QoE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E8A2E-7363-4313-9B2D-39DA10E0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5DABF-F0AE-48DE-8077-A6EFF278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3" y="1676400"/>
            <a:ext cx="4432004" cy="3230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C34A2-E301-4329-9247-ED8E19143110}"/>
              </a:ext>
            </a:extLst>
          </p:cNvPr>
          <p:cNvSpPr txBox="1"/>
          <p:nvPr/>
        </p:nvSpPr>
        <p:spPr>
          <a:xfrm>
            <a:off x="1371600" y="5715000"/>
            <a:ext cx="5994333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Responsiveness and Consistency decrease with latency. </a:t>
            </a:r>
          </a:p>
          <a:p>
            <a:pPr algn="ctr"/>
            <a:r>
              <a:rPr lang="en-US" sz="2000" dirty="0"/>
              <a:t>Consistency worse with Time Warp 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38662-9D64-4D1B-8718-47FABE59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47" y="1821180"/>
            <a:ext cx="4437866" cy="30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63"/>
    </mc:Choice>
    <mc:Fallback xmlns="">
      <p:transition spd="slow" advTm="7306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D273-2FDC-4B43-9772-B722A7E6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549"/>
            <a:ext cx="8229600" cy="1143000"/>
          </a:xfrm>
        </p:spPr>
        <p:txBody>
          <a:bodyPr/>
          <a:lstStyle/>
          <a:p>
            <a:r>
              <a:rPr lang="en-US" dirty="0"/>
              <a:t>System Experiments – Bitrates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89348-0D1B-47C1-BDED-5A2D22F9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DE6CC-F8D4-4C75-9516-3CE83972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9555"/>
            <a:ext cx="4419600" cy="306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40981-F253-424D-804E-3EFA65B8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702399"/>
            <a:ext cx="5995512" cy="1914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EA1D7-0188-4167-B853-683B56030F34}"/>
              </a:ext>
            </a:extLst>
          </p:cNvPr>
          <p:cNvSpPr txBox="1"/>
          <p:nvPr/>
        </p:nvSpPr>
        <p:spPr>
          <a:xfrm>
            <a:off x="5763846" y="1732249"/>
            <a:ext cx="3165803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Video about 20% of image</a:t>
            </a:r>
          </a:p>
          <a:p>
            <a:r>
              <a:rPr lang="en-US" sz="2000" dirty="0"/>
              <a:t>Graphics about 20% of video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F031FC-CED1-4F93-9B4C-A5129EE9F002}"/>
              </a:ext>
            </a:extLst>
          </p:cNvPr>
          <p:cNvCxnSpPr>
            <a:cxnSpLocks/>
          </p:cNvCxnSpPr>
          <p:nvPr/>
        </p:nvCxnSpPr>
        <p:spPr>
          <a:xfrm flipH="1">
            <a:off x="5105400" y="2086192"/>
            <a:ext cx="457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D5D160-807F-4B94-89D6-1F80DDAAF15C}"/>
              </a:ext>
            </a:extLst>
          </p:cNvPr>
          <p:cNvSpPr txBox="1"/>
          <p:nvPr/>
        </p:nvSpPr>
        <p:spPr>
          <a:xfrm>
            <a:off x="5029200" y="3325958"/>
            <a:ext cx="4033989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Cloud-based game streaming highest</a:t>
            </a:r>
          </a:p>
          <a:p>
            <a:r>
              <a:rPr lang="en-US" sz="2000" dirty="0"/>
              <a:t>Drizzle graphics close to traditional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3F72AA-5E5B-47AF-9FC1-9372CCE8E0E9}"/>
              </a:ext>
            </a:extLst>
          </p:cNvPr>
          <p:cNvCxnSpPr>
            <a:cxnSpLocks/>
          </p:cNvCxnSpPr>
          <p:nvPr/>
        </p:nvCxnSpPr>
        <p:spPr>
          <a:xfrm flipH="1">
            <a:off x="5562600" y="4201920"/>
            <a:ext cx="266700" cy="412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19"/>
    </mc:Choice>
    <mc:Fallback xmlns="">
      <p:transition spd="slow" advTm="8991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5F88-2FBA-4D6F-BBF5-BDFBD308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80"/>
            <a:ext cx="8229600" cy="1143000"/>
          </a:xfrm>
        </p:spPr>
        <p:txBody>
          <a:bodyPr/>
          <a:lstStyle/>
          <a:p>
            <a:r>
              <a:rPr lang="en-US" dirty="0"/>
              <a:t>System Experiments – Bitrates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19331-CAA0-49E2-9797-02BC1E6F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E3CCA-9B63-470A-B41F-DD836601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95916"/>
            <a:ext cx="6128668" cy="4466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E8406-A1A3-4E41-9F5A-50A63CA3FBA0}"/>
              </a:ext>
            </a:extLst>
          </p:cNvPr>
          <p:cNvSpPr txBox="1"/>
          <p:nvPr/>
        </p:nvSpPr>
        <p:spPr>
          <a:xfrm>
            <a:off x="1812958" y="5866195"/>
            <a:ext cx="5810950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Bitrate requirements linear with visible game objects</a:t>
            </a:r>
          </a:p>
          <a:p>
            <a:r>
              <a:rPr lang="en-US" sz="2000" dirty="0"/>
              <a:t>Graphics streaming lowest by far</a:t>
            </a:r>
          </a:p>
        </p:txBody>
      </p:sp>
    </p:spTree>
    <p:extLst>
      <p:ext uri="{BB962C8B-B14F-4D97-AF65-F5344CB8AC3E}">
        <p14:creationId xmlns:p14="http://schemas.microsoft.com/office/powerpoint/2010/main" val="4565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47"/>
    </mc:Choice>
    <mc:Fallback xmlns="">
      <p:transition spd="slow" advTm="4824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2C68-68D1-4818-9279-B57A393E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944"/>
            <a:ext cx="8229600" cy="1143000"/>
          </a:xfrm>
        </p:spPr>
        <p:txBody>
          <a:bodyPr/>
          <a:lstStyle/>
          <a:p>
            <a:r>
              <a:rPr lang="en-US" dirty="0"/>
              <a:t>System Experiments – CPU Load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C61B6-29DB-4C3F-B93E-C44288E3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3FAB10-AF2F-44EC-8498-92FCFE051FE9}"/>
              </a:ext>
            </a:extLst>
          </p:cNvPr>
          <p:cNvGrpSpPr>
            <a:grpSpLocks noChangeAspect="1"/>
          </p:cNvGrpSpPr>
          <p:nvPr/>
        </p:nvGrpSpPr>
        <p:grpSpPr>
          <a:xfrm>
            <a:off x="1373715" y="1143000"/>
            <a:ext cx="6396569" cy="4217256"/>
            <a:chOff x="1638300" y="219075"/>
            <a:chExt cx="9421586" cy="64198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B7DE24-0959-4745-A26B-C5E1BC4E7530}"/>
                </a:ext>
              </a:extLst>
            </p:cNvPr>
            <p:cNvSpPr txBox="1"/>
            <p:nvPr/>
          </p:nvSpPr>
          <p:spPr>
            <a:xfrm>
              <a:off x="7344230" y="5036457"/>
              <a:ext cx="265589" cy="448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164BF7-0822-491D-9C33-0683415AA164}"/>
                </a:ext>
              </a:extLst>
            </p:cNvPr>
            <p:cNvGrpSpPr/>
            <p:nvPr/>
          </p:nvGrpSpPr>
          <p:grpSpPr>
            <a:xfrm>
              <a:off x="1638300" y="219075"/>
              <a:ext cx="9421586" cy="6419850"/>
              <a:chOff x="1638300" y="219075"/>
              <a:chExt cx="9421586" cy="641985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2451AED-26A9-4754-A87E-12876853A96C}"/>
                  </a:ext>
                </a:extLst>
              </p:cNvPr>
              <p:cNvGrpSpPr/>
              <p:nvPr/>
            </p:nvGrpSpPr>
            <p:grpSpPr>
              <a:xfrm>
                <a:off x="1638300" y="219075"/>
                <a:ext cx="8915400" cy="6419850"/>
                <a:chOff x="1638300" y="219075"/>
                <a:chExt cx="8915400" cy="6419850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2B9C6110-EB3D-4C3F-8D5B-A3408E7DE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38300" y="219075"/>
                  <a:ext cx="8915400" cy="6419850"/>
                </a:xfrm>
                <a:prstGeom prst="rect">
                  <a:avLst/>
                </a:prstGeom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BEDEEFE-F6B9-4913-B79A-46AA29A29A07}"/>
                    </a:ext>
                  </a:extLst>
                </p:cNvPr>
                <p:cNvSpPr/>
                <p:nvPr/>
              </p:nvSpPr>
              <p:spPr>
                <a:xfrm>
                  <a:off x="2605314" y="5798457"/>
                  <a:ext cx="283029" cy="2394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9E00BF7-E74B-49D1-8CA8-2E6987CF703C}"/>
                  </a:ext>
                </a:extLst>
              </p:cNvPr>
              <p:cNvSpPr/>
              <p:nvPr/>
            </p:nvSpPr>
            <p:spPr>
              <a:xfrm>
                <a:off x="9354457" y="219075"/>
                <a:ext cx="1705429" cy="59494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8B1DAD-C26D-4E2A-A8F1-2C750FFC98ED}"/>
                </a:ext>
              </a:extLst>
            </p:cNvPr>
            <p:cNvSpPr txBox="1"/>
            <p:nvPr/>
          </p:nvSpPr>
          <p:spPr>
            <a:xfrm>
              <a:off x="7331693" y="4644039"/>
              <a:ext cx="1229116" cy="537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Stream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24968-7E39-4B63-9418-1C746DEC3E73}"/>
                </a:ext>
              </a:extLst>
            </p:cNvPr>
            <p:cNvSpPr txBox="1"/>
            <p:nvPr/>
          </p:nvSpPr>
          <p:spPr>
            <a:xfrm>
              <a:off x="7147001" y="2486739"/>
              <a:ext cx="1742776" cy="537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 Warp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3B8A22-22CE-44B1-8EF2-3D00A2FADFF4}"/>
                </a:ext>
              </a:extLst>
            </p:cNvPr>
            <p:cNvSpPr txBox="1"/>
            <p:nvPr/>
          </p:nvSpPr>
          <p:spPr>
            <a:xfrm>
              <a:off x="6780004" y="329440"/>
              <a:ext cx="1256772" cy="537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Update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230931-D0B6-4DE8-A203-C273B5AB352F}"/>
                </a:ext>
              </a:extLst>
            </p:cNvPr>
            <p:cNvSpPr txBox="1"/>
            <p:nvPr/>
          </p:nvSpPr>
          <p:spPr>
            <a:xfrm>
              <a:off x="8949473" y="3976076"/>
              <a:ext cx="941404" cy="537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Copy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43BCC7-3846-45C9-9BAA-23D2C5CA5B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7957" y="3634013"/>
              <a:ext cx="346528" cy="3352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D80542-D1C6-4208-976D-5E2FD882348B}"/>
                </a:ext>
              </a:extLst>
            </p:cNvPr>
            <p:cNvCxnSpPr>
              <a:cxnSpLocks/>
            </p:cNvCxnSpPr>
            <p:nvPr/>
          </p:nvCxnSpPr>
          <p:spPr>
            <a:xfrm>
              <a:off x="7584783" y="867276"/>
              <a:ext cx="361467" cy="3582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9A0D40-5D4E-40CD-A6E0-08FAB29753EF}"/>
              </a:ext>
            </a:extLst>
          </p:cNvPr>
          <p:cNvSpPr txBox="1"/>
          <p:nvPr/>
        </p:nvSpPr>
        <p:spPr>
          <a:xfrm>
            <a:off x="1118907" y="5531741"/>
            <a:ext cx="6906186" cy="101566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CPU load increases with number of game objects</a:t>
            </a:r>
          </a:p>
          <a:p>
            <a:r>
              <a:rPr lang="en-US" sz="2000" dirty="0"/>
              <a:t>Time warp and Streaming highest load by far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Cloud-gaming server load considerably higher than traditional</a:t>
            </a:r>
          </a:p>
        </p:txBody>
      </p:sp>
    </p:spTree>
    <p:extLst>
      <p:ext uri="{BB962C8B-B14F-4D97-AF65-F5344CB8AC3E}">
        <p14:creationId xmlns:p14="http://schemas.microsoft.com/office/powerpoint/2010/main" val="1170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57"/>
    </mc:Choice>
    <mc:Fallback xmlns="">
      <p:transition spd="slow" advTm="10005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DD4E-7E8F-4F61-8C93-7486CEE2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17ED9-C7C3-483E-A681-AC5C369A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Cloud-games challenges – </a:t>
            </a:r>
            <a:r>
              <a:rPr lang="en-US" dirty="0">
                <a:solidFill>
                  <a:srgbClr val="0070C0"/>
                </a:solidFill>
              </a:rPr>
              <a:t>capacity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latency</a:t>
            </a:r>
          </a:p>
          <a:p>
            <a:r>
              <a:rPr lang="en-US" dirty="0">
                <a:solidFill>
                  <a:srgbClr val="008000"/>
                </a:solidFill>
              </a:rPr>
              <a:t>Drizzle</a:t>
            </a:r>
            <a:r>
              <a:rPr lang="en-US" dirty="0"/>
              <a:t> – lightweight cloud-based game system with graphics streaming and latency compensation</a:t>
            </a:r>
          </a:p>
          <a:p>
            <a:r>
              <a:rPr lang="en-US" dirty="0"/>
              <a:t>Evaluation – streaming: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Graphics streaming </a:t>
            </a:r>
            <a:r>
              <a:rPr lang="en-US" dirty="0"/>
              <a:t>savings over Video streaming</a:t>
            </a:r>
          </a:p>
          <a:p>
            <a:pPr lvl="1"/>
            <a:r>
              <a:rPr lang="en-US" dirty="0"/>
              <a:t>Traditional games still less</a:t>
            </a:r>
          </a:p>
          <a:p>
            <a:r>
              <a:rPr lang="en-US" dirty="0"/>
              <a:t>Evaluation – latency compensation: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Time warp </a:t>
            </a:r>
            <a:r>
              <a:rPr lang="en-US" dirty="0"/>
              <a:t>causes game state inconsistency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Time warp </a:t>
            </a:r>
            <a:r>
              <a:rPr lang="en-US" dirty="0"/>
              <a:t>helps player performance with latency</a:t>
            </a:r>
          </a:p>
          <a:p>
            <a:r>
              <a:rPr lang="en-US" dirty="0"/>
              <a:t>CPU loads for cloud game servers significant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93217-A962-49CE-8E64-91792115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86"/>
    </mc:Choice>
    <mc:Fallback xmlns="">
      <p:transition spd="slow" advTm="6868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4EB3-4492-43A2-8C30-AF18B3C7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D243-0A3F-4AD2-8B09-E97C0885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12" y="2012949"/>
            <a:ext cx="6200775" cy="4525963"/>
          </a:xfrm>
        </p:spPr>
        <p:txBody>
          <a:bodyPr/>
          <a:lstStyle/>
          <a:p>
            <a:r>
              <a:rPr lang="en-US" dirty="0"/>
              <a:t>Time-warp with hit-scan weapons</a:t>
            </a:r>
          </a:p>
          <a:p>
            <a:r>
              <a:rPr lang="en-US" dirty="0"/>
              <a:t>Other latency compensation approaches (e.g., aim assistance, geometric scaling)</a:t>
            </a:r>
          </a:p>
          <a:p>
            <a:r>
              <a:rPr lang="en-US" dirty="0"/>
              <a:t>Graphics streaming for wider range of game genres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14661-62D8-49E8-8FC2-C0F88727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D5B553-1326-4048-A0CE-328E0CFBD2AE}"/>
              </a:ext>
            </a:extLst>
          </p:cNvPr>
          <p:cNvGrpSpPr/>
          <p:nvPr/>
        </p:nvGrpSpPr>
        <p:grpSpPr>
          <a:xfrm>
            <a:off x="6563139" y="3124200"/>
            <a:ext cx="2299697" cy="1689271"/>
            <a:chOff x="6629400" y="144224"/>
            <a:chExt cx="2299697" cy="1689271"/>
          </a:xfrm>
        </p:grpSpPr>
        <p:pic>
          <p:nvPicPr>
            <p:cNvPr id="5122" name="Picture 2" descr="Related image">
              <a:extLst>
                <a:ext uri="{FF2B5EF4-FFF2-40B4-BE49-F238E27FC236}">
                  <a16:creationId xmlns:a16="http://schemas.microsoft.com/office/drawing/2014/main" id="{12D13C18-512B-42CF-90E8-96D4C581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44224"/>
              <a:ext cx="2299697" cy="1533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BDAF76-336A-4A83-9290-0D2D12D0183B}"/>
                </a:ext>
              </a:extLst>
            </p:cNvPr>
            <p:cNvSpPr/>
            <p:nvPr/>
          </p:nvSpPr>
          <p:spPr>
            <a:xfrm>
              <a:off x="6826748" y="1618051"/>
              <a:ext cx="1905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https://tinyurl.com/</a:t>
              </a:r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yyx8kwm6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0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58"/>
    </mc:Choice>
    <mc:Fallback xmlns="">
      <p:transition spd="slow" advTm="2515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Evaluating Streaming and Latency Compensation in a Cloud-based Game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Jiawei Sun and </a:t>
            </a:r>
            <a:r>
              <a:rPr lang="en-US" dirty="0">
                <a:solidFill>
                  <a:srgbClr val="0070C0"/>
                </a:solidFill>
              </a:rPr>
              <a:t>Mark Claypool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Worcester Polytechnic Institute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5478046"/>
            <a:ext cx="1905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9"/>
    </mc:Choice>
    <mc:Fallback xmlns="">
      <p:transition spd="slow" advTm="332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91DC-2CBB-4201-927D-7C5574CE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E1680-8ACE-4D9A-8000-E9AD9B94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Cloud-based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8580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Complex games, simple hardware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$100 </a:t>
            </a:r>
            <a:r>
              <a:rPr lang="en-US" dirty="0"/>
              <a:t>“thin” console vs. </a:t>
            </a:r>
            <a:r>
              <a:rPr lang="en-US" dirty="0">
                <a:solidFill>
                  <a:srgbClr val="008000"/>
                </a:solidFill>
              </a:rPr>
              <a:t>$300 </a:t>
            </a:r>
            <a:r>
              <a:rPr lang="en-US" dirty="0"/>
              <a:t>PS4/</a:t>
            </a:r>
            <a:r>
              <a:rPr lang="en-US" dirty="0" err="1"/>
              <a:t>XBox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3D, HD games on limited devices (e.g., mobile phone)</a:t>
            </a:r>
          </a:p>
          <a:p>
            <a:r>
              <a:rPr lang="en-US" dirty="0"/>
              <a:t>Elastic scalability – servers on demand</a:t>
            </a:r>
          </a:p>
          <a:p>
            <a:r>
              <a:rPr lang="en-US" dirty="0"/>
              <a:t>Piracy prevention – server controls content</a:t>
            </a:r>
          </a:p>
          <a:p>
            <a:r>
              <a:rPr lang="en-US" dirty="0"/>
              <a:t>Support fan streaming (e.g., Twitch)</a:t>
            </a:r>
          </a:p>
          <a:p>
            <a:r>
              <a:rPr lang="en-US" dirty="0"/>
              <a:t>Click-to-play</a:t>
            </a:r>
          </a:p>
          <a:p>
            <a:pPr lvl="1"/>
            <a:r>
              <a:rPr lang="en-US" i="1" dirty="0"/>
              <a:t>Shadow of Wa</a:t>
            </a:r>
            <a:r>
              <a:rPr lang="en-US" dirty="0"/>
              <a:t>r 97 GB</a:t>
            </a:r>
          </a:p>
          <a:p>
            <a:pPr lvl="1"/>
            <a:r>
              <a:rPr lang="en-US" i="1" dirty="0"/>
              <a:t>League of Legends </a:t>
            </a:r>
            <a:r>
              <a:rPr lang="en-US" dirty="0"/>
              <a:t>patched 200 times (22/year)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2C354-10AC-4CA3-914A-DB2108B1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3</a:t>
            </a:fld>
            <a:endParaRPr lang="en-US" dirty="0"/>
          </a:p>
        </p:txBody>
      </p:sp>
      <p:pic>
        <p:nvPicPr>
          <p:cNvPr id="5122" name="Picture 2" descr="Image result for ps4">
            <a:extLst>
              <a:ext uri="{FF2B5EF4-FFF2-40B4-BE49-F238E27FC236}">
                <a16:creationId xmlns:a16="http://schemas.microsoft.com/office/drawing/2014/main" id="{81E96D5A-C947-4454-9BB8-59B04619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08" y="1145502"/>
            <a:ext cx="976290" cy="9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onlive thin game client">
            <a:extLst>
              <a:ext uri="{FF2B5EF4-FFF2-40B4-BE49-F238E27FC236}">
                <a16:creationId xmlns:a16="http://schemas.microsoft.com/office/drawing/2014/main" id="{0061677F-A852-4F65-81C3-2C720FD6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5" y="2264569"/>
            <a:ext cx="8869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no piracy">
            <a:extLst>
              <a:ext uri="{FF2B5EF4-FFF2-40B4-BE49-F238E27FC236}">
                <a16:creationId xmlns:a16="http://schemas.microsoft.com/office/drawing/2014/main" id="{339A1429-D8E2-4A32-A62F-ACCD28D6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26" y="3084506"/>
            <a:ext cx="802254" cy="8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click to play">
            <a:extLst>
              <a:ext uri="{FF2B5EF4-FFF2-40B4-BE49-F238E27FC236}">
                <a16:creationId xmlns:a16="http://schemas.microsoft.com/office/drawing/2014/main" id="{DCEFAA55-F320-42A5-8D2E-B9CDBF20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15" y="5221002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elated image">
            <a:extLst>
              <a:ext uri="{FF2B5EF4-FFF2-40B4-BE49-F238E27FC236}">
                <a16:creationId xmlns:a16="http://schemas.microsoft.com/office/drawing/2014/main" id="{CD68DB25-1FF2-41D7-99EF-8AC9BE56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8" y="566896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elated image">
            <a:extLst>
              <a:ext uri="{FF2B5EF4-FFF2-40B4-BE49-F238E27FC236}">
                <a16:creationId xmlns:a16="http://schemas.microsoft.com/office/drawing/2014/main" id="{8CBAD030-C8AB-4B49-9453-58A4F304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28" y="5729287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witch logo">
            <a:extLst>
              <a:ext uri="{FF2B5EF4-FFF2-40B4-BE49-F238E27FC236}">
                <a16:creationId xmlns:a16="http://schemas.microsoft.com/office/drawing/2014/main" id="{E0A004E3-4F5D-4215-850E-847A3478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47" y="4085240"/>
            <a:ext cx="1481213" cy="9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1"/>
    </mc:Choice>
    <mc:Fallback xmlns="">
      <p:transition spd="slow" advTm="119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B02A-D0FC-4150-A25F-11D7B266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Drizzle Server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9828A-3776-439D-B5A6-007CB2E0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666A5-98E9-41DD-BCB6-165FB733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67" y="1389063"/>
            <a:ext cx="5367867" cy="51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78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53AA-4128-491E-9196-DE21A3EC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Drizzle Client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3F43D-1D7A-4FAE-B143-9085D7AA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AC831-7FA4-4DA5-818C-AFB7B6834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44" y="1877218"/>
            <a:ext cx="5311512" cy="40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3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99CC-B551-4D4A-BBF2-A2F55114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Saucer Shoot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2925C-D408-4F22-91E6-6117C696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EAAD7D-B902-4493-A784-FCC0C344170E}"/>
              </a:ext>
            </a:extLst>
          </p:cNvPr>
          <p:cNvGrpSpPr/>
          <p:nvPr/>
        </p:nvGrpSpPr>
        <p:grpSpPr>
          <a:xfrm>
            <a:off x="1350013" y="1600200"/>
            <a:ext cx="6443974" cy="4286348"/>
            <a:chOff x="1350013" y="1600200"/>
            <a:chExt cx="6443974" cy="42863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44594F-2474-452C-A92A-77C1EE212FC5}"/>
                </a:ext>
              </a:extLst>
            </p:cNvPr>
            <p:cNvSpPr/>
            <p:nvPr/>
          </p:nvSpPr>
          <p:spPr>
            <a:xfrm>
              <a:off x="1350013" y="1600200"/>
              <a:ext cx="6443974" cy="4286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FBEC65-C02E-4464-A1AA-B74C26FEAE53}"/>
                </a:ext>
              </a:extLst>
            </p:cNvPr>
            <p:cNvSpPr/>
            <p:nvPr/>
          </p:nvSpPr>
          <p:spPr>
            <a:xfrm>
              <a:off x="6385913" y="2292784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/_o__\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EE6F55-A361-45BE-8C7A-68214EEADEA4}"/>
                </a:ext>
              </a:extLst>
            </p:cNvPr>
            <p:cNvSpPr/>
            <p:nvPr/>
          </p:nvSpPr>
          <p:spPr>
            <a:xfrm>
              <a:off x="3476839" y="3276600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CAF1E-541D-42C0-B3BD-26B52E8ED3BD}"/>
                </a:ext>
              </a:extLst>
            </p:cNvPr>
            <p:cNvSpPr/>
            <p:nvPr/>
          </p:nvSpPr>
          <p:spPr>
            <a:xfrm>
              <a:off x="5599915" y="3623868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/____\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830D2-BF9E-4AC2-A684-2B6E5B8858BA}"/>
                </a:ext>
              </a:extLst>
            </p:cNvPr>
            <p:cNvSpPr/>
            <p:nvPr/>
          </p:nvSpPr>
          <p:spPr>
            <a:xfrm>
              <a:off x="1861048" y="3212852"/>
              <a:ext cx="685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6DF167-BB4C-4275-A870-42990E0FD110}"/>
                </a:ext>
              </a:extLst>
            </p:cNvPr>
            <p:cNvSpPr/>
            <p:nvPr/>
          </p:nvSpPr>
          <p:spPr>
            <a:xfrm>
              <a:off x="4931413" y="4454865"/>
              <a:ext cx="838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.** 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**.**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*.*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3CBF61-229D-4879-8BBC-5D97A7A39DB2}"/>
                </a:ext>
              </a:extLst>
            </p:cNvPr>
            <p:cNvSpPr/>
            <p:nvPr/>
          </p:nvSpPr>
          <p:spPr>
            <a:xfrm>
              <a:off x="5086744" y="2578810"/>
              <a:ext cx="437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&gt;-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B6C242-4F2D-4C3C-AA05-F3DD7D6986C3}"/>
                </a:ext>
              </a:extLst>
            </p:cNvPr>
            <p:cNvSpPr txBox="1"/>
            <p:nvPr/>
          </p:nvSpPr>
          <p:spPr>
            <a:xfrm>
              <a:off x="3165535" y="48006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223D18-9BFE-45D8-B613-0305A032E3A4}"/>
                </a:ext>
              </a:extLst>
            </p:cNvPr>
            <p:cNvSpPr txBox="1"/>
            <p:nvPr/>
          </p:nvSpPr>
          <p:spPr>
            <a:xfrm>
              <a:off x="1601609" y="1830366"/>
              <a:ext cx="12756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Score</a:t>
              </a:r>
              <a:r>
                <a:rPr lang="en-US" sz="2000" dirty="0"/>
                <a:t>: 120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2F7929-AC12-41B8-87BC-464C8F202337}"/>
                </a:ext>
              </a:extLst>
            </p:cNvPr>
            <p:cNvSpPr txBox="1"/>
            <p:nvPr/>
          </p:nvSpPr>
          <p:spPr>
            <a:xfrm>
              <a:off x="3508214" y="2398931"/>
              <a:ext cx="377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84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4537-168C-4DB8-97A8-DD53FC12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11"/>
            <a:ext cx="8229600" cy="1143000"/>
          </a:xfrm>
        </p:spPr>
        <p:txBody>
          <a:bodyPr/>
          <a:lstStyle/>
          <a:p>
            <a:r>
              <a:rPr lang="en-US" dirty="0"/>
              <a:t>Challenge – </a:t>
            </a:r>
            <a:r>
              <a:rPr lang="en-US" dirty="0">
                <a:solidFill>
                  <a:srgbClr val="0070C0"/>
                </a:solidFill>
              </a:rPr>
              <a:t>Capacity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6C720-4E15-46FB-B3C8-7FFE5E9D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12" y="1326883"/>
            <a:ext cx="3631744" cy="18778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High frame rates, high def graphics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Improve player performance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Increase </a:t>
            </a:r>
            <a:r>
              <a:rPr lang="en-US" dirty="0" err="1">
                <a:sym typeface="Wingdings" panose="05000000000000000000" pitchFamily="2" charset="2"/>
              </a:rPr>
              <a:t>QoE</a:t>
            </a:r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B4680120-FE22-45F1-AADE-81377DD1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7B7A-5C37-4F84-8048-D04B8C4591C8}"/>
              </a:ext>
            </a:extLst>
          </p:cNvPr>
          <p:cNvGrpSpPr/>
          <p:nvPr/>
        </p:nvGrpSpPr>
        <p:grpSpPr>
          <a:xfrm>
            <a:off x="266701" y="1101977"/>
            <a:ext cx="4648200" cy="2803510"/>
            <a:chOff x="914400" y="2237296"/>
            <a:chExt cx="4648200" cy="2803510"/>
          </a:xfrm>
        </p:grpSpPr>
        <p:pic>
          <p:nvPicPr>
            <p:cNvPr id="23" name="Picture 2" descr="Image result for high frame rates">
              <a:extLst>
                <a:ext uri="{FF2B5EF4-FFF2-40B4-BE49-F238E27FC236}">
                  <a16:creationId xmlns:a16="http://schemas.microsoft.com/office/drawing/2014/main" id="{BA8E2122-E881-46A4-BD0A-EC20A0A8C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37296"/>
              <a:ext cx="4648200" cy="261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0AF154-4E75-48C3-9153-4A220E5165AC}"/>
                </a:ext>
              </a:extLst>
            </p:cNvPr>
            <p:cNvSpPr/>
            <p:nvPr/>
          </p:nvSpPr>
          <p:spPr>
            <a:xfrm>
              <a:off x="2133600" y="4856140"/>
              <a:ext cx="2209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https://cdn.mos.cms.futurecdn.net/BZuaf3jjrnhCAxyM7ueaNj.jpg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1B6143-C556-4B3E-8348-AC5A59A2E756}"/>
              </a:ext>
            </a:extLst>
          </p:cNvPr>
          <p:cNvGrpSpPr/>
          <p:nvPr/>
        </p:nvGrpSpPr>
        <p:grpSpPr>
          <a:xfrm>
            <a:off x="266701" y="3941253"/>
            <a:ext cx="4648200" cy="2872356"/>
            <a:chOff x="266701" y="3941253"/>
            <a:chExt cx="4648200" cy="287235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C2FC2C-9F5C-4CBB-820A-5832E6E3C994}"/>
                </a:ext>
              </a:extLst>
            </p:cNvPr>
            <p:cNvSpPr txBox="1"/>
            <p:nvPr/>
          </p:nvSpPr>
          <p:spPr>
            <a:xfrm>
              <a:off x="2070466" y="6628943"/>
              <a:ext cx="10406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>
                  <a:solidFill>
                    <a:schemeClr val="bg1">
                      <a:lumMod val="50000"/>
                    </a:schemeClr>
                  </a:solidFill>
                </a:rPr>
                <a:t>Unchartered 4 </a:t>
              </a:r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[Sony, 2016]</a:t>
              </a:r>
            </a:p>
          </p:txBody>
        </p:sp>
        <p:pic>
          <p:nvPicPr>
            <p:cNvPr id="33" name="Picture 4" descr="Related image">
              <a:extLst>
                <a:ext uri="{FF2B5EF4-FFF2-40B4-BE49-F238E27FC236}">
                  <a16:creationId xmlns:a16="http://schemas.microsoft.com/office/drawing/2014/main" id="{82BC01B2-B3BF-46CB-9FB0-F004512C3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1" y="3941253"/>
              <a:ext cx="4648200" cy="271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607965-CF3D-40BC-9C39-8D492AC2FA87}"/>
              </a:ext>
            </a:extLst>
          </p:cNvPr>
          <p:cNvGrpSpPr/>
          <p:nvPr/>
        </p:nvGrpSpPr>
        <p:grpSpPr>
          <a:xfrm>
            <a:off x="5713105" y="3200400"/>
            <a:ext cx="2812961" cy="2693564"/>
            <a:chOff x="5621011" y="1101977"/>
            <a:chExt cx="2812961" cy="26935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029DB4-ED9F-4488-923E-ACCFBFC4D47E}"/>
                </a:ext>
              </a:extLst>
            </p:cNvPr>
            <p:cNvSpPr txBox="1"/>
            <p:nvPr/>
          </p:nvSpPr>
          <p:spPr>
            <a:xfrm>
              <a:off x="5739675" y="1272605"/>
              <a:ext cx="1075936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Bottleneck</a:t>
              </a:r>
            </a:p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Router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267ACDE-CE57-4231-A057-5052C33B7EE6}"/>
                </a:ext>
              </a:extLst>
            </p:cNvPr>
            <p:cNvGrpSpPr/>
            <p:nvPr/>
          </p:nvGrpSpPr>
          <p:grpSpPr>
            <a:xfrm>
              <a:off x="7620000" y="1101977"/>
              <a:ext cx="813972" cy="794134"/>
              <a:chOff x="5689014" y="730776"/>
              <a:chExt cx="813972" cy="794134"/>
            </a:xfrm>
          </p:grpSpPr>
          <p:sp>
            <p:nvSpPr>
              <p:cNvPr id="19" name="Rectangle 5" descr="25%">
                <a:extLst>
                  <a:ext uri="{FF2B5EF4-FFF2-40B4-BE49-F238E27FC236}">
                    <a16:creationId xmlns:a16="http://schemas.microsoft.com/office/drawing/2014/main" id="{C9F6EA9F-F060-4BFF-9732-EA79244A3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9014" y="930639"/>
                <a:ext cx="813972" cy="5805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631AEB29-F78E-4E2E-9FF7-353382511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63620" y="730776"/>
                <a:ext cx="664760" cy="794134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61D4B-0F1E-4542-90F5-B9FADF772170}"/>
                  </a:ext>
                </a:extLst>
              </p:cNvPr>
              <p:cNvSpPr txBox="1"/>
              <p:nvPr/>
            </p:nvSpPr>
            <p:spPr>
              <a:xfrm>
                <a:off x="5824131" y="1256421"/>
                <a:ext cx="5437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server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1AD57A6-7CC7-4C47-8C58-D49F335B9E78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69" y="1602337"/>
              <a:ext cx="52024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EE9440-9E46-4487-9B1E-3F6F89DB8047}"/>
                </a:ext>
              </a:extLst>
            </p:cNvPr>
            <p:cNvGrpSpPr/>
            <p:nvPr/>
          </p:nvGrpSpPr>
          <p:grpSpPr>
            <a:xfrm>
              <a:off x="5621011" y="2524594"/>
              <a:ext cx="1291284" cy="1270947"/>
              <a:chOff x="680458" y="3076638"/>
              <a:chExt cx="1291284" cy="1270947"/>
            </a:xfrm>
          </p:grpSpPr>
          <p:pic>
            <p:nvPicPr>
              <p:cNvPr id="28" name="Picture 2" descr="http://www.polyvore.com/cgi/img-thing?.out=jpg&amp;size=l&amp;tid=58829231">
                <a:extLst>
                  <a:ext uri="{FF2B5EF4-FFF2-40B4-BE49-F238E27FC236}">
                    <a16:creationId xmlns:a16="http://schemas.microsoft.com/office/drawing/2014/main" id="{80C4346C-DC85-478F-9499-F7ED82FAF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58" y="3076638"/>
                <a:ext cx="1291284" cy="1270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014B88F-F9C7-43E5-B028-13849EE4ECAD}"/>
                  </a:ext>
                </a:extLst>
              </p:cNvPr>
              <p:cNvSpPr/>
              <p:nvPr/>
            </p:nvSpPr>
            <p:spPr>
              <a:xfrm>
                <a:off x="744398" y="3254746"/>
                <a:ext cx="1166241" cy="7024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BD24AF-88D6-4E8E-B26B-4FC06C7634AA}"/>
                  </a:ext>
                </a:extLst>
              </p:cNvPr>
              <p:cNvSpPr/>
              <p:nvPr/>
            </p:nvSpPr>
            <p:spPr>
              <a:xfrm>
                <a:off x="1227747" y="3309304"/>
                <a:ext cx="690919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12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3B9348E-53B3-4512-B7C7-65A4743933BF}"/>
                  </a:ext>
                </a:extLst>
              </p:cNvPr>
              <p:cNvSpPr/>
              <p:nvPr/>
            </p:nvSpPr>
            <p:spPr>
              <a:xfrm>
                <a:off x="736370" y="3282807"/>
                <a:ext cx="534996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12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12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20026-6D64-4FBE-82E9-A1029E64FD18}"/>
                </a:ext>
              </a:extLst>
            </p:cNvPr>
            <p:cNvSpPr txBox="1"/>
            <p:nvPr/>
          </p:nvSpPr>
          <p:spPr>
            <a:xfrm>
              <a:off x="6337916" y="2085855"/>
              <a:ext cx="955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capacity</a:t>
              </a:r>
              <a:endParaRPr lang="en-US" baseline="-25000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3721888-2367-4D60-9CA2-72093C7B7C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355" y="1981200"/>
              <a:ext cx="0" cy="59580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568BBB-59F6-4489-B2ED-1777700320A1}"/>
              </a:ext>
            </a:extLst>
          </p:cNvPr>
          <p:cNvGrpSpPr/>
          <p:nvPr/>
        </p:nvGrpSpPr>
        <p:grpSpPr>
          <a:xfrm>
            <a:off x="5475211" y="5953669"/>
            <a:ext cx="3433350" cy="805362"/>
            <a:chOff x="5607095" y="5980977"/>
            <a:chExt cx="3433350" cy="8053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C295F0-7D8D-4D3D-9D8C-60F1F40AF870}"/>
                </a:ext>
              </a:extLst>
            </p:cNvPr>
            <p:cNvSpPr/>
            <p:nvPr/>
          </p:nvSpPr>
          <p:spPr>
            <a:xfrm>
              <a:off x="5607095" y="5980977"/>
              <a:ext cx="3433350" cy="805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62BF10-CC1F-4D6D-BD52-A3D534005D68}"/>
                </a:ext>
              </a:extLst>
            </p:cNvPr>
            <p:cNvGrpSpPr/>
            <p:nvPr/>
          </p:nvGrpSpPr>
          <p:grpSpPr>
            <a:xfrm>
              <a:off x="5695494" y="6060488"/>
              <a:ext cx="3327812" cy="646331"/>
              <a:chOff x="5679644" y="6053567"/>
              <a:chExt cx="3327812" cy="646331"/>
            </a:xfrm>
          </p:grpSpPr>
          <p:pic>
            <p:nvPicPr>
              <p:cNvPr id="37" name="Picture 4" descr="Related image">
                <a:extLst>
                  <a:ext uri="{FF2B5EF4-FFF2-40B4-BE49-F238E27FC236}">
                    <a16:creationId xmlns:a16="http://schemas.microsoft.com/office/drawing/2014/main" id="{1A1E702E-AB8B-4F95-9F15-276AA2AC8B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9644" y="6053567"/>
                <a:ext cx="971520" cy="646331"/>
              </a:xfrm>
              <a:prstGeom prst="rect">
                <a:avLst/>
              </a:prstGeom>
              <a:noFill/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3D9392-41CB-4C16-87CA-2F35E71B2D4C}"/>
                  </a:ext>
                </a:extLst>
              </p:cNvPr>
              <p:cNvSpPr txBox="1"/>
              <p:nvPr/>
            </p:nvSpPr>
            <p:spPr>
              <a:xfrm>
                <a:off x="6482213" y="6084346"/>
                <a:ext cx="25252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Minimum  </a:t>
                </a:r>
                <a:r>
                  <a:rPr lang="en-US" sz="1600" dirty="0">
                    <a:solidFill>
                      <a:srgbClr val="0070C0"/>
                    </a:solidFill>
                  </a:rPr>
                  <a:t>10 Mb/s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4k, 60 f/s needs </a:t>
                </a:r>
                <a:r>
                  <a:rPr lang="en-US" sz="1600" dirty="0">
                    <a:solidFill>
                      <a:srgbClr val="0070C0"/>
                    </a:solidFill>
                  </a:rPr>
                  <a:t>35 Mb/s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9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0"/>
    </mc:Choice>
    <mc:Fallback xmlns="">
      <p:transition spd="slow" advTm="353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88">
            <a:extLst>
              <a:ext uri="{FF2B5EF4-FFF2-40B4-BE49-F238E27FC236}">
                <a16:creationId xmlns:a16="http://schemas.microsoft.com/office/drawing/2014/main" id="{F71DB7CA-B752-435C-B4D2-028531F2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0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Approach – </a:t>
            </a:r>
            <a:r>
              <a:rPr lang="en-US" dirty="0">
                <a:solidFill>
                  <a:srgbClr val="0070C0"/>
                </a:solidFill>
              </a:rPr>
              <a:t>Graphics Streaming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A3704-3785-49AA-912F-1B354068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C4B7AD-C45C-46B0-9607-A6E3B5BA3958}"/>
              </a:ext>
            </a:extLst>
          </p:cNvPr>
          <p:cNvGrpSpPr/>
          <p:nvPr/>
        </p:nvGrpSpPr>
        <p:grpSpPr>
          <a:xfrm>
            <a:off x="2058059" y="1208643"/>
            <a:ext cx="5027882" cy="1688629"/>
            <a:chOff x="3401325" y="412034"/>
            <a:chExt cx="5622415" cy="1924354"/>
          </a:xfrm>
        </p:grpSpPr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38A22A06-1FD6-45A7-960D-E699EC26C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094" y="1555394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pic>
          <p:nvPicPr>
            <p:cNvPr id="9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B1FF7398-5A32-4A0B-9DC3-8A40CDD86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325" y="680900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ight Arrow 20">
              <a:extLst>
                <a:ext uri="{FF2B5EF4-FFF2-40B4-BE49-F238E27FC236}">
                  <a16:creationId xmlns:a16="http://schemas.microsoft.com/office/drawing/2014/main" id="{80BAC2F7-F464-4F84-83DB-487682EE421D}"/>
                </a:ext>
              </a:extLst>
            </p:cNvPr>
            <p:cNvSpPr/>
            <p:nvPr/>
          </p:nvSpPr>
          <p:spPr>
            <a:xfrm rot="10800000">
              <a:off x="4756549" y="1167607"/>
              <a:ext cx="609600" cy="24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5E9DE8-C7C9-418C-B865-39983A3A06B0}"/>
                </a:ext>
              </a:extLst>
            </p:cNvPr>
            <p:cNvSpPr txBox="1"/>
            <p:nvPr/>
          </p:nvSpPr>
          <p:spPr>
            <a:xfrm>
              <a:off x="3412156" y="412034"/>
              <a:ext cx="1197426" cy="385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Thin Client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CAC4FEE-CA1B-4D01-BB46-274F1BF43239}"/>
                </a:ext>
              </a:extLst>
            </p:cNvPr>
            <p:cNvGrpSpPr/>
            <p:nvPr/>
          </p:nvGrpSpPr>
          <p:grpSpPr>
            <a:xfrm>
              <a:off x="3457237" y="859008"/>
              <a:ext cx="1182296" cy="702452"/>
              <a:chOff x="4929759" y="4812962"/>
              <a:chExt cx="1182296" cy="70245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22DA84-66F5-4162-9652-176A75C526CE}"/>
                  </a:ext>
                </a:extLst>
              </p:cNvPr>
              <p:cNvSpPr/>
              <p:nvPr/>
            </p:nvSpPr>
            <p:spPr>
              <a:xfrm>
                <a:off x="4937787" y="4812962"/>
                <a:ext cx="1166241" cy="7024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83404A4-F8B5-4C33-A146-BFABEC76E5A7}"/>
                  </a:ext>
                </a:extLst>
              </p:cNvPr>
              <p:cNvGrpSpPr/>
              <p:nvPr/>
            </p:nvGrpSpPr>
            <p:grpSpPr>
              <a:xfrm>
                <a:off x="4929759" y="4841023"/>
                <a:ext cx="1182296" cy="631334"/>
                <a:chOff x="2412135" y="2156848"/>
                <a:chExt cx="1182296" cy="631334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24C596D-BAD7-4D71-898A-5BFB3EBE5337}"/>
                    </a:ext>
                  </a:extLst>
                </p:cNvPr>
                <p:cNvSpPr/>
                <p:nvPr/>
              </p:nvSpPr>
              <p:spPr>
                <a:xfrm>
                  <a:off x="2903512" y="2183345"/>
                  <a:ext cx="690919" cy="4559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10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69CC76A-4B5F-46B2-8C35-0951C8A443F6}"/>
                    </a:ext>
                  </a:extLst>
                </p:cNvPr>
                <p:cNvSpPr/>
                <p:nvPr/>
              </p:nvSpPr>
              <p:spPr>
                <a:xfrm>
                  <a:off x="2412135" y="2156848"/>
                  <a:ext cx="534996" cy="63133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4103B3-BF2A-42A6-859F-C5784B1B0125}"/>
                </a:ext>
              </a:extLst>
            </p:cNvPr>
            <p:cNvGrpSpPr/>
            <p:nvPr/>
          </p:nvGrpSpPr>
          <p:grpSpPr>
            <a:xfrm>
              <a:off x="5477856" y="680900"/>
              <a:ext cx="2459412" cy="842696"/>
              <a:chOff x="4531593" y="1667459"/>
              <a:chExt cx="2459412" cy="84269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B617C-CC05-49D3-BDC6-10E6FE5F171F}"/>
                  </a:ext>
                </a:extLst>
              </p:cNvPr>
              <p:cNvSpPr txBox="1"/>
              <p:nvPr/>
            </p:nvSpPr>
            <p:spPr>
              <a:xfrm>
                <a:off x="5111634" y="1667459"/>
                <a:ext cx="1297665" cy="350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Game frames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743390-E8DD-4AD0-97BA-7F7BBA7D60BC}"/>
                  </a:ext>
                </a:extLst>
              </p:cNvPr>
              <p:cNvGrpSpPr/>
              <p:nvPr/>
            </p:nvGrpSpPr>
            <p:grpSpPr>
              <a:xfrm>
                <a:off x="4531593" y="1984044"/>
                <a:ext cx="2459412" cy="526111"/>
                <a:chOff x="4531593" y="1984044"/>
                <a:chExt cx="2459412" cy="5261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707CC22-F3F7-4A7B-8018-1C575B96F03B}"/>
                    </a:ext>
                  </a:extLst>
                </p:cNvPr>
                <p:cNvGrpSpPr/>
                <p:nvPr/>
              </p:nvGrpSpPr>
              <p:grpSpPr>
                <a:xfrm>
                  <a:off x="4531593" y="2017272"/>
                  <a:ext cx="866140" cy="441374"/>
                  <a:chOff x="4735434" y="4851786"/>
                  <a:chExt cx="866140" cy="441374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F6B96891-5FF8-4904-8DFD-F6BB186B637B}"/>
                      </a:ext>
                    </a:extLst>
                  </p:cNvPr>
                  <p:cNvSpPr/>
                  <p:nvPr/>
                </p:nvSpPr>
                <p:spPr>
                  <a:xfrm>
                    <a:off x="4735434" y="4860727"/>
                    <a:ext cx="757167" cy="4324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526130FF-4145-4453-BE2C-0D98645D36F3}"/>
                      </a:ext>
                    </a:extLst>
                  </p:cNvPr>
                  <p:cNvSpPr/>
                  <p:nvPr/>
                </p:nvSpPr>
                <p:spPr>
                  <a:xfrm>
                    <a:off x="5066578" y="4881554"/>
                    <a:ext cx="534996" cy="315666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 ____ </a:t>
                    </a:r>
                  </a:p>
                  <a:p>
                    <a:r>
                      <a:rPr lang="en-US" sz="6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/___o\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EC91B9C-2BC4-49BE-851E-5684ED1D5D7F}"/>
                      </a:ext>
                    </a:extLst>
                  </p:cNvPr>
                  <p:cNvSpPr/>
                  <p:nvPr/>
                </p:nvSpPr>
                <p:spPr>
                  <a:xfrm>
                    <a:off x="4777358" y="4851786"/>
                    <a:ext cx="426452" cy="42088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\   </a:t>
                    </a:r>
                  </a:p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~==-</a:t>
                    </a:r>
                  </a:p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 </a:t>
                    </a:r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DB90E4F-96FA-4184-9D79-BD6AD0B7E34F}"/>
                    </a:ext>
                  </a:extLst>
                </p:cNvPr>
                <p:cNvGrpSpPr/>
                <p:nvPr/>
              </p:nvGrpSpPr>
              <p:grpSpPr>
                <a:xfrm>
                  <a:off x="5355164" y="2017272"/>
                  <a:ext cx="866140" cy="441374"/>
                  <a:chOff x="4735434" y="4851786"/>
                  <a:chExt cx="866140" cy="441374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07D5E414-6D96-4C9D-9A33-D2E2559E8976}"/>
                      </a:ext>
                    </a:extLst>
                  </p:cNvPr>
                  <p:cNvSpPr/>
                  <p:nvPr/>
                </p:nvSpPr>
                <p:spPr>
                  <a:xfrm>
                    <a:off x="4735434" y="4860727"/>
                    <a:ext cx="757167" cy="4324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BE306538-8629-4FAE-9AB4-8F5AC227EBB2}"/>
                      </a:ext>
                    </a:extLst>
                  </p:cNvPr>
                  <p:cNvSpPr/>
                  <p:nvPr/>
                </p:nvSpPr>
                <p:spPr>
                  <a:xfrm>
                    <a:off x="5066578" y="4881554"/>
                    <a:ext cx="534996" cy="315666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 ____ </a:t>
                    </a:r>
                  </a:p>
                  <a:p>
                    <a:r>
                      <a:rPr lang="en-US" sz="6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/___o\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35F17C7-4012-43FD-911B-06FA503E0F88}"/>
                      </a:ext>
                    </a:extLst>
                  </p:cNvPr>
                  <p:cNvSpPr/>
                  <p:nvPr/>
                </p:nvSpPr>
                <p:spPr>
                  <a:xfrm>
                    <a:off x="4777358" y="4851786"/>
                    <a:ext cx="426452" cy="42088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\   </a:t>
                    </a:r>
                  </a:p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~==-</a:t>
                    </a:r>
                  </a:p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 </a:t>
                    </a: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6D63EFE-B567-47EB-8120-C44821C225FE}"/>
                    </a:ext>
                  </a:extLst>
                </p:cNvPr>
                <p:cNvGrpSpPr/>
                <p:nvPr/>
              </p:nvGrpSpPr>
              <p:grpSpPr>
                <a:xfrm>
                  <a:off x="6154255" y="1984044"/>
                  <a:ext cx="836750" cy="526111"/>
                  <a:chOff x="6314191" y="5039244"/>
                  <a:chExt cx="836750" cy="526111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AAA50EE-B986-4367-8C0A-027E3399B462}"/>
                      </a:ext>
                    </a:extLst>
                  </p:cNvPr>
                  <p:cNvSpPr/>
                  <p:nvPr/>
                </p:nvSpPr>
                <p:spPr>
                  <a:xfrm>
                    <a:off x="6314191" y="5081414"/>
                    <a:ext cx="757167" cy="4324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E775EF9-CB54-49A9-9B9C-3A21F0450488}"/>
                      </a:ext>
                    </a:extLst>
                  </p:cNvPr>
                  <p:cNvSpPr/>
                  <p:nvPr/>
                </p:nvSpPr>
                <p:spPr>
                  <a:xfrm>
                    <a:off x="6356115" y="5072473"/>
                    <a:ext cx="426452" cy="42088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\   </a:t>
                    </a:r>
                  </a:p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~==-</a:t>
                    </a:r>
                  </a:p>
                  <a:p>
                    <a:r>
                      <a:rPr lang="en-US" sz="6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 </a:t>
                    </a: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E5F59AA-561C-401E-B896-07F3283E9739}"/>
                      </a:ext>
                    </a:extLst>
                  </p:cNvPr>
                  <p:cNvSpPr/>
                  <p:nvPr/>
                </p:nvSpPr>
                <p:spPr>
                  <a:xfrm>
                    <a:off x="6617541" y="5039244"/>
                    <a:ext cx="533400" cy="52611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8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 .** </a:t>
                    </a:r>
                  </a:p>
                  <a:p>
                    <a:r>
                      <a:rPr lang="en-US" sz="8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**.**</a:t>
                    </a:r>
                  </a:p>
                  <a:p>
                    <a:r>
                      <a:rPr lang="en-US" sz="8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 *.* </a:t>
                    </a:r>
                  </a:p>
                </p:txBody>
              </p:sp>
            </p:grp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DE01CA-ACC1-4FB7-A861-83FC000A251C}"/>
                </a:ext>
              </a:extLst>
            </p:cNvPr>
            <p:cNvSpPr txBox="1"/>
            <p:nvPr/>
          </p:nvSpPr>
          <p:spPr>
            <a:xfrm>
              <a:off x="4834874" y="1880425"/>
              <a:ext cx="2173937" cy="455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Image Streaming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D11889-6215-45C7-9D27-24E0E4BECA20}"/>
                </a:ext>
              </a:extLst>
            </p:cNvPr>
            <p:cNvSpPr txBox="1"/>
            <p:nvPr/>
          </p:nvSpPr>
          <p:spPr>
            <a:xfrm>
              <a:off x="8216803" y="1053796"/>
              <a:ext cx="806937" cy="385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Server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33F100-5EAB-4923-94F1-DF912B7692CD}"/>
              </a:ext>
            </a:extLst>
          </p:cNvPr>
          <p:cNvGrpSpPr/>
          <p:nvPr/>
        </p:nvGrpSpPr>
        <p:grpSpPr>
          <a:xfrm>
            <a:off x="2058059" y="3035402"/>
            <a:ext cx="5027882" cy="1669864"/>
            <a:chOff x="3428751" y="2624350"/>
            <a:chExt cx="5622415" cy="1902970"/>
          </a:xfrm>
        </p:grpSpPr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BFB1AF4C-E87A-4BA2-8D65-2B930CDF4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520" y="3767710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pic>
          <p:nvPicPr>
            <p:cNvPr id="36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EC27E381-34D4-4413-A36B-F0D9E33E9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751" y="28932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ight Arrow 20">
              <a:extLst>
                <a:ext uri="{FF2B5EF4-FFF2-40B4-BE49-F238E27FC236}">
                  <a16:creationId xmlns:a16="http://schemas.microsoft.com/office/drawing/2014/main" id="{F87EA17D-F818-4B0A-9C87-7C7EB0B79E5F}"/>
                </a:ext>
              </a:extLst>
            </p:cNvPr>
            <p:cNvSpPr/>
            <p:nvPr/>
          </p:nvSpPr>
          <p:spPr>
            <a:xfrm rot="10800000">
              <a:off x="4783975" y="3379923"/>
              <a:ext cx="609600" cy="24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EAC299-6502-41C9-BEA5-03386457D0FB}"/>
                </a:ext>
              </a:extLst>
            </p:cNvPr>
            <p:cNvSpPr txBox="1"/>
            <p:nvPr/>
          </p:nvSpPr>
          <p:spPr>
            <a:xfrm>
              <a:off x="3439582" y="2624350"/>
              <a:ext cx="1197426" cy="385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Thin Client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40176B4-C73E-4301-8D85-2A9E2A39FF94}"/>
                </a:ext>
              </a:extLst>
            </p:cNvPr>
            <p:cNvGrpSpPr/>
            <p:nvPr/>
          </p:nvGrpSpPr>
          <p:grpSpPr>
            <a:xfrm>
              <a:off x="3484663" y="3071324"/>
              <a:ext cx="1182296" cy="702452"/>
              <a:chOff x="4929759" y="4812962"/>
              <a:chExt cx="1182296" cy="70245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5DD94E5-54CD-480D-811E-7E274318E2B0}"/>
                  </a:ext>
                </a:extLst>
              </p:cNvPr>
              <p:cNvSpPr/>
              <p:nvPr/>
            </p:nvSpPr>
            <p:spPr>
              <a:xfrm>
                <a:off x="4937787" y="4812962"/>
                <a:ext cx="1166241" cy="7024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5ED7001-C47C-4D27-B007-18C390CC8023}"/>
                  </a:ext>
                </a:extLst>
              </p:cNvPr>
              <p:cNvGrpSpPr/>
              <p:nvPr/>
            </p:nvGrpSpPr>
            <p:grpSpPr>
              <a:xfrm>
                <a:off x="4929759" y="4841023"/>
                <a:ext cx="1182296" cy="631334"/>
                <a:chOff x="2412135" y="2156848"/>
                <a:chExt cx="1182296" cy="631334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EA17AD9-9EF8-41EB-907F-B7452C2E6C01}"/>
                    </a:ext>
                  </a:extLst>
                </p:cNvPr>
                <p:cNvSpPr/>
                <p:nvPr/>
              </p:nvSpPr>
              <p:spPr>
                <a:xfrm>
                  <a:off x="2903512" y="2183345"/>
                  <a:ext cx="690919" cy="4559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10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6FD3384-C75C-4522-A872-175E69769BB1}"/>
                    </a:ext>
                  </a:extLst>
                </p:cNvPr>
                <p:cNvSpPr/>
                <p:nvPr/>
              </p:nvSpPr>
              <p:spPr>
                <a:xfrm>
                  <a:off x="2412135" y="2156848"/>
                  <a:ext cx="534996" cy="63133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40B346-8821-4F0B-96AA-FDFB2F15727B}"/>
                </a:ext>
              </a:extLst>
            </p:cNvPr>
            <p:cNvSpPr txBox="1"/>
            <p:nvPr/>
          </p:nvSpPr>
          <p:spPr>
            <a:xfrm>
              <a:off x="4905777" y="4071356"/>
              <a:ext cx="2133282" cy="45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Video Streaming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735EF7-F3D4-4CB7-84AD-5EDE2F63AE09}"/>
                </a:ext>
              </a:extLst>
            </p:cNvPr>
            <p:cNvSpPr txBox="1"/>
            <p:nvPr/>
          </p:nvSpPr>
          <p:spPr>
            <a:xfrm>
              <a:off x="8244229" y="3266112"/>
              <a:ext cx="806937" cy="385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Server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F1684C1-595C-44F5-B3C1-14BC45445FDB}"/>
                </a:ext>
              </a:extLst>
            </p:cNvPr>
            <p:cNvGrpSpPr/>
            <p:nvPr/>
          </p:nvGrpSpPr>
          <p:grpSpPr>
            <a:xfrm>
              <a:off x="5505282" y="2893216"/>
              <a:ext cx="2426134" cy="812130"/>
              <a:chOff x="5505282" y="2893216"/>
              <a:chExt cx="2426134" cy="81213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A65571-97C4-4436-A4DB-F94BEE82A778}"/>
                  </a:ext>
                </a:extLst>
              </p:cNvPr>
              <p:cNvSpPr txBox="1"/>
              <p:nvPr/>
            </p:nvSpPr>
            <p:spPr>
              <a:xfrm>
                <a:off x="6085323" y="2893216"/>
                <a:ext cx="1297666" cy="350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Game frames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4121B7B-2024-4BE1-87B4-CF439BA6746A}"/>
                  </a:ext>
                </a:extLst>
              </p:cNvPr>
              <p:cNvGrpSpPr/>
              <p:nvPr/>
            </p:nvGrpSpPr>
            <p:grpSpPr>
              <a:xfrm>
                <a:off x="5505282" y="3240159"/>
                <a:ext cx="866140" cy="441374"/>
                <a:chOff x="4735434" y="4851786"/>
                <a:chExt cx="866140" cy="44137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DFAD6E8A-8CF0-4F2B-A59C-CAE87D96AF04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4ABE3A4-13D4-4C2E-9C0B-EBA4D0057D7F}"/>
                    </a:ext>
                  </a:extLst>
                </p:cNvPr>
                <p:cNvSpPr/>
                <p:nvPr/>
              </p:nvSpPr>
              <p:spPr>
                <a:xfrm>
                  <a:off x="5066579" y="4881555"/>
                  <a:ext cx="534995" cy="31566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6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6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C3C1DF4-F7F0-4773-96E4-35D2D7202A28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4208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6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6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6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4DA6A57-ABD4-494E-9B5A-039EE90E63B2}"/>
                  </a:ext>
                </a:extLst>
              </p:cNvPr>
              <p:cNvGrpSpPr/>
              <p:nvPr/>
            </p:nvGrpSpPr>
            <p:grpSpPr>
              <a:xfrm>
                <a:off x="6301427" y="3344141"/>
                <a:ext cx="551486" cy="263055"/>
                <a:chOff x="1729751" y="4970645"/>
                <a:chExt cx="551486" cy="263055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D3DDE33-14F8-48F3-BA08-0379098901D1}"/>
                    </a:ext>
                  </a:extLst>
                </p:cNvPr>
                <p:cNvSpPr/>
                <p:nvPr/>
              </p:nvSpPr>
              <p:spPr>
                <a:xfrm>
                  <a:off x="1757762" y="4985657"/>
                  <a:ext cx="495464" cy="2469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65EB368-2CF3-40A6-AA17-1E533572C975}"/>
                    </a:ext>
                  </a:extLst>
                </p:cNvPr>
                <p:cNvSpPr/>
                <p:nvPr/>
              </p:nvSpPr>
              <p:spPr>
                <a:xfrm>
                  <a:off x="1922216" y="4985657"/>
                  <a:ext cx="359021" cy="21544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____ </a:t>
                  </a:r>
                </a:p>
                <a:p>
                  <a:pPr algn="ctr"/>
                  <a:r>
                    <a:rPr lang="en-US" sz="3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F03A64D-EA92-4057-BEB4-0233CD8AB22F}"/>
                    </a:ext>
                  </a:extLst>
                </p:cNvPr>
                <p:cNvSpPr/>
                <p:nvPr/>
              </p:nvSpPr>
              <p:spPr>
                <a:xfrm>
                  <a:off x="1729751" y="4970645"/>
                  <a:ext cx="336024" cy="26305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pPr algn="ctr"/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F858F9C-4775-48FB-8DD5-A988343DB1C8}"/>
                  </a:ext>
                </a:extLst>
              </p:cNvPr>
              <p:cNvGrpSpPr/>
              <p:nvPr/>
            </p:nvGrpSpPr>
            <p:grpSpPr>
              <a:xfrm>
                <a:off x="6862469" y="3319530"/>
                <a:ext cx="565394" cy="385816"/>
                <a:chOff x="1284518" y="3847133"/>
                <a:chExt cx="565394" cy="385816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21A50A9-D0A4-4D16-97E7-0BA17D642ED8}"/>
                    </a:ext>
                  </a:extLst>
                </p:cNvPr>
                <p:cNvSpPr/>
                <p:nvPr/>
              </p:nvSpPr>
              <p:spPr>
                <a:xfrm>
                  <a:off x="1312529" y="3885229"/>
                  <a:ext cx="495464" cy="2469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C95021C-9BCA-4EE5-B820-A2C1A1B5341D}"/>
                    </a:ext>
                  </a:extLst>
                </p:cNvPr>
                <p:cNvSpPr/>
                <p:nvPr/>
              </p:nvSpPr>
              <p:spPr>
                <a:xfrm>
                  <a:off x="1284518" y="3870217"/>
                  <a:ext cx="336023" cy="26305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pPr algn="ctr"/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92CDE5F-6610-48DE-B736-F1C7443A4E5D}"/>
                    </a:ext>
                  </a:extLst>
                </p:cNvPr>
                <p:cNvSpPr/>
                <p:nvPr/>
              </p:nvSpPr>
              <p:spPr>
                <a:xfrm>
                  <a:off x="1491917" y="3847133"/>
                  <a:ext cx="357995" cy="3858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.** </a:t>
                  </a:r>
                </a:p>
                <a:p>
                  <a:pPr algn="ctr"/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**.**</a:t>
                  </a:r>
                </a:p>
                <a:p>
                  <a:pPr algn="ctr"/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*.*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9D30960-EDD5-4106-B610-00379D67659C}"/>
                  </a:ext>
                </a:extLst>
              </p:cNvPr>
              <p:cNvGrpSpPr/>
              <p:nvPr/>
            </p:nvGrpSpPr>
            <p:grpSpPr>
              <a:xfrm>
                <a:off x="7407941" y="3344140"/>
                <a:ext cx="523475" cy="263055"/>
                <a:chOff x="1284518" y="3870217"/>
                <a:chExt cx="523475" cy="263055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549670D-034B-4D0C-B1A2-2D08540E43D0}"/>
                    </a:ext>
                  </a:extLst>
                </p:cNvPr>
                <p:cNvSpPr/>
                <p:nvPr/>
              </p:nvSpPr>
              <p:spPr>
                <a:xfrm>
                  <a:off x="1312529" y="3885229"/>
                  <a:ext cx="495464" cy="2469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78FB498-5239-48D9-ADAD-967F048C4447}"/>
                    </a:ext>
                  </a:extLst>
                </p:cNvPr>
                <p:cNvSpPr/>
                <p:nvPr/>
              </p:nvSpPr>
              <p:spPr>
                <a:xfrm>
                  <a:off x="1284518" y="3870217"/>
                  <a:ext cx="336024" cy="26305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pPr algn="ctr"/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3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E5FFD8-B696-43E7-A734-721F04D0C717}"/>
              </a:ext>
            </a:extLst>
          </p:cNvPr>
          <p:cNvGrpSpPr/>
          <p:nvPr/>
        </p:nvGrpSpPr>
        <p:grpSpPr>
          <a:xfrm>
            <a:off x="2058059" y="4929915"/>
            <a:ext cx="5027882" cy="1660439"/>
            <a:chOff x="3523397" y="4674985"/>
            <a:chExt cx="5622415" cy="1892229"/>
          </a:xfrm>
        </p:grpSpPr>
        <p:sp>
          <p:nvSpPr>
            <p:cNvPr id="64" name="Line 9">
              <a:extLst>
                <a:ext uri="{FF2B5EF4-FFF2-40B4-BE49-F238E27FC236}">
                  <a16:creationId xmlns:a16="http://schemas.microsoft.com/office/drawing/2014/main" id="{E8CDF26D-8D0A-410A-B81B-451FBA9CE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2166" y="5818345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pic>
          <p:nvPicPr>
            <p:cNvPr id="65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95BC1577-9683-4082-85ED-ECBFD1077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397" y="4943851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ight Arrow 20">
              <a:extLst>
                <a:ext uri="{FF2B5EF4-FFF2-40B4-BE49-F238E27FC236}">
                  <a16:creationId xmlns:a16="http://schemas.microsoft.com/office/drawing/2014/main" id="{2718E832-92A4-4F08-A230-7EB5AA050948}"/>
                </a:ext>
              </a:extLst>
            </p:cNvPr>
            <p:cNvSpPr/>
            <p:nvPr/>
          </p:nvSpPr>
          <p:spPr>
            <a:xfrm rot="10800000">
              <a:off x="4878621" y="5430558"/>
              <a:ext cx="609600" cy="24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281E34E-7379-47CD-9231-9B91F72B2028}"/>
                </a:ext>
              </a:extLst>
            </p:cNvPr>
            <p:cNvSpPr txBox="1"/>
            <p:nvPr/>
          </p:nvSpPr>
          <p:spPr>
            <a:xfrm>
              <a:off x="3534228" y="4674985"/>
              <a:ext cx="1197426" cy="385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Thin Client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BC3C020-4C3E-4294-AF83-8FCE8650D57C}"/>
                </a:ext>
              </a:extLst>
            </p:cNvPr>
            <p:cNvGrpSpPr/>
            <p:nvPr/>
          </p:nvGrpSpPr>
          <p:grpSpPr>
            <a:xfrm>
              <a:off x="3579309" y="5121959"/>
              <a:ext cx="1182296" cy="702452"/>
              <a:chOff x="4929759" y="4812962"/>
              <a:chExt cx="1182296" cy="702452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2EDABBA-ADD1-4F2E-AB56-7565C3AFFFE6}"/>
                  </a:ext>
                </a:extLst>
              </p:cNvPr>
              <p:cNvSpPr/>
              <p:nvPr/>
            </p:nvSpPr>
            <p:spPr>
              <a:xfrm>
                <a:off x="4937787" y="4812962"/>
                <a:ext cx="1166241" cy="7024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6C813B1-BF06-4FDD-ADBC-C1AECFB150B3}"/>
                  </a:ext>
                </a:extLst>
              </p:cNvPr>
              <p:cNvGrpSpPr/>
              <p:nvPr/>
            </p:nvGrpSpPr>
            <p:grpSpPr>
              <a:xfrm>
                <a:off x="4929759" y="4841023"/>
                <a:ext cx="1182296" cy="631334"/>
                <a:chOff x="2412135" y="2156848"/>
                <a:chExt cx="1182296" cy="631334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C66EE06-1F99-4429-8C1B-9513C96BD18D}"/>
                    </a:ext>
                  </a:extLst>
                </p:cNvPr>
                <p:cNvSpPr/>
                <p:nvPr/>
              </p:nvSpPr>
              <p:spPr>
                <a:xfrm>
                  <a:off x="2903512" y="2183345"/>
                  <a:ext cx="690919" cy="45596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10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469FAA80-EBE9-4465-AA8C-459FA47250F8}"/>
                    </a:ext>
                  </a:extLst>
                </p:cNvPr>
                <p:cNvSpPr/>
                <p:nvPr/>
              </p:nvSpPr>
              <p:spPr>
                <a:xfrm>
                  <a:off x="2412135" y="2156848"/>
                  <a:ext cx="534996" cy="63133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10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03084EA-480C-426D-BC90-FD315080DE34}"/>
                </a:ext>
              </a:extLst>
            </p:cNvPr>
            <p:cNvSpPr txBox="1"/>
            <p:nvPr/>
          </p:nvSpPr>
          <p:spPr>
            <a:xfrm>
              <a:off x="5015462" y="6111250"/>
              <a:ext cx="2475157" cy="45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000"/>
                  </a:solidFill>
                </a:rPr>
                <a:t>Graphics Streaming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928F9D-A8FD-42E1-A3C0-5F10271FB8CF}"/>
                </a:ext>
              </a:extLst>
            </p:cNvPr>
            <p:cNvSpPr txBox="1"/>
            <p:nvPr/>
          </p:nvSpPr>
          <p:spPr>
            <a:xfrm>
              <a:off x="8338875" y="5316747"/>
              <a:ext cx="806937" cy="385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Server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0A9820C-2EF4-4A35-A2CF-31DC05BFC7BC}"/>
                </a:ext>
              </a:extLst>
            </p:cNvPr>
            <p:cNvGrpSpPr/>
            <p:nvPr/>
          </p:nvGrpSpPr>
          <p:grpSpPr>
            <a:xfrm>
              <a:off x="5573306" y="4873267"/>
              <a:ext cx="2225195" cy="931754"/>
              <a:chOff x="5573306" y="4873267"/>
              <a:chExt cx="2225195" cy="931754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94A85D-45A6-4A67-B86C-9AE91301B552}"/>
                  </a:ext>
                </a:extLst>
              </p:cNvPr>
              <p:cNvSpPr txBox="1"/>
              <p:nvPr/>
            </p:nvSpPr>
            <p:spPr>
              <a:xfrm>
                <a:off x="6077991" y="4873267"/>
                <a:ext cx="1297666" cy="350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Game frames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2FBFDFF-9998-4F8E-85FF-B64093777B11}"/>
                  </a:ext>
                </a:extLst>
              </p:cNvPr>
              <p:cNvGrpSpPr/>
              <p:nvPr/>
            </p:nvGrpSpPr>
            <p:grpSpPr>
              <a:xfrm>
                <a:off x="5573306" y="5190881"/>
                <a:ext cx="319400" cy="553998"/>
                <a:chOff x="1677592" y="5264347"/>
                <a:chExt cx="319400" cy="553998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2719E26-34F8-4CC2-9A2E-2198F8077C90}"/>
                    </a:ext>
                  </a:extLst>
                </p:cNvPr>
                <p:cNvSpPr/>
                <p:nvPr/>
              </p:nvSpPr>
              <p:spPr>
                <a:xfrm>
                  <a:off x="1677592" y="5264347"/>
                  <a:ext cx="319400" cy="526112"/>
                </a:xfrm>
                <a:prstGeom prst="rect">
                  <a:avLst/>
                </a:prstGeom>
                <a:ln w="127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\~=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=-/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___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__ 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_o\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22E43DC-2823-469A-919E-C469C8DEF27F}"/>
                    </a:ext>
                  </a:extLst>
                </p:cNvPr>
                <p:cNvSpPr/>
                <p:nvPr/>
              </p:nvSpPr>
              <p:spPr>
                <a:xfrm>
                  <a:off x="1714979" y="5264347"/>
                  <a:ext cx="225897" cy="5539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6CCBEBC-BB38-4B68-AE78-714B1EE3C806}"/>
                  </a:ext>
                </a:extLst>
              </p:cNvPr>
              <p:cNvGrpSpPr/>
              <p:nvPr/>
            </p:nvGrpSpPr>
            <p:grpSpPr>
              <a:xfrm>
                <a:off x="6208571" y="5190881"/>
                <a:ext cx="319400" cy="553998"/>
                <a:chOff x="1677592" y="5264347"/>
                <a:chExt cx="319400" cy="553998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421F196-F4DA-4435-A4F6-14F4F95616BA}"/>
                    </a:ext>
                  </a:extLst>
                </p:cNvPr>
                <p:cNvSpPr/>
                <p:nvPr/>
              </p:nvSpPr>
              <p:spPr>
                <a:xfrm>
                  <a:off x="1677592" y="5264347"/>
                  <a:ext cx="319400" cy="526112"/>
                </a:xfrm>
                <a:prstGeom prst="rect">
                  <a:avLst/>
                </a:prstGeom>
                <a:ln w="127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\~=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=-/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___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__ 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_o\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542001FF-E32A-49DE-95A0-7A3DB962AEB7}"/>
                    </a:ext>
                  </a:extLst>
                </p:cNvPr>
                <p:cNvSpPr/>
                <p:nvPr/>
              </p:nvSpPr>
              <p:spPr>
                <a:xfrm>
                  <a:off x="1714979" y="5264347"/>
                  <a:ext cx="225897" cy="5539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6B858C60-6A0E-47A6-ABA9-B1D64AE7057F}"/>
                  </a:ext>
                </a:extLst>
              </p:cNvPr>
              <p:cNvGrpSpPr/>
              <p:nvPr/>
            </p:nvGrpSpPr>
            <p:grpSpPr>
              <a:xfrm>
                <a:off x="6843836" y="5190881"/>
                <a:ext cx="319400" cy="553998"/>
                <a:chOff x="1677592" y="5264347"/>
                <a:chExt cx="319400" cy="553998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AD96698-CF04-4805-B62C-15BEF330C408}"/>
                    </a:ext>
                  </a:extLst>
                </p:cNvPr>
                <p:cNvSpPr/>
                <p:nvPr/>
              </p:nvSpPr>
              <p:spPr>
                <a:xfrm>
                  <a:off x="1677592" y="5264347"/>
                  <a:ext cx="319400" cy="526112"/>
                </a:xfrm>
                <a:prstGeom prst="rect">
                  <a:avLst/>
                </a:prstGeom>
                <a:ln w="127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\~=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=-/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 ** 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**.** *.* 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98165346-8DA4-4A72-9294-7C15E5CB8483}"/>
                    </a:ext>
                  </a:extLst>
                </p:cNvPr>
                <p:cNvSpPr/>
                <p:nvPr/>
              </p:nvSpPr>
              <p:spPr>
                <a:xfrm>
                  <a:off x="1714979" y="5264347"/>
                  <a:ext cx="225897" cy="5539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AB35AC9-77FE-43E4-B66E-364243626EC4}"/>
                  </a:ext>
                </a:extLst>
              </p:cNvPr>
              <p:cNvGrpSpPr/>
              <p:nvPr/>
            </p:nvGrpSpPr>
            <p:grpSpPr>
              <a:xfrm>
                <a:off x="7479101" y="5489355"/>
                <a:ext cx="319400" cy="315666"/>
                <a:chOff x="1677592" y="5264347"/>
                <a:chExt cx="319400" cy="68440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A4C04AE-6772-4696-9D21-069D6F43F3E6}"/>
                    </a:ext>
                  </a:extLst>
                </p:cNvPr>
                <p:cNvSpPr/>
                <p:nvPr/>
              </p:nvSpPr>
              <p:spPr>
                <a:xfrm>
                  <a:off x="1677592" y="5264347"/>
                  <a:ext cx="319400" cy="684400"/>
                </a:xfrm>
                <a:prstGeom prst="rect">
                  <a:avLst/>
                </a:prstGeom>
                <a:ln w="1270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\~=</a:t>
                  </a:r>
                </a:p>
                <a:p>
                  <a:pPr algn="ctr"/>
                  <a:r>
                    <a:rPr lang="en-US" sz="400" b="1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=-/</a:t>
                  </a:r>
                </a:p>
                <a:p>
                  <a:pPr algn="ctr"/>
                  <a:endParaRPr lang="en-US" sz="400" b="1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E3D3FDA-597A-4FF0-A0BD-FB0228E16306}"/>
                    </a:ext>
                  </a:extLst>
                </p:cNvPr>
                <p:cNvSpPr/>
                <p:nvPr/>
              </p:nvSpPr>
              <p:spPr>
                <a:xfrm>
                  <a:off x="1714979" y="5264347"/>
                  <a:ext cx="225897" cy="5539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78771E5-1724-4468-A44B-6D3CEEBCCEF5}"/>
              </a:ext>
            </a:extLst>
          </p:cNvPr>
          <p:cNvSpPr txBox="1"/>
          <p:nvPr/>
        </p:nvSpPr>
        <p:spPr>
          <a:xfrm>
            <a:off x="459448" y="5279584"/>
            <a:ext cx="115473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paper:</a:t>
            </a:r>
          </a:p>
        </p:txBody>
      </p:sp>
    </p:spTree>
    <p:extLst>
      <p:ext uri="{BB962C8B-B14F-4D97-AF65-F5344CB8AC3E}">
        <p14:creationId xmlns:p14="http://schemas.microsoft.com/office/powerpoint/2010/main" val="30028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9"/>
    </mc:Choice>
    <mc:Fallback xmlns="">
      <p:transition spd="slow" advTm="55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E41737F5-7688-40BA-AE46-2644D3485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Challenge – </a:t>
            </a:r>
            <a:r>
              <a:rPr lang="en-US" altLang="en-US" dirty="0">
                <a:solidFill>
                  <a:srgbClr val="0070C0"/>
                </a:solidFill>
              </a:rPr>
              <a:t>Latency</a:t>
            </a:r>
          </a:p>
        </p:txBody>
      </p:sp>
      <p:grpSp>
        <p:nvGrpSpPr>
          <p:cNvPr id="13316" name="Group 54">
            <a:extLst>
              <a:ext uri="{FF2B5EF4-FFF2-40B4-BE49-F238E27FC236}">
                <a16:creationId xmlns:a16="http://schemas.microsoft.com/office/drawing/2014/main" id="{10BDA45F-AAF0-4540-9D94-48DDA2F48BD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828800"/>
            <a:ext cx="4724400" cy="3181350"/>
            <a:chOff x="1488" y="1152"/>
            <a:chExt cx="2976" cy="2004"/>
          </a:xfrm>
        </p:grpSpPr>
        <p:pic>
          <p:nvPicPr>
            <p:cNvPr id="13332" name="Picture 42" descr="cloud">
              <a:extLst>
                <a:ext uri="{FF2B5EF4-FFF2-40B4-BE49-F238E27FC236}">
                  <a16:creationId xmlns:a16="http://schemas.microsoft.com/office/drawing/2014/main" id="{DC35035C-105B-4AB7-8F48-BAECE12A7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52"/>
              <a:ext cx="2976" cy="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 Box 43">
              <a:extLst>
                <a:ext uri="{FF2B5EF4-FFF2-40B4-BE49-F238E27FC236}">
                  <a16:creationId xmlns:a16="http://schemas.microsoft.com/office/drawing/2014/main" id="{236B9B9F-0463-4D06-9C24-61E3DB680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968"/>
              <a:ext cx="107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600" dirty="0">
                  <a:latin typeface="+mn-lt"/>
                </a:rPr>
                <a:t>Internet</a:t>
              </a:r>
            </a:p>
          </p:txBody>
        </p:sp>
      </p:grpSp>
      <p:sp>
        <p:nvSpPr>
          <p:cNvPr id="13317" name="Line 46">
            <a:extLst>
              <a:ext uri="{FF2B5EF4-FFF2-40B4-BE49-F238E27FC236}">
                <a16:creationId xmlns:a16="http://schemas.microsoft.com/office/drawing/2014/main" id="{1F32CB25-0C5C-4431-8218-D0CAB97A5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3622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4">
            <a:extLst>
              <a:ext uri="{FF2B5EF4-FFF2-40B4-BE49-F238E27FC236}">
                <a16:creationId xmlns:a16="http://schemas.microsoft.com/office/drawing/2014/main" id="{F40CCF49-965A-4484-8B68-EC4539CC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2" y="2662006"/>
            <a:ext cx="803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Game</a:t>
            </a:r>
          </a:p>
          <a:p>
            <a:pPr algn="ctr"/>
            <a:r>
              <a:rPr lang="en-US" altLang="en-US" sz="2000" dirty="0">
                <a:latin typeface="+mn-lt"/>
              </a:rPr>
              <a:t>client</a:t>
            </a:r>
          </a:p>
        </p:txBody>
      </p:sp>
      <p:sp>
        <p:nvSpPr>
          <p:cNvPr id="13319" name="Line 47">
            <a:extLst>
              <a:ext uri="{FF2B5EF4-FFF2-40B4-BE49-F238E27FC236}">
                <a16:creationId xmlns:a16="http://schemas.microsoft.com/office/drawing/2014/main" id="{65BB715D-9E6B-4676-A93C-717AD945D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1148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45">
            <a:extLst>
              <a:ext uri="{FF2B5EF4-FFF2-40B4-BE49-F238E27FC236}">
                <a16:creationId xmlns:a16="http://schemas.microsoft.com/office/drawing/2014/main" id="{F598968E-E39A-4E6A-A49D-D2A97DBD0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893" y="4859195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Game</a:t>
            </a:r>
          </a:p>
          <a:p>
            <a:pPr algn="ctr"/>
            <a:r>
              <a:rPr lang="en-US" altLang="en-US" sz="2000" dirty="0">
                <a:latin typeface="+mn-lt"/>
              </a:rPr>
              <a:t>server</a:t>
            </a:r>
          </a:p>
        </p:txBody>
      </p:sp>
      <p:sp>
        <p:nvSpPr>
          <p:cNvPr id="72752" name="Rectangle 48">
            <a:extLst>
              <a:ext uri="{FF2B5EF4-FFF2-40B4-BE49-F238E27FC236}">
                <a16:creationId xmlns:a16="http://schemas.microsoft.com/office/drawing/2014/main" id="{5C1F9800-D05B-4059-91EF-E14DC6E5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33600"/>
            <a:ext cx="381000" cy="228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49">
            <a:extLst>
              <a:ext uri="{FF2B5EF4-FFF2-40B4-BE49-F238E27FC236}">
                <a16:creationId xmlns:a16="http://schemas.microsoft.com/office/drawing/2014/main" id="{3F13B32F-9B28-4FB6-8221-9C1FB3CD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24447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150000"/>
              <a:buFontTx/>
              <a:buChar char="•"/>
            </a:pPr>
            <a:r>
              <a:rPr kumimoji="1" lang="en-US" altLang="en-US" sz="2000" i="1" dirty="0">
                <a:solidFill>
                  <a:srgbClr val="009900"/>
                </a:solidFill>
                <a:latin typeface="+mn-lt"/>
              </a:rPr>
              <a:t>Latency</a:t>
            </a:r>
            <a:r>
              <a:rPr kumimoji="1" lang="en-US" altLang="en-US" sz="2000" dirty="0">
                <a:latin typeface="+mn-lt"/>
              </a:rPr>
              <a:t> - time to get from source to destination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kumimoji="1" lang="en-US" altLang="en-US" sz="2000" dirty="0">
                <a:latin typeface="+mn-lt"/>
              </a:rPr>
              <a:t>There and back (</a:t>
            </a:r>
            <a:r>
              <a:rPr kumimoji="1" lang="en-US" altLang="en-US" sz="2000" i="1" dirty="0">
                <a:solidFill>
                  <a:srgbClr val="0070C0"/>
                </a:solidFill>
                <a:latin typeface="+mn-lt"/>
              </a:rPr>
              <a:t>round-trip time</a:t>
            </a:r>
            <a:r>
              <a:rPr kumimoji="1" lang="en-US" altLang="en-US" sz="2000" dirty="0">
                <a:latin typeface="+mn-lt"/>
              </a:rPr>
              <a:t>)</a:t>
            </a:r>
          </a:p>
        </p:txBody>
      </p:sp>
      <p:sp>
        <p:nvSpPr>
          <p:cNvPr id="72755" name="Rectangle 51">
            <a:extLst>
              <a:ext uri="{FF2B5EF4-FFF2-40B4-BE49-F238E27FC236}">
                <a16:creationId xmlns:a16="http://schemas.microsoft.com/office/drawing/2014/main" id="{0C5A64C4-16EB-4761-8226-62C50719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343400"/>
            <a:ext cx="381000" cy="2286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AE029AE-1E57-4015-B4B4-A251815C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6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AF3150-1F31-4A53-B33F-23C10405FB74}"/>
              </a:ext>
            </a:extLst>
          </p:cNvPr>
          <p:cNvGrpSpPr/>
          <p:nvPr/>
        </p:nvGrpSpPr>
        <p:grpSpPr>
          <a:xfrm>
            <a:off x="675628" y="1436125"/>
            <a:ext cx="1291284" cy="1270947"/>
            <a:chOff x="680458" y="3076638"/>
            <a:chExt cx="1291284" cy="1270947"/>
          </a:xfrm>
        </p:grpSpPr>
        <p:pic>
          <p:nvPicPr>
            <p:cNvPr id="22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68507933-9A6A-4ACF-8E09-582D89648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58" y="3076638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BAB5A3-AD14-48AA-B5EA-B5B5CD5E128E}"/>
                </a:ext>
              </a:extLst>
            </p:cNvPr>
            <p:cNvSpPr/>
            <p:nvPr/>
          </p:nvSpPr>
          <p:spPr>
            <a:xfrm>
              <a:off x="744398" y="3254746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E28BBE-9472-4002-9721-D21CD90211AE}"/>
                </a:ext>
              </a:extLst>
            </p:cNvPr>
            <p:cNvSpPr/>
            <p:nvPr/>
          </p:nvSpPr>
          <p:spPr>
            <a:xfrm>
              <a:off x="1227747" y="3309304"/>
              <a:ext cx="69091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12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27662-5763-4CD3-B830-38CF4EF05FC2}"/>
                </a:ext>
              </a:extLst>
            </p:cNvPr>
            <p:cNvSpPr/>
            <p:nvPr/>
          </p:nvSpPr>
          <p:spPr>
            <a:xfrm>
              <a:off x="736370" y="3282807"/>
              <a:ext cx="5349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12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12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9163C1-A880-4BC6-82A5-D6DC7934F5B0}"/>
              </a:ext>
            </a:extLst>
          </p:cNvPr>
          <p:cNvGrpSpPr/>
          <p:nvPr/>
        </p:nvGrpSpPr>
        <p:grpSpPr>
          <a:xfrm>
            <a:off x="7725893" y="4054090"/>
            <a:ext cx="813972" cy="794134"/>
            <a:chOff x="5689014" y="730776"/>
            <a:chExt cx="813972" cy="794134"/>
          </a:xfrm>
        </p:grpSpPr>
        <p:sp>
          <p:nvSpPr>
            <p:cNvPr id="27" name="Rectangle 5" descr="25%">
              <a:extLst>
                <a:ext uri="{FF2B5EF4-FFF2-40B4-BE49-F238E27FC236}">
                  <a16:creationId xmlns:a16="http://schemas.microsoft.com/office/drawing/2014/main" id="{E1CFB453-0546-41D9-9C0C-622A3DF8E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014" y="930639"/>
              <a:ext cx="813972" cy="5805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4F05264-020C-42F4-B15E-3E26A3AA3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63620" y="730776"/>
              <a:ext cx="664760" cy="79413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3A8787-3D07-4ABE-9596-C7050F92749C}"/>
                </a:ext>
              </a:extLst>
            </p:cNvPr>
            <p:cNvSpPr txBox="1"/>
            <p:nvPr/>
          </p:nvSpPr>
          <p:spPr>
            <a:xfrm>
              <a:off x="5824131" y="1256421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server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12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9"/>
    </mc:Choice>
    <mc:Fallback xmlns="">
      <p:transition spd="slow" advTm="52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3532E-7 C 0.00348 0.02036 0.00261 0.01596 0.02205 0.01735 C 0.02188 0.02545 0.01632 0.07102 0.02535 0.07911 C 0.04427 0.07865 0.06302 0.08027 0.0816 0.07772 C 0.08316 0.07749 0.08212 0.07333 0.08264 0.07148 C 0.08542 0.06361 0.08993 0.05482 0.09445 0.04858 C 0.09827 0.03331 0.11025 0.04141 0.1217 0.04233 C 0.1224 0.04534 0.12379 0.04858 0.12396 0.05159 C 0.12639 0.09762 0.12275 0.08513 0.16545 0.08698 C 0.18212 0.08906 0.18664 0.09022 0.20608 0.08698 C 0.2099 0.08628 0.2125 0.07981 0.21545 0.07634 C 0.21823 0.07264 0.2224 0.07032 0.225 0.06708 C 0.23334 0.05806 0.24045 0.0465 0.25105 0.04233 C 0.279 0.04372 0.30313 0.05066 0.33039 0.05297 C 0.33143 0.06708 0.33177 0.07981 0.33386 0.09322 C 0.33438 0.09877 0.33473 0.10409 0.33525 0.10965 C 0.33785 0.14897 0.33004 0.13116 0.37674 0.13301 C 0.37639 0.14943 0.37969 0.21143 0.36719 0.22808 C 0.36389 0.24127 0.35695 0.2526 0.3507 0.26371 C 0.34723 0.27018 0.34393 0.27759 0.33976 0.2836 C 0.33629 0.28985 0.33889 0.28337 0.33386 0.28985 C 0.33247 0.2917 0.33212 0.29424 0.33039 0.29586 C 0.32466 0.30234 0.31493 0.30812 0.30782 0.31159 C 0.29497 0.32755 0.27257 0.3146 0.25452 0.31413 C 0.24948 0.30974 0.2448 0.30349 0.23924 0.2991 C 0.23664 0.29401 0.2349 0.29146 0.23073 0.28799 C 0.2283 0.28267 0.22639 0.28059 0.22275 0.27759 C 0.2191 0.26486 0.22084 0.25168 0.23073 0.24798 C 0.24202 0.2378 0.25816 0.24636 0.27118 0.24034 C 0.33299 0.24219 0.33976 0.24358 0.40469 0.24219 C 0.42448 0.24289 0.44497 0.23641 0.4632 0.24381 C 0.46858 0.24589 0.47518 0.24335 0.47986 0.24728 C 0.48733 0.25376 0.50052 0.26417 0.50955 0.2644 C 0.51094 0.28707 0.5125 0.27227 0.51355 0.27504 C 0.51389 0.2792 0.52917 0.2762 0.53039 0.27897 C 0.53455 0.28152 0.54028 0.28799 0.53837 0.29077 " pathEditMode="relative" rAng="0" ptsTypes="ffffffffffffffffffffffffffffffffffaf">
                                      <p:cBhvr>
                                        <p:cTn id="6" dur="50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83 -0.25538 C -0.51753 -0.24173 -0.49184 -0.19824 -0.4724 -0.19732 C -0.4724 -0.192 -0.46771 -0.17002 -0.45851 -0.16447 C -0.43941 -0.16493 -0.46163 -0.14388 -0.44306 -0.14573 C -0.44149 -0.14573 -0.44271 -0.14874 -0.44201 -0.1499 C -0.43906 -0.15522 -0.43472 -0.16123 -0.43021 -0.1654 C -0.42622 -0.1758 -0.41406 -0.17025 -0.40243 -0.16956 C -0.40174 -0.16748 -0.40069 -0.1654 -0.40035 -0.16331 C -0.39774 -0.13209 -0.42726 -0.07726 -0.3842 -0.07611 C -0.36753 -0.07449 -0.37691 -0.19385 -0.35747 -0.19616 C -0.34549 -0.20842 -0.31319 -0.21883 -0.30503 -0.2105 C -0.2908 -0.21605 -0.28194 -0.23086 -0.2724 -0.22901 C -0.26285 -0.22716 -0.25469 -0.20588 -0.24757 -0.19871 C -0.24479 -0.20102 -0.23229 -0.18344 -0.22986 -0.18552 C -0.22135 -0.19177 -0.22066 -0.18529 -0.21007 -0.18806 C -0.20417 -0.18436 -0.12691 -0.23849 -0.12396 -0.23433 C -0.10417 -0.23988 -0.09306 -0.22855 -0.09115 -0.22114 C -0.0901 -0.21143 -0.11406 -0.19871 -0.11215 -0.18945 C -0.11181 -0.18598 -0.12344 -0.13902 -0.12292 -0.13532 C -0.13663 -0.12075 -0.15573 -0.12098 -0.16753 -0.11427 C -0.17934 -0.10757 -0.19444 -0.10178 -0.1941 -0.09577 C -0.19427 -0.08466 -0.16545 -0.08651 -0.16545 -0.07865 C -0.16875 -0.06963 -0.20608 -0.04164 -0.20104 -0.03377 C -0.20417 -0.02938 -0.19687 -0.02198 -0.20104 -0.01804 C -0.20451 -0.01342 -0.18368 -0.00625 -0.18872 -0.00162 C -0.1901 -0.00046 -0.21788 -0.00602 -0.21997 -0.00486 C -0.22569 -0.00046 -0.20781 0.01064 -0.2151 0.01295 C -0.22795 0.02406 -0.25035 0.01503 -0.26875 0.01457 C -0.27378 0.01157 -0.27847 0.0074 -0.2842 0.00463 C -0.28663 0.00116 -0.28837 -0.00069 -0.29271 -0.00301 C -0.29497 -0.00648 -0.29931 -0.01851 -0.30312 -0.02059 C -0.30677 -0.02915 -0.30278 -0.02753 -0.29271 -0.03007 C -0.28142 -0.03701 -0.26493 -0.03123 -0.25191 -0.03516 C -0.18958 -0.03401 -0.18281 -0.03308 -0.11736 -0.03401 C -0.09722 -0.03354 -0.07674 -0.03794 -0.05833 -0.03308 C -0.05295 -0.03146 -0.06181 -0.02151 -0.05729 -0.01874 C -0.04948 -0.01411 -0.03976 -0.01781 -0.03056 -0.01758 C -0.02917 -0.00231 -0.03142 -0.00463 -0.01615 -0.00301 C -0.01111 -0.00139 -0.00573 -0.00208 0 8.74393E-7 " pathEditMode="relative" rAng="0" ptsTypes="ffffffffffaafffafffafffffffffffffffffff">
                                      <p:cBhvr>
                                        <p:cTn id="9" dur="5000" spd="-1000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2" grpId="0" animBg="1"/>
      <p:bldP spid="727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BC55B105-35A3-4E8E-9E49-289C24117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6892"/>
            <a:ext cx="7772400" cy="1143000"/>
          </a:xfrm>
        </p:spPr>
        <p:txBody>
          <a:bodyPr/>
          <a:lstStyle/>
          <a:p>
            <a:r>
              <a:rPr lang="en-US" altLang="en-US" dirty="0"/>
              <a:t>Why Does Latency Matter?</a:t>
            </a:r>
          </a:p>
        </p:txBody>
      </p:sp>
      <p:sp>
        <p:nvSpPr>
          <p:cNvPr id="14340" name="Line 6">
            <a:extLst>
              <a:ext uri="{FF2B5EF4-FFF2-40B4-BE49-F238E27FC236}">
                <a16:creationId xmlns:a16="http://schemas.microsoft.com/office/drawing/2014/main" id="{64C47CE1-6A12-40FD-ACE9-8238D09A3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5063" y="2441575"/>
            <a:ext cx="0" cy="2386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7">
            <a:extLst>
              <a:ext uri="{FF2B5EF4-FFF2-40B4-BE49-F238E27FC236}">
                <a16:creationId xmlns:a16="http://schemas.microsoft.com/office/drawing/2014/main" id="{418385FE-2948-4DC0-9C3D-C5C0B70FB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8700" y="2441575"/>
            <a:ext cx="0" cy="2335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9CF4770D-B240-44E7-8EEB-CE14313F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457835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/>
              <a:t>Time</a:t>
            </a:r>
          </a:p>
        </p:txBody>
      </p:sp>
      <p:sp>
        <p:nvSpPr>
          <p:cNvPr id="14343" name="Line 9">
            <a:extLst>
              <a:ext uri="{FF2B5EF4-FFF2-40B4-BE49-F238E27FC236}">
                <a16:creationId xmlns:a16="http://schemas.microsoft.com/office/drawing/2014/main" id="{4C201A84-A4B5-4C50-ADFB-8B1DB8103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4876800"/>
            <a:ext cx="0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Group 34">
            <a:extLst>
              <a:ext uri="{FF2B5EF4-FFF2-40B4-BE49-F238E27FC236}">
                <a16:creationId xmlns:a16="http://schemas.microsoft.com/office/drawing/2014/main" id="{FD7AC740-820C-4CE1-B36E-45B21126C627}"/>
              </a:ext>
            </a:extLst>
          </p:cNvPr>
          <p:cNvGrpSpPr>
            <a:grpSpLocks/>
          </p:cNvGrpSpPr>
          <p:nvPr/>
        </p:nvGrpSpPr>
        <p:grpSpPr bwMode="auto">
          <a:xfrm>
            <a:off x="2713038" y="2640013"/>
            <a:ext cx="911225" cy="530225"/>
            <a:chOff x="2713038" y="2640013"/>
            <a:chExt cx="911225" cy="530225"/>
          </a:xfrm>
        </p:grpSpPr>
        <p:sp>
          <p:nvSpPr>
            <p:cNvPr id="14367" name="Text Box 10">
              <a:extLst>
                <a:ext uri="{FF2B5EF4-FFF2-40B4-BE49-F238E27FC236}">
                  <a16:creationId xmlns:a16="http://schemas.microsoft.com/office/drawing/2014/main" id="{AE564E4E-289E-4837-933E-DBB880C8E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3038" y="2640013"/>
              <a:ext cx="584200" cy="530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User </a:t>
              </a:r>
            </a:p>
            <a:p>
              <a:pPr algn="ctr" eaLnBrk="1" hangingPunct="1"/>
              <a:r>
                <a:rPr lang="en-US" altLang="en-US" sz="1400"/>
                <a:t>Input</a:t>
              </a:r>
            </a:p>
          </p:txBody>
        </p:sp>
        <p:sp>
          <p:nvSpPr>
            <p:cNvPr id="14368" name="Line 11">
              <a:extLst>
                <a:ext uri="{FF2B5EF4-FFF2-40B4-BE49-F238E27FC236}">
                  <a16:creationId xmlns:a16="http://schemas.microsoft.com/office/drawing/2014/main" id="{C8A47E3C-0BD4-4F2D-89EC-AD61A29E5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0263" y="2873375"/>
              <a:ext cx="25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AC9E2339-E9AD-4A0A-8F83-3E68E0093BA5}"/>
              </a:ext>
            </a:extLst>
          </p:cNvPr>
          <p:cNvGrpSpPr>
            <a:grpSpLocks/>
          </p:cNvGrpSpPr>
          <p:nvPr/>
        </p:nvGrpSpPr>
        <p:grpSpPr bwMode="auto">
          <a:xfrm>
            <a:off x="2610743" y="4005590"/>
            <a:ext cx="994470" cy="523220"/>
            <a:chOff x="2610743" y="4005590"/>
            <a:chExt cx="994470" cy="523220"/>
          </a:xfrm>
        </p:grpSpPr>
        <p:sp>
          <p:nvSpPr>
            <p:cNvPr id="14365" name="Text Box 12">
              <a:extLst>
                <a:ext uri="{FF2B5EF4-FFF2-40B4-BE49-F238E27FC236}">
                  <a16:creationId xmlns:a16="http://schemas.microsoft.com/office/drawing/2014/main" id="{8048D434-ABB8-447F-8944-6D9968D01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743" y="4005590"/>
              <a:ext cx="744114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/>
                <a:t>Display</a:t>
              </a:r>
            </a:p>
            <a:p>
              <a:pPr algn="ctr" eaLnBrk="1" hangingPunct="1"/>
              <a:r>
                <a:rPr lang="en-US" altLang="en-US" sz="1400" dirty="0"/>
                <a:t>World</a:t>
              </a:r>
            </a:p>
          </p:txBody>
        </p:sp>
        <p:sp>
          <p:nvSpPr>
            <p:cNvPr id="14366" name="Line 13">
              <a:extLst>
                <a:ext uri="{FF2B5EF4-FFF2-40B4-BE49-F238E27FC236}">
                  <a16:creationId xmlns:a16="http://schemas.microsoft.com/office/drawing/2014/main" id="{C7000FCB-7744-4537-85D1-3B5D3DB05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165600"/>
              <a:ext cx="2524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B60B6571-92A7-41B6-96D4-202CFC170FA3}"/>
              </a:ext>
            </a:extLst>
          </p:cNvPr>
          <p:cNvGrpSpPr>
            <a:grpSpLocks/>
          </p:cNvGrpSpPr>
          <p:nvPr/>
        </p:nvGrpSpPr>
        <p:grpSpPr bwMode="auto">
          <a:xfrm>
            <a:off x="6159500" y="3208665"/>
            <a:ext cx="1241644" cy="523220"/>
            <a:chOff x="6159500" y="3208665"/>
            <a:chExt cx="1241645" cy="523220"/>
          </a:xfrm>
        </p:grpSpPr>
        <p:sp>
          <p:nvSpPr>
            <p:cNvPr id="14363" name="Text Box 14">
              <a:extLst>
                <a:ext uri="{FF2B5EF4-FFF2-40B4-BE49-F238E27FC236}">
                  <a16:creationId xmlns:a16="http://schemas.microsoft.com/office/drawing/2014/main" id="{1B36184F-95CD-4342-B038-43D6F1F57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332" y="3208665"/>
              <a:ext cx="912813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/>
                <a:t>Process</a:t>
              </a:r>
            </a:p>
            <a:p>
              <a:pPr algn="ctr" eaLnBrk="1" hangingPunct="1"/>
              <a:r>
                <a:rPr lang="en-US" altLang="en-US" sz="1400" dirty="0"/>
                <a:t>Input</a:t>
              </a:r>
            </a:p>
          </p:txBody>
        </p:sp>
        <p:sp>
          <p:nvSpPr>
            <p:cNvPr id="14364" name="Line 15">
              <a:extLst>
                <a:ext uri="{FF2B5EF4-FFF2-40B4-BE49-F238E27FC236}">
                  <a16:creationId xmlns:a16="http://schemas.microsoft.com/office/drawing/2014/main" id="{1991AE6E-C585-4CEF-A06C-E800C35C0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59500" y="3470275"/>
              <a:ext cx="2524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24829952-780D-4862-BFB1-6490BDA76CB1}"/>
              </a:ext>
            </a:extLst>
          </p:cNvPr>
          <p:cNvGrpSpPr>
            <a:grpSpLocks/>
          </p:cNvGrpSpPr>
          <p:nvPr/>
        </p:nvGrpSpPr>
        <p:grpSpPr bwMode="auto">
          <a:xfrm>
            <a:off x="3776663" y="2889250"/>
            <a:ext cx="2128837" cy="642938"/>
            <a:chOff x="3776663" y="2889250"/>
            <a:chExt cx="2128838" cy="642938"/>
          </a:xfrm>
        </p:grpSpPr>
        <p:sp>
          <p:nvSpPr>
            <p:cNvPr id="14361" name="Line 16">
              <a:extLst>
                <a:ext uri="{FF2B5EF4-FFF2-40B4-BE49-F238E27FC236}">
                  <a16:creationId xmlns:a16="http://schemas.microsoft.com/office/drawing/2014/main" id="{B9111D76-D29A-41C6-8B1D-BD0736683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663" y="2889250"/>
              <a:ext cx="2128838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Text Box 17">
              <a:extLst>
                <a:ext uri="{FF2B5EF4-FFF2-40B4-BE49-F238E27FC236}">
                  <a16:creationId xmlns:a16="http://schemas.microsoft.com/office/drawing/2014/main" id="{AA106E16-4204-4BB0-806B-DBD029C48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388" y="3062288"/>
              <a:ext cx="844550" cy="469900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Message:</a:t>
              </a:r>
            </a:p>
            <a:p>
              <a:pPr eaLnBrk="1" hangingPunct="1"/>
              <a:r>
                <a:rPr lang="en-US" altLang="en-US" sz="1200"/>
                <a:t>User Input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7F3121C3-6AD8-4B29-A352-B410A2559B44}"/>
              </a:ext>
            </a:extLst>
          </p:cNvPr>
          <p:cNvGrpSpPr>
            <a:grpSpLocks/>
          </p:cNvGrpSpPr>
          <p:nvPr/>
        </p:nvGrpSpPr>
        <p:grpSpPr bwMode="auto">
          <a:xfrm>
            <a:off x="3776663" y="3633788"/>
            <a:ext cx="2128837" cy="547688"/>
            <a:chOff x="3776663" y="3633788"/>
            <a:chExt cx="2128838" cy="547688"/>
          </a:xfrm>
        </p:grpSpPr>
        <p:sp>
          <p:nvSpPr>
            <p:cNvPr id="14359" name="Line 18">
              <a:extLst>
                <a:ext uri="{FF2B5EF4-FFF2-40B4-BE49-F238E27FC236}">
                  <a16:creationId xmlns:a16="http://schemas.microsoft.com/office/drawing/2014/main" id="{04C3CF3A-7191-4443-94B9-A9D67D62C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6663" y="3633788"/>
              <a:ext cx="2128838" cy="547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Text Box 19">
              <a:extLst>
                <a:ext uri="{FF2B5EF4-FFF2-40B4-BE49-F238E27FC236}">
                  <a16:creationId xmlns:a16="http://schemas.microsoft.com/office/drawing/2014/main" id="{2BC0A24B-FDA8-42BB-ACF1-FE826B659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983" y="3808413"/>
              <a:ext cx="971100" cy="276999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 dirty="0"/>
                <a:t>Game World</a:t>
              </a: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DEB8615B-6BCF-43E5-B5E3-24BE58BF1BE2}"/>
              </a:ext>
            </a:extLst>
          </p:cNvPr>
          <p:cNvGrpSpPr>
            <a:grpSpLocks/>
          </p:cNvGrpSpPr>
          <p:nvPr/>
        </p:nvGrpSpPr>
        <p:grpSpPr bwMode="auto">
          <a:xfrm>
            <a:off x="1046200" y="2971800"/>
            <a:ext cx="1468400" cy="1295400"/>
            <a:chOff x="1046200" y="2971800"/>
            <a:chExt cx="1468400" cy="1295400"/>
          </a:xfrm>
        </p:grpSpPr>
        <p:sp>
          <p:nvSpPr>
            <p:cNvPr id="14356" name="Text Box 28">
              <a:extLst>
                <a:ext uri="{FF2B5EF4-FFF2-40B4-BE49-F238E27FC236}">
                  <a16:creationId xmlns:a16="http://schemas.microsoft.com/office/drawing/2014/main" id="{F830D357-0BDE-416D-ACFA-42006789C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200" y="3352800"/>
              <a:ext cx="12397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latin typeface="+mn-lt"/>
                </a:rPr>
                <a:t>Response </a:t>
              </a:r>
            </a:p>
            <a:p>
              <a:pPr algn="ctr"/>
              <a:r>
                <a:rPr lang="en-US" altLang="en-US" sz="2000">
                  <a:latin typeface="+mn-lt"/>
                </a:rPr>
                <a:t>time</a:t>
              </a:r>
            </a:p>
          </p:txBody>
        </p:sp>
        <p:sp>
          <p:nvSpPr>
            <p:cNvPr id="14357" name="AutoShape 29">
              <a:extLst>
                <a:ext uri="{FF2B5EF4-FFF2-40B4-BE49-F238E27FC236}">
                  <a16:creationId xmlns:a16="http://schemas.microsoft.com/office/drawing/2014/main" id="{590B7956-D574-42A4-8606-843921D7B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2971800"/>
              <a:ext cx="228600" cy="1295400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sp>
        <p:nvSpPr>
          <p:cNvPr id="4105" name="Rectangle 30">
            <a:extLst>
              <a:ext uri="{FF2B5EF4-FFF2-40B4-BE49-F238E27FC236}">
                <a16:creationId xmlns:a16="http://schemas.microsoft.com/office/drawing/2014/main" id="{83D3320F-ECB4-49C1-8835-759981662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9900"/>
              </a:buClr>
              <a:buSzPct val="150000"/>
            </a:pPr>
            <a:r>
              <a:rPr kumimoji="1" lang="en-US" altLang="en-US" dirty="0">
                <a:latin typeface="+mn-lt"/>
              </a:rPr>
              <a:t>Degrades </a:t>
            </a:r>
            <a:r>
              <a:rPr kumimoji="1" lang="en-US" altLang="en-US" dirty="0">
                <a:solidFill>
                  <a:srgbClr val="008000"/>
                </a:solidFill>
                <a:latin typeface="+mn-lt"/>
              </a:rPr>
              <a:t>responsiveness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3C5AD293-2767-4B89-9219-EC59DC2B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7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FA138A-CA2E-4F8C-A0BD-726C1BDA31D5}"/>
              </a:ext>
            </a:extLst>
          </p:cNvPr>
          <p:cNvGrpSpPr/>
          <p:nvPr/>
        </p:nvGrpSpPr>
        <p:grpSpPr>
          <a:xfrm>
            <a:off x="3207424" y="1448412"/>
            <a:ext cx="935278" cy="930660"/>
            <a:chOff x="680458" y="3076638"/>
            <a:chExt cx="1291284" cy="1270947"/>
          </a:xfrm>
        </p:grpSpPr>
        <p:pic>
          <p:nvPicPr>
            <p:cNvPr id="33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6778C154-A6A9-4FEC-89F2-F22C0AC62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58" y="3076638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CB7188-1FD9-424E-9754-2AA83BA8783D}"/>
                </a:ext>
              </a:extLst>
            </p:cNvPr>
            <p:cNvSpPr/>
            <p:nvPr/>
          </p:nvSpPr>
          <p:spPr>
            <a:xfrm>
              <a:off x="744398" y="3254746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F9A6A8-49F8-4AA8-A89E-AFDF082D0509}"/>
                </a:ext>
              </a:extLst>
            </p:cNvPr>
            <p:cNvSpPr/>
            <p:nvPr/>
          </p:nvSpPr>
          <p:spPr>
            <a:xfrm>
              <a:off x="1227747" y="3309304"/>
              <a:ext cx="690919" cy="35340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7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09689BB-B4FD-47BC-993E-7D1316321F0C}"/>
                </a:ext>
              </a:extLst>
            </p:cNvPr>
            <p:cNvSpPr/>
            <p:nvPr/>
          </p:nvSpPr>
          <p:spPr>
            <a:xfrm>
              <a:off x="736369" y="3282807"/>
              <a:ext cx="534996" cy="47708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7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7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FA23E7-8839-490E-8D4F-9D2E18DF6873}"/>
              </a:ext>
            </a:extLst>
          </p:cNvPr>
          <p:cNvGrpSpPr/>
          <p:nvPr/>
        </p:nvGrpSpPr>
        <p:grpSpPr>
          <a:xfrm>
            <a:off x="5701714" y="1420359"/>
            <a:ext cx="813972" cy="794134"/>
            <a:chOff x="5689014" y="730776"/>
            <a:chExt cx="813972" cy="794134"/>
          </a:xfrm>
        </p:grpSpPr>
        <p:sp>
          <p:nvSpPr>
            <p:cNvPr id="38" name="Rectangle 5" descr="25%">
              <a:extLst>
                <a:ext uri="{FF2B5EF4-FFF2-40B4-BE49-F238E27FC236}">
                  <a16:creationId xmlns:a16="http://schemas.microsoft.com/office/drawing/2014/main" id="{C2F57582-5138-4291-AE6E-EA66AF437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014" y="930639"/>
              <a:ext cx="813972" cy="5805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8E996F5-E68D-4602-A777-C009161EE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63620" y="730776"/>
              <a:ext cx="664760" cy="79413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E6BA5D-55CD-4BE4-AFEC-FDE47B06AFE4}"/>
                </a:ext>
              </a:extLst>
            </p:cNvPr>
            <p:cNvSpPr txBox="1"/>
            <p:nvPr/>
          </p:nvSpPr>
          <p:spPr>
            <a:xfrm>
              <a:off x="5824131" y="1256421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server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85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9"/>
    </mc:Choice>
    <mc:Fallback xmlns="">
      <p:transition spd="slow" advTm="43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Approach – </a:t>
            </a:r>
            <a:r>
              <a:rPr lang="en-US" altLang="en-US" dirty="0">
                <a:solidFill>
                  <a:srgbClr val="0070C0"/>
                </a:solidFill>
              </a:rPr>
              <a:t>Latency Compensation</a:t>
            </a:r>
          </a:p>
        </p:txBody>
      </p:sp>
      <p:sp>
        <p:nvSpPr>
          <p:cNvPr id="558086" name="Line 6"/>
          <p:cNvSpPr>
            <a:spLocks noChangeShapeType="1"/>
          </p:cNvSpPr>
          <p:nvPr/>
        </p:nvSpPr>
        <p:spPr bwMode="auto">
          <a:xfrm>
            <a:off x="3511129" y="2588289"/>
            <a:ext cx="0" cy="25444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87" name="Line 7"/>
          <p:cNvSpPr>
            <a:spLocks noChangeShapeType="1"/>
          </p:cNvSpPr>
          <p:nvPr/>
        </p:nvSpPr>
        <p:spPr bwMode="auto">
          <a:xfrm>
            <a:off x="5975803" y="2588289"/>
            <a:ext cx="0" cy="24914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4435382" y="4845576"/>
            <a:ext cx="55840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dirty="0"/>
              <a:t>Time</a:t>
            </a:r>
          </a:p>
        </p:txBody>
      </p:sp>
      <p:sp>
        <p:nvSpPr>
          <p:cNvPr id="558089" name="Line 9"/>
          <p:cNvSpPr>
            <a:spLocks noChangeShapeType="1"/>
          </p:cNvSpPr>
          <p:nvPr/>
        </p:nvSpPr>
        <p:spPr bwMode="auto">
          <a:xfrm>
            <a:off x="4701746" y="5132706"/>
            <a:ext cx="0" cy="159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C45288-E9F6-416A-BA9C-F79CC0C82F4C}"/>
              </a:ext>
            </a:extLst>
          </p:cNvPr>
          <p:cNvGrpSpPr/>
          <p:nvPr/>
        </p:nvGrpSpPr>
        <p:grpSpPr>
          <a:xfrm>
            <a:off x="2552645" y="2799219"/>
            <a:ext cx="907137" cy="531191"/>
            <a:chOff x="777975" y="2718904"/>
            <a:chExt cx="907137" cy="531191"/>
          </a:xfrm>
        </p:grpSpPr>
        <p:sp>
          <p:nvSpPr>
            <p:cNvPr id="558090" name="Text Box 10"/>
            <p:cNvSpPr txBox="1">
              <a:spLocks noChangeArrowheads="1"/>
            </p:cNvSpPr>
            <p:nvPr/>
          </p:nvSpPr>
          <p:spPr bwMode="auto">
            <a:xfrm>
              <a:off x="777975" y="2718904"/>
              <a:ext cx="591565" cy="5311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1400" dirty="0"/>
                <a:t>User </a:t>
              </a:r>
            </a:p>
            <a:p>
              <a:pPr algn="ctr" eaLnBrk="1" hangingPunct="1"/>
              <a:r>
                <a:rPr lang="en-US" altLang="en-US" sz="1400" dirty="0"/>
                <a:t>Input</a:t>
              </a:r>
            </a:p>
          </p:txBody>
        </p:sp>
        <p:sp>
          <p:nvSpPr>
            <p:cNvPr id="558091" name="Line 11"/>
            <p:cNvSpPr>
              <a:spLocks noChangeShapeType="1"/>
            </p:cNvSpPr>
            <p:nvPr/>
          </p:nvSpPr>
          <p:spPr bwMode="auto">
            <a:xfrm>
              <a:off x="1428375" y="2968487"/>
              <a:ext cx="2567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4EDEA0-C868-4831-8D98-157658ACE921}"/>
              </a:ext>
            </a:extLst>
          </p:cNvPr>
          <p:cNvGrpSpPr/>
          <p:nvPr/>
        </p:nvGrpSpPr>
        <p:grpSpPr>
          <a:xfrm>
            <a:off x="3613824" y="3065367"/>
            <a:ext cx="2156590" cy="662609"/>
            <a:chOff x="1839154" y="2985052"/>
            <a:chExt cx="2156590" cy="662609"/>
          </a:xfrm>
        </p:grpSpPr>
        <p:sp>
          <p:nvSpPr>
            <p:cNvPr id="558096" name="Line 16"/>
            <p:cNvSpPr>
              <a:spLocks noChangeShapeType="1"/>
            </p:cNvSpPr>
            <p:nvPr/>
          </p:nvSpPr>
          <p:spPr bwMode="auto">
            <a:xfrm>
              <a:off x="1839154" y="2985052"/>
              <a:ext cx="2156590" cy="5830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097" name="Text Box 17"/>
            <p:cNvSpPr txBox="1">
              <a:spLocks noChangeArrowheads="1"/>
            </p:cNvSpPr>
            <p:nvPr/>
          </p:nvSpPr>
          <p:spPr bwMode="auto">
            <a:xfrm>
              <a:off x="2568715" y="3178313"/>
              <a:ext cx="844023" cy="469348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200" dirty="0"/>
                <a:t>Message:</a:t>
              </a:r>
            </a:p>
            <a:p>
              <a:pPr eaLnBrk="1" hangingPunct="1"/>
              <a:r>
                <a:rPr lang="en-US" altLang="en-US" sz="1200" dirty="0"/>
                <a:t>User Input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5E84E1-9DDD-4B0B-B10B-DB39C088CB7C}"/>
              </a:ext>
            </a:extLst>
          </p:cNvPr>
          <p:cNvGrpSpPr/>
          <p:nvPr/>
        </p:nvGrpSpPr>
        <p:grpSpPr>
          <a:xfrm>
            <a:off x="6027151" y="3048802"/>
            <a:ext cx="1318360" cy="636521"/>
            <a:chOff x="4252481" y="2968487"/>
            <a:chExt cx="1318360" cy="636521"/>
          </a:xfrm>
        </p:grpSpPr>
        <p:sp>
          <p:nvSpPr>
            <p:cNvPr id="558094" name="Text Box 14"/>
            <p:cNvSpPr txBox="1">
              <a:spLocks noChangeArrowheads="1"/>
            </p:cNvSpPr>
            <p:nvPr/>
          </p:nvSpPr>
          <p:spPr bwMode="auto">
            <a:xfrm>
              <a:off x="4568814" y="3056991"/>
              <a:ext cx="1002027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1400" dirty="0"/>
                <a:t>“Warp” time</a:t>
              </a:r>
            </a:p>
          </p:txBody>
        </p:sp>
        <p:sp>
          <p:nvSpPr>
            <p:cNvPr id="558095" name="Line 15"/>
            <p:cNvSpPr>
              <a:spLocks noChangeShapeType="1"/>
            </p:cNvSpPr>
            <p:nvPr/>
          </p:nvSpPr>
          <p:spPr bwMode="auto">
            <a:xfrm flipH="1">
              <a:off x="4252481" y="3604591"/>
              <a:ext cx="2567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C9A3E341-D8FC-4350-85F0-B38565027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2481" y="2968487"/>
              <a:ext cx="2567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id="{37ADF2EB-C4F3-4FA8-8BA0-889898ECA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523" y="2968487"/>
              <a:ext cx="0" cy="636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A7182-34D2-4DEF-950B-D6F49E397B00}"/>
              </a:ext>
            </a:extLst>
          </p:cNvPr>
          <p:cNvGrpSpPr/>
          <p:nvPr/>
        </p:nvGrpSpPr>
        <p:grpSpPr>
          <a:xfrm>
            <a:off x="3613824" y="3860497"/>
            <a:ext cx="2156590" cy="583096"/>
            <a:chOff x="1839154" y="3780182"/>
            <a:chExt cx="2156590" cy="583096"/>
          </a:xfrm>
        </p:grpSpPr>
        <p:sp>
          <p:nvSpPr>
            <p:cNvPr id="558098" name="Line 18"/>
            <p:cNvSpPr>
              <a:spLocks noChangeShapeType="1"/>
            </p:cNvSpPr>
            <p:nvPr/>
          </p:nvSpPr>
          <p:spPr bwMode="auto">
            <a:xfrm flipV="1">
              <a:off x="1839154" y="3780182"/>
              <a:ext cx="2156590" cy="5830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099" name="Text Box 19"/>
            <p:cNvSpPr txBox="1">
              <a:spLocks noChangeArrowheads="1"/>
            </p:cNvSpPr>
            <p:nvPr/>
          </p:nvSpPr>
          <p:spPr bwMode="auto">
            <a:xfrm>
              <a:off x="2476543" y="3973443"/>
              <a:ext cx="971676" cy="276999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1200" dirty="0"/>
                <a:t>Game World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8DBC0F-AAFF-4C73-95A9-4775FB449AC9}"/>
              </a:ext>
            </a:extLst>
          </p:cNvPr>
          <p:cNvGrpSpPr/>
          <p:nvPr/>
        </p:nvGrpSpPr>
        <p:grpSpPr>
          <a:xfrm>
            <a:off x="2435491" y="4203143"/>
            <a:ext cx="998704" cy="523220"/>
            <a:chOff x="660821" y="4122828"/>
            <a:chExt cx="998704" cy="523220"/>
          </a:xfrm>
        </p:grpSpPr>
        <p:sp>
          <p:nvSpPr>
            <p:cNvPr id="558092" name="Text Box 12"/>
            <p:cNvSpPr txBox="1">
              <a:spLocks noChangeArrowheads="1"/>
            </p:cNvSpPr>
            <p:nvPr/>
          </p:nvSpPr>
          <p:spPr bwMode="auto">
            <a:xfrm>
              <a:off x="660821" y="4122828"/>
              <a:ext cx="708719" cy="523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1400" dirty="0"/>
                <a:t>Display</a:t>
              </a:r>
            </a:p>
            <a:p>
              <a:pPr algn="ctr" eaLnBrk="1" hangingPunct="1"/>
              <a:r>
                <a:rPr lang="en-US" altLang="en-US" sz="1400" dirty="0"/>
                <a:t>World</a:t>
              </a:r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DC1DA480-74F0-4838-BE9C-F41C6FE1C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788" y="4397454"/>
              <a:ext cx="2567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C8B27F30-E742-4FEB-A1F8-34281F8E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8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E9D2F3-11FE-4B64-95F6-83F617814294}"/>
              </a:ext>
            </a:extLst>
          </p:cNvPr>
          <p:cNvSpPr txBox="1"/>
          <p:nvPr/>
        </p:nvSpPr>
        <p:spPr>
          <a:xfrm>
            <a:off x="2514600" y="2915157"/>
            <a:ext cx="4727434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But developed for traditional games.  What about cloud-based games?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4CEAF7-45CB-46C3-94F0-C4E63E677784}"/>
              </a:ext>
            </a:extLst>
          </p:cNvPr>
          <p:cNvGrpSpPr/>
          <p:nvPr/>
        </p:nvGrpSpPr>
        <p:grpSpPr>
          <a:xfrm>
            <a:off x="3043490" y="1594272"/>
            <a:ext cx="935278" cy="930660"/>
            <a:chOff x="680458" y="3076638"/>
            <a:chExt cx="1291284" cy="1270947"/>
          </a:xfrm>
        </p:grpSpPr>
        <p:pic>
          <p:nvPicPr>
            <p:cNvPr id="33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6C7C2B2C-0EC5-45B9-9F9B-419EAB280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58" y="3076638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F1FC90-7254-420B-9B79-229A9425EEAD}"/>
                </a:ext>
              </a:extLst>
            </p:cNvPr>
            <p:cNvSpPr/>
            <p:nvPr/>
          </p:nvSpPr>
          <p:spPr>
            <a:xfrm>
              <a:off x="744398" y="3254746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70137B-50A1-4520-ACBA-09805B19A04B}"/>
                </a:ext>
              </a:extLst>
            </p:cNvPr>
            <p:cNvSpPr/>
            <p:nvPr/>
          </p:nvSpPr>
          <p:spPr>
            <a:xfrm>
              <a:off x="1227747" y="3309304"/>
              <a:ext cx="690919" cy="35340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7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127333-B612-477A-AA20-A1655BDFD3B4}"/>
                </a:ext>
              </a:extLst>
            </p:cNvPr>
            <p:cNvSpPr/>
            <p:nvPr/>
          </p:nvSpPr>
          <p:spPr>
            <a:xfrm>
              <a:off x="736369" y="3282807"/>
              <a:ext cx="534996" cy="47708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7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7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ABDFFB-A746-42CE-8988-780038F3E7D3}"/>
              </a:ext>
            </a:extLst>
          </p:cNvPr>
          <p:cNvGrpSpPr/>
          <p:nvPr/>
        </p:nvGrpSpPr>
        <p:grpSpPr>
          <a:xfrm>
            <a:off x="5568817" y="1552609"/>
            <a:ext cx="813972" cy="794134"/>
            <a:chOff x="5689014" y="730776"/>
            <a:chExt cx="813972" cy="794134"/>
          </a:xfrm>
        </p:grpSpPr>
        <p:sp>
          <p:nvSpPr>
            <p:cNvPr id="38" name="Rectangle 5" descr="25%">
              <a:extLst>
                <a:ext uri="{FF2B5EF4-FFF2-40B4-BE49-F238E27FC236}">
                  <a16:creationId xmlns:a16="http://schemas.microsoft.com/office/drawing/2014/main" id="{C11192DD-8F64-498B-A631-98E8AB89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014" y="930639"/>
              <a:ext cx="813972" cy="5805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62FAE34C-96F4-4A0F-ACA5-9A67A4CBF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63620" y="730776"/>
              <a:ext cx="664760" cy="79413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54964AE-57FA-4228-9147-179AF08EBF66}"/>
                </a:ext>
              </a:extLst>
            </p:cNvPr>
            <p:cNvSpPr txBox="1"/>
            <p:nvPr/>
          </p:nvSpPr>
          <p:spPr>
            <a:xfrm>
              <a:off x="5824131" y="1256421"/>
              <a:ext cx="5437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server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47AD327-E0AF-46D3-AD8A-4D3895017A2D}"/>
              </a:ext>
            </a:extLst>
          </p:cNvPr>
          <p:cNvSpPr txBox="1"/>
          <p:nvPr/>
        </p:nvSpPr>
        <p:spPr>
          <a:xfrm>
            <a:off x="1844282" y="5614162"/>
            <a:ext cx="574872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paper: apply and evaluate latency compensation to a cloud-based 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8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8"/>
    </mc:Choice>
    <mc:Fallback xmlns="">
      <p:transition spd="slow" advTm="6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B24C-ACC8-42E4-B095-19A17F46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8B394-F86F-4FA4-A567-BDD6A9FD6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Related Work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8C373-86F1-47E9-92DF-06FA7294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Image result for report outline icon">
            <a:extLst>
              <a:ext uri="{FF2B5EF4-FFF2-40B4-BE49-F238E27FC236}">
                <a16:creationId xmlns:a16="http://schemas.microsoft.com/office/drawing/2014/main" id="{8F0C6DF4-AFA6-4398-A4B6-D1D3B061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9415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0"/>
    </mc:Choice>
    <mc:Fallback xmlns="">
      <p:transition spd="slow" advTm="2511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2.3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5.8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1375</Words>
  <Application>Microsoft Office PowerPoint</Application>
  <PresentationFormat>On-screen Show (4:3)</PresentationFormat>
  <Paragraphs>575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Consolas</vt:lpstr>
      <vt:lpstr>Times New Roman</vt:lpstr>
      <vt:lpstr>Office Theme</vt:lpstr>
      <vt:lpstr>Evaluating Streaming and Latency Compensation in a Cloud-based Game</vt:lpstr>
      <vt:lpstr>What are Cloud-based Games?</vt:lpstr>
      <vt:lpstr>Why Cloud-based Games?</vt:lpstr>
      <vt:lpstr>Challenge – Capacity</vt:lpstr>
      <vt:lpstr>Approach – Graphics Streaming</vt:lpstr>
      <vt:lpstr>Challenge – Latency</vt:lpstr>
      <vt:lpstr>Why Does Latency Matter?</vt:lpstr>
      <vt:lpstr>Approach – Latency Compensation</vt:lpstr>
      <vt:lpstr>Outline</vt:lpstr>
      <vt:lpstr>Related Work (1 of 3)</vt:lpstr>
      <vt:lpstr>Related Work (2 of 3)</vt:lpstr>
      <vt:lpstr>Related Work (3 of 3)</vt:lpstr>
      <vt:lpstr>Outline</vt:lpstr>
      <vt:lpstr>Methodology</vt:lpstr>
      <vt:lpstr>Drizzle – A Cloud-based Game System</vt:lpstr>
      <vt:lpstr>Capacity Compensation –  Bitrate  versus Complexity</vt:lpstr>
      <vt:lpstr>Latency Compensation – Time Warp</vt:lpstr>
      <vt:lpstr>Evaluation</vt:lpstr>
      <vt:lpstr>Outline</vt:lpstr>
      <vt:lpstr>User Study – Demographics</vt:lpstr>
      <vt:lpstr>User Study – Performance </vt:lpstr>
      <vt:lpstr>User Study – QoE </vt:lpstr>
      <vt:lpstr>System Experiments – Bitrates </vt:lpstr>
      <vt:lpstr>System Experiments – Bitrates </vt:lpstr>
      <vt:lpstr>System Experiments – CPU Load </vt:lpstr>
      <vt:lpstr>Conclusions</vt:lpstr>
      <vt:lpstr>Future Work</vt:lpstr>
      <vt:lpstr>Evaluating Streaming and Latency Compensation in a Cloud-based Game</vt:lpstr>
      <vt:lpstr>Extra Slides</vt:lpstr>
      <vt:lpstr>Drizzle Server</vt:lpstr>
      <vt:lpstr>Drizzle Client</vt:lpstr>
      <vt:lpstr>Cloud Saucer Shoot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299</cp:revision>
  <cp:lastPrinted>2016-10-09T19:54:51Z</cp:lastPrinted>
  <dcterms:created xsi:type="dcterms:W3CDTF">2015-09-30T18:18:28Z</dcterms:created>
  <dcterms:modified xsi:type="dcterms:W3CDTF">2019-07-30T13:09:55Z</dcterms:modified>
</cp:coreProperties>
</file>