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9" r:id="rId4"/>
    <p:sldId id="260" r:id="rId5"/>
    <p:sldId id="280" r:id="rId6"/>
    <p:sldId id="281" r:id="rId7"/>
    <p:sldId id="278" r:id="rId8"/>
    <p:sldId id="277" r:id="rId9"/>
    <p:sldId id="283" r:id="rId10"/>
    <p:sldId id="285" r:id="rId11"/>
    <p:sldId id="282" r:id="rId12"/>
    <p:sldId id="284" r:id="rId13"/>
    <p:sldId id="279" r:id="rId14"/>
    <p:sldId id="274" r:id="rId15"/>
  </p:sldIdLst>
  <p:sldSz cx="12192000" cy="6858000"/>
  <p:notesSz cx="9283700" cy="6985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384" userDrawn="1">
          <p15:clr>
            <a:srgbClr val="A4A3A4"/>
          </p15:clr>
        </p15:guide>
        <p15:guide id="5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4122F"/>
    <a:srgbClr val="009900"/>
    <a:srgbClr val="AB192D"/>
    <a:srgbClr val="D9CD95"/>
    <a:srgbClr val="46A0DC"/>
    <a:srgbClr val="B7A079"/>
    <a:srgbClr val="2C6A8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0942" autoAdjust="0"/>
  </p:normalViewPr>
  <p:slideViewPr>
    <p:cSldViewPr showGuides="1">
      <p:cViewPr>
        <p:scale>
          <a:sx n="93" d="100"/>
          <a:sy n="93" d="100"/>
        </p:scale>
        <p:origin x="795" y="296"/>
      </p:cViewPr>
      <p:guideLst>
        <p:guide orient="horz" pos="720"/>
        <p:guide orient="horz" pos="960"/>
        <p:guide orient="horz" pos="3888"/>
        <p:guide pos="384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2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3875"/>
            <a:ext cx="465455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5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4120" y="2981888"/>
            <a:ext cx="527788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3"/>
            <a:ext cx="36576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433516"/>
            <a:ext cx="53594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986500"/>
            <a:ext cx="36576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6" y="2980947"/>
            <a:ext cx="527916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14120" y="2981888"/>
            <a:ext cx="527788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47800"/>
            <a:ext cx="9144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3124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" y="6391659"/>
            <a:ext cx="612396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3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1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9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9601198" cy="1203019"/>
          </a:xfrm>
        </p:spPr>
        <p:txBody>
          <a:bodyPr/>
          <a:lstStyle/>
          <a:p>
            <a:r>
              <a:rPr lang="en-US" sz="2800" dirty="0"/>
              <a:t>Machine Learning Prediction of Just Dance</a:t>
            </a:r>
            <a:br>
              <a:rPr lang="en-US" sz="2800" dirty="0"/>
            </a:br>
            <a:r>
              <a:rPr lang="en-US" sz="2800" dirty="0"/>
              <a:t>Exergame Enjoyment from Mobile Sensor Data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75" y="4038600"/>
            <a:ext cx="8497822" cy="682752"/>
          </a:xfrm>
        </p:spPr>
        <p:txBody>
          <a:bodyPr>
            <a:normAutofit/>
          </a:bodyPr>
          <a:lstStyle/>
          <a:p>
            <a:r>
              <a:rPr lang="en-US" sz="2000" dirty="0"/>
              <a:t>Joshua Audibert, Elijah Gonzalez, Ryan Orlando, Nicholas Wong, </a:t>
            </a:r>
            <a:r>
              <a:rPr lang="en-US" sz="2000" b="1" dirty="0">
                <a:solidFill>
                  <a:srgbClr val="C00000"/>
                </a:solidFill>
              </a:rPr>
              <a:t>Emmanuel Agu </a:t>
            </a:r>
            <a:r>
              <a:rPr lang="en-US" sz="2000" dirty="0"/>
              <a:t>and Mark Claypool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035" y="5113147"/>
            <a:ext cx="61722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dirty="0"/>
              <a:t>Computer Science Dept., </a:t>
            </a:r>
          </a:p>
          <a:p>
            <a:r>
              <a:rPr lang="en-US" sz="2000" dirty="0"/>
              <a:t>Worcester Polytechnic Institute, Worcester, MA 01609</a:t>
            </a:r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E792-6837-0F39-4958-3DEA8AE2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Results: Cumulative Density Function IEQ Scores (E-Scores)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770F-2A91-3A20-51ED-E81E876E5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IEQ score total: 0 to 80</a:t>
            </a:r>
          </a:p>
          <a:p>
            <a:r>
              <a:rPr lang="en-US" dirty="0"/>
              <a:t>Mean of ~60 (mostly enjoyed)</a:t>
            </a:r>
          </a:p>
          <a:p>
            <a:r>
              <a:rPr lang="en-US" dirty="0"/>
              <a:t>Slight difference between:</a:t>
            </a:r>
          </a:p>
          <a:p>
            <a:pPr lvl="1"/>
            <a:r>
              <a:rPr lang="en-US" dirty="0"/>
              <a:t>First song (imposed)</a:t>
            </a:r>
          </a:p>
          <a:p>
            <a:pPr lvl="1"/>
            <a:r>
              <a:rPr lang="en-US" dirty="0"/>
              <a:t>All songs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E0694-E1F6-7F97-0B5F-136E63B5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475B94FF-9FEA-2A25-7F55-42692CBC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92074"/>
            <a:ext cx="5562600" cy="45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0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430000" cy="4648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Machine Learning prediction of player IEQ (immersion) scores from smartphone sensor data</a:t>
            </a:r>
          </a:p>
          <a:p>
            <a:pPr lvl="1"/>
            <a:r>
              <a:rPr lang="en-US" dirty="0"/>
              <a:t>Data pre-processing</a:t>
            </a:r>
          </a:p>
          <a:p>
            <a:pPr lvl="1"/>
            <a:r>
              <a:rPr lang="en-US" dirty="0"/>
              <a:t>Extraction of 31 statistical features</a:t>
            </a:r>
          </a:p>
          <a:p>
            <a:pPr lvl="1"/>
            <a:r>
              <a:rPr lang="en-US" dirty="0"/>
              <a:t>Machine learning modeling study: predict IEQ scores from smartphone sensor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77167"/>
            <a:ext cx="5866669" cy="31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3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Based Feature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11658600" cy="4648200"/>
          </a:xfrm>
        </p:spPr>
        <p:txBody>
          <a:bodyPr>
            <a:normAutofit/>
          </a:bodyPr>
          <a:lstStyle/>
          <a:p>
            <a:r>
              <a:rPr lang="en-US" sz="2200" dirty="0"/>
              <a:t>Radio Spectral Peak feature was most statistically significant (p-value &lt; 0.05)</a:t>
            </a:r>
          </a:p>
          <a:p>
            <a:r>
              <a:rPr lang="en-US" sz="2200" dirty="0"/>
              <a:t>Captured energetic gameplay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Other predictive features:</a:t>
            </a:r>
          </a:p>
          <a:p>
            <a:pPr lvl="1"/>
            <a:r>
              <a:rPr lang="en-US" sz="1800" dirty="0"/>
              <a:t>Energy in 0.5 to 3 Hz</a:t>
            </a:r>
          </a:p>
          <a:p>
            <a:pPr lvl="1"/>
            <a:r>
              <a:rPr lang="en-US" sz="1800" dirty="0"/>
              <a:t>Windowed Energy in 0.5 to 3 Hz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40405"/>
            <a:ext cx="6028151" cy="4447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1" y="2667000"/>
            <a:ext cx="4198619" cy="7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867400" cy="4648200"/>
          </a:xfrm>
        </p:spPr>
        <p:txBody>
          <a:bodyPr>
            <a:normAutofit/>
          </a:bodyPr>
          <a:lstStyle/>
          <a:p>
            <a:r>
              <a:rPr lang="en-US" sz="2000" dirty="0"/>
              <a:t>Naïve Bayes classification algorithm: 75% accuracy </a:t>
            </a:r>
          </a:p>
          <a:p>
            <a:pPr lvl="1"/>
            <a:r>
              <a:rPr lang="en-US" sz="1800" dirty="0"/>
              <a:t>Binary classification: enjoying vs. not enjoying (0 – 40, 41 – 80 IEQ score)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Confusion matrix: mostly on leading diagonal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40" y="851336"/>
            <a:ext cx="4532588" cy="5320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532376"/>
            <a:ext cx="2416667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8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5918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Proposed machine learning prediction of exergame enjoyment (immersion) from smartphone sensor data</a:t>
            </a:r>
          </a:p>
          <a:p>
            <a:r>
              <a:rPr lang="en-US" sz="2000" dirty="0"/>
              <a:t>Naïve Bayes achieved highest accuracy (75%)</a:t>
            </a:r>
          </a:p>
          <a:p>
            <a:r>
              <a:rPr lang="en-US" sz="2000" dirty="0"/>
              <a:t>Most predictive features were radio spectral peak using DCT, energy in the 0.5 to 3Hz range and windowed energy in the 0.5 to 3Hz range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Future Work: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Investigate other more flexible song selection rules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Collect more data, improve accuracy and utilize deep learning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Deploy game enjoyment models, compare to human raters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7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9829800" cy="4648200"/>
          </a:xfrm>
        </p:spPr>
        <p:txBody>
          <a:bodyPr>
            <a:normAutofit/>
          </a:bodyPr>
          <a:lstStyle/>
          <a:p>
            <a:r>
              <a:rPr lang="en-US" dirty="0"/>
              <a:t>The Problem</a:t>
            </a:r>
          </a:p>
          <a:p>
            <a:r>
              <a:rPr lang="en-US" dirty="0"/>
              <a:t>Project Goal in context of larger vision: Cypress</a:t>
            </a:r>
          </a:p>
          <a:p>
            <a:r>
              <a:rPr lang="en-US" dirty="0"/>
              <a:t>Related Work </a:t>
            </a:r>
          </a:p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Data Gathering Study</a:t>
            </a:r>
          </a:p>
          <a:p>
            <a:pPr lvl="1"/>
            <a:r>
              <a:rPr lang="en-US" dirty="0"/>
              <a:t>Machine Learning Modeling Study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 and Future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EEQ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0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209551"/>
            <a:ext cx="7543800" cy="1020762"/>
          </a:xfrm>
        </p:spPr>
        <p:txBody>
          <a:bodyPr/>
          <a:lstStyle/>
          <a:p>
            <a:r>
              <a:rPr lang="en-US" altLang="en-US" dirty="0"/>
              <a:t>The General Problem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11430000" cy="3615531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Physical inactivity/sedentary lifestyles is on the rise 		</a:t>
            </a:r>
            <a:endParaRPr lang="en-US" altLang="en-US" sz="2000" dirty="0">
              <a:solidFill>
                <a:srgbClr val="AB192D"/>
              </a:solidFill>
            </a:endParaRPr>
          </a:p>
          <a:p>
            <a:pPr lvl="1"/>
            <a:r>
              <a:rPr lang="en-US" altLang="en-US" sz="1800" dirty="0"/>
              <a:t>Increases risk of obesity, many ailments</a:t>
            </a:r>
          </a:p>
          <a:p>
            <a:pPr lvl="1"/>
            <a:r>
              <a:rPr lang="en-US" altLang="en-US" sz="1800" dirty="0"/>
              <a:t>Leading cause of death in U.S. 		</a:t>
            </a:r>
            <a:endParaRPr lang="en-US" altLang="en-US" sz="1800" dirty="0">
              <a:solidFill>
                <a:srgbClr val="AB192D"/>
              </a:solidFill>
            </a:endParaRPr>
          </a:p>
          <a:p>
            <a:r>
              <a:rPr lang="en-US" altLang="en-US" sz="2000" dirty="0"/>
              <a:t>Many young adults get insufficient exercise</a:t>
            </a:r>
          </a:p>
          <a:p>
            <a:pPr lvl="1"/>
            <a:r>
              <a:rPr lang="en-US" altLang="en-US" sz="1800" dirty="0"/>
              <a:t>Use electronic media (Internet, smartphone, social media, games) instead</a:t>
            </a:r>
            <a:endParaRPr lang="en-US" altLang="en-US" sz="2000" dirty="0"/>
          </a:p>
          <a:p>
            <a:r>
              <a:rPr lang="en-US" altLang="en-US" sz="2000" dirty="0">
                <a:solidFill>
                  <a:srgbClr val="0066CC"/>
                </a:solidFill>
              </a:rPr>
              <a:t>Exergames</a:t>
            </a:r>
            <a:r>
              <a:rPr lang="en-US" altLang="en-US" sz="2000" dirty="0"/>
              <a:t> (Gamify </a:t>
            </a:r>
            <a:r>
              <a:rPr lang="en-US" sz="2000" dirty="0"/>
              <a:t>Physical Activity) can</a:t>
            </a:r>
            <a:r>
              <a:rPr lang="en-US" altLang="en-US" sz="2000" dirty="0"/>
              <a:t> increase physical activity in young people</a:t>
            </a:r>
          </a:p>
          <a:p>
            <a:pPr lvl="1"/>
            <a:r>
              <a:rPr lang="en-US" altLang="en-US" sz="1600" dirty="0"/>
              <a:t>Demonstrated efficacy in improving health (aerobic fitness, </a:t>
            </a:r>
            <a:r>
              <a:rPr lang="en-US" altLang="en-US" sz="1600" dirty="0" err="1"/>
              <a:t>etc</a:t>
            </a:r>
            <a:r>
              <a:rPr lang="en-US" altLang="en-US" sz="1600" dirty="0"/>
              <a:t>)</a:t>
            </a:r>
          </a:p>
          <a:p>
            <a:endParaRPr lang="en-US" altLang="en-US" sz="2000" dirty="0"/>
          </a:p>
          <a:p>
            <a:endParaRPr lang="en-US" altLang="en-US" sz="1600" dirty="0"/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4100" name="Picture 2" descr="http://i.huffpost.com/gen/1886392/images/o-TEEN-BOY-USING-SMARTPHONE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2" y="4292519"/>
            <a:ext cx="304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ideo box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25729"/>
            <a:ext cx="2286000" cy="15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5638800" y="4944189"/>
            <a:ext cx="457200" cy="220663"/>
          </a:xfrm>
          <a:prstGeom prst="rightArrow">
            <a:avLst/>
          </a:prstGeom>
          <a:solidFill>
            <a:srgbClr val="FFC000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18269D2-9EC7-4FCA-9ED4-7CDC93B1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906" y="6314063"/>
            <a:ext cx="457200" cy="394136"/>
          </a:xfrm>
        </p:spPr>
        <p:txBody>
          <a:bodyPr/>
          <a:lstStyle/>
          <a:p>
            <a:fld id="{963B0023-0CED-47F7-85AE-654F0B232C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2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91400" cy="769937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C00000"/>
                </a:solidFill>
              </a:rPr>
              <a:t>Specific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Problem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1201400" cy="5016064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Exergame engagement starts high, but drops quickly 	</a:t>
            </a:r>
            <a:endParaRPr lang="en-US" altLang="en-US" sz="2000" dirty="0">
              <a:solidFill>
                <a:srgbClr val="AB192D"/>
              </a:solidFill>
            </a:endParaRPr>
          </a:p>
          <a:p>
            <a:pPr lvl="1"/>
            <a:r>
              <a:rPr lang="en-US" altLang="en-US" sz="1800" dirty="0"/>
              <a:t>95% of new </a:t>
            </a:r>
            <a:r>
              <a:rPr lang="en-US" altLang="en-US" sz="1800" dirty="0" err="1"/>
              <a:t>exergamers</a:t>
            </a:r>
            <a:r>
              <a:rPr lang="en-US" altLang="en-US" sz="1800" dirty="0"/>
              <a:t> stopped playing within 3 months</a:t>
            </a:r>
          </a:p>
          <a:p>
            <a:pPr lvl="1"/>
            <a:r>
              <a:rPr lang="en-US" altLang="en-US" sz="1800" dirty="0"/>
              <a:t>85% of new players stopped after one day!</a:t>
            </a:r>
            <a:endParaRPr lang="en-US" sz="2000" dirty="0"/>
          </a:p>
          <a:p>
            <a:r>
              <a:rPr lang="en-US" sz="2000" b="1" dirty="0" err="1"/>
              <a:t>Defn</a:t>
            </a:r>
            <a:r>
              <a:rPr lang="en-US" sz="2000" b="1" dirty="0"/>
              <a:t>: </a:t>
            </a:r>
            <a:r>
              <a:rPr lang="en-US" sz="2000" dirty="0"/>
              <a:t>exergame enjoyment is “A feeling of pleasure that results from playing a videogame, which gamifies physical activity”</a:t>
            </a:r>
          </a:p>
          <a:p>
            <a:r>
              <a:rPr lang="en-US" sz="2000" dirty="0"/>
              <a:t>Enjoyment of physical activity is important determinant of physical activity participation especially in young people</a:t>
            </a:r>
          </a:p>
          <a:p>
            <a:r>
              <a:rPr lang="en-US" altLang="en-US" sz="2000" dirty="0"/>
              <a:t>Our larger Cypress vision: an </a:t>
            </a:r>
            <a:r>
              <a:rPr lang="en-US" altLang="en-US" sz="2000" dirty="0">
                <a:solidFill>
                  <a:srgbClr val="0066CC"/>
                </a:solidFill>
              </a:rPr>
              <a:t>exergame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rgbClr val="0066CC"/>
                </a:solidFill>
              </a:rPr>
              <a:t>   recommender system </a:t>
            </a:r>
            <a:r>
              <a:rPr lang="en-US" altLang="en-US" sz="2000" dirty="0">
                <a:solidFill>
                  <a:schemeClr val="bg2"/>
                </a:solidFill>
              </a:rPr>
              <a:t>[26]</a:t>
            </a:r>
          </a:p>
          <a:p>
            <a:pPr lvl="1"/>
            <a:r>
              <a:rPr lang="en-US" altLang="en-US" sz="1600" dirty="0"/>
              <a:t>Passively monitors user enjoyment of  </a:t>
            </a:r>
          </a:p>
          <a:p>
            <a:pPr marL="320040" lvl="1" indent="0">
              <a:buNone/>
            </a:pPr>
            <a:r>
              <a:rPr lang="en-US" altLang="en-US" sz="1600" dirty="0"/>
              <a:t>    smartphone exergames (machine learning)</a:t>
            </a:r>
          </a:p>
          <a:p>
            <a:pPr lvl="1"/>
            <a:r>
              <a:rPr lang="en-US" altLang="en-US" sz="1600" dirty="0"/>
              <a:t>Whenever waning user enjoyment is  </a:t>
            </a:r>
          </a:p>
          <a:p>
            <a:pPr marL="320040" lvl="1" indent="0">
              <a:buNone/>
            </a:pPr>
            <a:r>
              <a:rPr lang="en-US" altLang="en-US" sz="1600" dirty="0"/>
              <a:t>    detected, recommends new game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9BD3F-73EB-47AF-91F6-AC1F3C4A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2168" y="6387664"/>
            <a:ext cx="457200" cy="394136"/>
          </a:xfrm>
        </p:spPr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6019800" cy="190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1353800" cy="46482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/>
              <a:t>Goal:</a:t>
            </a:r>
            <a:r>
              <a:rPr lang="en-US" altLang="en-US" dirty="0"/>
              <a:t> Prediction of Just Dance game enjoyment scores from smartphone sensor data using Machine Learning (ML)</a:t>
            </a:r>
          </a:p>
          <a:p>
            <a:endParaRPr lang="en-US" altLang="en-US" dirty="0"/>
          </a:p>
          <a:p>
            <a:r>
              <a:rPr lang="en-US" altLang="en-US" dirty="0"/>
              <a:t>Initial focus on smartphone exergames</a:t>
            </a:r>
          </a:p>
          <a:p>
            <a:pPr lvl="1"/>
            <a:r>
              <a:rPr lang="en-US" altLang="en-US" dirty="0"/>
              <a:t>Sensor data easily collected</a:t>
            </a:r>
          </a:p>
          <a:p>
            <a:pPr lvl="1"/>
            <a:r>
              <a:rPr lang="en-US" altLang="en-US" dirty="0"/>
              <a:t>Processing power to run machine learning models</a:t>
            </a:r>
          </a:p>
          <a:p>
            <a:endParaRPr lang="en-US" b="1" dirty="0"/>
          </a:p>
          <a:p>
            <a:r>
              <a:rPr lang="en-US" b="1" dirty="0"/>
              <a:t>Challenges:</a:t>
            </a:r>
          </a:p>
          <a:p>
            <a:pPr lvl="1"/>
            <a:r>
              <a:rPr lang="en-US" dirty="0"/>
              <a:t>Smartphone is multi-purpose device, data can be noisy</a:t>
            </a:r>
          </a:p>
          <a:p>
            <a:pPr lvl="1"/>
            <a:r>
              <a:rPr lang="en-US" dirty="0"/>
              <a:t>Exergame enjoyment can be confounded by other factors (e.g., player’s mood)</a:t>
            </a:r>
          </a:p>
          <a:p>
            <a:pPr lvl="1"/>
            <a:r>
              <a:rPr lang="en-US" dirty="0"/>
              <a:t>Inter-player variability in enjoyment behavior: </a:t>
            </a:r>
          </a:p>
          <a:p>
            <a:pPr lvl="2"/>
            <a:r>
              <a:rPr lang="en-US" dirty="0"/>
              <a:t>Different expressions of enjoyment, not always distinct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7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indicators of enjoyment/interest</a:t>
            </a:r>
          </a:p>
          <a:p>
            <a:pPr lvl="1"/>
            <a:r>
              <a:rPr lang="en-US" dirty="0"/>
              <a:t>Likert scales: player responds with their enjoyment score/interest</a:t>
            </a:r>
          </a:p>
          <a:p>
            <a:pPr lvl="1"/>
            <a:r>
              <a:rPr lang="en-US" dirty="0"/>
              <a:t>Actively responding may present burden to player</a:t>
            </a:r>
          </a:p>
          <a:p>
            <a:pPr lvl="1"/>
            <a:r>
              <a:rPr lang="en-US" dirty="0"/>
              <a:t>Player responses can be subjective</a:t>
            </a:r>
          </a:p>
          <a:p>
            <a:endParaRPr lang="en-US" dirty="0"/>
          </a:p>
          <a:p>
            <a:r>
              <a:rPr lang="en-US" dirty="0"/>
              <a:t>Physiological indictors of exergame enjoyment/interest</a:t>
            </a:r>
          </a:p>
          <a:p>
            <a:pPr lvl="1"/>
            <a:r>
              <a:rPr lang="en-US" dirty="0"/>
              <a:t>Affect: facial expressions and emotive gestures</a:t>
            </a:r>
          </a:p>
          <a:p>
            <a:pPr lvl="1"/>
            <a:r>
              <a:rPr lang="en-US" dirty="0"/>
              <a:t>Not considered in this paper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6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Just Dance:</a:t>
            </a:r>
          </a:p>
          <a:p>
            <a:pPr lvl="1"/>
            <a:r>
              <a:rPr lang="en-US" dirty="0"/>
              <a:t>Popular exergame</a:t>
            </a:r>
          </a:p>
          <a:p>
            <a:pPr lvl="1"/>
            <a:r>
              <a:rPr lang="en-US" dirty="0"/>
              <a:t>Players hold smartphone while dancing to song of their choice</a:t>
            </a:r>
          </a:p>
          <a:p>
            <a:pPr lvl="1"/>
            <a:r>
              <a:rPr lang="en-US" dirty="0"/>
              <a:t>Players scored based on how accurately they can follow on-screen dancer</a:t>
            </a:r>
          </a:p>
          <a:p>
            <a:pPr lvl="1"/>
            <a:endParaRPr lang="en-US" dirty="0"/>
          </a:p>
          <a:p>
            <a:r>
              <a:rPr lang="en-US" dirty="0"/>
              <a:t>Implicit indicators of exergame interest/enjoyment:</a:t>
            </a:r>
          </a:p>
          <a:p>
            <a:pPr lvl="1"/>
            <a:r>
              <a:rPr lang="en-US" dirty="0"/>
              <a:t>Immersion, long session, excited gameplay</a:t>
            </a:r>
          </a:p>
          <a:p>
            <a:br>
              <a:rPr lang="en-US" dirty="0"/>
            </a:br>
            <a:r>
              <a:rPr lang="en-US" dirty="0"/>
              <a:t>Immersive Experience Questionnaire (IEQ)</a:t>
            </a:r>
          </a:p>
          <a:p>
            <a:pPr lvl="2"/>
            <a:r>
              <a:rPr lang="en-US" sz="1600" dirty="0" err="1"/>
              <a:t>Jennett</a:t>
            </a:r>
            <a:r>
              <a:rPr lang="en-US" sz="1600" dirty="0"/>
              <a:t>, C., Cox, A.L., Cairns, P., </a:t>
            </a:r>
            <a:r>
              <a:rPr lang="en-US" sz="1600" dirty="0" err="1"/>
              <a:t>Dhoparee</a:t>
            </a:r>
            <a:r>
              <a:rPr lang="en-US" sz="1600" dirty="0"/>
              <a:t>, S., Epps, A., </a:t>
            </a:r>
            <a:r>
              <a:rPr lang="en-US" sz="1600" dirty="0" err="1"/>
              <a:t>Tijs</a:t>
            </a:r>
            <a:r>
              <a:rPr lang="en-US" sz="1600" dirty="0"/>
              <a:t>, T. and Walton, A., 2008. Measuring and defining the experience of immersion in games. </a:t>
            </a:r>
            <a:r>
              <a:rPr lang="en-US" sz="1600" i="1" dirty="0"/>
              <a:t>International journal of human-computer studies</a:t>
            </a:r>
            <a:r>
              <a:rPr lang="en-US" sz="1600" dirty="0"/>
              <a:t>, </a:t>
            </a:r>
            <a:r>
              <a:rPr lang="en-US" sz="1600" i="1" dirty="0"/>
              <a:t>66</a:t>
            </a:r>
            <a:r>
              <a:rPr lang="en-US" sz="1600" dirty="0"/>
              <a:t>(9), pp.641-661.</a:t>
            </a:r>
            <a:endParaRPr lang="en-US" dirty="0"/>
          </a:p>
          <a:p>
            <a:pPr lvl="1"/>
            <a:r>
              <a:rPr lang="en-US" dirty="0"/>
              <a:t>Instrument generates scale used to subjectively measure immersion in games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512583"/>
            <a:ext cx="2438401" cy="20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4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648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Conduct study to generate labeled Just Dance enjoyment data</a:t>
            </a:r>
          </a:p>
          <a:p>
            <a:pPr lvl="1"/>
            <a:r>
              <a:rPr lang="en-US" dirty="0"/>
              <a:t>Informed consent, pre-questionnaire (demographics,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Players played Just Dance exergame for 2 songs</a:t>
            </a:r>
          </a:p>
          <a:p>
            <a:pPr lvl="2"/>
            <a:r>
              <a:rPr lang="en-US" dirty="0"/>
              <a:t>Same first song all players</a:t>
            </a:r>
          </a:p>
          <a:p>
            <a:pPr lvl="2"/>
            <a:r>
              <a:rPr lang="en-US" dirty="0"/>
              <a:t>Players selected a second song</a:t>
            </a:r>
          </a:p>
          <a:p>
            <a:pPr lvl="1"/>
            <a:r>
              <a:rPr lang="en-US" dirty="0"/>
              <a:t>Smartphone app “</a:t>
            </a:r>
            <a:r>
              <a:rPr lang="en-US" dirty="0" err="1"/>
              <a:t>AndroSensor</a:t>
            </a:r>
            <a:r>
              <a:rPr lang="en-US" dirty="0"/>
              <a:t>” passively collected accelerometer and gyroscope data</a:t>
            </a:r>
          </a:p>
          <a:p>
            <a:pPr lvl="1"/>
            <a:r>
              <a:rPr lang="en-US" dirty="0"/>
              <a:t>Players filled out Immersive Experience Questionnaire (IEQ) after playing each song (Twice)</a:t>
            </a:r>
          </a:p>
          <a:p>
            <a:pPr lvl="1"/>
            <a:r>
              <a:rPr lang="en-US" dirty="0"/>
              <a:t>Filled out post-game questionnaire that explicitly asked them if they enjoyed the game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20170225_1610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968" y="1828800"/>
            <a:ext cx="2853368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11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Data Gathering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 Ages: median 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Participant physical activity weekly</a:t>
            </a:r>
          </a:p>
          <a:p>
            <a:pPr lvl="1"/>
            <a:r>
              <a:rPr lang="en-US" dirty="0"/>
              <a:t>Many 0-5 hours per week!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24524"/>
            <a:ext cx="4717989" cy="2073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745576"/>
            <a:ext cx="3778180" cy="26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0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WPI_2012White</Template>
  <TotalTime>3274</TotalTime>
  <Words>831</Words>
  <Application>Microsoft Office PowerPoint</Application>
  <PresentationFormat>Widescreen</PresentationFormat>
  <Paragraphs>135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Verdana</vt:lpstr>
      <vt:lpstr>Wingdings</vt:lpstr>
      <vt:lpstr>WPI-White</vt:lpstr>
      <vt:lpstr>Machine Learning Prediction of Just Dance Exergame Enjoyment from Mobile Sensor Data</vt:lpstr>
      <vt:lpstr>Talk Outline</vt:lpstr>
      <vt:lpstr>The General Problem</vt:lpstr>
      <vt:lpstr>The Specific Problem </vt:lpstr>
      <vt:lpstr>Specific Objectives</vt:lpstr>
      <vt:lpstr>Related Work</vt:lpstr>
      <vt:lpstr>Background</vt:lpstr>
      <vt:lpstr>Methodology</vt:lpstr>
      <vt:lpstr>Results: Data Gathering Study</vt:lpstr>
      <vt:lpstr>Results: Cumulative Density Function IEQ Scores (E-Scores)</vt:lpstr>
      <vt:lpstr>Methodology</vt:lpstr>
      <vt:lpstr>Correlation Based Feature Selection</vt:lpstr>
      <vt:lpstr>Results: Machine Learning</vt:lpstr>
      <vt:lpstr>Conclusion and Future Work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Choi, Yejee</dc:creator>
  <cp:lastModifiedBy>Agu, Emmanuel</cp:lastModifiedBy>
  <cp:revision>456</cp:revision>
  <cp:lastPrinted>2020-01-07T00:59:08Z</cp:lastPrinted>
  <dcterms:created xsi:type="dcterms:W3CDTF">2016-10-10T17:55:03Z</dcterms:created>
  <dcterms:modified xsi:type="dcterms:W3CDTF">2023-08-22T12:56:49Z</dcterms:modified>
</cp:coreProperties>
</file>