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30"/>
  </p:notesMasterIdLst>
  <p:handoutMasterIdLst>
    <p:handoutMasterId r:id="rId31"/>
  </p:handoutMasterIdLst>
  <p:sldIdLst>
    <p:sldId id="2623" r:id="rId5"/>
    <p:sldId id="2624" r:id="rId6"/>
    <p:sldId id="2625" r:id="rId7"/>
    <p:sldId id="2626" r:id="rId8"/>
    <p:sldId id="2627" r:id="rId9"/>
    <p:sldId id="2628" r:id="rId10"/>
    <p:sldId id="2629" r:id="rId11"/>
    <p:sldId id="2630" r:id="rId12"/>
    <p:sldId id="2631" r:id="rId13"/>
    <p:sldId id="2632" r:id="rId14"/>
    <p:sldId id="2650" r:id="rId15"/>
    <p:sldId id="2634" r:id="rId16"/>
    <p:sldId id="2649" r:id="rId17"/>
    <p:sldId id="2636" r:id="rId18"/>
    <p:sldId id="2637" r:id="rId19"/>
    <p:sldId id="2638" r:id="rId20"/>
    <p:sldId id="2639" r:id="rId21"/>
    <p:sldId id="2640" r:id="rId22"/>
    <p:sldId id="2641" r:id="rId23"/>
    <p:sldId id="2642" r:id="rId24"/>
    <p:sldId id="2643" r:id="rId25"/>
    <p:sldId id="2644" r:id="rId26"/>
    <p:sldId id="2645" r:id="rId27"/>
    <p:sldId id="2646" r:id="rId28"/>
    <p:sldId id="264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E11241-3CAF-3142-01C2-5A20A659AA2F}" name="Tokey, Samin Shahriar" initials="TSS" userId="S::sstokey@wpi.edu::4f7384c2-1093-429b-8790-9de65f04e64c" providerId="AD"/>
  <p188:author id="{44909DD2-EB45-8D04-4979-88466616D0EC}" name="Tokey, Samin Shahriar" initials="TSS" userId="Tokey, Samin Shahria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2B84E9"/>
    <a:srgbClr val="898989"/>
    <a:srgbClr val="F7AF8F"/>
    <a:srgbClr val="836963"/>
    <a:srgbClr val="01023B"/>
    <a:srgbClr val="2F3342"/>
    <a:srgbClr val="A53F52"/>
    <a:srgbClr val="2C2153"/>
    <a:srgbClr val="E99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074660-2F91-4E63-8F5F-223A80F398BC}" v="83" dt="2026-07-20T19:52:03.1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72" autoAdjust="0"/>
  </p:normalViewPr>
  <p:slideViewPr>
    <p:cSldViewPr snapToGrid="0">
      <p:cViewPr varScale="1">
        <p:scale>
          <a:sx n="130" d="100"/>
          <a:sy n="130" d="100"/>
        </p:scale>
        <p:origin x="3684" y="120"/>
      </p:cViewPr>
      <p:guideLst>
        <p:guide orient="horz" pos="1992"/>
        <p:guide pos="3840"/>
        <p:guide orient="horz" pos="141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6D5B4E-BF3E-3B45-A4BA-D6C3B92870D7}" type="datetimeFigureOut">
              <a:rPr lang="en-US" smtClean="0"/>
              <a:t>7/20/2026</a:t>
            </a:fld>
            <a:endParaRPr lang="en-US"/>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AE8BC-2AB3-9E4C-9797-2A6F8A74C74E}" type="slidenum">
              <a:rPr lang="en-US" smtClean="0"/>
              <a:t>‹#›</a:t>
            </a:fld>
            <a:endParaRPr lang="en-US"/>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8621B-8C8E-49BA-8772-41D0FE75A082}"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B34ED-4CDD-41C9-90F7-D768D5559A6F}" type="slidenum">
              <a:rPr lang="en-US" smtClean="0"/>
              <a:t>‹#›</a:t>
            </a:fld>
            <a:endParaRPr lang="en-US"/>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a:t>
            </a:r>
          </a:p>
        </p:txBody>
      </p:sp>
      <p:sp>
        <p:nvSpPr>
          <p:cNvPr id="4" name="Slide Number Placeholder 3"/>
          <p:cNvSpPr>
            <a:spLocks noGrp="1"/>
          </p:cNvSpPr>
          <p:nvPr>
            <p:ph type="sldNum" sz="quarter" idx="5"/>
          </p:nvPr>
        </p:nvSpPr>
        <p:spPr/>
        <p:txBody>
          <a:bodyPr/>
          <a:lstStyle/>
          <a:p>
            <a:fld id="{6044845B-B78B-43C1-A91A-583ED263D330}" type="slidenum">
              <a:rPr lang="en-US" smtClean="0"/>
              <a:t>1</a:t>
            </a:fld>
            <a:endParaRPr lang="en-US"/>
          </a:p>
        </p:txBody>
      </p:sp>
    </p:spTree>
    <p:extLst>
      <p:ext uri="{BB962C8B-B14F-4D97-AF65-F5344CB8AC3E}">
        <p14:creationId xmlns:p14="http://schemas.microsoft.com/office/powerpoint/2010/main" val="3353881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The core mechanic, same in all three games: the game keeps checking whether the players could actually interact - line of sight and proximity (in CC)</a:t>
            </a:r>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10</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(50s) From the paper, Sec 3.1:</a:t>
            </a:r>
          </a:p>
          <a:p>
            <a:pPr>
              <a:buNone/>
            </a:pPr>
            <a:r>
              <a:rPr lang="en-US" sz="1400" dirty="0"/>
              <a:t>Study 1 used a custom game Zombiefield - a single player FPS game developed with Unreal Engine 5 - extended to study adaptive time delay. The goal of Zombiefield was to survive unending waves of zombies, eliminating as many as possible. The player's avatar had 100 health and took rapid damage by close zombies. When the avatar health reached zero, it respawned to its original location, and the zombies also reset. Since Zombiefield was single player, interaction-like encounters that triggered adaptive time delay were done by a special type of “network” zombie that were faster and stronger than standard zombies and had more health.</a:t>
            </a:r>
          </a:p>
          <a:p>
            <a:pPr>
              <a:buNone/>
            </a:pPr>
            <a:r>
              <a:rPr lang="en-US" sz="1400" dirty="0"/>
              <a:t>Zombies spawned in cycles, each cycle repeating every 5-10 seconds. In a cycle, there was a 50% chance of spawning either three standard (non-networked) zombies with 2 hit-points (HP) or one strong (networked) zombie with 5 HP, with an additional 10% chance to spawn a super strong (networked) zombie with 15 HP. Each bullet inflicted 1 HP damage on any type of zombie. Player score increased by 1 point each second of survival and 10 points for each zombie kill. If the player avatar died, the score reset back to 0.</a:t>
            </a:r>
          </a:p>
          <a:p>
            <a:pPr>
              <a:buNone/>
            </a:pPr>
            <a:r>
              <a:rPr lang="en-US" sz="1400" dirty="0"/>
              <a:t>Participants played a 4-minute practice round (not analyzed), then 16 rounds: no latency (1 round); fixed time delay of 50, 100 or 150 ms (3 rounds); adaptive time delay (12 rounds - instant from 0 ms and from half target, smooth over 2 s, and keep on/off with 2 s holds, each to 50, 100 or 150 ms).</a:t>
            </a:r>
          </a:p>
          <a:p>
            <a:pPr>
              <a:buNone/>
            </a:pPr>
            <a:r>
              <a:rPr lang="en-US" sz="1400" dirty="0"/>
              <a:t>Each round was 75 seconds long. After the round ended, users rated their Quality of Experience for the round from 1 (Low) to 5 (High) and answered whether the experience was acceptable (Yes/No).</a:t>
            </a:r>
          </a:p>
        </p:txBody>
      </p:sp>
      <p:sp>
        <p:nvSpPr>
          <p:cNvPr id="4" name="Slide Number Placeholder 3"/>
          <p:cNvSpPr>
            <a:spLocks noGrp="1"/>
          </p:cNvSpPr>
          <p:nvPr>
            <p:ph type="sldNum" sz="quarter" idx="5"/>
          </p:nvPr>
        </p:nvSpPr>
        <p:spPr/>
        <p:txBody>
          <a:bodyPr/>
          <a:lstStyle/>
          <a:p>
            <a:fld id="{228B34ED-4CDD-41C9-90F7-D768D5559A6F}" type="slidenum">
              <a:rPr lang="en-US" smtClean="0"/>
              <a:t>11</a:t>
            </a:fld>
            <a:endParaRPr lang="en-US"/>
          </a:p>
        </p:txBody>
      </p:sp>
    </p:spTree>
    <p:extLst>
      <p:ext uri="{BB962C8B-B14F-4D97-AF65-F5344CB8AC3E}">
        <p14:creationId xmlns:p14="http://schemas.microsoft.com/office/powerpoint/2010/main" val="1537375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Study two: Last Stand, a proper 1v1 deathmatch - </a:t>
            </a:r>
            <a:r>
              <a:rPr lang="en-US" sz="1400" dirty="0" err="1"/>
              <a:t>hitscan</a:t>
            </a:r>
            <a:r>
              <a:rPr lang="en-US" sz="1400" dirty="0"/>
              <a:t> weapons, client-server networking</a:t>
            </a:r>
          </a:p>
        </p:txBody>
      </p:sp>
      <p:sp>
        <p:nvSpPr>
          <p:cNvPr id="4" name="Slide Number Placeholder 3"/>
          <p:cNvSpPr>
            <a:spLocks noGrp="1"/>
          </p:cNvSpPr>
          <p:nvPr>
            <p:ph type="sldNum" sz="quarter" idx="5"/>
          </p:nvPr>
        </p:nvSpPr>
        <p:spPr/>
        <p:txBody>
          <a:bodyPr/>
          <a:lstStyle/>
          <a:p>
            <a:fld id="{228B34ED-4CDD-41C9-90F7-D768D5559A6F}" type="slidenum">
              <a:rPr lang="en-US" smtClean="0"/>
              <a:t>12</a:t>
            </a:fld>
            <a:endParaRPr lang="en-US"/>
          </a:p>
        </p:txBody>
      </p:sp>
    </p:spTree>
    <p:extLst>
      <p:ext uri="{BB962C8B-B14F-4D97-AF65-F5344CB8AC3E}">
        <p14:creationId xmlns:p14="http://schemas.microsoft.com/office/powerpoint/2010/main" val="2194601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Study three: Color </a:t>
            </a:r>
            <a:r>
              <a:rPr lang="en-US" sz="1400" dirty="0" err="1"/>
              <a:t>Clashyou</a:t>
            </a:r>
            <a:r>
              <a:rPr lang="en-US" sz="1400" dirty="0"/>
              <a:t> can spend your time painting floor tiles instead of fighting. Your color speeds you up, the opponent's color slows you down.</a:t>
            </a:r>
          </a:p>
        </p:txBody>
      </p:sp>
      <p:sp>
        <p:nvSpPr>
          <p:cNvPr id="4" name="Slide Number Placeholder 3"/>
          <p:cNvSpPr>
            <a:spLocks noGrp="1"/>
          </p:cNvSpPr>
          <p:nvPr>
            <p:ph type="sldNum" sz="quarter" idx="5"/>
          </p:nvPr>
        </p:nvSpPr>
        <p:spPr/>
        <p:txBody>
          <a:bodyPr/>
          <a:lstStyle/>
          <a:p>
            <a:fld id="{228B34ED-4CDD-41C9-90F7-D768D5559A6F}" type="slidenum">
              <a:rPr lang="en-US" smtClean="0"/>
              <a:t>13</a:t>
            </a:fld>
            <a:endParaRPr lang="en-US"/>
          </a:p>
        </p:txBody>
      </p:sp>
    </p:spTree>
    <p:extLst>
      <p:ext uri="{BB962C8B-B14F-4D97-AF65-F5344CB8AC3E}">
        <p14:creationId xmlns:p14="http://schemas.microsoft.com/office/powerpoint/2010/main" val="1537375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14</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After every round, two questions on screen - rate the experience, and was it fair or acceptable.</a:t>
            </a:r>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15</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sz="1400" dirty="0"/>
          </a:p>
        </p:txBody>
      </p:sp>
      <p:sp>
        <p:nvSpPr>
          <p:cNvPr id="4" name="Slide Number Placeholder 3"/>
          <p:cNvSpPr>
            <a:spLocks noGrp="1"/>
          </p:cNvSpPr>
          <p:nvPr>
            <p:ph type="sldNum" sz="quarter" idx="5"/>
          </p:nvPr>
        </p:nvSpPr>
        <p:spPr/>
        <p:txBody>
          <a:bodyPr/>
          <a:lstStyle/>
          <a:p>
            <a:fld id="{A2F4F8A6-7B94-49ED-9435-9F73211DD06D}" type="slidenum">
              <a:rPr lang="en-US" smtClean="0"/>
              <a:t>16</a:t>
            </a:fld>
            <a:endParaRPr lang="en-US"/>
          </a:p>
        </p:txBody>
      </p:sp>
    </p:spTree>
    <p:extLst>
      <p:ext uri="{BB962C8B-B14F-4D97-AF65-F5344CB8AC3E}">
        <p14:creationId xmlns:p14="http://schemas.microsoft.com/office/powerpoint/2010/main" val="2194706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1ED53-C3C9-0176-FE13-D883FC99C3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87806-357C-F421-A51E-A9E81CC12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BE85F-E22E-5A44-0BB5-EC1220FAA68A}"/>
              </a:ext>
            </a:extLst>
          </p:cNvPr>
          <p:cNvSpPr>
            <a:spLocks noGrp="1"/>
          </p:cNvSpPr>
          <p:nvPr>
            <p:ph type="body" idx="1"/>
          </p:nvPr>
        </p:nvSpPr>
        <p:spPr/>
        <p:txBody>
          <a:bodyPr/>
          <a:lstStyle/>
          <a:p>
            <a:pPr>
              <a:buNone/>
            </a:pPr>
            <a:r>
              <a:rPr lang="en-US" sz="1400" dirty="0"/>
              <a:t>under a hundred participants across the three studies - mostly students, mostly experienced FPS players, reaction times under 210 ms on average.</a:t>
            </a:r>
          </a:p>
        </p:txBody>
      </p:sp>
      <p:sp>
        <p:nvSpPr>
          <p:cNvPr id="4" name="Slide Number Placeholder 3">
            <a:extLst>
              <a:ext uri="{FF2B5EF4-FFF2-40B4-BE49-F238E27FC236}">
                <a16:creationId xmlns:a16="http://schemas.microsoft.com/office/drawing/2014/main" id="{163D1C66-A9BE-9EF0-9D23-BA2A770E370F}"/>
              </a:ext>
            </a:extLst>
          </p:cNvPr>
          <p:cNvSpPr>
            <a:spLocks noGrp="1"/>
          </p:cNvSpPr>
          <p:nvPr>
            <p:ph type="sldNum" sz="quarter" idx="5"/>
          </p:nvPr>
        </p:nvSpPr>
        <p:spPr/>
        <p:txBody>
          <a:bodyPr/>
          <a:lstStyle/>
          <a:p>
            <a:fld id="{6044845B-B78B-43C1-A91A-583ED263D330}" type="slidenum">
              <a:rPr lang="en-US" smtClean="0"/>
              <a:t>17</a:t>
            </a:fld>
            <a:endParaRPr lang="en-US"/>
          </a:p>
        </p:txBody>
      </p:sp>
    </p:spTree>
    <p:extLst>
      <p:ext uri="{BB962C8B-B14F-4D97-AF65-F5344CB8AC3E}">
        <p14:creationId xmlns:p14="http://schemas.microsoft.com/office/powerpoint/2010/main" val="3628557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err="1"/>
              <a:t>QoE</a:t>
            </a:r>
            <a:r>
              <a:rPr lang="en-US" sz="1400" dirty="0"/>
              <a:t> against latency. </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18</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fairness, starting with Color Clash. Score against latency</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19</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pPr>
            <a:r>
              <a:rPr lang="en-US" sz="1400" dirty="0"/>
              <a:t>Everything you do goes to the server, gets validated, and comes back. A lagged player is always acting on old information.</a:t>
            </a:r>
          </a:p>
          <a:p>
            <a:pPr>
              <a:buNone/>
            </a:pPr>
            <a:r>
              <a:rPr lang="en-US" sz="1400" dirty="0"/>
              <a:t>Client A has low latency, Client B high. Same reaction, A's action reaches the server first and wins. </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2300">
                <a:solidFill>
                  <a:schemeClr val="tx1"/>
                </a:solidFill>
                <a:latin typeface="Times New Roman" pitchFamily="18" charset="0"/>
              </a:defRPr>
            </a:lvl1pPr>
            <a:lvl2pPr marL="702756" indent="-270291" defTabSz="914485" eaLnBrk="0" hangingPunct="0">
              <a:defRPr sz="2300">
                <a:solidFill>
                  <a:schemeClr val="tx1"/>
                </a:solidFill>
                <a:latin typeface="Times New Roman" pitchFamily="18" charset="0"/>
              </a:defRPr>
            </a:lvl2pPr>
            <a:lvl3pPr marL="1081164" indent="-216233" defTabSz="914485" eaLnBrk="0" hangingPunct="0">
              <a:defRPr sz="2300">
                <a:solidFill>
                  <a:schemeClr val="tx1"/>
                </a:solidFill>
                <a:latin typeface="Times New Roman" pitchFamily="18" charset="0"/>
              </a:defRPr>
            </a:lvl3pPr>
            <a:lvl4pPr marL="1513629" indent="-216233" defTabSz="914485" eaLnBrk="0" hangingPunct="0">
              <a:defRPr sz="2300">
                <a:solidFill>
                  <a:schemeClr val="tx1"/>
                </a:solidFill>
                <a:latin typeface="Times New Roman" pitchFamily="18" charset="0"/>
              </a:defRPr>
            </a:lvl4pPr>
            <a:lvl5pPr marL="1946095" indent="-216233" defTabSz="914485" eaLnBrk="0" hangingPunct="0">
              <a:defRPr sz="2300">
                <a:solidFill>
                  <a:schemeClr val="tx1"/>
                </a:solidFill>
                <a:latin typeface="Times New Roman" pitchFamily="18" charset="0"/>
              </a:defRPr>
            </a:lvl5pPr>
            <a:lvl6pPr marL="2378560" indent="-216233" defTabSz="914485" eaLnBrk="0" fontAlgn="base" hangingPunct="0">
              <a:spcBef>
                <a:spcPct val="0"/>
              </a:spcBef>
              <a:spcAft>
                <a:spcPct val="0"/>
              </a:spcAft>
              <a:defRPr sz="2300">
                <a:solidFill>
                  <a:schemeClr val="tx1"/>
                </a:solidFill>
                <a:latin typeface="Times New Roman" pitchFamily="18" charset="0"/>
              </a:defRPr>
            </a:lvl6pPr>
            <a:lvl7pPr marL="2811026" indent="-216233" defTabSz="914485" eaLnBrk="0" fontAlgn="base" hangingPunct="0">
              <a:spcBef>
                <a:spcPct val="0"/>
              </a:spcBef>
              <a:spcAft>
                <a:spcPct val="0"/>
              </a:spcAft>
              <a:defRPr sz="2300">
                <a:solidFill>
                  <a:schemeClr val="tx1"/>
                </a:solidFill>
                <a:latin typeface="Times New Roman" pitchFamily="18" charset="0"/>
              </a:defRPr>
            </a:lvl7pPr>
            <a:lvl8pPr marL="3243491" indent="-216233" defTabSz="914485" eaLnBrk="0" fontAlgn="base" hangingPunct="0">
              <a:spcBef>
                <a:spcPct val="0"/>
              </a:spcBef>
              <a:spcAft>
                <a:spcPct val="0"/>
              </a:spcAft>
              <a:defRPr sz="2300">
                <a:solidFill>
                  <a:schemeClr val="tx1"/>
                </a:solidFill>
                <a:latin typeface="Times New Roman" pitchFamily="18" charset="0"/>
              </a:defRPr>
            </a:lvl8pPr>
            <a:lvl9pPr marL="3675957" indent="-216233" defTabSz="914485" eaLnBrk="0" fontAlgn="base" hangingPunct="0">
              <a:spcBef>
                <a:spcPct val="0"/>
              </a:spcBef>
              <a:spcAft>
                <a:spcPct val="0"/>
              </a:spcAft>
              <a:defRPr sz="2300">
                <a:solidFill>
                  <a:schemeClr val="tx1"/>
                </a:solidFill>
                <a:latin typeface="Times New Roman" pitchFamily="18" charset="0"/>
              </a:defRPr>
            </a:lvl9pPr>
          </a:lstStyle>
          <a:p>
            <a:fld id="{E059D126-4294-47E5-A41D-E7E7B2188A8D}" type="slidenum">
              <a:rPr lang="en-US" sz="1200"/>
              <a:pPr/>
              <a:t>2</a:t>
            </a:fld>
            <a:endParaRPr lang="en-US" sz="1200"/>
          </a:p>
        </p:txBody>
      </p:sp>
    </p:spTree>
    <p:extLst>
      <p:ext uri="{BB962C8B-B14F-4D97-AF65-F5344CB8AC3E}">
        <p14:creationId xmlns:p14="http://schemas.microsoft.com/office/powerpoint/2010/main" val="1748443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Same analysis for Last Stand</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20</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Pulling both games together: this is the score gap between the two players. closer to zero means fairer.</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21</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379F-6FB6-A719-36CB-53FBF0AEE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EA52B-C2BD-C8EE-FCB8-2C14A48F9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0612B-1B09-B6C5-0CA4-C07A69EC6E3A}"/>
              </a:ext>
            </a:extLst>
          </p:cNvPr>
          <p:cNvSpPr>
            <a:spLocks noGrp="1"/>
          </p:cNvSpPr>
          <p:nvPr>
            <p:ph type="body" idx="1"/>
          </p:nvPr>
        </p:nvSpPr>
        <p:spPr/>
        <p:txBody>
          <a:bodyPr/>
          <a:lstStyle/>
          <a:p>
            <a:pPr>
              <a:buNone/>
            </a:pPr>
            <a:r>
              <a:rPr lang="en-US" sz="1400" dirty="0"/>
              <a:t>Last question: when the delay switches on or off, how fast should it change? Each panel is one game at its highest latency, comparing adaptation strategies.</a:t>
            </a:r>
          </a:p>
        </p:txBody>
      </p:sp>
      <p:sp>
        <p:nvSpPr>
          <p:cNvPr id="4" name="Slide Number Placeholder 3">
            <a:extLst>
              <a:ext uri="{FF2B5EF4-FFF2-40B4-BE49-F238E27FC236}">
                <a16:creationId xmlns:a16="http://schemas.microsoft.com/office/drawing/2014/main" id="{843614A2-4FA6-B8DE-5400-C8382BB20E06}"/>
              </a:ext>
            </a:extLst>
          </p:cNvPr>
          <p:cNvSpPr>
            <a:spLocks noGrp="1"/>
          </p:cNvSpPr>
          <p:nvPr>
            <p:ph type="sldNum" sz="quarter" idx="5"/>
          </p:nvPr>
        </p:nvSpPr>
        <p:spPr/>
        <p:txBody>
          <a:bodyPr/>
          <a:lstStyle/>
          <a:p>
            <a:fld id="{6044845B-B78B-43C1-A91A-583ED263D330}" type="slidenum">
              <a:rPr lang="en-US" smtClean="0"/>
              <a:t>22</a:t>
            </a:fld>
            <a:endParaRPr lang="en-US"/>
          </a:p>
        </p:txBody>
      </p:sp>
    </p:spTree>
    <p:extLst>
      <p:ext uri="{BB962C8B-B14F-4D97-AF65-F5344CB8AC3E}">
        <p14:creationId xmlns:p14="http://schemas.microsoft.com/office/powerpoint/2010/main" val="314537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7BA29-F35E-0F3E-2DBF-BD1537A0C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193D3-8EFC-394D-2C62-ACE473792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27CDCF-A48C-2C88-05A5-AA275898DB5F}"/>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6D836D6C-BB68-23C7-79D3-43236755DC3E}"/>
              </a:ext>
            </a:extLst>
          </p:cNvPr>
          <p:cNvSpPr>
            <a:spLocks noGrp="1"/>
          </p:cNvSpPr>
          <p:nvPr>
            <p:ph type="sldNum" sz="quarter" idx="5"/>
          </p:nvPr>
        </p:nvSpPr>
        <p:spPr/>
        <p:txBody>
          <a:bodyPr/>
          <a:lstStyle/>
          <a:p>
            <a:fld id="{6044845B-B78B-43C1-A91A-583ED263D330}" type="slidenum">
              <a:rPr lang="en-US" smtClean="0"/>
              <a:t>23</a:t>
            </a:fld>
            <a:endParaRPr lang="en-US"/>
          </a:p>
        </p:txBody>
      </p:sp>
    </p:spTree>
    <p:extLst>
      <p:ext uri="{BB962C8B-B14F-4D97-AF65-F5344CB8AC3E}">
        <p14:creationId xmlns:p14="http://schemas.microsoft.com/office/powerpoint/2010/main" val="2922371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A0F5-0AC4-0170-3CD3-04CB4B4B0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097BA-C162-ADAE-DD73-3A6C5902A0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8B00C-BC1B-0D41-D60A-3262AD75067D}"/>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F19188A4-F575-6408-242D-D8D586D190C0}"/>
              </a:ext>
            </a:extLst>
          </p:cNvPr>
          <p:cNvSpPr>
            <a:spLocks noGrp="1"/>
          </p:cNvSpPr>
          <p:nvPr>
            <p:ph type="sldNum" sz="quarter" idx="5"/>
          </p:nvPr>
        </p:nvSpPr>
        <p:spPr/>
        <p:txBody>
          <a:bodyPr/>
          <a:lstStyle/>
          <a:p>
            <a:fld id="{A2F4F8A6-7B94-49ED-9435-9F73211DD06D}" type="slidenum">
              <a:rPr lang="en-US" smtClean="0"/>
              <a:t>24</a:t>
            </a:fld>
            <a:endParaRPr lang="en-US"/>
          </a:p>
        </p:txBody>
      </p:sp>
    </p:spTree>
    <p:extLst>
      <p:ext uri="{BB962C8B-B14F-4D97-AF65-F5344CB8AC3E}">
        <p14:creationId xmlns:p14="http://schemas.microsoft.com/office/powerpoint/2010/main" val="3818118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82F06-B2CC-198A-B916-AD6DF6C77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F7390-78F7-3FF5-E030-401AB3C8C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BC7BB-E7B8-2D56-4D15-84E7E485E10F}"/>
              </a:ext>
            </a:extLst>
          </p:cNvPr>
          <p:cNvSpPr>
            <a:spLocks noGrp="1"/>
          </p:cNvSpPr>
          <p:nvPr>
            <p:ph type="body" idx="1"/>
          </p:nvPr>
        </p:nvSpPr>
        <p:spPr/>
        <p:txBody>
          <a:bodyPr/>
          <a:lstStyle/>
          <a:p>
            <a:pPr>
              <a:buNone/>
            </a:pPr>
            <a:endParaRPr lang="en-US" sz="1400" dirty="0"/>
          </a:p>
        </p:txBody>
      </p:sp>
      <p:sp>
        <p:nvSpPr>
          <p:cNvPr id="4" name="Slide Number Placeholder 3">
            <a:extLst>
              <a:ext uri="{FF2B5EF4-FFF2-40B4-BE49-F238E27FC236}">
                <a16:creationId xmlns:a16="http://schemas.microsoft.com/office/drawing/2014/main" id="{5BDCA64A-B055-4E0E-59F8-8DAC9D796F28}"/>
              </a:ext>
            </a:extLst>
          </p:cNvPr>
          <p:cNvSpPr>
            <a:spLocks noGrp="1"/>
          </p:cNvSpPr>
          <p:nvPr>
            <p:ph type="sldNum" sz="quarter" idx="5"/>
          </p:nvPr>
        </p:nvSpPr>
        <p:spPr/>
        <p:txBody>
          <a:bodyPr/>
          <a:lstStyle/>
          <a:p>
            <a:fld id="{6044845B-B78B-43C1-A91A-583ED263D330}" type="slidenum">
              <a:rPr lang="en-US" smtClean="0"/>
              <a:t>25</a:t>
            </a:fld>
            <a:endParaRPr lang="en-US"/>
          </a:p>
        </p:txBody>
      </p:sp>
    </p:spTree>
    <p:extLst>
      <p:ext uri="{BB962C8B-B14F-4D97-AF65-F5344CB8AC3E}">
        <p14:creationId xmlns:p14="http://schemas.microsoft.com/office/powerpoint/2010/main" val="424527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pPr>
            <a:r>
              <a:rPr lang="en-US" sz="1400" dirty="0"/>
              <a:t>the server holds back the fast player's inputs so both effectively play at the same latency. That does fix fairness.</a:t>
            </a:r>
          </a:p>
          <a:p>
            <a:pPr>
              <a:buNone/>
            </a:pPr>
            <a:r>
              <a:rPr lang="en-US" sz="1400" dirty="0"/>
              <a:t>But the fast player now plays the whole match at the slow player's latency, even when the two are nowhere near each other. It just makes the game feel worse for that player</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sz="2300">
                <a:solidFill>
                  <a:schemeClr val="tx1"/>
                </a:solidFill>
                <a:latin typeface="Times New Roman" pitchFamily="18" charset="0"/>
              </a:defRPr>
            </a:lvl1pPr>
            <a:lvl2pPr marL="702756" indent="-270291" defTabSz="914485" eaLnBrk="0" hangingPunct="0">
              <a:defRPr sz="2300">
                <a:solidFill>
                  <a:schemeClr val="tx1"/>
                </a:solidFill>
                <a:latin typeface="Times New Roman" pitchFamily="18" charset="0"/>
              </a:defRPr>
            </a:lvl2pPr>
            <a:lvl3pPr marL="1081164" indent="-216233" defTabSz="914485" eaLnBrk="0" hangingPunct="0">
              <a:defRPr sz="2300">
                <a:solidFill>
                  <a:schemeClr val="tx1"/>
                </a:solidFill>
                <a:latin typeface="Times New Roman" pitchFamily="18" charset="0"/>
              </a:defRPr>
            </a:lvl3pPr>
            <a:lvl4pPr marL="1513629" indent="-216233" defTabSz="914485" eaLnBrk="0" hangingPunct="0">
              <a:defRPr sz="2300">
                <a:solidFill>
                  <a:schemeClr val="tx1"/>
                </a:solidFill>
                <a:latin typeface="Times New Roman" pitchFamily="18" charset="0"/>
              </a:defRPr>
            </a:lvl4pPr>
            <a:lvl5pPr marL="1946095" indent="-216233" defTabSz="914485" eaLnBrk="0" hangingPunct="0">
              <a:defRPr sz="2300">
                <a:solidFill>
                  <a:schemeClr val="tx1"/>
                </a:solidFill>
                <a:latin typeface="Times New Roman" pitchFamily="18" charset="0"/>
              </a:defRPr>
            </a:lvl5pPr>
            <a:lvl6pPr marL="2378560" indent="-216233" defTabSz="914485" eaLnBrk="0" fontAlgn="base" hangingPunct="0">
              <a:spcBef>
                <a:spcPct val="0"/>
              </a:spcBef>
              <a:spcAft>
                <a:spcPct val="0"/>
              </a:spcAft>
              <a:defRPr sz="2300">
                <a:solidFill>
                  <a:schemeClr val="tx1"/>
                </a:solidFill>
                <a:latin typeface="Times New Roman" pitchFamily="18" charset="0"/>
              </a:defRPr>
            </a:lvl6pPr>
            <a:lvl7pPr marL="2811026" indent="-216233" defTabSz="914485" eaLnBrk="0" fontAlgn="base" hangingPunct="0">
              <a:spcBef>
                <a:spcPct val="0"/>
              </a:spcBef>
              <a:spcAft>
                <a:spcPct val="0"/>
              </a:spcAft>
              <a:defRPr sz="2300">
                <a:solidFill>
                  <a:schemeClr val="tx1"/>
                </a:solidFill>
                <a:latin typeface="Times New Roman" pitchFamily="18" charset="0"/>
              </a:defRPr>
            </a:lvl7pPr>
            <a:lvl8pPr marL="3243491" indent="-216233" defTabSz="914485" eaLnBrk="0" fontAlgn="base" hangingPunct="0">
              <a:spcBef>
                <a:spcPct val="0"/>
              </a:spcBef>
              <a:spcAft>
                <a:spcPct val="0"/>
              </a:spcAft>
              <a:defRPr sz="2300">
                <a:solidFill>
                  <a:schemeClr val="tx1"/>
                </a:solidFill>
                <a:latin typeface="Times New Roman" pitchFamily="18" charset="0"/>
              </a:defRPr>
            </a:lvl8pPr>
            <a:lvl9pPr marL="3675957" indent="-216233" defTabSz="914485" eaLnBrk="0" fontAlgn="base" hangingPunct="0">
              <a:spcBef>
                <a:spcPct val="0"/>
              </a:spcBef>
              <a:spcAft>
                <a:spcPct val="0"/>
              </a:spcAft>
              <a:defRPr sz="2300">
                <a:solidFill>
                  <a:schemeClr val="tx1"/>
                </a:solidFill>
                <a:latin typeface="Times New Roman" pitchFamily="18" charset="0"/>
              </a:defRPr>
            </a:lvl9pPr>
          </a:lstStyle>
          <a:p>
            <a:fld id="{E059D126-4294-47E5-A41D-E7E7B2188A8D}" type="slidenum">
              <a:rPr lang="en-US" sz="1200"/>
              <a:pPr/>
              <a:t>3</a:t>
            </a:fld>
            <a:endParaRPr lang="en-US" sz="1200"/>
          </a:p>
        </p:txBody>
      </p:sp>
    </p:spTree>
    <p:extLst>
      <p:ext uri="{BB962C8B-B14F-4D97-AF65-F5344CB8AC3E}">
        <p14:creationId xmlns:p14="http://schemas.microsoft.com/office/powerpoint/2010/main" val="1860733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Our idea. If the players can actually interact - line of sight, close together - the delay is on and the game is fair. The moment they can't affect each other, the delay comes off and the fast player gets their responsiveness back.</a:t>
            </a:r>
          </a:p>
        </p:txBody>
      </p:sp>
      <p:sp>
        <p:nvSpPr>
          <p:cNvPr id="4" name="Slide Number Placeholder 3"/>
          <p:cNvSpPr>
            <a:spLocks noGrp="1"/>
          </p:cNvSpPr>
          <p:nvPr>
            <p:ph type="sldNum" sz="quarter" idx="5"/>
          </p:nvPr>
        </p:nvSpPr>
        <p:spPr/>
        <p:txBody>
          <a:bodyPr/>
          <a:lstStyle/>
          <a:p>
            <a:fld id="{228B34ED-4CDD-41C9-90F7-D768D5559A6F}" type="slidenum">
              <a:rPr lang="en-US" smtClean="0"/>
              <a:t>4</a:t>
            </a:fld>
            <a:endParaRPr lang="en-US"/>
          </a:p>
        </p:txBody>
      </p:sp>
    </p:spTree>
    <p:extLst>
      <p:ext uri="{BB962C8B-B14F-4D97-AF65-F5344CB8AC3E}">
        <p14:creationId xmlns:p14="http://schemas.microsoft.com/office/powerpoint/2010/main" val="242999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EC3F-9669-4916-481A-5193E5C82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16917-F72C-9131-33BC-23FFE913E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820A7-BDD9-93CC-36C6-A9AAE8D21CF4}"/>
              </a:ext>
            </a:extLst>
          </p:cNvPr>
          <p:cNvSpPr>
            <a:spLocks noGrp="1"/>
          </p:cNvSpPr>
          <p:nvPr>
            <p:ph type="body" idx="1"/>
          </p:nvPr>
        </p:nvSpPr>
        <p:spPr/>
        <p:txBody>
          <a:bodyPr/>
          <a:lstStyle/>
          <a:p>
            <a:pPr>
              <a:buNone/>
            </a:pPr>
            <a:r>
              <a:rPr lang="en-US" sz="1400" dirty="0"/>
              <a:t>work shows latency hurts both performance and experience in shooters. Even around 100 ms you can measure accuracy and </a:t>
            </a:r>
            <a:r>
              <a:rPr lang="en-US" sz="1400" dirty="0" err="1"/>
              <a:t>QoE</a:t>
            </a:r>
            <a:r>
              <a:rPr lang="en-US" sz="1400" dirty="0"/>
              <a:t> dropping</a:t>
            </a:r>
          </a:p>
        </p:txBody>
      </p:sp>
      <p:sp>
        <p:nvSpPr>
          <p:cNvPr id="4" name="Slide Number Placeholder 3">
            <a:extLst>
              <a:ext uri="{FF2B5EF4-FFF2-40B4-BE49-F238E27FC236}">
                <a16:creationId xmlns:a16="http://schemas.microsoft.com/office/drawing/2014/main" id="{54B02914-45DD-1C2A-D085-40D07663E296}"/>
              </a:ext>
            </a:extLst>
          </p:cNvPr>
          <p:cNvSpPr>
            <a:spLocks noGrp="1"/>
          </p:cNvSpPr>
          <p:nvPr>
            <p:ph type="sldNum" sz="quarter" idx="5"/>
          </p:nvPr>
        </p:nvSpPr>
        <p:spPr/>
        <p:txBody>
          <a:bodyPr/>
          <a:lstStyle/>
          <a:p>
            <a:fld id="{6044845B-B78B-43C1-A91A-583ED263D330}" type="slidenum">
              <a:rPr lang="en-US" smtClean="0"/>
              <a:t>5</a:t>
            </a:fld>
            <a:endParaRPr lang="en-US"/>
          </a:p>
        </p:txBody>
      </p:sp>
    </p:spTree>
    <p:extLst>
      <p:ext uri="{BB962C8B-B14F-4D97-AF65-F5344CB8AC3E}">
        <p14:creationId xmlns:p14="http://schemas.microsoft.com/office/powerpoint/2010/main" val="3014512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EC3F-9669-4916-481A-5193E5C82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16917-F72C-9131-33BC-23FFE913E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820A7-BDD9-93CC-36C6-A9AAE8D21CF4}"/>
              </a:ext>
            </a:extLst>
          </p:cNvPr>
          <p:cNvSpPr>
            <a:spLocks noGrp="1"/>
          </p:cNvSpPr>
          <p:nvPr>
            <p:ph type="body" idx="1"/>
          </p:nvPr>
        </p:nvSpPr>
        <p:spPr/>
        <p:txBody>
          <a:bodyPr/>
          <a:lstStyle/>
          <a:p>
            <a:pPr>
              <a:buNone/>
            </a:pPr>
            <a:r>
              <a:rPr lang="en-US" sz="1400" dirty="0"/>
              <a:t>Time warp rolls the game state back to validate hits - it works but causes shot around the corner.</a:t>
            </a:r>
          </a:p>
          <a:p>
            <a:pPr>
              <a:buNone/>
            </a:pPr>
            <a:r>
              <a:rPr lang="en-US" sz="1400" dirty="0"/>
              <a:t>Time delay goes the other way: equalize everyone's latency instead. Makes gameplay fair – Our work is based on that. </a:t>
            </a:r>
          </a:p>
        </p:txBody>
      </p:sp>
      <p:sp>
        <p:nvSpPr>
          <p:cNvPr id="4" name="Slide Number Placeholder 3">
            <a:extLst>
              <a:ext uri="{FF2B5EF4-FFF2-40B4-BE49-F238E27FC236}">
                <a16:creationId xmlns:a16="http://schemas.microsoft.com/office/drawing/2014/main" id="{54B02914-45DD-1C2A-D085-40D07663E296}"/>
              </a:ext>
            </a:extLst>
          </p:cNvPr>
          <p:cNvSpPr>
            <a:spLocks noGrp="1"/>
          </p:cNvSpPr>
          <p:nvPr>
            <p:ph type="sldNum" sz="quarter" idx="5"/>
          </p:nvPr>
        </p:nvSpPr>
        <p:spPr/>
        <p:txBody>
          <a:bodyPr/>
          <a:lstStyle/>
          <a:p>
            <a:fld id="{6044845B-B78B-43C1-A91A-583ED263D330}" type="slidenum">
              <a:rPr lang="en-US" smtClean="0"/>
              <a:t>6</a:t>
            </a:fld>
            <a:endParaRPr lang="en-US"/>
          </a:p>
        </p:txBody>
      </p:sp>
    </p:spTree>
    <p:extLst>
      <p:ext uri="{BB962C8B-B14F-4D97-AF65-F5344CB8AC3E}">
        <p14:creationId xmlns:p14="http://schemas.microsoft.com/office/powerpoint/2010/main" val="3014512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A2B8-FA97-C5B3-05C1-E42E8024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43E6C8-2704-4A80-1B0E-1DB9103B2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70688-75C2-5893-E3E0-74CBFAE19490}"/>
              </a:ext>
            </a:extLst>
          </p:cNvPr>
          <p:cNvSpPr>
            <a:spLocks noGrp="1"/>
          </p:cNvSpPr>
          <p:nvPr>
            <p:ph type="body" idx="1"/>
          </p:nvPr>
        </p:nvSpPr>
        <p:spPr/>
        <p:txBody>
          <a:bodyPr/>
          <a:lstStyle/>
          <a:p>
            <a:pPr>
              <a:buNone/>
            </a:pPr>
            <a:r>
              <a:rPr lang="en-US" sz="1400" dirty="0"/>
              <a:t>We implemented adaptive time delay and asked two questions: does it keep time delay's fairness, and does it actually feel more responsive?</a:t>
            </a:r>
          </a:p>
          <a:p>
            <a:pPr>
              <a:buNone/>
            </a:pPr>
            <a:r>
              <a:rPr lang="en-US" sz="1400" dirty="0"/>
              <a:t>And a third question came up along the way that turned out to matter a lot.</a:t>
            </a:r>
          </a:p>
        </p:txBody>
      </p:sp>
      <p:sp>
        <p:nvSpPr>
          <p:cNvPr id="4" name="Slide Number Placeholder 3">
            <a:extLst>
              <a:ext uri="{FF2B5EF4-FFF2-40B4-BE49-F238E27FC236}">
                <a16:creationId xmlns:a16="http://schemas.microsoft.com/office/drawing/2014/main" id="{DDAD965A-2FFE-3D65-5C5F-1052383790E7}"/>
              </a:ext>
            </a:extLst>
          </p:cNvPr>
          <p:cNvSpPr>
            <a:spLocks noGrp="1"/>
          </p:cNvSpPr>
          <p:nvPr>
            <p:ph type="sldNum" sz="quarter" idx="5"/>
          </p:nvPr>
        </p:nvSpPr>
        <p:spPr/>
        <p:txBody>
          <a:bodyPr/>
          <a:lstStyle/>
          <a:p>
            <a:fld id="{6044845B-B78B-43C1-A91A-583ED263D330}" type="slidenum">
              <a:rPr lang="en-US" smtClean="0"/>
              <a:t>7</a:t>
            </a:fld>
            <a:endParaRPr lang="en-US"/>
          </a:p>
        </p:txBody>
      </p:sp>
    </p:spTree>
    <p:extLst>
      <p:ext uri="{BB962C8B-B14F-4D97-AF65-F5344CB8AC3E}">
        <p14:creationId xmlns:p14="http://schemas.microsoft.com/office/powerpoint/2010/main" val="1530256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400" dirty="0"/>
              <a:t>(15s) Quick roadmap: how we built the studies, then results, then a short wrap-up. Don't linger here.</a:t>
            </a:r>
          </a:p>
        </p:txBody>
      </p:sp>
      <p:sp>
        <p:nvSpPr>
          <p:cNvPr id="4" name="Slide Number Placeholder 3"/>
          <p:cNvSpPr>
            <a:spLocks noGrp="1"/>
          </p:cNvSpPr>
          <p:nvPr>
            <p:ph type="sldNum" sz="quarter" idx="5"/>
          </p:nvPr>
        </p:nvSpPr>
        <p:spPr/>
        <p:txBody>
          <a:bodyPr/>
          <a:lstStyle/>
          <a:p>
            <a:fld id="{6044845B-B78B-43C1-A91A-583ED263D330}" type="slidenum">
              <a:rPr lang="en-US" smtClean="0"/>
              <a:t>8</a:t>
            </a:fld>
            <a:endParaRPr lang="en-US"/>
          </a:p>
        </p:txBody>
      </p:sp>
    </p:spTree>
    <p:extLst>
      <p:ext uri="{BB962C8B-B14F-4D97-AF65-F5344CB8AC3E}">
        <p14:creationId xmlns:p14="http://schemas.microsoft.com/office/powerpoint/2010/main" val="281633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sz="1400" dirty="0"/>
          </a:p>
        </p:txBody>
      </p:sp>
      <p:sp>
        <p:nvSpPr>
          <p:cNvPr id="4" name="Slide Number Placeholder 3"/>
          <p:cNvSpPr>
            <a:spLocks noGrp="1"/>
          </p:cNvSpPr>
          <p:nvPr>
            <p:ph type="sldNum" sz="quarter" idx="5"/>
          </p:nvPr>
        </p:nvSpPr>
        <p:spPr/>
        <p:txBody>
          <a:bodyPr/>
          <a:lstStyle/>
          <a:p>
            <a:fld id="{6044845B-B78B-43C1-A91A-583ED263D330}" type="slidenum">
              <a:rPr lang="en-US" smtClean="0"/>
              <a:t>9</a:t>
            </a:fld>
            <a:endParaRPr lang="en-US"/>
          </a:p>
        </p:txBody>
      </p:sp>
    </p:spTree>
    <p:extLst>
      <p:ext uri="{BB962C8B-B14F-4D97-AF65-F5344CB8AC3E}">
        <p14:creationId xmlns:p14="http://schemas.microsoft.com/office/powerpoint/2010/main" val="3167288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baseline="0"/>
            </a:lvl1pPr>
          </a:lstStyle>
          <a:p>
            <a:r>
              <a:rPr lang="en-US"/>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a:noAutofit/>
          </a:bodyPr>
          <a:lstStyle>
            <a:lvl1pPr>
              <a:lnSpc>
                <a:spcPct val="150000"/>
              </a:lnSpc>
              <a:spcBef>
                <a:spcPts val="1000"/>
              </a:spcBef>
              <a:defRPr sz="4000" baseline="0"/>
            </a:lvl1pPr>
          </a:lstStyle>
          <a:p>
            <a:r>
              <a:rPr lang="en-US"/>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anchor="ctr"/>
          <a:lstStyle>
            <a:lvl1pPr marL="0" indent="0" algn="ctr">
              <a:buNone/>
              <a:defRPr/>
            </a:lvl1pPr>
          </a:lstStyle>
          <a:p>
            <a:r>
              <a:rPr lang="en-US"/>
              <a:t>Click icon to add picture</a:t>
            </a:r>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a:noAutofit/>
          </a:bodyPr>
          <a:lstStyle>
            <a:lvl1pPr>
              <a:defRPr/>
            </a:lvl1pPr>
          </a:lstStyle>
          <a:p>
            <a:pPr marL="0" indent="0">
              <a:lnSpc>
                <a:spcPct val="100000"/>
              </a:lnSpc>
              <a:buNone/>
            </a:pPr>
            <a:r>
              <a:rPr lang="en-US" sz="1600">
                <a:cs typeface="Biome Light" panose="020B0303030204020804" pitchFamily="34" charset="0"/>
              </a:rPr>
              <a:t>Click to edit master text style.</a:t>
            </a:r>
          </a:p>
          <a:p>
            <a:pPr marL="0" indent="0">
              <a:buNone/>
            </a:pPr>
            <a:endParaRPr lang="en-US"/>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a:noAutofit/>
          </a:bodyPr>
          <a:lstStyle/>
          <a:p>
            <a:r>
              <a:rPr lang="en-US" sz="4000"/>
              <a:t>Click to edit Master title style</a:t>
            </a:r>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a:solidFill>
                  <a:schemeClr val="tx1"/>
                </a:solidFill>
              </a:defRPr>
            </a:lvl1pPr>
            <a:lvl2pPr marL="457200" indent="0">
              <a:buNone/>
              <a:defRPr/>
            </a:lvl2pPr>
          </a:lstStyle>
          <a:p>
            <a:pPr lvl="0"/>
            <a:r>
              <a:rPr lang="en-US"/>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a:noAutofit/>
          </a:bodyPr>
          <a:lstStyle>
            <a:lvl1pPr marL="0" indent="0" algn="ctr">
              <a:buNone/>
              <a:defRPr sz="1800">
                <a:solidFill>
                  <a:schemeClr val="tx1"/>
                </a:solidFill>
              </a:defRPr>
            </a:lvl1pPr>
            <a:lvl2pPr marL="457200" indent="0">
              <a:buNone/>
              <a:defRPr/>
            </a:lvl2pPr>
          </a:lstStyle>
          <a:p>
            <a:pPr lvl="0"/>
            <a:r>
              <a:rPr lang="en-US"/>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a:noAutofit/>
          </a:bodyPr>
          <a:lstStyle>
            <a:lvl1pPr marL="0" indent="0">
              <a:buNone/>
              <a:defRPr/>
            </a:lvl1pPr>
          </a:lstStyle>
          <a:p>
            <a:r>
              <a:rPr lang="en-US"/>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a:noAutofit/>
          </a:bodyPr>
          <a:lstStyle>
            <a:lvl1pPr marL="0" indent="0">
              <a:buNone/>
              <a:defRPr/>
            </a:lvl1pPr>
          </a:lstStyle>
          <a:p>
            <a:r>
              <a:rPr lang="en-US"/>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a:noAutofit/>
          </a:bodyPr>
          <a:lstStyle>
            <a:lvl1pPr marL="0" indent="0">
              <a:buNone/>
              <a:defRPr/>
            </a:lvl1pPr>
          </a:lstStyle>
          <a:p>
            <a:r>
              <a:rPr lang="en-US"/>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EE763-4759-87AD-CE37-C270A24189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FD2038-4148-A574-AE4E-E4CC5F42DC66}"/>
              </a:ext>
            </a:extLst>
          </p:cNvPr>
          <p:cNvSpPr>
            <a:spLocks noGrp="1"/>
          </p:cNvSpPr>
          <p:nvPr>
            <p:ph type="dt" sz="half" idx="10"/>
          </p:nvPr>
        </p:nvSpPr>
        <p:spPr/>
        <p:txBody>
          <a:bodyPr/>
          <a:lstStyle/>
          <a:p>
            <a:fld id="{199CCCAE-B05B-4326-99D0-4BAA7000E5B6}" type="datetimeFigureOut">
              <a:rPr lang="en-US" smtClean="0"/>
              <a:t>7/20/2026</a:t>
            </a:fld>
            <a:endParaRPr lang="en-US"/>
          </a:p>
        </p:txBody>
      </p:sp>
      <p:sp>
        <p:nvSpPr>
          <p:cNvPr id="4" name="Footer Placeholder 3">
            <a:extLst>
              <a:ext uri="{FF2B5EF4-FFF2-40B4-BE49-F238E27FC236}">
                <a16:creationId xmlns:a16="http://schemas.microsoft.com/office/drawing/2014/main" id="{E1E6DB06-76D2-9586-82F7-3E780FE392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37201-ACE5-BDDB-E8E5-B148C78B8ADC}"/>
              </a:ext>
            </a:extLst>
          </p:cNvPr>
          <p:cNvSpPr>
            <a:spLocks noGrp="1"/>
          </p:cNvSpPr>
          <p:nvPr>
            <p:ph type="sldNum" sz="quarter" idx="12"/>
          </p:nvPr>
        </p:nvSpPr>
        <p:spPr/>
        <p:txBody>
          <a:bodyPr/>
          <a:lstStyle/>
          <a:p>
            <a:fld id="{C2A73E50-499D-4C8B-B59D-F25044BFCA80}" type="slidenum">
              <a:rPr lang="en-US" smtClean="0"/>
              <a:t>‹#›</a:t>
            </a:fld>
            <a:endParaRPr lang="en-US"/>
          </a:p>
        </p:txBody>
      </p:sp>
    </p:spTree>
    <p:extLst>
      <p:ext uri="{BB962C8B-B14F-4D97-AF65-F5344CB8AC3E}">
        <p14:creationId xmlns:p14="http://schemas.microsoft.com/office/powerpoint/2010/main" val="3131324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B618-1BC9-995F-1792-811494F923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5AC459-5E5B-078D-EF4A-C7E138D003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9C8924-42E3-C4B5-7FAB-E9F07F9046CB}"/>
              </a:ext>
            </a:extLst>
          </p:cNvPr>
          <p:cNvSpPr>
            <a:spLocks noGrp="1"/>
          </p:cNvSpPr>
          <p:nvPr>
            <p:ph type="dt" sz="half" idx="10"/>
          </p:nvPr>
        </p:nvSpPr>
        <p:spPr/>
        <p:txBody>
          <a:bodyPr/>
          <a:lstStyle/>
          <a:p>
            <a:fld id="{E49D11C8-3D40-4BC5-81E8-AE20B660CB66}" type="datetimeFigureOut">
              <a:rPr lang="en-US" smtClean="0"/>
              <a:t>7/20/2026</a:t>
            </a:fld>
            <a:endParaRPr lang="en-US"/>
          </a:p>
        </p:txBody>
      </p:sp>
      <p:sp>
        <p:nvSpPr>
          <p:cNvPr id="5" name="Footer Placeholder 4">
            <a:extLst>
              <a:ext uri="{FF2B5EF4-FFF2-40B4-BE49-F238E27FC236}">
                <a16:creationId xmlns:a16="http://schemas.microsoft.com/office/drawing/2014/main" id="{8634B236-D0D2-CC85-C32B-170F1FFF5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DD3ED-E30E-D2DA-EC3F-0BE6A1E734B8}"/>
              </a:ext>
            </a:extLst>
          </p:cNvPr>
          <p:cNvSpPr>
            <a:spLocks noGrp="1"/>
          </p:cNvSpPr>
          <p:nvPr>
            <p:ph type="sldNum" sz="quarter" idx="12"/>
          </p:nvPr>
        </p:nvSpPr>
        <p:spPr/>
        <p:txBody>
          <a:bodyPr/>
          <a:lstStyle/>
          <a:p>
            <a:fld id="{E4B2F7B8-CC9A-4F33-9FE5-60AAE5E41789}" type="slidenum">
              <a:rPr lang="en-US" smtClean="0"/>
              <a:t>‹#›</a:t>
            </a:fld>
            <a:endParaRPr lang="en-US"/>
          </a:p>
        </p:txBody>
      </p:sp>
    </p:spTree>
    <p:extLst>
      <p:ext uri="{BB962C8B-B14F-4D97-AF65-F5344CB8AC3E}">
        <p14:creationId xmlns:p14="http://schemas.microsoft.com/office/powerpoint/2010/main" val="1437706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anchor="ct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anchor="t">
            <a:noAutofit/>
          </a:bodyPr>
          <a:lstStyle>
            <a:lvl1pPr algn="l">
              <a:lnSpc>
                <a:spcPct val="150000"/>
              </a:lnSpc>
              <a:spcBef>
                <a:spcPts val="1000"/>
              </a:spcBef>
              <a:defRPr sz="5400" baseline="0"/>
            </a:lvl1pPr>
          </a:lstStyle>
          <a:p>
            <a:r>
              <a:rPr lang="en-US"/>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a:noAutofit/>
          </a:bodyPr>
          <a:lstStyle>
            <a:lvl1pPr marL="0" indent="0">
              <a:buNone/>
              <a:defRPr sz="1800"/>
            </a:lvl1pPr>
          </a:lstStyle>
          <a:p>
            <a:pPr lvl="0"/>
            <a:r>
              <a:rPr lang="en-US"/>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baseline="0" dirty="0">
                <a:solidFill>
                  <a:schemeClr val="lt1"/>
                </a:solidFill>
              </a:defRPr>
            </a:lvl1pPr>
          </a:lstStyle>
          <a:p>
            <a:pPr marL="0" lvl="0" algn="ctr"/>
            <a:r>
              <a:rPr lang="en-US"/>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anchor="ctr"/>
          <a:lstStyle>
            <a:lvl1pPr marL="0" indent="0" algn="ctr">
              <a:buNone/>
              <a:defRPr/>
            </a:lvl1pPr>
          </a:lstStyle>
          <a:p>
            <a:r>
              <a:rPr lang="en-US"/>
              <a:t>Click icon to add picture</a:t>
            </a:r>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a:noAutofit/>
          </a:bodyPr>
          <a:lstStyle>
            <a:lvl1pPr>
              <a:defRPr/>
            </a:lvl1pPr>
          </a:lstStyle>
          <a:p>
            <a:pPr marL="0" indent="0">
              <a:lnSpc>
                <a:spcPct val="100000"/>
              </a:lnSpc>
              <a:buNone/>
            </a:pPr>
            <a:r>
              <a:rPr lang="en-US" sz="1600">
                <a:cs typeface="Biome Light" panose="020B0303030204020804" pitchFamily="34" charset="0"/>
              </a:rPr>
              <a:t>Click to edit master text style.</a:t>
            </a:r>
          </a:p>
          <a:p>
            <a:pPr marL="0" indent="0">
              <a:buNone/>
            </a:pPr>
            <a:endParaRPr lang="en-US"/>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6000"/>
            </a:lvl1pPr>
          </a:lstStyle>
          <a:p>
            <a:r>
              <a:rPr lang="en-US"/>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chor="ctr">
            <a:noAutofit/>
          </a:bodyPr>
          <a:lstStyle>
            <a:lvl1pPr marL="0" indent="0" algn="ctr">
              <a:lnSpc>
                <a:spcPct val="100000"/>
              </a:lnSpc>
              <a:buNone/>
              <a:defRPr sz="1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a:noAutofit/>
          </a:bodyPr>
          <a:lstStyle>
            <a:lvl1pPr algn="l">
              <a:defRPr sz="3200"/>
            </a:lvl1pPr>
          </a:lstStyle>
          <a:p>
            <a:r>
              <a:rPr lang="en-US"/>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8C2E478F-E849-4A8C-AF1F-CBCC78A7CBFA}" type="slidenum">
              <a:rPr lang="en-US" smtClean="0"/>
              <a:t>‹#›</a:t>
            </a:fld>
            <a:endParaRPr lang="en-US"/>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a:noAutofit/>
          </a:bodyPr>
          <a:lstStyle/>
          <a:p>
            <a:r>
              <a:rPr lang="en-US"/>
              <a:t>Click icon to add picture</a:t>
            </a:r>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a:noAutofit/>
          </a:bodyPr>
          <a:lstStyle/>
          <a:p>
            <a:r>
              <a:rPr lang="en-US"/>
              <a:t>Click icon to add picture</a:t>
            </a:r>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a:noAutofit/>
          </a:bodyPr>
          <a:lstStyle/>
          <a:p>
            <a:r>
              <a:rPr lang="en-US"/>
              <a:t>Click icon to add picture</a:t>
            </a:r>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a:noAutofit/>
          </a:bodyPr>
          <a:lstStyle/>
          <a:p>
            <a:r>
              <a:rPr lang="en-US"/>
              <a:t>Click icon to add picture</a:t>
            </a:r>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a:noAutofit/>
          </a:bodyPr>
          <a:lstStyle/>
          <a:p>
            <a:r>
              <a:rPr lang="en-US"/>
              <a:t>Click icon to add picture</a:t>
            </a:r>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a:noAutofit/>
          </a:bodyPr>
          <a:lstStyle/>
          <a:p>
            <a:r>
              <a:rPr lang="en-US"/>
              <a:t>Click icon to add picture</a:t>
            </a:r>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a:noAutofit/>
          </a:bodyPr>
          <a:lstStyle>
            <a:lvl1pPr>
              <a:defRPr sz="4800"/>
            </a:lvl1pPr>
          </a:lstStyle>
          <a:p>
            <a:r>
              <a:rPr lang="en-US"/>
              <a:t>Click to edit Master title style</a:t>
            </a:r>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a:lstStyle/>
          <a:p>
            <a:r>
              <a:rPr lang="en-US"/>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a:lstStyle/>
          <a:p>
            <a:fld id="{8C2E478F-E849-4A8C-AF1F-CBCC78A7CBFA}" type="slidenum">
              <a:rPr lang="en-US" smtClean="0"/>
              <a:t>‹#›</a:t>
            </a:fld>
            <a:endParaRPr lang="en-US"/>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a:defRPr sz="1400" baseline="0">
                <a:latin typeface="+mn-lt"/>
              </a:defRPr>
            </a:lvl1pPr>
          </a:lstStyle>
          <a:p>
            <a:r>
              <a:rPr lang="en-US"/>
              <a:t>Click to edit Master title style</a:t>
            </a:r>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a:noAutofit/>
          </a:bodyPr>
          <a:lstStyle>
            <a:lvl1pPr marL="0" indent="0" algn="ctr">
              <a:buNone/>
              <a:defRPr sz="3200"/>
            </a:lvl1pPr>
          </a:lstStyle>
          <a:p>
            <a:pPr lvl="0"/>
            <a:r>
              <a:rPr lang="en-US"/>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a:noAutofit/>
          </a:bodyPr>
          <a:lstStyle/>
          <a:p>
            <a:r>
              <a:rPr lang="en-US"/>
              <a:t>Click icon to add picture</a:t>
            </a:r>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a:noAutofit/>
          </a:bodyPr>
          <a:lstStyle/>
          <a:p>
            <a:r>
              <a:rPr lang="en-US"/>
              <a:t>Click icon to add picture</a:t>
            </a:r>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a:noAutofit/>
          </a:bodyPr>
          <a:lstStyle>
            <a:lvl1pPr marL="0" indent="0">
              <a:buNone/>
              <a:defRPr sz="2400"/>
            </a:lvl1pPr>
          </a:lstStyle>
          <a:p>
            <a:pPr lvl="0"/>
            <a:r>
              <a:rPr lang="en-US">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a:noAutofit/>
          </a:bodyPr>
          <a:lstStyle>
            <a:lvl1pPr marL="0" indent="0">
              <a:buNone/>
              <a:defRPr sz="2400"/>
            </a:lvl1pPr>
          </a:lstStyle>
          <a:p>
            <a:pPr lvl="0"/>
            <a:r>
              <a:rPr lang="en-US">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a:noAutofit/>
          </a:bodyPr>
          <a:lstStyle/>
          <a:p>
            <a:fld id="{8C2E478F-E849-4A8C-AF1F-CBCC78A7CBFA}" type="slidenum">
              <a:rPr lang="en-US" smtClean="0"/>
              <a:t>‹#›</a:t>
            </a:fld>
            <a:endParaRPr lang="en-US"/>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a:noAutofit/>
          </a:bodyPr>
          <a:lstStyle/>
          <a:p>
            <a:r>
              <a:rPr lang="en-US"/>
              <a:t>Click icon to add picture</a:t>
            </a:r>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a:noAutofit/>
          </a:bodyPr>
          <a:lstStyle/>
          <a:p>
            <a:r>
              <a:rPr lang="en-US"/>
              <a:t>Click icon to add picture</a:t>
            </a:r>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a:noAutofit/>
          </a:bodyPr>
          <a:lstStyle/>
          <a:p>
            <a:r>
              <a:rPr lang="en-US"/>
              <a:t>Click icon to add picture</a:t>
            </a:r>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a:noAutofit/>
          </a:bodyPr>
          <a:lstStyle>
            <a:lvl1pPr marL="0" indent="0">
              <a:buFont typeface="Wingdings" panose="05000000000000000000" pitchFamily="2" charset="2"/>
              <a:buNone/>
              <a:defRPr sz="24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a:noAutofit/>
          </a:bodyPr>
          <a:lstStyle/>
          <a:p>
            <a:fld id="{8C2E478F-E849-4A8C-AF1F-CBCC78A7CBFA}" type="slidenum">
              <a:rPr lang="en-US" smtClean="0"/>
              <a:t>‹#›</a:t>
            </a:fld>
            <a:endParaRPr lang="en-US"/>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hf hdr="0" ftr="0" dt="0"/>
  <p:txStyles>
    <p:titleStyle>
      <a:lvl1pPr algn="ctr" defTabSz="914400" rtl="0" eaLnBrk="1" latinLnBrk="0" hangingPunct="1">
        <a:lnSpc>
          <a:spcPct val="100000"/>
        </a:lnSpc>
        <a:spcBef>
          <a:spcPct val="0"/>
        </a:spcBef>
        <a:buNone/>
        <a:defRPr sz="3600" kern="1200"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ideo" Target="https://www.youtube.com/embed/aBNj0L3aLV8?start=323&amp;feature=oembed" TargetMode="Externa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ideo" Target="https://www.youtube.com/embed/5AMLja4qZkI?feature=oembed" TargetMode="Externa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6F3F-3A8B-CFFE-588E-DDC807BA71B1}"/>
              </a:ext>
            </a:extLst>
          </p:cNvPr>
          <p:cNvSpPr>
            <a:spLocks noGrp="1"/>
          </p:cNvSpPr>
          <p:nvPr>
            <p:ph type="ctrTitle"/>
          </p:nvPr>
        </p:nvSpPr>
        <p:spPr>
          <a:xfrm>
            <a:off x="476485" y="488950"/>
            <a:ext cx="11239029" cy="1727200"/>
          </a:xfrm>
        </p:spPr>
        <p:txBody>
          <a:bodyPr>
            <a:noAutofit/>
          </a:bodyPr>
          <a:lstStyle/>
          <a:p>
            <a:r>
              <a:rPr lang="en-US" sz="3200" b="1" dirty="0">
                <a:effectLst/>
                <a:latin typeface="Times New Roman" panose="02020603050405020304" pitchFamily="18" charset="0"/>
                <a:cs typeface="Times New Roman" panose="02020603050405020304" pitchFamily="18" charset="0"/>
              </a:rPr>
              <a:t>Adaptive Time Delay for Improving Player Experience and Fairness in First-Person Shooter Games with Network Latency</a:t>
            </a:r>
            <a:endParaRPr lang="en-US" sz="32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FA3EA44-96FC-258E-983B-0375BB3DBA9D}"/>
              </a:ext>
            </a:extLst>
          </p:cNvPr>
          <p:cNvSpPr txBox="1"/>
          <p:nvPr/>
        </p:nvSpPr>
        <p:spPr>
          <a:xfrm>
            <a:off x="718457" y="2951946"/>
            <a:ext cx="10755086" cy="1200329"/>
          </a:xfrm>
          <a:prstGeom prst="rect">
            <a:avLst/>
          </a:prstGeom>
          <a:noFill/>
        </p:spPr>
        <p:txBody>
          <a:bodyPr wrap="square">
            <a:spAutoFit/>
          </a:bodyPr>
          <a:lstStyle/>
          <a:p>
            <a:pPr algn="ctr"/>
            <a:r>
              <a:rPr lang="en-US" sz="3600" dirty="0">
                <a:solidFill>
                  <a:srgbClr val="C41230"/>
                </a:solidFill>
                <a:latin typeface="Times New Roman" panose="02020603050405020304" pitchFamily="18" charset="0"/>
                <a:cs typeface="Times New Roman" panose="02020603050405020304" pitchFamily="18" charset="0"/>
              </a:rPr>
              <a:t>Samin Shahriar Tokey</a:t>
            </a:r>
            <a:r>
              <a:rPr lang="en-US" sz="3600" dirty="0">
                <a:latin typeface="Times New Roman" panose="02020603050405020304" pitchFamily="18" charset="0"/>
                <a:cs typeface="Times New Roman" panose="02020603050405020304" pitchFamily="18" charset="0"/>
              </a:rPr>
              <a:t>, </a:t>
            </a:r>
            <a:r>
              <a:rPr lang="en-US" sz="3600" dirty="0">
                <a:solidFill>
                  <a:srgbClr val="76B900"/>
                </a:solidFill>
                <a:latin typeface="Times New Roman" panose="02020603050405020304" pitchFamily="18" charset="0"/>
                <a:cs typeface="Times New Roman" panose="02020603050405020304" pitchFamily="18" charset="0"/>
              </a:rPr>
              <a:t>Ben Boudaoud</a:t>
            </a:r>
            <a:r>
              <a:rPr lang="en-US" sz="3600" dirty="0">
                <a:latin typeface="Times New Roman" panose="02020603050405020304" pitchFamily="18" charset="0"/>
                <a:cs typeface="Times New Roman" panose="02020603050405020304" pitchFamily="18" charset="0"/>
              </a:rPr>
              <a:t>, </a:t>
            </a:r>
            <a:r>
              <a:rPr lang="en-US" sz="3600" b="1" dirty="0">
                <a:solidFill>
                  <a:srgbClr val="76B900"/>
                </a:solidFill>
                <a:latin typeface="Times New Roman" panose="02020603050405020304" pitchFamily="18" charset="0"/>
                <a:cs typeface="Times New Roman" panose="02020603050405020304" pitchFamily="18" charset="0"/>
              </a:rPr>
              <a:t>Josef Spjut</a:t>
            </a:r>
            <a:r>
              <a:rPr lang="en-US" sz="3600" dirty="0">
                <a:latin typeface="Times New Roman" panose="02020603050405020304" pitchFamily="18" charset="0"/>
                <a:cs typeface="Times New Roman" panose="02020603050405020304" pitchFamily="18" charset="0"/>
              </a:rPr>
              <a:t>, </a:t>
            </a:r>
            <a:r>
              <a:rPr lang="en-US" sz="3600" dirty="0">
                <a:solidFill>
                  <a:srgbClr val="C41230"/>
                </a:solidFill>
                <a:latin typeface="Times New Roman" panose="02020603050405020304" pitchFamily="18" charset="0"/>
                <a:cs typeface="Times New Roman" panose="02020603050405020304" pitchFamily="18" charset="0"/>
              </a:rPr>
              <a:t>Mark Claypool</a:t>
            </a:r>
          </a:p>
        </p:txBody>
      </p:sp>
      <p:pic>
        <p:nvPicPr>
          <p:cNvPr id="4" name="Picture 4" descr="Marketing Communications Resources &amp; Tools | Worcester ...">
            <a:extLst>
              <a:ext uri="{FF2B5EF4-FFF2-40B4-BE49-F238E27FC236}">
                <a16:creationId xmlns:a16="http://schemas.microsoft.com/office/drawing/2014/main" id="{BAA524F0-FBA2-42B1-BBF8-B81185784E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85" y="5048990"/>
            <a:ext cx="2095030" cy="1531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VIDIA logo horizontal format">
            <a:extLst>
              <a:ext uri="{FF2B5EF4-FFF2-40B4-BE49-F238E27FC236}">
                <a16:creationId xmlns:a16="http://schemas.microsoft.com/office/drawing/2014/main" id="{20FF690A-C966-55E0-4170-357EECDC11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980" y="5050614"/>
            <a:ext cx="2723535" cy="15303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8207221-0043-C923-C005-5FBF2F2234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7003" y="5475645"/>
            <a:ext cx="2177993" cy="793351"/>
          </a:xfrm>
          <a:prstGeom prst="rect">
            <a:avLst/>
          </a:prstGeom>
        </p:spPr>
      </p:pic>
    </p:spTree>
    <p:extLst>
      <p:ext uri="{BB962C8B-B14F-4D97-AF65-F5344CB8AC3E}">
        <p14:creationId xmlns:p14="http://schemas.microsoft.com/office/powerpoint/2010/main" val="3293579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Adaptive Time Delay</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10</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666750" y="938585"/>
            <a:ext cx="108585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Detecting player interaction</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Delay is ON only when players can potentially interact — line of sight or proximity checks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When no interaction is possible, delay turns OFF — low-latency players keep their responsiveness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Delay is added as input latency to all player actions</a:t>
            </a:r>
          </a:p>
          <a:p>
            <a:pPr marL="285750" lvl="0" indent="-285750" eaLnBrk="0" fontAlgn="base" hangingPunct="0">
              <a:spcBef>
                <a:spcPts val="400"/>
              </a:spcBef>
              <a:spcAft>
                <a:spcPct val="0"/>
              </a:spcAft>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How delay is added / removed</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Instant</a:t>
            </a:r>
            <a:r>
              <a:rPr lang="en-US" sz="2800" dirty="0">
                <a:latin typeface="Times New Roman" panose="02020603050405020304" pitchFamily="18" charset="0"/>
                <a:cs typeface="Times New Roman" panose="02020603050405020304" pitchFamily="18" charset="0"/>
              </a:rPr>
              <a:t> — next frame</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Abrupt</a:t>
            </a:r>
            <a:r>
              <a:rPr lang="en-US" sz="2800" dirty="0">
                <a:latin typeface="Times New Roman" panose="02020603050405020304" pitchFamily="18" charset="0"/>
                <a:cs typeface="Times New Roman" panose="02020603050405020304" pitchFamily="18" charset="0"/>
              </a:rPr>
              <a:t> — within 50–100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Smooth</a:t>
            </a:r>
            <a:r>
              <a:rPr lang="en-US" sz="2800" dirty="0">
                <a:latin typeface="Times New Roman" panose="02020603050405020304" pitchFamily="18" charset="0"/>
                <a:cs typeface="Times New Roman" panose="02020603050405020304" pitchFamily="18" charset="0"/>
              </a:rPr>
              <a:t> — gradually over 1–2 seconds</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Keep on/off</a:t>
            </a:r>
            <a:r>
              <a:rPr lang="en-US" sz="2800" dirty="0">
                <a:latin typeface="Times New Roman" panose="02020603050405020304" pitchFamily="18" charset="0"/>
                <a:cs typeface="Times New Roman" panose="02020603050405020304" pitchFamily="18" charset="0"/>
              </a:rPr>
              <a:t> — hold state for at least 2 seconds</a:t>
            </a:r>
          </a:p>
        </p:txBody>
      </p:sp>
    </p:spTree>
    <p:extLst>
      <p:ext uri="{BB962C8B-B14F-4D97-AF65-F5344CB8AC3E}">
        <p14:creationId xmlns:p14="http://schemas.microsoft.com/office/powerpoint/2010/main" val="164421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arn(inVertical)">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barn(inVertical)">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barn(inVertical)">
                                      <p:cBhvr>
                                        <p:cTn id="27" dur="5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barn(inVertical)">
                                      <p:cBhvr>
                                        <p:cTn id="32" dur="500"/>
                                        <p:tgtEl>
                                          <p:spTgt spid="1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barn(inVertical)">
                                      <p:cBhvr>
                                        <p:cTn id="37" dur="500"/>
                                        <p:tgtEl>
                                          <p:spTgt spid="10">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barn(inVertical)">
                                      <p:cBhvr>
                                        <p:cTn id="42" dur="500"/>
                                        <p:tgtEl>
                                          <p:spTgt spid="10">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0">
                                            <p:txEl>
                                              <p:pRg st="9" end="9"/>
                                            </p:txEl>
                                          </p:spTgt>
                                        </p:tgtEl>
                                        <p:attrNameLst>
                                          <p:attrName>style.visibility</p:attrName>
                                        </p:attrNameLst>
                                      </p:cBhvr>
                                      <p:to>
                                        <p:strVal val="visible"/>
                                      </p:to>
                                    </p:set>
                                    <p:animEffect transition="in" filter="barn(inVertical)">
                                      <p:cBhvr>
                                        <p:cTn id="47"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Zombiefield</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11</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812800"/>
            <a:ext cx="11430000" cy="3108543"/>
          </a:xfrm>
          <a:prstGeom prst="rect">
            <a:avLst/>
          </a:prstGeom>
          <a:noFill/>
          <a:ln>
            <a:noFill/>
          </a:ln>
        </p:spPr>
        <p:txBody>
          <a:bodyPr wrap="square">
            <a:spAutoFit/>
          </a:bodyPr>
          <a:lstStyle/>
          <a:p>
            <a:pPr marL="285750" indent="-285750">
              <a:buFont typeface="Arial" panose="020B0604020202020204" pitchFamily="34" charset="0"/>
              <a:buChar char="•"/>
            </a:pPr>
            <a:r>
              <a:rPr lang="en-US" sz="2800" dirty="0"/>
              <a:t>Single-player survival shooter featuring endless waves of both standard (local) zombies and stronger "networked" zombies. </a:t>
            </a:r>
          </a:p>
          <a:p>
            <a:pPr marL="285750" indent="-285750">
              <a:buFont typeface="Arial" panose="020B0604020202020204" pitchFamily="34" charset="0"/>
              <a:buChar char="•"/>
            </a:pPr>
            <a:r>
              <a:rPr lang="en-US" sz="2800" b="1" dirty="0"/>
              <a:t>Scoring</a:t>
            </a:r>
            <a:r>
              <a:rPr lang="en-US" sz="2800" dirty="0"/>
              <a:t>: 1 point for every second of survival and 10 points for each zombie kill. </a:t>
            </a:r>
          </a:p>
          <a:p>
            <a:pPr marL="285750" indent="-285750">
              <a:buFont typeface="Arial" panose="020B0604020202020204" pitchFamily="34" charset="0"/>
              <a:buChar char="•"/>
            </a:pPr>
            <a:r>
              <a:rPr lang="en-US" sz="2800" dirty="0"/>
              <a:t>Dying forces a respawn and resets your score entirely back to 0. </a:t>
            </a:r>
          </a:p>
          <a:p>
            <a:pPr marL="285750" indent="-285750">
              <a:buFont typeface="Arial" panose="020B0604020202020204" pitchFamily="34" charset="0"/>
              <a:buChar char="•"/>
            </a:pPr>
            <a:r>
              <a:rPr lang="en-US" sz="2800" b="1" dirty="0"/>
              <a:t>Delay Trigger</a:t>
            </a:r>
            <a:r>
              <a:rPr lang="en-US" sz="2800" dirty="0"/>
              <a:t>: by a visibility check from the player to the networked zombies.</a:t>
            </a:r>
          </a:p>
        </p:txBody>
      </p:sp>
      <p:pic>
        <p:nvPicPr>
          <p:cNvPr id="6" name="Online Media 1" title="Zombiefield [Test Build] - Gameplay - A Zombie Shooter Game Made with Unreal Engine 5">
            <a:hlinkClick r:id="" action="ppaction://media"/>
            <a:extLst>
              <a:ext uri="{FF2B5EF4-FFF2-40B4-BE49-F238E27FC236}">
                <a16:creationId xmlns:a16="http://schemas.microsoft.com/office/drawing/2014/main" id="{3B4A3DE2-CB4D-51BB-2CEE-BC151A5BB077}"/>
              </a:ext>
            </a:extLst>
          </p:cNvPr>
          <p:cNvPicPr>
            <a:picLocks noRot="1" noChangeAspect="1"/>
          </p:cNvPicPr>
          <p:nvPr>
            <a:videoFile r:link="rId1"/>
          </p:nvPr>
        </p:nvPicPr>
        <p:blipFill>
          <a:blip r:embed="rId4"/>
          <a:stretch>
            <a:fillRect/>
          </a:stretch>
        </p:blipFill>
        <p:spPr>
          <a:xfrm>
            <a:off x="3198536" y="3482258"/>
            <a:ext cx="5794928" cy="3274142"/>
          </a:xfrm>
          <a:prstGeom prst="rect">
            <a:avLst/>
          </a:prstGeom>
        </p:spPr>
      </p:pic>
    </p:spTree>
    <p:extLst>
      <p:ext uri="{BB962C8B-B14F-4D97-AF65-F5344CB8AC3E}">
        <p14:creationId xmlns:p14="http://schemas.microsoft.com/office/powerpoint/2010/main" val="154081659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charRg st="327" end="327"/>
                                            </p:txEl>
                                          </p:spTgt>
                                        </p:tgtEl>
                                        <p:attrNameLst>
                                          <p:attrName>style.visibility</p:attrName>
                                        </p:attrNameLst>
                                      </p:cBhvr>
                                      <p:to>
                                        <p:strVal val="visible"/>
                                      </p:to>
                                    </p:set>
                                    <p:animEffect transition="in" filter="fade">
                                      <p:cBhvr>
                                        <p:cTn id="32" dur="500"/>
                                        <p:tgtEl>
                                          <p:spTgt spid="5">
                                            <p:txEl>
                                              <p:charRg st="327" end="32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6"/>
                  </p:tgtEl>
                </p:cond>
              </p:nextCondLst>
            </p:seq>
            <p:video>
              <p:cMediaNode vol="80000">
                <p:cTn id="42" fill="hold" display="0">
                  <p:stCondLst>
                    <p:cond delay="indefinite"/>
                  </p:stCondLst>
                </p:cTn>
                <p:tgtEl>
                  <p:spTgt spid="6"/>
                </p:tgtEl>
              </p:cMediaNode>
            </p:video>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Last Stand</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12</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800100"/>
            <a:ext cx="11430000" cy="1938992"/>
          </a:xfrm>
          <a:prstGeom prst="rect">
            <a:avLst/>
          </a:prstGeom>
          <a:noFill/>
          <a:ln>
            <a:noFill/>
          </a:ln>
        </p:spPr>
        <p:txBody>
          <a:bodyPr wrap="square">
            <a:spAutoFit/>
          </a:bodyPr>
          <a:lstStyle/>
          <a:p>
            <a:pPr marL="342900" indent="-342900">
              <a:buFont typeface="Arial" panose="020B0604020202020204" pitchFamily="34" charset="0"/>
              <a:buChar char="•"/>
            </a:pPr>
            <a:r>
              <a:rPr lang="en-US" sz="2400" dirty="0"/>
              <a:t>1v1 tactical deathmatch in an abandoned hangar where players track enemies using directional UI alerts. </a:t>
            </a:r>
          </a:p>
          <a:p>
            <a:pPr marL="342900" indent="-342900">
              <a:buFont typeface="Arial" panose="020B0604020202020204" pitchFamily="34" charset="0"/>
              <a:buChar char="•"/>
            </a:pPr>
            <a:r>
              <a:rPr lang="en-US" sz="2400" b="1" dirty="0"/>
              <a:t>Scoring:</a:t>
            </a:r>
            <a:r>
              <a:rPr lang="en-US" sz="2400" dirty="0"/>
              <a:t> 1 point for a confirmed hit, 5 points for a headshot, and 10 points for a kill. </a:t>
            </a:r>
          </a:p>
          <a:p>
            <a:pPr marL="342900" indent="-342900">
              <a:buFont typeface="Arial" panose="020B0604020202020204" pitchFamily="34" charset="0"/>
              <a:buChar char="•"/>
            </a:pPr>
            <a:r>
              <a:rPr lang="en-US" sz="2400" dirty="0"/>
              <a:t>All scores, kills, and deaths are reset at the end of each round. </a:t>
            </a:r>
          </a:p>
          <a:p>
            <a:pPr marL="342900" indent="-342900">
              <a:buFont typeface="Arial" panose="020B0604020202020204" pitchFamily="34" charset="0"/>
              <a:buChar char="•"/>
            </a:pPr>
            <a:r>
              <a:rPr lang="en-US" sz="2400" b="1" dirty="0"/>
              <a:t>Delay Trigger:</a:t>
            </a:r>
            <a:r>
              <a:rPr lang="en-US" sz="2400" dirty="0"/>
              <a:t> Determined by a visibility check between the players. </a:t>
            </a:r>
          </a:p>
        </p:txBody>
      </p:sp>
      <p:pic>
        <p:nvPicPr>
          <p:cNvPr id="3" name="Online Media 1" title="Last Stand - Game Demo">
            <a:hlinkClick r:id="" action="ppaction://media"/>
            <a:extLst>
              <a:ext uri="{FF2B5EF4-FFF2-40B4-BE49-F238E27FC236}">
                <a16:creationId xmlns:a16="http://schemas.microsoft.com/office/drawing/2014/main" id="{D179342B-33E0-7E1A-9BC1-54A4DB6C2F33}"/>
              </a:ext>
            </a:extLst>
          </p:cNvPr>
          <p:cNvPicPr>
            <a:picLocks noRot="1" noChangeAspect="1"/>
          </p:cNvPicPr>
          <p:nvPr>
            <a:videoFile r:link="rId1"/>
          </p:nvPr>
        </p:nvPicPr>
        <p:blipFill>
          <a:blip r:embed="rId4"/>
          <a:stretch>
            <a:fillRect/>
          </a:stretch>
        </p:blipFill>
        <p:spPr>
          <a:xfrm>
            <a:off x="2535070" y="2809568"/>
            <a:ext cx="7121860" cy="4023860"/>
          </a:xfrm>
          <a:prstGeom prst="rect">
            <a:avLst/>
          </a:prstGeom>
        </p:spPr>
      </p:pic>
    </p:spTree>
    <p:extLst>
      <p:ext uri="{BB962C8B-B14F-4D97-AF65-F5344CB8AC3E}">
        <p14:creationId xmlns:p14="http://schemas.microsoft.com/office/powerpoint/2010/main" val="14844098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3"/>
                                        </p:tgtEl>
                                      </p:cBhvr>
                                    </p:cmd>
                                  </p:childTnLst>
                                </p:cTn>
                              </p:par>
                            </p:childTnLst>
                          </p:cTn>
                        </p:par>
                      </p:childTnLst>
                    </p:cTn>
                  </p:par>
                </p:childTnLst>
              </p:cTn>
              <p:nextCondLst>
                <p:cond evt="onClick" delay="0">
                  <p:tgtEl>
                    <p:spTgt spid="3"/>
                  </p:tgtEl>
                </p:cond>
              </p:nextCondLst>
            </p:seq>
            <p:video>
              <p:cMediaNode vol="80000">
                <p:cTn id="37" fill="hold" display="0">
                  <p:stCondLst>
                    <p:cond delay="indefinite"/>
                  </p:stCondLst>
                </p:cTn>
                <p:tgtEl>
                  <p:spTgt spid="3"/>
                </p:tgtEl>
              </p:cMediaNode>
            </p:vide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FAAB2787-6A77-4A87-993D-DDAF924185B5}"/>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Color Clash</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latin typeface="Times New Roman"/>
                <a:cs typeface="Times New Roman"/>
              </a:rPr>
              <a:t>13</a:t>
            </a:fld>
            <a:endParaRPr lang="en-US">
              <a:latin typeface="Times New Roman"/>
              <a:cs typeface="Times New Roman"/>
            </a:endParaRPr>
          </a:p>
        </p:txBody>
      </p:sp>
      <p:sp>
        <p:nvSpPr>
          <p:cNvPr id="5" name="TextBox 4">
            <a:extLst>
              <a:ext uri="{FF2B5EF4-FFF2-40B4-BE49-F238E27FC236}">
                <a16:creationId xmlns:a16="http://schemas.microsoft.com/office/drawing/2014/main" id="{52552442-7765-46CD-4210-5A89D68FCD95}"/>
              </a:ext>
            </a:extLst>
          </p:cNvPr>
          <p:cNvSpPr txBox="1"/>
          <p:nvPr/>
        </p:nvSpPr>
        <p:spPr>
          <a:xfrm>
            <a:off x="381000" y="619842"/>
            <a:ext cx="11430000" cy="2677656"/>
          </a:xfrm>
          <a:prstGeom prst="rect">
            <a:avLst/>
          </a:prstGeom>
          <a:noFill/>
          <a:ln>
            <a:noFill/>
          </a:ln>
        </p:spPr>
        <p:txBody>
          <a:bodyPr wrap="square">
            <a:spAutoFit/>
          </a:bodyPr>
          <a:lstStyle/>
          <a:p>
            <a:pPr marL="285750" indent="-285750">
              <a:buFont typeface="Arial" panose="020B0604020202020204" pitchFamily="34" charset="0"/>
              <a:buChar char="•"/>
            </a:pPr>
            <a:r>
              <a:rPr lang="en-US" sz="2800" dirty="0"/>
              <a:t>1v1 first person with paintable tiles than alter </a:t>
            </a:r>
            <a:r>
              <a:rPr lang="en-US" sz="2800"/>
              <a:t>player speed.</a:t>
            </a:r>
            <a:endParaRPr lang="en-US" sz="2800" dirty="0"/>
          </a:p>
          <a:p>
            <a:pPr marL="285750" indent="-285750">
              <a:buFont typeface="Arial" panose="020B0604020202020204" pitchFamily="34" charset="0"/>
              <a:buChar char="•"/>
            </a:pPr>
            <a:r>
              <a:rPr lang="en-US" sz="2800" dirty="0"/>
              <a:t>Your color speeds you up, the opponent's color slows you down.</a:t>
            </a:r>
          </a:p>
          <a:p>
            <a:pPr marL="285750" indent="-285750">
              <a:buFont typeface="Arial" panose="020B0604020202020204" pitchFamily="34" charset="0"/>
              <a:buChar char="•"/>
            </a:pPr>
            <a:r>
              <a:rPr lang="en-US" sz="2800" b="1" dirty="0"/>
              <a:t>Scoring:</a:t>
            </a:r>
            <a:r>
              <a:rPr lang="en-US" sz="2800" dirty="0"/>
              <a:t> 1 point for eliminating the opponent (a single hit results in an elimination). </a:t>
            </a:r>
          </a:p>
          <a:p>
            <a:pPr marL="285750" indent="-285750">
              <a:buFont typeface="Arial" panose="020B0604020202020204" pitchFamily="34" charset="0"/>
              <a:buChar char="•"/>
            </a:pPr>
            <a:r>
              <a:rPr lang="en-US" sz="2800" dirty="0"/>
              <a:t>The player with the most eliminations at the end of the round wins. </a:t>
            </a:r>
          </a:p>
          <a:p>
            <a:pPr marL="285750" indent="-285750">
              <a:buFont typeface="Arial" panose="020B0604020202020204" pitchFamily="34" charset="0"/>
              <a:buChar char="•"/>
            </a:pPr>
            <a:r>
              <a:rPr lang="en-US" sz="2800" b="1" dirty="0"/>
              <a:t>Delay Trigger:</a:t>
            </a:r>
            <a:r>
              <a:rPr lang="en-US" sz="2800" dirty="0"/>
              <a:t> Determined by proximity and line-of-sight checks. </a:t>
            </a:r>
          </a:p>
        </p:txBody>
      </p:sp>
      <p:pic>
        <p:nvPicPr>
          <p:cNvPr id="4" name="MQP_FPS_Game_Blue">
            <a:hlinkClick r:id="" action="ppaction://media"/>
            <a:extLst>
              <a:ext uri="{FF2B5EF4-FFF2-40B4-BE49-F238E27FC236}">
                <a16:creationId xmlns:a16="http://schemas.microsoft.com/office/drawing/2014/main" id="{4ACF902D-D37B-756A-E137-F76BFE0A1CF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0046" y="3429000"/>
            <a:ext cx="6391908" cy="3369069"/>
          </a:xfrm>
          <a:prstGeom prst="rect">
            <a:avLst/>
          </a:prstGeom>
        </p:spPr>
      </p:pic>
    </p:spTree>
    <p:extLst>
      <p:ext uri="{BB962C8B-B14F-4D97-AF65-F5344CB8AC3E}">
        <p14:creationId xmlns:p14="http://schemas.microsoft.com/office/powerpoint/2010/main" val="42226008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charRg st="316" end="316"/>
                                            </p:txEl>
                                          </p:spTgt>
                                        </p:tgtEl>
                                        <p:attrNameLst>
                                          <p:attrName>style.visibility</p:attrName>
                                        </p:attrNameLst>
                                      </p:cBhvr>
                                      <p:to>
                                        <p:strVal val="visible"/>
                                      </p:to>
                                    </p:set>
                                    <p:animEffect transition="in" filter="fade">
                                      <p:cBhvr>
                                        <p:cTn id="37" dur="500"/>
                                        <p:tgtEl>
                                          <p:spTgt spid="5">
                                            <p:txEl>
                                              <p:charRg st="316" end="31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798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4"/>
                </p:tgtEl>
              </p:cMediaNode>
            </p:video>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2" presetClass="mediacall" presetSubtype="0" fill="hold" nodeType="clickEffect">
                                  <p:stCondLst>
                                    <p:cond delay="0"/>
                                  </p:stCondLst>
                                  <p:childTnLst>
                                    <p:cmd type="call" cmd="togglePause">
                                      <p:cBhvr>
                                        <p:cTn id="47"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Experiment Design</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14</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456750"/>
            <a:ext cx="10858500" cy="4452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Within-subjects studies with controlled latency</a:t>
            </a:r>
          </a:p>
          <a:p>
            <a:pPr marL="285750" lvl="0" indent="-285750" eaLnBrk="0" fontAlgn="base" hangingPunct="0">
              <a:spcBef>
                <a:spcPts val="400"/>
              </a:spcBef>
              <a:spcAft>
                <a:spcPct val="0"/>
              </a:spcAft>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Zombiefield</a:t>
            </a:r>
            <a:r>
              <a:rPr lang="en-US" sz="2800" dirty="0">
                <a:latin typeface="Times New Roman" panose="02020603050405020304" pitchFamily="18" charset="0"/>
                <a:cs typeface="Times New Roman" panose="02020603050405020304" pitchFamily="18" charset="0"/>
              </a:rPr>
              <a:t> — 16 rounds × 75 s · latency 0 / 50 / 100 / 150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Last Stand — 20 rounds × 80 s · latency 0 / 100 / 200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Color Clash — 24 rounds × 50 s · latency 0 / 50 / 100 / 150 </a:t>
            </a:r>
            <a:r>
              <a:rPr lang="en-US" sz="2800" dirty="0" err="1">
                <a:latin typeface="Times New Roman" panose="02020603050405020304" pitchFamily="18" charset="0"/>
                <a:cs typeface="Times New Roman" panose="02020603050405020304" pitchFamily="18" charset="0"/>
              </a:rPr>
              <a:t>ms</a:t>
            </a:r>
            <a:endParaRPr lang="en-US" sz="2800" dirty="0">
              <a:latin typeface="Times New Roman" panose="02020603050405020304" pitchFamily="18" charset="0"/>
              <a:cs typeface="Times New Roman" panose="02020603050405020304" pitchFamily="18" charset="0"/>
            </a:endParaRPr>
          </a:p>
          <a:p>
            <a:pPr marL="285750" lvl="0" indent="-285750" eaLnBrk="0" fontAlgn="base" hangingPunct="0">
              <a:spcBef>
                <a:spcPts val="400"/>
              </a:spcBef>
              <a:spcAft>
                <a:spcPct val="0"/>
              </a:spcAft>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Round conditions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 latency · unfair (only one player lagged) · fixed time delay · adaptive time delay</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Condition order randomized across users · practice round first</a:t>
            </a:r>
          </a:p>
        </p:txBody>
      </p:sp>
    </p:spTree>
    <p:extLst>
      <p:ext uri="{BB962C8B-B14F-4D97-AF65-F5344CB8AC3E}">
        <p14:creationId xmlns:p14="http://schemas.microsoft.com/office/powerpoint/2010/main" val="17846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barn(inVertical)">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barn(inVertical)">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5" end="5"/>
                                            </p:txEl>
                                          </p:spTgt>
                                        </p:tgtEl>
                                        <p:attrNameLst>
                                          <p:attrName>style.visibility</p:attrName>
                                        </p:attrNameLst>
                                      </p:cBhvr>
                                      <p:to>
                                        <p:strVal val="visible"/>
                                      </p:to>
                                    </p:set>
                                    <p:animEffect transition="in" filter="barn(inVertical)">
                                      <p:cBhvr>
                                        <p:cTn id="2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Quality of Experience &amp; Fairness Ratings</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15</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220790"/>
            <a:ext cx="108585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Two questions after every round</a:t>
            </a:r>
          </a:p>
          <a:p>
            <a:pPr marL="285750" lvl="0" indent="-285750" eaLnBrk="0" fontAlgn="base" hangingPunct="0">
              <a:spcBef>
                <a:spcPts val="400"/>
              </a:spcBef>
              <a:spcAft>
                <a:spcPct val="0"/>
              </a:spcAft>
              <a:buFont typeface="Arial" panose="020B0604020202020204" pitchFamily="34" charset="0"/>
              <a:buChar char="•"/>
            </a:pPr>
            <a:r>
              <a:rPr lang="en-US" sz="2800" b="1" dirty="0" err="1">
                <a:latin typeface="Times New Roman" panose="02020603050405020304" pitchFamily="18" charset="0"/>
                <a:cs typeface="Times New Roman" panose="02020603050405020304" pitchFamily="18" charset="0"/>
              </a:rPr>
              <a:t>Zombiefield</a:t>
            </a:r>
            <a:endParaRPr lang="en-US" sz="2800" b="1" dirty="0">
              <a:latin typeface="Times New Roman" panose="02020603050405020304" pitchFamily="18" charset="0"/>
              <a:cs typeface="Times New Roman" panose="02020603050405020304" pitchFamily="18" charset="0"/>
            </a:endParaRP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“Rate your Quality of Experience” 1 (Low) – 5 (High)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“Was this experience acceptable?” (Yes / No)</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Last Stand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Rate how laggy the round felt” 1 (Very Laggy) – 5 (Very Smooth) ·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“Was the round fair?” (Yes / No)</a:t>
            </a:r>
          </a:p>
          <a:p>
            <a:pPr marL="285750" lvl="0" indent="-285750" eaLnBrk="0" fontAlgn="base" hangingPunct="0">
              <a:spcBef>
                <a:spcPts val="400"/>
              </a:spcBef>
              <a:spcAft>
                <a:spcPct val="0"/>
              </a:spcAft>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Color Clash</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“How much lag did you feel?” 1 – 5, inverted to </a:t>
            </a:r>
            <a:r>
              <a:rPr lang="en-US" sz="2800" dirty="0" err="1">
                <a:latin typeface="Times New Roman" panose="02020603050405020304" pitchFamily="18" charset="0"/>
                <a:cs typeface="Times New Roman" panose="02020603050405020304" pitchFamily="18" charset="0"/>
              </a:rPr>
              <a:t>QoE</a:t>
            </a:r>
            <a:r>
              <a:rPr lang="en-US" sz="2800" dirty="0">
                <a:latin typeface="Times New Roman" panose="02020603050405020304" pitchFamily="18" charset="0"/>
                <a:cs typeface="Times New Roman" panose="02020603050405020304" pitchFamily="18" charset="0"/>
              </a:rPr>
              <a:t> </a:t>
            </a:r>
          </a:p>
          <a:p>
            <a:pPr marL="742950" lvl="1"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“Rate the fairness” −5 (Unfair) – +5 (Fair)</a:t>
            </a:r>
          </a:p>
        </p:txBody>
      </p:sp>
    </p:spTree>
    <p:extLst>
      <p:ext uri="{BB962C8B-B14F-4D97-AF65-F5344CB8AC3E}">
        <p14:creationId xmlns:p14="http://schemas.microsoft.com/office/powerpoint/2010/main" val="94526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arn(inVertical)">
                                      <p:cBhvr>
                                        <p:cTn id="12" dur="500"/>
                                        <p:tgtEl>
                                          <p:spTgt spid="10">
                                            <p:txEl>
                                              <p:pRg st="1" end="1"/>
                                            </p:txEl>
                                          </p:spTgt>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barn(inVertical)">
                                      <p:cBhvr>
                                        <p:cTn id="16" dur="500"/>
                                        <p:tgtEl>
                                          <p:spTgt spid="10">
                                            <p:txEl>
                                              <p:pRg st="2" end="2"/>
                                            </p:txEl>
                                          </p:spTgt>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barn(inVertical)">
                                      <p:cBhvr>
                                        <p:cTn id="20" dur="500"/>
                                        <p:tgtEl>
                                          <p:spTgt spid="10">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barn(inVertical)">
                                      <p:cBhvr>
                                        <p:cTn id="25" dur="500"/>
                                        <p:tgtEl>
                                          <p:spTgt spid="10">
                                            <p:txEl>
                                              <p:pRg st="4" end="4"/>
                                            </p:txEl>
                                          </p:spTgt>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animEffect transition="in" filter="barn(inVertical)">
                                      <p:cBhvr>
                                        <p:cTn id="29" dur="500"/>
                                        <p:tgtEl>
                                          <p:spTgt spid="10">
                                            <p:txEl>
                                              <p:pRg st="5" end="5"/>
                                            </p:txEl>
                                          </p:spTgt>
                                        </p:tgtEl>
                                      </p:cBhvr>
                                    </p:animEffect>
                                  </p:childTnLst>
                                </p:cTn>
                              </p:par>
                            </p:childTnLst>
                          </p:cTn>
                        </p:par>
                        <p:par>
                          <p:cTn id="30" fill="hold">
                            <p:stCondLst>
                              <p:cond delay="1000"/>
                            </p:stCondLst>
                            <p:childTnLst>
                              <p:par>
                                <p:cTn id="31" presetID="16" presetClass="entr" presetSubtype="21" fill="hold" nodeType="after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animEffect transition="in" filter="barn(inVertical)">
                                      <p:cBhvr>
                                        <p:cTn id="33" dur="500"/>
                                        <p:tgtEl>
                                          <p:spTgt spid="10">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xEl>
                                              <p:pRg st="7" end="7"/>
                                            </p:txEl>
                                          </p:spTgt>
                                        </p:tgtEl>
                                        <p:attrNameLst>
                                          <p:attrName>style.visibility</p:attrName>
                                        </p:attrNameLst>
                                      </p:cBhvr>
                                      <p:to>
                                        <p:strVal val="visible"/>
                                      </p:to>
                                    </p:set>
                                    <p:animEffect transition="in" filter="barn(inVertical)">
                                      <p:cBhvr>
                                        <p:cTn id="38" dur="500"/>
                                        <p:tgtEl>
                                          <p:spTgt spid="10">
                                            <p:txEl>
                                              <p:pRg st="7" end="7"/>
                                            </p:txEl>
                                          </p:spTgt>
                                        </p:tgtEl>
                                      </p:cBhvr>
                                    </p:animEffect>
                                  </p:childTnLst>
                                </p:cTn>
                              </p:par>
                            </p:childTnLst>
                          </p:cTn>
                        </p:par>
                        <p:par>
                          <p:cTn id="39" fill="hold">
                            <p:stCondLst>
                              <p:cond delay="500"/>
                            </p:stCondLst>
                            <p:childTnLst>
                              <p:par>
                                <p:cTn id="40" presetID="16" presetClass="entr" presetSubtype="21" fill="hold" nodeType="after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barn(inVertical)">
                                      <p:cBhvr>
                                        <p:cTn id="42" dur="500"/>
                                        <p:tgtEl>
                                          <p:spTgt spid="10">
                                            <p:txEl>
                                              <p:pRg st="8" end="8"/>
                                            </p:txEl>
                                          </p:spTgt>
                                        </p:tgtEl>
                                      </p:cBhvr>
                                    </p:animEffect>
                                  </p:childTnLst>
                                </p:cTn>
                              </p:par>
                            </p:childTnLst>
                          </p:cTn>
                        </p:par>
                        <p:par>
                          <p:cTn id="43" fill="hold">
                            <p:stCondLst>
                              <p:cond delay="1000"/>
                            </p:stCondLst>
                            <p:childTnLst>
                              <p:par>
                                <p:cTn id="44" presetID="16" presetClass="entr" presetSubtype="21" fill="hold" nodeType="afterEffect">
                                  <p:stCondLst>
                                    <p:cond delay="0"/>
                                  </p:stCondLst>
                                  <p:childTnLst>
                                    <p:set>
                                      <p:cBhvr>
                                        <p:cTn id="45" dur="1" fill="hold">
                                          <p:stCondLst>
                                            <p:cond delay="0"/>
                                          </p:stCondLst>
                                        </p:cTn>
                                        <p:tgtEl>
                                          <p:spTgt spid="10">
                                            <p:txEl>
                                              <p:pRg st="9" end="9"/>
                                            </p:txEl>
                                          </p:spTgt>
                                        </p:tgtEl>
                                        <p:attrNameLst>
                                          <p:attrName>style.visibility</p:attrName>
                                        </p:attrNameLst>
                                      </p:cBhvr>
                                      <p:to>
                                        <p:strVal val="visible"/>
                                      </p:to>
                                    </p:set>
                                    <p:animEffect transition="in" filter="barn(inVertical)">
                                      <p:cBhvr>
                                        <p:cTn id="46"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17C6E2-A74A-353F-5E3E-AC58C7770601}"/>
              </a:ext>
            </a:extLst>
          </p:cNvPr>
          <p:cNvSpPr txBox="1"/>
          <p:nvPr/>
        </p:nvSpPr>
        <p:spPr>
          <a:xfrm>
            <a:off x="3231552" y="1043731"/>
            <a:ext cx="5728895" cy="4955203"/>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Introduction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Methodology</a:t>
            </a:r>
            <a:endParaRPr lang="en-US" sz="4000">
              <a:latin typeface="Times New Roman" panose="02020603050405020304" pitchFamily="18" charset="0"/>
              <a:cs typeface="Times New Roman" panose="02020603050405020304" pitchFamily="18" charset="0"/>
            </a:endParaRPr>
          </a:p>
          <a:p>
            <a:pPr algn="ctr"/>
            <a:endParaRPr lang="en-US" sz="4000" b="1">
              <a:latin typeface="Times New Roman" panose="02020603050405020304" pitchFamily="18" charset="0"/>
              <a:cs typeface="Times New Roman" panose="02020603050405020304" pitchFamily="18" charset="0"/>
            </a:endParaRPr>
          </a:p>
          <a:p>
            <a:pPr algn="ctr"/>
            <a:r>
              <a:rPr lang="en-US" sz="3600" b="1">
                <a:latin typeface="Times New Roman" panose="02020603050405020304" pitchFamily="18" charset="0"/>
                <a:cs typeface="Times New Roman" panose="02020603050405020304" pitchFamily="18" charset="0"/>
              </a:rPr>
              <a:t>Results </a:t>
            </a:r>
            <a:endParaRPr lang="en-US" sz="3200" b="1">
              <a:latin typeface="Times New Roman" panose="02020603050405020304" pitchFamily="18" charset="0"/>
              <a:cs typeface="Times New Roman" panose="02020603050405020304" pitchFamily="18" charset="0"/>
            </a:endParaRP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Conclusion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Future Work</a:t>
            </a:r>
          </a:p>
        </p:txBody>
      </p:sp>
      <p:sp>
        <p:nvSpPr>
          <p:cNvPr id="4" name="Title 3">
            <a:extLst>
              <a:ext uri="{FF2B5EF4-FFF2-40B4-BE49-F238E27FC236}">
                <a16:creationId xmlns:a16="http://schemas.microsoft.com/office/drawing/2014/main" id="{F232B5A5-FADE-6AF9-BB4E-DC64287D7C17}"/>
              </a:ext>
            </a:extLst>
          </p:cNvPr>
          <p:cNvSpPr>
            <a:spLocks noGrp="1"/>
          </p:cNvSpPr>
          <p:nvPr>
            <p:ph type="ctrTitle"/>
          </p:nvPr>
        </p:nvSpPr>
        <p:spPr>
          <a:xfrm>
            <a:off x="381000" y="101600"/>
            <a:ext cx="11430000" cy="698500"/>
          </a:xfrm>
        </p:spPr>
        <p:txBody>
          <a:bodyPr/>
          <a:lstStyle/>
          <a:p>
            <a:pPr algn="l"/>
            <a:r>
              <a:rPr lang="en-US" sz="4000" b="1" dirty="0">
                <a:latin typeface="Times New Roman"/>
                <a:cs typeface="Times New Roman"/>
              </a:rPr>
              <a:t>Outline</a:t>
            </a:r>
          </a:p>
        </p:txBody>
      </p:sp>
      <p:sp>
        <p:nvSpPr>
          <p:cNvPr id="2" name="Slide Number Placeholder 1">
            <a:extLst>
              <a:ext uri="{FF2B5EF4-FFF2-40B4-BE49-F238E27FC236}">
                <a16:creationId xmlns:a16="http://schemas.microsoft.com/office/drawing/2014/main" id="{DE740CA2-1B75-4AAD-F4EA-BF029C4A4EE8}"/>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16</a:t>
            </a:fld>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2998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6D8A3-BF75-FA1E-8382-656BCF9CB99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20A51988-2400-D1B9-152D-D6545E3EF181}"/>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Participant Demographics</a:t>
            </a:r>
          </a:p>
        </p:txBody>
      </p:sp>
      <p:sp>
        <p:nvSpPr>
          <p:cNvPr id="4" name="Slide Number Placeholder 3">
            <a:extLst>
              <a:ext uri="{FF2B5EF4-FFF2-40B4-BE49-F238E27FC236}">
                <a16:creationId xmlns:a16="http://schemas.microsoft.com/office/drawing/2014/main" id="{8B361AF3-CE4F-F294-3544-9F792DDF10B9}"/>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17</a:t>
            </a:fld>
            <a:endParaRPr lang="en-US">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C9423ED3-EC87-4881-9ECE-04E72C9FF880}"/>
              </a:ext>
            </a:extLst>
          </p:cNvPr>
          <p:cNvGraphicFramePr>
            <a:graphicFrameLocks noGrp="1"/>
          </p:cNvGraphicFramePr>
          <p:nvPr/>
        </p:nvGraphicFramePr>
        <p:xfrm>
          <a:off x="1016000" y="2286000"/>
          <a:ext cx="10160000" cy="2865120"/>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4131771236"/>
                    </a:ext>
                  </a:extLst>
                </a:gridCol>
                <a:gridCol w="2540000">
                  <a:extLst>
                    <a:ext uri="{9D8B030D-6E8A-4147-A177-3AD203B41FA5}">
                      <a16:colId xmlns:a16="http://schemas.microsoft.com/office/drawing/2014/main" val="3097352149"/>
                    </a:ext>
                  </a:extLst>
                </a:gridCol>
                <a:gridCol w="2540000">
                  <a:extLst>
                    <a:ext uri="{9D8B030D-6E8A-4147-A177-3AD203B41FA5}">
                      <a16:colId xmlns:a16="http://schemas.microsoft.com/office/drawing/2014/main" val="4069695115"/>
                    </a:ext>
                  </a:extLst>
                </a:gridCol>
                <a:gridCol w="2540000">
                  <a:extLst>
                    <a:ext uri="{9D8B030D-6E8A-4147-A177-3AD203B41FA5}">
                      <a16:colId xmlns:a16="http://schemas.microsoft.com/office/drawing/2014/main" val="3199423693"/>
                    </a:ext>
                  </a:extLst>
                </a:gridCol>
              </a:tblGrid>
              <a:tr h="660400">
                <a:tc>
                  <a:txBody>
                    <a:bodyPr/>
                    <a:lstStyle/>
                    <a:p>
                      <a:pPr algn="ctr"/>
                      <a:r>
                        <a:rPr lang="en-US" sz="2600" b="1">
                          <a:solidFill>
                            <a:srgbClr val="FFFFFF"/>
                          </a:solidFill>
                          <a:latin typeface="Times New Roman"/>
                          <a:cs typeface="Times New Roman"/>
                        </a:rPr>
                        <a:t>Study</a:t>
                      </a:r>
                    </a:p>
                  </a:txBody>
                  <a:tcPr anchor="ctr">
                    <a:solidFill>
                      <a:srgbClr val="404040"/>
                    </a:solidFill>
                  </a:tcPr>
                </a:tc>
                <a:tc>
                  <a:txBody>
                    <a:bodyPr/>
                    <a:lstStyle/>
                    <a:p>
                      <a:pPr algn="ctr"/>
                      <a:r>
                        <a:rPr lang="en-US" sz="2600" b="1">
                          <a:solidFill>
                            <a:srgbClr val="FFFFFF"/>
                          </a:solidFill>
                          <a:latin typeface="Times New Roman"/>
                          <a:cs typeface="Times New Roman"/>
                        </a:rPr>
                        <a:t>Users</a:t>
                      </a:r>
                    </a:p>
                  </a:txBody>
                  <a:tcPr anchor="ctr">
                    <a:solidFill>
                      <a:srgbClr val="404040"/>
                    </a:solidFill>
                  </a:tcPr>
                </a:tc>
                <a:tc>
                  <a:txBody>
                    <a:bodyPr/>
                    <a:lstStyle/>
                    <a:p>
                      <a:pPr algn="ctr"/>
                      <a:r>
                        <a:rPr lang="en-US" sz="2600" b="1">
                          <a:solidFill>
                            <a:srgbClr val="FFFFFF"/>
                          </a:solidFill>
                          <a:latin typeface="Times New Roman"/>
                          <a:cs typeface="Times New Roman"/>
                        </a:rPr>
                        <a:t>FPS Gaming Skill (1–5)</a:t>
                      </a:r>
                    </a:p>
                  </a:txBody>
                  <a:tcPr anchor="ctr">
                    <a:solidFill>
                      <a:srgbClr val="404040"/>
                    </a:solidFill>
                  </a:tcPr>
                </a:tc>
                <a:tc>
                  <a:txBody>
                    <a:bodyPr/>
                    <a:lstStyle/>
                    <a:p>
                      <a:pPr algn="ctr"/>
                      <a:r>
                        <a:rPr lang="en-US" sz="2600" b="1">
                          <a:solidFill>
                            <a:srgbClr val="FFFFFF"/>
                          </a:solidFill>
                          <a:latin typeface="Times New Roman"/>
                          <a:cs typeface="Times New Roman"/>
                        </a:rPr>
                        <a:t>Reaction Time (ms)</a:t>
                      </a:r>
                    </a:p>
                  </a:txBody>
                  <a:tcPr anchor="ctr">
                    <a:solidFill>
                      <a:srgbClr val="404040"/>
                    </a:solidFill>
                  </a:tcPr>
                </a:tc>
                <a:extLst>
                  <a:ext uri="{0D108BD9-81ED-4DB2-BD59-A6C34878D82A}">
                    <a16:rowId xmlns:a16="http://schemas.microsoft.com/office/drawing/2014/main" val="3063442143"/>
                  </a:ext>
                </a:extLst>
              </a:tr>
              <a:tr h="660400">
                <a:tc>
                  <a:txBody>
                    <a:bodyPr/>
                    <a:lstStyle/>
                    <a:p>
                      <a:pPr algn="l"/>
                      <a:r>
                        <a:rPr lang="en-US" sz="2600">
                          <a:latin typeface="Times New Roman"/>
                          <a:cs typeface="Times New Roman"/>
                        </a:rPr>
                        <a:t>Zombiefield</a:t>
                      </a:r>
                    </a:p>
                  </a:txBody>
                  <a:tcPr anchor="ctr"/>
                </a:tc>
                <a:tc>
                  <a:txBody>
                    <a:bodyPr/>
                    <a:lstStyle/>
                    <a:p>
                      <a:pPr algn="ctr"/>
                      <a:r>
                        <a:rPr lang="en-US" sz="2600">
                          <a:latin typeface="Times New Roman"/>
                          <a:cs typeface="Times New Roman"/>
                        </a:rPr>
                        <a:t>35</a:t>
                      </a:r>
                    </a:p>
                  </a:txBody>
                  <a:tcPr anchor="ctr"/>
                </a:tc>
                <a:tc>
                  <a:txBody>
                    <a:bodyPr/>
                    <a:lstStyle/>
                    <a:p>
                      <a:pPr algn="ctr"/>
                      <a:r>
                        <a:rPr lang="en-US" sz="2600">
                          <a:latin typeface="Times New Roman"/>
                          <a:cs typeface="Times New Roman"/>
                        </a:rPr>
                        <a:t>2.9 (1.1)</a:t>
                      </a:r>
                    </a:p>
                  </a:txBody>
                  <a:tcPr anchor="ctr"/>
                </a:tc>
                <a:tc>
                  <a:txBody>
                    <a:bodyPr/>
                    <a:lstStyle/>
                    <a:p>
                      <a:pPr algn="ctr"/>
                      <a:r>
                        <a:rPr lang="en-US" sz="2600">
                          <a:latin typeface="Times New Roman"/>
                          <a:cs typeface="Times New Roman"/>
                        </a:rPr>
                        <a:t>195.6 (24.1)</a:t>
                      </a:r>
                    </a:p>
                  </a:txBody>
                  <a:tcPr anchor="ctr"/>
                </a:tc>
                <a:extLst>
                  <a:ext uri="{0D108BD9-81ED-4DB2-BD59-A6C34878D82A}">
                    <a16:rowId xmlns:a16="http://schemas.microsoft.com/office/drawing/2014/main" val="3668021978"/>
                  </a:ext>
                </a:extLst>
              </a:tr>
              <a:tr h="660400">
                <a:tc>
                  <a:txBody>
                    <a:bodyPr/>
                    <a:lstStyle/>
                    <a:p>
                      <a:pPr algn="l"/>
                      <a:r>
                        <a:rPr lang="en-US" sz="2600">
                          <a:latin typeface="Times New Roman"/>
                          <a:cs typeface="Times New Roman"/>
                        </a:rPr>
                        <a:t>Last Stand</a:t>
                      </a:r>
                    </a:p>
                  </a:txBody>
                  <a:tcPr anchor="ctr"/>
                </a:tc>
                <a:tc>
                  <a:txBody>
                    <a:bodyPr/>
                    <a:lstStyle/>
                    <a:p>
                      <a:pPr algn="ctr"/>
                      <a:r>
                        <a:rPr lang="en-US" sz="2600">
                          <a:latin typeface="Times New Roman"/>
                          <a:cs typeface="Times New Roman"/>
                        </a:rPr>
                        <a:t>23</a:t>
                      </a:r>
                    </a:p>
                  </a:txBody>
                  <a:tcPr anchor="ctr"/>
                </a:tc>
                <a:tc>
                  <a:txBody>
                    <a:bodyPr/>
                    <a:lstStyle/>
                    <a:p>
                      <a:pPr algn="ctr"/>
                      <a:r>
                        <a:rPr lang="en-US" sz="2600">
                          <a:latin typeface="Times New Roman"/>
                          <a:cs typeface="Times New Roman"/>
                        </a:rPr>
                        <a:t>2.7 (1.4)</a:t>
                      </a:r>
                    </a:p>
                  </a:txBody>
                  <a:tcPr anchor="ctr"/>
                </a:tc>
                <a:tc>
                  <a:txBody>
                    <a:bodyPr/>
                    <a:lstStyle/>
                    <a:p>
                      <a:pPr algn="ctr"/>
                      <a:r>
                        <a:rPr lang="en-US" sz="2600">
                          <a:latin typeface="Times New Roman"/>
                          <a:cs typeface="Times New Roman"/>
                        </a:rPr>
                        <a:t>204.3 (39.7)</a:t>
                      </a:r>
                    </a:p>
                  </a:txBody>
                  <a:tcPr anchor="ctr"/>
                </a:tc>
                <a:extLst>
                  <a:ext uri="{0D108BD9-81ED-4DB2-BD59-A6C34878D82A}">
                    <a16:rowId xmlns:a16="http://schemas.microsoft.com/office/drawing/2014/main" val="2669854118"/>
                  </a:ext>
                </a:extLst>
              </a:tr>
              <a:tr h="660400">
                <a:tc>
                  <a:txBody>
                    <a:bodyPr/>
                    <a:lstStyle/>
                    <a:p>
                      <a:pPr algn="l"/>
                      <a:r>
                        <a:rPr lang="en-US" sz="2600">
                          <a:latin typeface="Times New Roman"/>
                          <a:cs typeface="Times New Roman"/>
                        </a:rPr>
                        <a:t>Color Clash</a:t>
                      </a:r>
                    </a:p>
                  </a:txBody>
                  <a:tcPr anchor="ctr"/>
                </a:tc>
                <a:tc>
                  <a:txBody>
                    <a:bodyPr/>
                    <a:lstStyle/>
                    <a:p>
                      <a:pPr algn="ctr"/>
                      <a:r>
                        <a:rPr lang="en-US" sz="2600">
                          <a:latin typeface="Times New Roman"/>
                          <a:cs typeface="Times New Roman"/>
                        </a:rPr>
                        <a:t>38</a:t>
                      </a:r>
                    </a:p>
                  </a:txBody>
                  <a:tcPr anchor="ctr"/>
                </a:tc>
                <a:tc>
                  <a:txBody>
                    <a:bodyPr/>
                    <a:lstStyle/>
                    <a:p>
                      <a:pPr algn="ctr"/>
                      <a:r>
                        <a:rPr lang="en-US" sz="2600">
                          <a:latin typeface="Times New Roman"/>
                          <a:cs typeface="Times New Roman"/>
                        </a:rPr>
                        <a:t>3.5 (0.9)</a:t>
                      </a:r>
                    </a:p>
                  </a:txBody>
                  <a:tcPr anchor="ctr"/>
                </a:tc>
                <a:tc>
                  <a:txBody>
                    <a:bodyPr/>
                    <a:lstStyle/>
                    <a:p>
                      <a:pPr algn="ctr"/>
                      <a:r>
                        <a:rPr lang="en-US" sz="2600">
                          <a:latin typeface="Times New Roman"/>
                          <a:cs typeface="Times New Roman"/>
                        </a:rPr>
                        <a:t>187.0 (18.5)</a:t>
                      </a:r>
                    </a:p>
                  </a:txBody>
                  <a:tcPr anchor="ctr"/>
                </a:tc>
                <a:extLst>
                  <a:ext uri="{0D108BD9-81ED-4DB2-BD59-A6C34878D82A}">
                    <a16:rowId xmlns:a16="http://schemas.microsoft.com/office/drawing/2014/main" val="139586199"/>
                  </a:ext>
                </a:extLst>
              </a:tr>
            </a:tbl>
          </a:graphicData>
        </a:graphic>
      </p:graphicFrame>
    </p:spTree>
    <p:extLst>
      <p:ext uri="{BB962C8B-B14F-4D97-AF65-F5344CB8AC3E}">
        <p14:creationId xmlns:p14="http://schemas.microsoft.com/office/powerpoint/2010/main" val="620071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Responsiveness (QoE)</a:t>
            </a:r>
          </a:p>
        </p:txBody>
      </p:sp>
      <p:sp>
        <p:nvSpPr>
          <p:cNvPr id="14" name="TextBox 13">
            <a:extLst>
              <a:ext uri="{FF2B5EF4-FFF2-40B4-BE49-F238E27FC236}">
                <a16:creationId xmlns:a16="http://schemas.microsoft.com/office/drawing/2014/main" id="{23DEA45F-2B7C-0CF3-AD98-55EFCFA26883}"/>
              </a:ext>
            </a:extLst>
          </p:cNvPr>
          <p:cNvSpPr txBox="1"/>
          <p:nvPr/>
        </p:nvSpPr>
        <p:spPr>
          <a:xfrm>
            <a:off x="8890000" y="4572000"/>
            <a:ext cx="3111500" cy="1384995"/>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Adaptive time delay improves </a:t>
            </a:r>
            <a:r>
              <a:rPr lang="en-US" sz="2800" b="1" dirty="0" err="1">
                <a:effectLst/>
                <a:highlight>
                  <a:srgbClr val="FFFFFF"/>
                </a:highlight>
                <a:latin typeface="Times New Roman" panose="02020603050405020304" pitchFamily="18" charset="0"/>
                <a:cs typeface="Times New Roman" panose="02020603050405020304" pitchFamily="18" charset="0"/>
              </a:rPr>
              <a:t>QoE</a:t>
            </a:r>
            <a:r>
              <a:rPr lang="en-US" sz="2800" b="1" dirty="0">
                <a:effectLst/>
                <a:highlight>
                  <a:srgbClr val="FFFFFF"/>
                </a:highlight>
                <a:latin typeface="Times New Roman" panose="02020603050405020304" pitchFamily="18" charset="0"/>
                <a:cs typeface="Times New Roman" panose="02020603050405020304" pitchFamily="18" charset="0"/>
              </a:rPr>
              <a:t>.</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524500" y="4572000"/>
            <a:ext cx="3175000" cy="1778000"/>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Better QoE than fixed delay in all 3 games above 100 ms</a:t>
            </a:r>
            <a:endParaRPr lang="en-US" sz="2800" dirty="0"/>
          </a:p>
        </p:txBody>
      </p:sp>
      <p:pic>
        <p:nvPicPr>
          <p:cNvPr id="3" name="Picture 2">
            <a:extLst>
              <a:ext uri="{FF2B5EF4-FFF2-40B4-BE49-F238E27FC236}">
                <a16:creationId xmlns:a16="http://schemas.microsoft.com/office/drawing/2014/main" id="{0EFCE3D2-9EAF-2884-DFEC-F3AB2B2C655D}"/>
              </a:ext>
            </a:extLst>
          </p:cNvPr>
          <p:cNvPicPr>
            <a:picLocks noChangeAspect="1"/>
          </p:cNvPicPr>
          <p:nvPr/>
        </p:nvPicPr>
        <p:blipFill>
          <a:blip r:embed="rId3"/>
          <a:stretch>
            <a:fillRect/>
          </a:stretch>
        </p:blipFill>
        <p:spPr>
          <a:xfrm>
            <a:off x="8191500" y="1422400"/>
            <a:ext cx="3810000" cy="2844800"/>
          </a:xfrm>
          <a:prstGeom prst="rect">
            <a:avLst/>
          </a:prstGeom>
        </p:spPr>
      </p:pic>
      <p:pic>
        <p:nvPicPr>
          <p:cNvPr id="4" name="Picture 3">
            <a:extLst>
              <a:ext uri="{FF2B5EF4-FFF2-40B4-BE49-F238E27FC236}">
                <a16:creationId xmlns:a16="http://schemas.microsoft.com/office/drawing/2014/main" id="{CD45754D-7B97-7E4A-D28A-DCEF49F1EA40}"/>
              </a:ext>
            </a:extLst>
          </p:cNvPr>
          <p:cNvPicPr>
            <a:picLocks noChangeAspect="1"/>
          </p:cNvPicPr>
          <p:nvPr/>
        </p:nvPicPr>
        <p:blipFill>
          <a:blip r:embed="rId4"/>
          <a:stretch>
            <a:fillRect/>
          </a:stretch>
        </p:blipFill>
        <p:spPr>
          <a:xfrm>
            <a:off x="254000" y="4191000"/>
            <a:ext cx="5080000" cy="2540000"/>
          </a:xfrm>
          <a:prstGeom prst="rect">
            <a:avLst/>
          </a:prstGeom>
        </p:spPr>
      </p:pic>
      <p:pic>
        <p:nvPicPr>
          <p:cNvPr id="6" name="Picture 5">
            <a:extLst>
              <a:ext uri="{FF2B5EF4-FFF2-40B4-BE49-F238E27FC236}">
                <a16:creationId xmlns:a16="http://schemas.microsoft.com/office/drawing/2014/main" id="{E1C35EF5-0736-3F7E-1DCC-DC7BB678D84F}"/>
              </a:ext>
            </a:extLst>
          </p:cNvPr>
          <p:cNvPicPr>
            <a:picLocks noChangeAspect="1"/>
          </p:cNvPicPr>
          <p:nvPr/>
        </p:nvPicPr>
        <p:blipFill>
          <a:blip r:embed="rId5"/>
          <a:stretch>
            <a:fillRect/>
          </a:stretch>
        </p:blipFill>
        <p:spPr>
          <a:xfrm>
            <a:off x="190500" y="1422400"/>
            <a:ext cx="3810000" cy="2672073"/>
          </a:xfrm>
          <a:prstGeom prst="rect">
            <a:avLst/>
          </a:prstGeom>
        </p:spPr>
      </p:pic>
      <p:pic>
        <p:nvPicPr>
          <p:cNvPr id="8" name="Picture 7">
            <a:extLst>
              <a:ext uri="{FF2B5EF4-FFF2-40B4-BE49-F238E27FC236}">
                <a16:creationId xmlns:a16="http://schemas.microsoft.com/office/drawing/2014/main" id="{C04E7407-8120-4384-9D6F-6BFCC30C308A}"/>
              </a:ext>
            </a:extLst>
          </p:cNvPr>
          <p:cNvPicPr>
            <a:picLocks noChangeAspect="1"/>
          </p:cNvPicPr>
          <p:nvPr/>
        </p:nvPicPr>
        <p:blipFill>
          <a:blip r:embed="rId6"/>
          <a:stretch>
            <a:fillRect/>
          </a:stretch>
        </p:blipFill>
        <p:spPr>
          <a:xfrm>
            <a:off x="4191000" y="1422400"/>
            <a:ext cx="3810000" cy="2625257"/>
          </a:xfrm>
          <a:prstGeom prst="rect">
            <a:avLst/>
          </a:prstGeom>
        </p:spPr>
      </p:pic>
      <p:sp>
        <p:nvSpPr>
          <p:cNvPr id="9" name="TextBox 8">
            <a:extLst>
              <a:ext uri="{FF2B5EF4-FFF2-40B4-BE49-F238E27FC236}">
                <a16:creationId xmlns:a16="http://schemas.microsoft.com/office/drawing/2014/main" id="{9E4A12BA-E54C-4044-B7BE-29FDD04DAA4D}"/>
              </a:ext>
            </a:extLst>
          </p:cNvPr>
          <p:cNvSpPr txBox="1"/>
          <p:nvPr/>
        </p:nvSpPr>
        <p:spPr>
          <a:xfrm>
            <a:off x="1905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Zombiefield</a:t>
            </a:r>
          </a:p>
        </p:txBody>
      </p:sp>
      <p:sp>
        <p:nvSpPr>
          <p:cNvPr id="10" name="TextBox 9">
            <a:extLst>
              <a:ext uri="{FF2B5EF4-FFF2-40B4-BE49-F238E27FC236}">
                <a16:creationId xmlns:a16="http://schemas.microsoft.com/office/drawing/2014/main" id="{05C9886E-CD69-4AC3-B786-D4F8EACF2B59}"/>
              </a:ext>
            </a:extLst>
          </p:cNvPr>
          <p:cNvSpPr txBox="1"/>
          <p:nvPr/>
        </p:nvSpPr>
        <p:spPr>
          <a:xfrm>
            <a:off x="41910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Last Stand</a:t>
            </a:r>
          </a:p>
        </p:txBody>
      </p:sp>
      <p:sp>
        <p:nvSpPr>
          <p:cNvPr id="11" name="TextBox 10">
            <a:extLst>
              <a:ext uri="{FF2B5EF4-FFF2-40B4-BE49-F238E27FC236}">
                <a16:creationId xmlns:a16="http://schemas.microsoft.com/office/drawing/2014/main" id="{69C5AE8F-A99F-4FA6-BBDB-E9C248659E9F}"/>
              </a:ext>
            </a:extLst>
          </p:cNvPr>
          <p:cNvSpPr txBox="1"/>
          <p:nvPr/>
        </p:nvSpPr>
        <p:spPr>
          <a:xfrm>
            <a:off x="8191500" y="1117600"/>
            <a:ext cx="3810000" cy="304800"/>
          </a:xfrm>
          <a:prstGeom prst="rect">
            <a:avLst/>
          </a:prstGeom>
          <a:noFill/>
        </p:spPr>
        <p:txBody>
          <a:bodyPr vertOverflow="overflow" vert="horz" wrap="none" rtlCol="0" anchor="t">
            <a:noAutofit/>
          </a:bodyPr>
          <a:lstStyle/>
          <a:p>
            <a:pPr algn="l"/>
            <a:r>
              <a:rPr lang="en-US" sz="1600" b="1">
                <a:latin typeface="Times New Roman"/>
                <a:cs typeface="Times New Roman"/>
              </a:rPr>
              <a:t>Color Clash</a:t>
            </a:r>
          </a:p>
        </p:txBody>
      </p:sp>
    </p:spTree>
    <p:extLst>
      <p:ext uri="{BB962C8B-B14F-4D97-AF65-F5344CB8AC3E}">
        <p14:creationId xmlns:p14="http://schemas.microsoft.com/office/powerpoint/2010/main" val="279357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(Color Clash)</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Without time delay, hig</a:t>
            </a:r>
            <a:r>
              <a:rPr lang="en-US" sz="2800" b="1" dirty="0">
                <a:highlight>
                  <a:srgbClr val="FFFFFF"/>
                </a:highlight>
                <a:latin typeface="Times New Roman" panose="02020603050405020304" pitchFamily="18" charset="0"/>
                <a:cs typeface="Times New Roman" panose="02020603050405020304" pitchFamily="18" charset="0"/>
              </a:rPr>
              <a:t>h </a:t>
            </a:r>
            <a:r>
              <a:rPr lang="en-US" sz="2800" b="1" dirty="0">
                <a:effectLst/>
                <a:highlight>
                  <a:srgbClr val="FFFFFF"/>
                </a:highlight>
                <a:latin typeface="Times New Roman" panose="02020603050405020304" pitchFamily="18" charset="0"/>
                <a:cs typeface="Times New Roman" panose="02020603050405020304" pitchFamily="18" charset="0"/>
              </a:rPr>
              <a:t>latency players score lower</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1905000"/>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Adaptive time delay preserves fairness of fixed delay</a:t>
            </a:r>
            <a:endParaRPr lang="en-US" sz="2800" dirty="0"/>
          </a:p>
        </p:txBody>
      </p:sp>
      <p:pic>
        <p:nvPicPr>
          <p:cNvPr id="5" name="Picture 4">
            <a:extLst>
              <a:ext uri="{FF2B5EF4-FFF2-40B4-BE49-F238E27FC236}">
                <a16:creationId xmlns:a16="http://schemas.microsoft.com/office/drawing/2014/main" id="{4B3DCAFE-BEFB-8770-5BEF-415973C1DC2A}"/>
              </a:ext>
            </a:extLst>
          </p:cNvPr>
          <p:cNvPicPr>
            <a:picLocks noChangeAspect="1"/>
          </p:cNvPicPr>
          <p:nvPr/>
        </p:nvPicPr>
        <p:blipFill>
          <a:blip r:embed="rId3"/>
          <a:stretch>
            <a:fillRect/>
          </a:stretch>
        </p:blipFill>
        <p:spPr>
          <a:xfrm>
            <a:off x="381000" y="1143000"/>
            <a:ext cx="5715000" cy="2857500"/>
          </a:xfrm>
          <a:prstGeom prst="rect">
            <a:avLst/>
          </a:prstGeom>
        </p:spPr>
      </p:pic>
      <p:pic>
        <p:nvPicPr>
          <p:cNvPr id="6" name="Picture 5">
            <a:extLst>
              <a:ext uri="{FF2B5EF4-FFF2-40B4-BE49-F238E27FC236}">
                <a16:creationId xmlns:a16="http://schemas.microsoft.com/office/drawing/2014/main" id="{E5D0BE2F-9520-CECF-58A3-5BFBA93DE2C8}"/>
              </a:ext>
            </a:extLst>
          </p:cNvPr>
          <p:cNvPicPr>
            <a:picLocks noChangeAspect="1"/>
          </p:cNvPicPr>
          <p:nvPr/>
        </p:nvPicPr>
        <p:blipFill>
          <a:blip r:embed="rId4"/>
          <a:stretch>
            <a:fillRect/>
          </a:stretch>
        </p:blipFill>
        <p:spPr>
          <a:xfrm>
            <a:off x="6223000" y="3810000"/>
            <a:ext cx="5715000" cy="2857500"/>
          </a:xfrm>
          <a:prstGeom prst="rect">
            <a:avLst/>
          </a:prstGeom>
        </p:spPr>
      </p:pic>
    </p:spTree>
    <p:extLst>
      <p:ext uri="{BB962C8B-B14F-4D97-AF65-F5344CB8AC3E}">
        <p14:creationId xmlns:p14="http://schemas.microsoft.com/office/powerpoint/2010/main" val="283732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Line 6"/>
          <p:cNvSpPr>
            <a:spLocks noChangeShapeType="1"/>
          </p:cNvSpPr>
          <p:nvPr/>
        </p:nvSpPr>
        <p:spPr bwMode="auto">
          <a:xfrm flipH="1">
            <a:off x="3908425" y="2060575"/>
            <a:ext cx="25400" cy="304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0" name="Line 7"/>
          <p:cNvSpPr>
            <a:spLocks noChangeShapeType="1"/>
          </p:cNvSpPr>
          <p:nvPr/>
        </p:nvSpPr>
        <p:spPr bwMode="auto">
          <a:xfrm>
            <a:off x="6524625" y="2060575"/>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391" name="Group 44"/>
          <p:cNvGrpSpPr>
            <a:grpSpLocks/>
          </p:cNvGrpSpPr>
          <p:nvPr/>
        </p:nvGrpSpPr>
        <p:grpSpPr bwMode="auto">
          <a:xfrm>
            <a:off x="5762625" y="5032376"/>
            <a:ext cx="508000" cy="447675"/>
            <a:chOff x="2890" y="2884"/>
            <a:chExt cx="320" cy="282"/>
          </a:xfrm>
        </p:grpSpPr>
        <p:sp>
          <p:nvSpPr>
            <p:cNvPr id="16427" name="Text Box 8"/>
            <p:cNvSpPr txBox="1">
              <a:spLocks noChangeArrowheads="1"/>
            </p:cNvSpPr>
            <p:nvPr/>
          </p:nvSpPr>
          <p:spPr bwMode="auto">
            <a:xfrm>
              <a:off x="2890" y="2884"/>
              <a:ext cx="3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latin typeface="+mn-lt"/>
                </a:rPr>
                <a:t>Time</a:t>
              </a:r>
            </a:p>
          </p:txBody>
        </p:sp>
        <p:sp>
          <p:nvSpPr>
            <p:cNvPr id="16428" name="Line 9"/>
            <p:cNvSpPr>
              <a:spLocks noChangeShapeType="1"/>
            </p:cNvSpPr>
            <p:nvPr/>
          </p:nvSpPr>
          <p:spPr bwMode="auto">
            <a:xfrm>
              <a:off x="3050" y="3072"/>
              <a:ext cx="0" cy="9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42"/>
          <p:cNvGrpSpPr>
            <a:grpSpLocks/>
          </p:cNvGrpSpPr>
          <p:nvPr/>
        </p:nvGrpSpPr>
        <p:grpSpPr bwMode="auto">
          <a:xfrm>
            <a:off x="2971801" y="2971801"/>
            <a:ext cx="911225" cy="530225"/>
            <a:chOff x="1524000" y="2970213"/>
            <a:chExt cx="911225" cy="530225"/>
          </a:xfrm>
        </p:grpSpPr>
        <p:sp>
          <p:nvSpPr>
            <p:cNvPr id="16425" name="Text Box 10"/>
            <p:cNvSpPr txBox="1">
              <a:spLocks noChangeArrowheads="1"/>
            </p:cNvSpPr>
            <p:nvPr/>
          </p:nvSpPr>
          <p:spPr bwMode="auto">
            <a:xfrm>
              <a:off x="1524000" y="2970213"/>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26" name="Line 11"/>
            <p:cNvSpPr>
              <a:spLocks noChangeShapeType="1"/>
            </p:cNvSpPr>
            <p:nvPr/>
          </p:nvSpPr>
          <p:spPr bwMode="auto">
            <a:xfrm>
              <a:off x="2181225" y="3203575"/>
              <a:ext cx="2540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6395" name="Line 27"/>
          <p:cNvSpPr>
            <a:spLocks noChangeShapeType="1"/>
          </p:cNvSpPr>
          <p:nvPr/>
        </p:nvSpPr>
        <p:spPr bwMode="auto">
          <a:xfrm>
            <a:off x="7972425" y="2060575"/>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 name="Group 44"/>
          <p:cNvGrpSpPr>
            <a:grpSpLocks/>
          </p:cNvGrpSpPr>
          <p:nvPr/>
        </p:nvGrpSpPr>
        <p:grpSpPr bwMode="auto">
          <a:xfrm>
            <a:off x="3933825" y="2289175"/>
            <a:ext cx="4038600" cy="914400"/>
            <a:chOff x="2409825" y="2289175"/>
            <a:chExt cx="4038600" cy="914400"/>
          </a:xfrm>
        </p:grpSpPr>
        <p:grpSp>
          <p:nvGrpSpPr>
            <p:cNvPr id="16417" name="Group 36"/>
            <p:cNvGrpSpPr>
              <a:grpSpLocks/>
            </p:cNvGrpSpPr>
            <p:nvPr/>
          </p:nvGrpSpPr>
          <p:grpSpPr bwMode="auto">
            <a:xfrm>
              <a:off x="2409825" y="2289175"/>
              <a:ext cx="2514600" cy="914400"/>
              <a:chOff x="2409825" y="2289175"/>
              <a:chExt cx="2514600" cy="914400"/>
            </a:xfrm>
          </p:grpSpPr>
          <p:sp>
            <p:nvSpPr>
              <p:cNvPr id="16421" name="Line 16"/>
              <p:cNvSpPr>
                <a:spLocks noChangeShapeType="1"/>
              </p:cNvSpPr>
              <p:nvPr/>
            </p:nvSpPr>
            <p:spPr bwMode="auto">
              <a:xfrm flipH="1">
                <a:off x="2409825" y="23653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2" name="Text Box 19"/>
              <p:cNvSpPr txBox="1">
                <a:spLocks noChangeArrowheads="1"/>
              </p:cNvSpPr>
              <p:nvPr/>
            </p:nvSpPr>
            <p:spPr bwMode="auto">
              <a:xfrm>
                <a:off x="3587344"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16418" name="Group 37"/>
            <p:cNvGrpSpPr>
              <a:grpSpLocks/>
            </p:cNvGrpSpPr>
            <p:nvPr/>
          </p:nvGrpSpPr>
          <p:grpSpPr bwMode="auto">
            <a:xfrm>
              <a:off x="5000625" y="2289175"/>
              <a:ext cx="1447800" cy="533400"/>
              <a:chOff x="5000625" y="2289175"/>
              <a:chExt cx="1447800" cy="533400"/>
            </a:xfrm>
          </p:grpSpPr>
          <p:sp>
            <p:nvSpPr>
              <p:cNvPr id="16419" name="Line 26"/>
              <p:cNvSpPr>
                <a:spLocks noChangeShapeType="1"/>
              </p:cNvSpPr>
              <p:nvPr/>
            </p:nvSpPr>
            <p:spPr bwMode="auto">
              <a:xfrm>
                <a:off x="5000625" y="2365375"/>
                <a:ext cx="1447800" cy="457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0" name="Text Box 35"/>
              <p:cNvSpPr txBox="1">
                <a:spLocks noChangeArrowheads="1"/>
              </p:cNvSpPr>
              <p:nvPr/>
            </p:nvSpPr>
            <p:spPr bwMode="auto">
              <a:xfrm>
                <a:off x="5111341"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grpSp>
        <p:nvGrpSpPr>
          <p:cNvPr id="9" name="Group 43"/>
          <p:cNvGrpSpPr>
            <a:grpSpLocks/>
          </p:cNvGrpSpPr>
          <p:nvPr/>
        </p:nvGrpSpPr>
        <p:grpSpPr bwMode="auto">
          <a:xfrm>
            <a:off x="8048625" y="2593976"/>
            <a:ext cx="889000" cy="530225"/>
            <a:chOff x="6524625" y="2593975"/>
            <a:chExt cx="889000" cy="530225"/>
          </a:xfrm>
        </p:grpSpPr>
        <p:sp>
          <p:nvSpPr>
            <p:cNvPr id="16415" name="Text Box 37"/>
            <p:cNvSpPr txBox="1">
              <a:spLocks noChangeArrowheads="1"/>
            </p:cNvSpPr>
            <p:nvPr/>
          </p:nvSpPr>
          <p:spPr bwMode="auto">
            <a:xfrm>
              <a:off x="6829425" y="2593975"/>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16" name="Line 38"/>
            <p:cNvSpPr>
              <a:spLocks noChangeShapeType="1"/>
            </p:cNvSpPr>
            <p:nvPr/>
          </p:nvSpPr>
          <p:spPr bwMode="auto">
            <a:xfrm>
              <a:off x="6524625" y="2822575"/>
              <a:ext cx="254000"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38"/>
          <p:cNvGrpSpPr>
            <a:grpSpLocks/>
          </p:cNvGrpSpPr>
          <p:nvPr/>
        </p:nvGrpSpPr>
        <p:grpSpPr bwMode="auto">
          <a:xfrm>
            <a:off x="6524625" y="2822575"/>
            <a:ext cx="1447800" cy="609600"/>
            <a:chOff x="5000625" y="2822575"/>
            <a:chExt cx="1447800" cy="609600"/>
          </a:xfrm>
        </p:grpSpPr>
        <p:sp>
          <p:nvSpPr>
            <p:cNvPr id="16413" name="Line 36"/>
            <p:cNvSpPr>
              <a:spLocks noChangeShapeType="1"/>
            </p:cNvSpPr>
            <p:nvPr/>
          </p:nvSpPr>
          <p:spPr bwMode="auto">
            <a:xfrm flipV="1">
              <a:off x="5000625" y="2822575"/>
              <a:ext cx="1447800" cy="6096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4" name="Text Box 39"/>
            <p:cNvSpPr txBox="1">
              <a:spLocks noChangeArrowheads="1"/>
            </p:cNvSpPr>
            <p:nvPr/>
          </p:nvSpPr>
          <p:spPr bwMode="auto">
            <a:xfrm>
              <a:off x="5200868" y="28987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1" name="Group 41"/>
          <p:cNvGrpSpPr>
            <a:grpSpLocks/>
          </p:cNvGrpSpPr>
          <p:nvPr/>
        </p:nvGrpSpPr>
        <p:grpSpPr bwMode="auto">
          <a:xfrm>
            <a:off x="4010025" y="3203575"/>
            <a:ext cx="2438400" cy="762000"/>
            <a:chOff x="2486025" y="3203575"/>
            <a:chExt cx="2438400" cy="762000"/>
          </a:xfrm>
        </p:grpSpPr>
        <p:sp>
          <p:nvSpPr>
            <p:cNvPr id="16411" name="Line 18"/>
            <p:cNvSpPr>
              <a:spLocks noChangeShapeType="1"/>
            </p:cNvSpPr>
            <p:nvPr/>
          </p:nvSpPr>
          <p:spPr bwMode="auto">
            <a:xfrm flipH="1" flipV="1">
              <a:off x="2486025" y="3203575"/>
              <a:ext cx="2438400" cy="7620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2" name="Text Box 40"/>
            <p:cNvSpPr txBox="1">
              <a:spLocks noChangeArrowheads="1"/>
            </p:cNvSpPr>
            <p:nvPr/>
          </p:nvSpPr>
          <p:spPr bwMode="auto">
            <a:xfrm>
              <a:off x="3129180" y="33559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2" name="Group 39"/>
          <p:cNvGrpSpPr>
            <a:grpSpLocks/>
          </p:cNvGrpSpPr>
          <p:nvPr/>
        </p:nvGrpSpPr>
        <p:grpSpPr bwMode="auto">
          <a:xfrm>
            <a:off x="6600825" y="3432175"/>
            <a:ext cx="1295400" cy="537865"/>
            <a:chOff x="5076825" y="3432175"/>
            <a:chExt cx="1295400" cy="537865"/>
          </a:xfrm>
        </p:grpSpPr>
        <p:sp>
          <p:nvSpPr>
            <p:cNvPr id="16409" name="Line 41"/>
            <p:cNvSpPr>
              <a:spLocks noChangeShapeType="1"/>
            </p:cNvSpPr>
            <p:nvPr/>
          </p:nvSpPr>
          <p:spPr bwMode="auto">
            <a:xfrm>
              <a:off x="5076825" y="3432175"/>
              <a:ext cx="1295400" cy="3810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10" name="Text Box 42"/>
            <p:cNvSpPr txBox="1">
              <a:spLocks noChangeArrowheads="1"/>
            </p:cNvSpPr>
            <p:nvPr/>
          </p:nvSpPr>
          <p:spPr bwMode="auto">
            <a:xfrm>
              <a:off x="5131927" y="3508375"/>
              <a:ext cx="1132811"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Confirmed Hit!</a:t>
              </a:r>
            </a:p>
          </p:txBody>
        </p:sp>
      </p:grpSp>
      <p:grpSp>
        <p:nvGrpSpPr>
          <p:cNvPr id="13" name="Group 40"/>
          <p:cNvGrpSpPr>
            <a:grpSpLocks/>
          </p:cNvGrpSpPr>
          <p:nvPr/>
        </p:nvGrpSpPr>
        <p:grpSpPr bwMode="auto">
          <a:xfrm>
            <a:off x="3933825" y="3965575"/>
            <a:ext cx="2514600" cy="838200"/>
            <a:chOff x="2409825" y="3965575"/>
            <a:chExt cx="2514600" cy="838200"/>
          </a:xfrm>
        </p:grpSpPr>
        <p:sp>
          <p:nvSpPr>
            <p:cNvPr id="16407" name="Line 43"/>
            <p:cNvSpPr>
              <a:spLocks noChangeShapeType="1"/>
            </p:cNvSpPr>
            <p:nvPr/>
          </p:nvSpPr>
          <p:spPr bwMode="auto">
            <a:xfrm flipH="1">
              <a:off x="2409825" y="39655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8" name="Text Box 45"/>
            <p:cNvSpPr txBox="1">
              <a:spLocks noChangeArrowheads="1"/>
            </p:cNvSpPr>
            <p:nvPr/>
          </p:nvSpPr>
          <p:spPr bwMode="auto">
            <a:xfrm>
              <a:off x="3182338" y="4194175"/>
              <a:ext cx="918778"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sp>
        <p:nvSpPr>
          <p:cNvPr id="6153" name="Rectangle 48"/>
          <p:cNvSpPr>
            <a:spLocks noChangeArrowheads="1"/>
          </p:cNvSpPr>
          <p:nvPr/>
        </p:nvSpPr>
        <p:spPr bwMode="auto">
          <a:xfrm>
            <a:off x="4467225" y="5689600"/>
            <a:ext cx="3581400" cy="990600"/>
          </a:xfrm>
          <a:prstGeom prst="rect">
            <a:avLst/>
          </a:prstGeom>
          <a:solidFill>
            <a:schemeClr val="bg1">
              <a:lumMod val="95000"/>
            </a:schemeClr>
          </a:solidFill>
          <a:ln w="38100">
            <a:solidFill>
              <a:schemeClr val="tx1"/>
            </a:solidFill>
            <a:prstDash val="sysDash"/>
          </a:ln>
        </p:spPr>
        <p:txBody>
          <a:bodyPr/>
          <a:lstStyle/>
          <a:p>
            <a:pPr marL="342900" indent="-342900" algn="ctr" eaLnBrk="0" hangingPunct="0">
              <a:spcBef>
                <a:spcPct val="20000"/>
              </a:spcBef>
              <a:buClr>
                <a:srgbClr val="009900"/>
              </a:buClr>
              <a:buSzPct val="150000"/>
            </a:pPr>
            <a:r>
              <a:rPr kumimoji="1" lang="en-US" sz="2800" b="1">
                <a:latin typeface="Times New Roman"/>
                <a:cs typeface="Times New Roman"/>
              </a:rPr>
              <a:t>Latency affects </a:t>
            </a:r>
            <a:r>
              <a:rPr kumimoji="1" lang="en-US" sz="2800" b="1" i="1">
                <a:solidFill>
                  <a:srgbClr val="0070C0"/>
                </a:solidFill>
                <a:latin typeface="Times New Roman"/>
                <a:cs typeface="Times New Roman"/>
              </a:rPr>
              <a:t>fairness</a:t>
            </a:r>
          </a:p>
        </p:txBody>
      </p:sp>
      <p:sp>
        <p:nvSpPr>
          <p:cNvPr id="2" name="Rectangle 1"/>
          <p:cNvSpPr/>
          <p:nvPr/>
        </p:nvSpPr>
        <p:spPr>
          <a:xfrm>
            <a:off x="8645525" y="5562600"/>
            <a:ext cx="3286415" cy="1168400"/>
          </a:xfrm>
          <a:prstGeom prst="rect">
            <a:avLst/>
          </a:prstGeom>
          <a:solidFill>
            <a:schemeClr val="accent6">
              <a:lumMod val="40000"/>
              <a:lumOff val="60000"/>
            </a:schemeClr>
          </a:solidFill>
          <a:ln w="19050">
            <a:solidFill>
              <a:schemeClr val="tx1"/>
            </a:solidFill>
            <a:prstDash val="sysDash"/>
          </a:ln>
        </p:spPr>
        <p:txBody>
          <a:bodyPr wrap="square">
            <a:spAutoFit/>
          </a:bodyPr>
          <a:lstStyle/>
          <a:p>
            <a:pPr algn="ctr">
              <a:lnSpc>
                <a:spcPct val="90000"/>
              </a:lnSpc>
            </a:pPr>
            <a:r>
              <a:rPr lang="en-US" altLang="en-US" sz="2400" b="1">
                <a:latin typeface="Times New Roman"/>
                <a:cs typeface="Times New Roman"/>
              </a:rPr>
              <a:t>A Solution?  Manipulate time: </a:t>
            </a:r>
            <a:r>
              <a:rPr lang="en-US" altLang="en-US" sz="2400" b="1">
                <a:solidFill>
                  <a:srgbClr val="0070C0"/>
                </a:solidFill>
                <a:latin typeface="Times New Roman"/>
                <a:cs typeface="Times New Roman"/>
              </a:rPr>
              <a:t>Time Delay</a:t>
            </a:r>
            <a:endParaRPr lang="en-US" altLang="en-US" sz="2400" b="1">
              <a:solidFill>
                <a:srgbClr val="008000"/>
              </a:solidFill>
              <a:latin typeface="Times New Roman"/>
              <a:cs typeface="Times New Roman"/>
            </a:endParaRPr>
          </a:p>
        </p:txBody>
      </p:sp>
      <p:pic>
        <p:nvPicPr>
          <p:cNvPr id="8" name="Picture 4" descr="Gaming - Free computer icons">
            <a:extLst>
              <a:ext uri="{FF2B5EF4-FFF2-40B4-BE49-F238E27FC236}">
                <a16:creationId xmlns:a16="http://schemas.microsoft.com/office/drawing/2014/main" id="{CFD60512-3EA4-6065-B34A-2D0AC2C80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629026" y="1145839"/>
            <a:ext cx="823913" cy="8239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Server - Free gaming icons">
            <a:extLst>
              <a:ext uri="{FF2B5EF4-FFF2-40B4-BE49-F238E27FC236}">
                <a16:creationId xmlns:a16="http://schemas.microsoft.com/office/drawing/2014/main" id="{E1A96CBC-35CA-4611-F137-1AA3FAF5A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3698" y="1043489"/>
            <a:ext cx="1080586" cy="10805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Gaming - Free computer icons">
            <a:extLst>
              <a:ext uri="{FF2B5EF4-FFF2-40B4-BE49-F238E27FC236}">
                <a16:creationId xmlns:a16="http://schemas.microsoft.com/office/drawing/2014/main" id="{3945D9D9-15FF-DB7B-3F91-512CED66CA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9285" y="1145840"/>
            <a:ext cx="823913" cy="82391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AF1D9773-1A9B-B038-2FD0-6837712AC02B}"/>
              </a:ext>
            </a:extLst>
          </p:cNvPr>
          <p:cNvSpPr txBox="1"/>
          <p:nvPr/>
        </p:nvSpPr>
        <p:spPr>
          <a:xfrm>
            <a:off x="3440084" y="775774"/>
            <a:ext cx="1217641" cy="461665"/>
          </a:xfrm>
          <a:prstGeom prst="rect">
            <a:avLst/>
          </a:prstGeom>
          <a:noFill/>
        </p:spPr>
        <p:txBody>
          <a:bodyPr wrap="none" rtlCol="0">
            <a:spAutoFit/>
          </a:bodyPr>
          <a:lstStyle/>
          <a:p>
            <a:r>
              <a:rPr lang="en-US" sz="2400">
                <a:latin typeface="Times New Roman"/>
                <a:cs typeface="Times New Roman"/>
              </a:rPr>
              <a:t>Client A</a:t>
            </a:r>
          </a:p>
        </p:txBody>
      </p:sp>
      <p:sp>
        <p:nvSpPr>
          <p:cNvPr id="19" name="TextBox 18">
            <a:extLst>
              <a:ext uri="{FF2B5EF4-FFF2-40B4-BE49-F238E27FC236}">
                <a16:creationId xmlns:a16="http://schemas.microsoft.com/office/drawing/2014/main" id="{98927404-1D56-5A48-894E-1461579242AE}"/>
              </a:ext>
            </a:extLst>
          </p:cNvPr>
          <p:cNvSpPr txBox="1"/>
          <p:nvPr/>
        </p:nvSpPr>
        <p:spPr>
          <a:xfrm>
            <a:off x="7363604" y="775773"/>
            <a:ext cx="1217000" cy="461665"/>
          </a:xfrm>
          <a:prstGeom prst="rect">
            <a:avLst/>
          </a:prstGeom>
          <a:noFill/>
        </p:spPr>
        <p:txBody>
          <a:bodyPr wrap="none" rtlCol="0">
            <a:spAutoFit/>
          </a:bodyPr>
          <a:lstStyle/>
          <a:p>
            <a:r>
              <a:rPr lang="en-US" sz="2400">
                <a:latin typeface="Times New Roman"/>
                <a:cs typeface="Times New Roman"/>
              </a:rPr>
              <a:t>Client B</a:t>
            </a:r>
          </a:p>
        </p:txBody>
      </p:sp>
      <p:sp>
        <p:nvSpPr>
          <p:cNvPr id="20" name="TextBox 19">
            <a:extLst>
              <a:ext uri="{FF2B5EF4-FFF2-40B4-BE49-F238E27FC236}">
                <a16:creationId xmlns:a16="http://schemas.microsoft.com/office/drawing/2014/main" id="{BD94C2A7-AA4E-832B-A73A-D4710942E76D}"/>
              </a:ext>
            </a:extLst>
          </p:cNvPr>
          <p:cNvSpPr txBox="1"/>
          <p:nvPr/>
        </p:nvSpPr>
        <p:spPr>
          <a:xfrm>
            <a:off x="5930105" y="778084"/>
            <a:ext cx="987771" cy="461665"/>
          </a:xfrm>
          <a:prstGeom prst="rect">
            <a:avLst/>
          </a:prstGeom>
          <a:noFill/>
        </p:spPr>
        <p:txBody>
          <a:bodyPr wrap="none" rtlCol="0">
            <a:spAutoFit/>
          </a:bodyPr>
          <a:lstStyle/>
          <a:p>
            <a:r>
              <a:rPr lang="en-US" sz="2400">
                <a:latin typeface="Times New Roman"/>
                <a:cs typeface="Times New Roman"/>
              </a:rPr>
              <a:t>Server</a:t>
            </a:r>
          </a:p>
        </p:txBody>
      </p:sp>
      <p:sp>
        <p:nvSpPr>
          <p:cNvPr id="4" name="Slide Number Placeholder 6">
            <a:extLst>
              <a:ext uri="{FF2B5EF4-FFF2-40B4-BE49-F238E27FC236}">
                <a16:creationId xmlns:a16="http://schemas.microsoft.com/office/drawing/2014/main" id="{C76745D4-81C6-0F6A-D94A-68B95E5CBC23}"/>
              </a:ext>
            </a:extLst>
          </p:cNvPr>
          <p:cNvSpPr>
            <a:spLocks noGrp="1"/>
          </p:cNvSpPr>
          <p:nvPr>
            <p:ph type="sldNum" sz="quarter" idx="12"/>
          </p:nvPr>
        </p:nvSpPr>
        <p:spPr/>
        <p:txBody>
          <a:bodyPr anchor="ctr">
            <a:normAutofit/>
          </a:bodyPr>
          <a:lstStyle/>
          <a:p>
            <a:pPr>
              <a:spcAft>
                <a:spcPts val="600"/>
              </a:spcAft>
            </a:pPr>
            <a:fld id="{8C2E478F-E849-4A8C-AF1F-CBCC78A7CBFA}" type="slidenum">
              <a:rPr lang="en-US" smtClean="0"/>
              <a:pPr>
                <a:spcAft>
                  <a:spcPts val="600"/>
                </a:spcAft>
              </a:pPr>
              <a:t>2</a:t>
            </a:fld>
            <a:endParaRPr lang="en-US"/>
          </a:p>
        </p:txBody>
      </p:sp>
      <p:sp>
        <p:nvSpPr>
          <p:cNvPr id="5" name="TextBox 4">
            <a:extLst>
              <a:ext uri="{FF2B5EF4-FFF2-40B4-BE49-F238E27FC236}">
                <a16:creationId xmlns:a16="http://schemas.microsoft.com/office/drawing/2014/main" id="{54A79E7B-6853-4B9D-BF10-F7EB1366C469}"/>
              </a:ext>
            </a:extLst>
          </p:cNvPr>
          <p:cNvSpPr txBox="1"/>
          <p:nvPr/>
        </p:nvSpPr>
        <p:spPr>
          <a:xfrm>
            <a:off x="381000" y="101600"/>
            <a:ext cx="11430000" cy="707886"/>
          </a:xfrm>
          <a:prstGeom prst="rect">
            <a:avLst/>
          </a:prstGeom>
          <a:noFill/>
        </p:spPr>
        <p:txBody>
          <a:bodyPr vertOverflow="overflow" vert="horz" wrap="square" rtlCol="0" anchor="t">
            <a:spAutoFit/>
          </a:bodyPr>
          <a:lstStyle/>
          <a:p>
            <a:pPr algn="ctr"/>
            <a:r>
              <a:rPr lang="en-US" sz="4000" b="1" dirty="0">
                <a:latin typeface="Times New Roman"/>
                <a:cs typeface="Times New Roman"/>
              </a:rPr>
              <a:t>Latency Makes Games Unfair</a:t>
            </a:r>
          </a:p>
        </p:txBody>
      </p:sp>
    </p:spTree>
    <p:custDataLst>
      <p:tags r:id="rId1"/>
    </p:custDataLst>
    <p:extLst>
      <p:ext uri="{BB962C8B-B14F-4D97-AF65-F5344CB8AC3E}">
        <p14:creationId xmlns:p14="http://schemas.microsoft.com/office/powerpoint/2010/main" val="165778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153"/>
                                        </p:tgtEl>
                                        <p:attrNameLst>
                                          <p:attrName>style.visibility</p:attrName>
                                        </p:attrNameLst>
                                      </p:cBhvr>
                                      <p:to>
                                        <p:strVal val="visible"/>
                                      </p:to>
                                    </p:set>
                                    <p:animEffect transition="in" filter="fade">
                                      <p:cBhvr>
                                        <p:cTn id="50" dur="500"/>
                                        <p:tgtEl>
                                          <p:spTgt spid="615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(Last Stand)</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latin typeface="Times New Roman"/>
                <a:cs typeface="Times New Roman"/>
              </a:rPr>
              <a:t>Without time delay, the 200 ms player scores far lower - unfair</a:t>
            </a:r>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954107"/>
          </a:xfrm>
          <a:prstGeom prst="rect">
            <a:avLst/>
          </a:prstGeom>
          <a:noFill/>
        </p:spPr>
        <p:txBody>
          <a:bodyPr wrap="square">
            <a:spAutoFit/>
          </a:bodyPr>
          <a:lstStyle/>
          <a:p>
            <a:pPr algn="ctr"/>
            <a:r>
              <a:rPr lang="en-US" sz="2800" b="1" dirty="0">
                <a:latin typeface="Times New Roman"/>
                <a:cs typeface="Times New Roman"/>
              </a:rPr>
              <a:t>Adaptive time delay keeps score gaps as small as fixed delay</a:t>
            </a:r>
          </a:p>
        </p:txBody>
      </p:sp>
      <p:pic>
        <p:nvPicPr>
          <p:cNvPr id="3" name="Picture 2">
            <a:extLst>
              <a:ext uri="{FF2B5EF4-FFF2-40B4-BE49-F238E27FC236}">
                <a16:creationId xmlns:a16="http://schemas.microsoft.com/office/drawing/2014/main" id="{AE4BDFAD-5DB1-EDBE-DA09-D2F69CE389A1}"/>
              </a:ext>
            </a:extLst>
          </p:cNvPr>
          <p:cNvPicPr>
            <a:picLocks noChangeAspect="1"/>
          </p:cNvPicPr>
          <p:nvPr/>
        </p:nvPicPr>
        <p:blipFill>
          <a:blip r:embed="rId3"/>
          <a:stretch>
            <a:fillRect/>
          </a:stretch>
        </p:blipFill>
        <p:spPr>
          <a:xfrm>
            <a:off x="381000" y="1143000"/>
            <a:ext cx="5715000" cy="2838774"/>
          </a:xfrm>
          <a:prstGeom prst="rect">
            <a:avLst/>
          </a:prstGeom>
        </p:spPr>
      </p:pic>
      <p:pic>
        <p:nvPicPr>
          <p:cNvPr id="4" name="Picture 3">
            <a:extLst>
              <a:ext uri="{FF2B5EF4-FFF2-40B4-BE49-F238E27FC236}">
                <a16:creationId xmlns:a16="http://schemas.microsoft.com/office/drawing/2014/main" id="{74CDADA0-A670-52CD-4A94-42737515DF63}"/>
              </a:ext>
            </a:extLst>
          </p:cNvPr>
          <p:cNvPicPr>
            <a:picLocks noChangeAspect="1"/>
          </p:cNvPicPr>
          <p:nvPr/>
        </p:nvPicPr>
        <p:blipFill>
          <a:blip r:embed="rId4"/>
          <a:stretch>
            <a:fillRect/>
          </a:stretch>
        </p:blipFill>
        <p:spPr>
          <a:xfrm>
            <a:off x="6223000" y="3810000"/>
            <a:ext cx="5715000" cy="2838774"/>
          </a:xfrm>
          <a:prstGeom prst="rect">
            <a:avLst/>
          </a:prstGeom>
        </p:spPr>
      </p:pic>
    </p:spTree>
    <p:extLst>
      <p:ext uri="{BB962C8B-B14F-4D97-AF65-F5344CB8AC3E}">
        <p14:creationId xmlns:p14="http://schemas.microsoft.com/office/powerpoint/2010/main" val="60954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Fairness (Score Difference)</a:t>
            </a:r>
          </a:p>
        </p:txBody>
      </p:sp>
      <p:sp>
        <p:nvSpPr>
          <p:cNvPr id="14" name="TextBox 13">
            <a:extLst>
              <a:ext uri="{FF2B5EF4-FFF2-40B4-BE49-F238E27FC236}">
                <a16:creationId xmlns:a16="http://schemas.microsoft.com/office/drawing/2014/main" id="{23DEA45F-2B7C-0CF3-AD98-55EFCFA26883}"/>
              </a:ext>
            </a:extLst>
          </p:cNvPr>
          <p:cNvSpPr txBox="1"/>
          <p:nvPr/>
        </p:nvSpPr>
        <p:spPr>
          <a:xfrm>
            <a:off x="6604000" y="1651000"/>
            <a:ext cx="5080000" cy="954107"/>
          </a:xfrm>
          <a:prstGeom prst="rect">
            <a:avLst/>
          </a:prstGeom>
          <a:noFill/>
        </p:spPr>
        <p:txBody>
          <a:bodyPr wrap="square">
            <a:spAutoFit/>
          </a:bodyPr>
          <a:lstStyle/>
          <a:p>
            <a:pPr algn="ctr"/>
            <a:r>
              <a:rPr lang="en-US" sz="2800" b="1" dirty="0">
                <a:effectLst/>
                <a:highlight>
                  <a:srgbClr val="FFFFFF"/>
                </a:highlight>
                <a:latin typeface="Times New Roman" panose="02020603050405020304" pitchFamily="18" charset="0"/>
                <a:cs typeface="Times New Roman" panose="02020603050405020304" pitchFamily="18" charset="0"/>
              </a:rPr>
              <a:t>No delay: score gap grows with latency</a:t>
            </a:r>
            <a:endParaRPr lang="en-US" sz="2800" dirty="0"/>
          </a:p>
        </p:txBody>
      </p:sp>
      <p:sp>
        <p:nvSpPr>
          <p:cNvPr id="7" name="TextBox 6">
            <a:extLst>
              <a:ext uri="{FF2B5EF4-FFF2-40B4-BE49-F238E27FC236}">
                <a16:creationId xmlns:a16="http://schemas.microsoft.com/office/drawing/2014/main" id="{E37EFA59-5D2B-7DD1-B36E-26B8EBFF1EE7}"/>
              </a:ext>
            </a:extLst>
          </p:cNvPr>
          <p:cNvSpPr txBox="1"/>
          <p:nvPr/>
        </p:nvSpPr>
        <p:spPr>
          <a:xfrm>
            <a:off x="508000" y="4445000"/>
            <a:ext cx="5080000" cy="1077218"/>
          </a:xfrm>
          <a:prstGeom prst="rect">
            <a:avLst/>
          </a:prstGeom>
          <a:noFill/>
        </p:spPr>
        <p:txBody>
          <a:bodyPr wrap="square">
            <a:spAutoFit/>
          </a:bodyPr>
          <a:lstStyle/>
          <a:p>
            <a:pPr algn="ctr"/>
            <a:r>
              <a:rPr lang="en-US" sz="3200" b="1" dirty="0">
                <a:effectLst/>
                <a:highlight>
                  <a:srgbClr val="FFFFFF"/>
                </a:highlight>
                <a:latin typeface="Times New Roman" panose="02020603050405020304" pitchFamily="18" charset="0"/>
                <a:cs typeface="Times New Roman" panose="02020603050405020304" pitchFamily="18" charset="0"/>
              </a:rPr>
              <a:t>Adaptive time delay: score gap </a:t>
            </a:r>
            <a:r>
              <a:rPr lang="en-US" sz="3200" b="1" dirty="0">
                <a:highlight>
                  <a:srgbClr val="FFFFFF"/>
                </a:highlight>
                <a:latin typeface="Times New Roman" panose="02020603050405020304" pitchFamily="18" charset="0"/>
                <a:cs typeface="Times New Roman" panose="02020603050405020304" pitchFamily="18" charset="0"/>
              </a:rPr>
              <a:t>closer to</a:t>
            </a:r>
            <a:r>
              <a:rPr lang="en-US" sz="3200" b="1" dirty="0">
                <a:effectLst/>
                <a:highlight>
                  <a:srgbClr val="FFFFFF"/>
                </a:highlight>
                <a:latin typeface="Times New Roman" panose="02020603050405020304" pitchFamily="18" charset="0"/>
                <a:cs typeface="Times New Roman" panose="02020603050405020304" pitchFamily="18" charset="0"/>
              </a:rPr>
              <a:t> zero</a:t>
            </a:r>
            <a:endParaRPr lang="en-US" sz="3200" dirty="0"/>
          </a:p>
        </p:txBody>
      </p:sp>
      <p:pic>
        <p:nvPicPr>
          <p:cNvPr id="5" name="Picture 4">
            <a:extLst>
              <a:ext uri="{FF2B5EF4-FFF2-40B4-BE49-F238E27FC236}">
                <a16:creationId xmlns:a16="http://schemas.microsoft.com/office/drawing/2014/main" id="{FB52D954-B588-2964-FDF0-41168306BA5C}"/>
              </a:ext>
            </a:extLst>
          </p:cNvPr>
          <p:cNvPicPr>
            <a:picLocks noChangeAspect="1"/>
          </p:cNvPicPr>
          <p:nvPr/>
        </p:nvPicPr>
        <p:blipFill>
          <a:blip r:embed="rId3"/>
          <a:stretch>
            <a:fillRect/>
          </a:stretch>
        </p:blipFill>
        <p:spPr>
          <a:xfrm>
            <a:off x="381000" y="1489588"/>
            <a:ext cx="5715000" cy="2819400"/>
          </a:xfrm>
          <a:prstGeom prst="rect">
            <a:avLst/>
          </a:prstGeom>
        </p:spPr>
      </p:pic>
      <p:pic>
        <p:nvPicPr>
          <p:cNvPr id="6" name="Picture 5">
            <a:extLst>
              <a:ext uri="{FF2B5EF4-FFF2-40B4-BE49-F238E27FC236}">
                <a16:creationId xmlns:a16="http://schemas.microsoft.com/office/drawing/2014/main" id="{F6BF5EF8-49E5-F016-914E-E3627F3D1C89}"/>
              </a:ext>
            </a:extLst>
          </p:cNvPr>
          <p:cNvPicPr>
            <a:picLocks noChangeAspect="1"/>
          </p:cNvPicPr>
          <p:nvPr/>
        </p:nvPicPr>
        <p:blipFill>
          <a:blip r:embed="rId4"/>
          <a:stretch>
            <a:fillRect/>
          </a:stretch>
        </p:blipFill>
        <p:spPr>
          <a:xfrm>
            <a:off x="6200877" y="3797300"/>
            <a:ext cx="5715000" cy="2819400"/>
          </a:xfrm>
          <a:prstGeom prst="rect">
            <a:avLst/>
          </a:prstGeom>
        </p:spPr>
      </p:pic>
      <p:sp>
        <p:nvSpPr>
          <p:cNvPr id="4" name="TextBox 3">
            <a:extLst>
              <a:ext uri="{FF2B5EF4-FFF2-40B4-BE49-F238E27FC236}">
                <a16:creationId xmlns:a16="http://schemas.microsoft.com/office/drawing/2014/main" id="{9BAED12A-693E-7DC6-4360-B3E949647F77}"/>
              </a:ext>
            </a:extLst>
          </p:cNvPr>
          <p:cNvSpPr txBox="1"/>
          <p:nvPr/>
        </p:nvSpPr>
        <p:spPr>
          <a:xfrm>
            <a:off x="6845096" y="3286780"/>
            <a:ext cx="609477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Adaptive time delay - fixed delay</a:t>
            </a:r>
            <a:endParaRPr lang="en-US" sz="1600" dirty="0"/>
          </a:p>
        </p:txBody>
      </p:sp>
      <p:sp>
        <p:nvSpPr>
          <p:cNvPr id="9" name="TextBox 8">
            <a:extLst>
              <a:ext uri="{FF2B5EF4-FFF2-40B4-BE49-F238E27FC236}">
                <a16:creationId xmlns:a16="http://schemas.microsoft.com/office/drawing/2014/main" id="{AD162DAB-0088-AC9F-B303-91C0DA73B0D8}"/>
              </a:ext>
            </a:extLst>
          </p:cNvPr>
          <p:cNvSpPr txBox="1"/>
          <p:nvPr/>
        </p:nvSpPr>
        <p:spPr>
          <a:xfrm>
            <a:off x="1024399" y="1075424"/>
            <a:ext cx="6094770" cy="461665"/>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No delay - fixed delay</a:t>
            </a:r>
            <a:endParaRPr lang="en-US" sz="1600" dirty="0"/>
          </a:p>
        </p:txBody>
      </p:sp>
    </p:spTree>
    <p:extLst>
      <p:ext uri="{BB962C8B-B14F-4D97-AF65-F5344CB8AC3E}">
        <p14:creationId xmlns:p14="http://schemas.microsoft.com/office/powerpoint/2010/main" val="128496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A0D-2B1B-34A3-08D4-DB4CF1667DD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CF04B52-C82C-89B3-4085-E4C4E8B5B6D4}"/>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How Fast Should Delay Adapt?</a:t>
            </a:r>
          </a:p>
        </p:txBody>
      </p:sp>
      <p:sp>
        <p:nvSpPr>
          <p:cNvPr id="14" name="TextBox 13">
            <a:extLst>
              <a:ext uri="{FF2B5EF4-FFF2-40B4-BE49-F238E27FC236}">
                <a16:creationId xmlns:a16="http://schemas.microsoft.com/office/drawing/2014/main" id="{23DEA45F-2B7C-0CF3-AD98-55EFCFA26883}"/>
              </a:ext>
            </a:extLst>
          </p:cNvPr>
          <p:cNvSpPr txBox="1"/>
          <p:nvPr/>
        </p:nvSpPr>
        <p:spPr>
          <a:xfrm>
            <a:off x="508000" y="5080000"/>
            <a:ext cx="5461000" cy="1077218"/>
          </a:xfrm>
          <a:prstGeom prst="rect">
            <a:avLst/>
          </a:prstGeom>
          <a:noFill/>
        </p:spPr>
        <p:txBody>
          <a:bodyPr wrap="square">
            <a:spAutoFit/>
          </a:bodyPr>
          <a:lstStyle/>
          <a:p>
            <a:pPr algn="ctr"/>
            <a:r>
              <a:rPr lang="en-US" sz="3200" b="1" dirty="0">
                <a:latin typeface="Times New Roman"/>
                <a:cs typeface="Times New Roman"/>
              </a:rPr>
              <a:t>Smooth adaptation gives the best QoE in every game</a:t>
            </a:r>
          </a:p>
        </p:txBody>
      </p:sp>
      <p:sp>
        <p:nvSpPr>
          <p:cNvPr id="7" name="TextBox 6">
            <a:extLst>
              <a:ext uri="{FF2B5EF4-FFF2-40B4-BE49-F238E27FC236}">
                <a16:creationId xmlns:a16="http://schemas.microsoft.com/office/drawing/2014/main" id="{E37EFA59-5D2B-7DD1-B36E-26B8EBFF1EE7}"/>
              </a:ext>
            </a:extLst>
          </p:cNvPr>
          <p:cNvSpPr txBox="1"/>
          <p:nvPr/>
        </p:nvSpPr>
        <p:spPr>
          <a:xfrm>
            <a:off x="6223000" y="5080000"/>
            <a:ext cx="5461000" cy="1200329"/>
          </a:xfrm>
          <a:prstGeom prst="rect">
            <a:avLst/>
          </a:prstGeom>
          <a:noFill/>
        </p:spPr>
        <p:txBody>
          <a:bodyPr wrap="square">
            <a:spAutoFit/>
          </a:bodyPr>
          <a:lstStyle/>
          <a:p>
            <a:pPr algn="ctr"/>
            <a:r>
              <a:rPr lang="en-US" sz="3600" b="1" dirty="0">
                <a:latin typeface="Times New Roman"/>
                <a:cs typeface="Times New Roman"/>
              </a:rPr>
              <a:t>Instant jumps can be worse than fixed delay</a:t>
            </a:r>
          </a:p>
        </p:txBody>
      </p:sp>
      <p:pic>
        <p:nvPicPr>
          <p:cNvPr id="3" name="Picture 2">
            <a:extLst>
              <a:ext uri="{FF2B5EF4-FFF2-40B4-BE49-F238E27FC236}">
                <a16:creationId xmlns:a16="http://schemas.microsoft.com/office/drawing/2014/main" id="{F046CB28-F767-138B-4CDA-8291FCAB0A5A}"/>
              </a:ext>
            </a:extLst>
          </p:cNvPr>
          <p:cNvPicPr>
            <a:picLocks noChangeAspect="1"/>
          </p:cNvPicPr>
          <p:nvPr/>
        </p:nvPicPr>
        <p:blipFill>
          <a:blip r:embed="rId3"/>
          <a:stretch>
            <a:fillRect/>
          </a:stretch>
        </p:blipFill>
        <p:spPr>
          <a:xfrm>
            <a:off x="190500" y="1460500"/>
            <a:ext cx="3810000" cy="2518090"/>
          </a:xfrm>
          <a:prstGeom prst="rect">
            <a:avLst/>
          </a:prstGeom>
        </p:spPr>
      </p:pic>
      <p:pic>
        <p:nvPicPr>
          <p:cNvPr id="4" name="Picture 3">
            <a:extLst>
              <a:ext uri="{FF2B5EF4-FFF2-40B4-BE49-F238E27FC236}">
                <a16:creationId xmlns:a16="http://schemas.microsoft.com/office/drawing/2014/main" id="{D08D7C2E-4C54-1A30-AACD-BB2F5855FEC9}"/>
              </a:ext>
            </a:extLst>
          </p:cNvPr>
          <p:cNvPicPr>
            <a:picLocks noChangeAspect="1"/>
          </p:cNvPicPr>
          <p:nvPr/>
        </p:nvPicPr>
        <p:blipFill>
          <a:blip r:embed="rId4"/>
          <a:stretch>
            <a:fillRect/>
          </a:stretch>
        </p:blipFill>
        <p:spPr>
          <a:xfrm>
            <a:off x="4191000" y="1460500"/>
            <a:ext cx="3810000" cy="2539256"/>
          </a:xfrm>
          <a:prstGeom prst="rect">
            <a:avLst/>
          </a:prstGeom>
        </p:spPr>
      </p:pic>
      <p:pic>
        <p:nvPicPr>
          <p:cNvPr id="8" name="Picture 7">
            <a:extLst>
              <a:ext uri="{FF2B5EF4-FFF2-40B4-BE49-F238E27FC236}">
                <a16:creationId xmlns:a16="http://schemas.microsoft.com/office/drawing/2014/main" id="{5CE8974E-3349-4BA4-A8E9-67589735215D}"/>
              </a:ext>
            </a:extLst>
          </p:cNvPr>
          <p:cNvPicPr>
            <a:picLocks noChangeAspect="1"/>
          </p:cNvPicPr>
          <p:nvPr/>
        </p:nvPicPr>
        <p:blipFill>
          <a:blip r:embed="rId5"/>
          <a:stretch>
            <a:fillRect/>
          </a:stretch>
        </p:blipFill>
        <p:spPr>
          <a:xfrm>
            <a:off x="8191500" y="1460500"/>
            <a:ext cx="3810000" cy="2539256"/>
          </a:xfrm>
          <a:prstGeom prst="rect">
            <a:avLst/>
          </a:prstGeom>
        </p:spPr>
      </p:pic>
      <p:sp>
        <p:nvSpPr>
          <p:cNvPr id="9" name="TextBox 8">
            <a:extLst>
              <a:ext uri="{FF2B5EF4-FFF2-40B4-BE49-F238E27FC236}">
                <a16:creationId xmlns:a16="http://schemas.microsoft.com/office/drawing/2014/main" id="{F70AEED8-9B88-48E6-911B-B65E36773833}"/>
              </a:ext>
            </a:extLst>
          </p:cNvPr>
          <p:cNvSpPr txBox="1"/>
          <p:nvPr/>
        </p:nvSpPr>
        <p:spPr>
          <a:xfrm>
            <a:off x="190500" y="1143000"/>
            <a:ext cx="3810000" cy="304800"/>
          </a:xfrm>
          <a:prstGeom prst="rect">
            <a:avLst/>
          </a:prstGeom>
          <a:noFill/>
        </p:spPr>
        <p:txBody>
          <a:bodyPr vertOverflow="overflow" vert="horz" wrap="none" rtlCol="0" anchor="t">
            <a:noAutofit/>
          </a:bodyPr>
          <a:lstStyle/>
          <a:p>
            <a:pPr algn="l"/>
            <a:r>
              <a:rPr lang="en-US" b="1" dirty="0" err="1">
                <a:latin typeface="Times New Roman"/>
                <a:cs typeface="Times New Roman"/>
              </a:rPr>
              <a:t>Zombiefield</a:t>
            </a:r>
            <a:r>
              <a:rPr lang="en-US" b="1" dirty="0">
                <a:latin typeface="Times New Roman"/>
                <a:cs typeface="Times New Roman"/>
              </a:rPr>
              <a:t> (150 </a:t>
            </a:r>
            <a:r>
              <a:rPr lang="en-US" b="1" dirty="0" err="1">
                <a:latin typeface="Times New Roman"/>
                <a:cs typeface="Times New Roman"/>
              </a:rPr>
              <a:t>ms</a:t>
            </a:r>
            <a:r>
              <a:rPr lang="en-US" b="1" dirty="0">
                <a:latin typeface="Times New Roman"/>
                <a:cs typeface="Times New Roman"/>
              </a:rPr>
              <a:t>)</a:t>
            </a:r>
          </a:p>
        </p:txBody>
      </p:sp>
      <p:sp>
        <p:nvSpPr>
          <p:cNvPr id="10" name="TextBox 9">
            <a:extLst>
              <a:ext uri="{FF2B5EF4-FFF2-40B4-BE49-F238E27FC236}">
                <a16:creationId xmlns:a16="http://schemas.microsoft.com/office/drawing/2014/main" id="{8E05DA89-2A8F-4AC2-A635-D65FB6484868}"/>
              </a:ext>
            </a:extLst>
          </p:cNvPr>
          <p:cNvSpPr txBox="1"/>
          <p:nvPr/>
        </p:nvSpPr>
        <p:spPr>
          <a:xfrm>
            <a:off x="4191000" y="1143000"/>
            <a:ext cx="3810000" cy="304800"/>
          </a:xfrm>
          <a:prstGeom prst="rect">
            <a:avLst/>
          </a:prstGeom>
          <a:noFill/>
        </p:spPr>
        <p:txBody>
          <a:bodyPr vertOverflow="overflow" vert="horz" wrap="none" rtlCol="0" anchor="t">
            <a:noAutofit/>
          </a:bodyPr>
          <a:lstStyle/>
          <a:p>
            <a:pPr algn="l"/>
            <a:r>
              <a:rPr lang="en-US" b="1" dirty="0">
                <a:latin typeface="Times New Roman"/>
                <a:cs typeface="Times New Roman"/>
              </a:rPr>
              <a:t>Last Stand (200 </a:t>
            </a:r>
            <a:r>
              <a:rPr lang="en-US" b="1" dirty="0" err="1">
                <a:latin typeface="Times New Roman"/>
                <a:cs typeface="Times New Roman"/>
              </a:rPr>
              <a:t>ms</a:t>
            </a:r>
            <a:r>
              <a:rPr lang="en-US" b="1" dirty="0">
                <a:latin typeface="Times New Roman"/>
                <a:cs typeface="Times New Roman"/>
              </a:rPr>
              <a:t>)</a:t>
            </a:r>
          </a:p>
        </p:txBody>
      </p:sp>
      <p:sp>
        <p:nvSpPr>
          <p:cNvPr id="11" name="TextBox 10">
            <a:extLst>
              <a:ext uri="{FF2B5EF4-FFF2-40B4-BE49-F238E27FC236}">
                <a16:creationId xmlns:a16="http://schemas.microsoft.com/office/drawing/2014/main" id="{2E5D3433-DEA8-425F-A8A8-8FB4553BAFF9}"/>
              </a:ext>
            </a:extLst>
          </p:cNvPr>
          <p:cNvSpPr txBox="1"/>
          <p:nvPr/>
        </p:nvSpPr>
        <p:spPr>
          <a:xfrm>
            <a:off x="8191500" y="1143000"/>
            <a:ext cx="3810000" cy="304800"/>
          </a:xfrm>
          <a:prstGeom prst="rect">
            <a:avLst/>
          </a:prstGeom>
          <a:noFill/>
        </p:spPr>
        <p:txBody>
          <a:bodyPr vertOverflow="overflow" vert="horz" wrap="none" rtlCol="0" anchor="t">
            <a:noAutofit/>
          </a:bodyPr>
          <a:lstStyle/>
          <a:p>
            <a:pPr algn="l"/>
            <a:r>
              <a:rPr lang="en-US" b="1" dirty="0">
                <a:latin typeface="Times New Roman"/>
                <a:cs typeface="Times New Roman"/>
              </a:rPr>
              <a:t>Color Clash (150 </a:t>
            </a:r>
            <a:r>
              <a:rPr lang="en-US" b="1" dirty="0" err="1">
                <a:latin typeface="Times New Roman"/>
                <a:cs typeface="Times New Roman"/>
              </a:rPr>
              <a:t>ms</a:t>
            </a:r>
            <a:r>
              <a:rPr lang="en-US" b="1" dirty="0">
                <a:latin typeface="Times New Roman"/>
                <a:cs typeface="Times New Roman"/>
              </a:rPr>
              <a:t>)</a:t>
            </a:r>
          </a:p>
        </p:txBody>
      </p:sp>
    </p:spTree>
    <p:extLst>
      <p:ext uri="{BB962C8B-B14F-4D97-AF65-F5344CB8AC3E}">
        <p14:creationId xmlns:p14="http://schemas.microsoft.com/office/powerpoint/2010/main" val="91461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42421-A83D-3402-2C9D-4DD22289C366}"/>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476937C-C390-AB30-2C91-C26B52FC42CB}"/>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Conclusion</a:t>
            </a:r>
          </a:p>
        </p:txBody>
      </p:sp>
      <p:sp>
        <p:nvSpPr>
          <p:cNvPr id="3" name="TextBox 2">
            <a:extLst>
              <a:ext uri="{FF2B5EF4-FFF2-40B4-BE49-F238E27FC236}">
                <a16:creationId xmlns:a16="http://schemas.microsoft.com/office/drawing/2014/main" id="{DD1D5CC8-A47B-4352-84BF-8B3D7701A059}"/>
              </a:ext>
            </a:extLst>
          </p:cNvPr>
          <p:cNvSpPr txBox="1"/>
          <p:nvPr/>
        </p:nvSpPr>
        <p:spPr>
          <a:xfrm>
            <a:off x="464573" y="1392984"/>
            <a:ext cx="11223523" cy="4524315"/>
          </a:xfrm>
          <a:prstGeom prst="rect">
            <a:avLst/>
          </a:prstGeom>
          <a:noFill/>
        </p:spPr>
        <p:txBody>
          <a:bodyPr vertOverflow="overflow" vert="horz" wrap="square" rtlCol="0" anchor="ctr" anchorCtr="0">
            <a:spAutoFit/>
          </a:bodyPr>
          <a:lstStyle/>
          <a:p>
            <a:pPr marL="571500" indent="-571500" algn="l">
              <a:buFont typeface="Arial" panose="020B0604020202020204" pitchFamily="34" charset="0"/>
              <a:buChar char="•"/>
            </a:pPr>
            <a:r>
              <a:rPr lang="en-US" sz="3600" dirty="0">
                <a:latin typeface="Times New Roman"/>
                <a:cs typeface="Times New Roman"/>
              </a:rPr>
              <a:t>Adaptive time delay improves average </a:t>
            </a:r>
            <a:r>
              <a:rPr lang="en-US" sz="3600" dirty="0" err="1">
                <a:latin typeface="Times New Roman"/>
                <a:cs typeface="Times New Roman"/>
              </a:rPr>
              <a:t>QoE</a:t>
            </a:r>
            <a:r>
              <a:rPr lang="en-US" sz="3600" dirty="0">
                <a:latin typeface="Times New Roman"/>
                <a:cs typeface="Times New Roman"/>
              </a:rPr>
              <a:t> over fixed time delay, specially above 100 </a:t>
            </a:r>
            <a:r>
              <a:rPr lang="en-US" sz="3600" dirty="0" err="1">
                <a:latin typeface="Times New Roman"/>
                <a:cs typeface="Times New Roman"/>
              </a:rPr>
              <a:t>ms</a:t>
            </a:r>
            <a:endParaRPr lang="en-US" sz="3600" dirty="0">
              <a:latin typeface="Times New Roman"/>
              <a:cs typeface="Times New Roman"/>
            </a:endParaRPr>
          </a:p>
          <a:p>
            <a:pPr marL="571500" indent="-571500" algn="l">
              <a:buFont typeface="Arial" panose="020B0604020202020204" pitchFamily="34" charset="0"/>
              <a:buChar char="•"/>
            </a:pPr>
            <a:endParaRPr lang="en-US" sz="3600" dirty="0">
              <a:latin typeface="Times New Roman"/>
              <a:cs typeface="Times New Roman"/>
            </a:endParaRPr>
          </a:p>
          <a:p>
            <a:pPr marL="571500" indent="-571500" algn="l">
              <a:buFont typeface="Arial" panose="020B0604020202020204" pitchFamily="34" charset="0"/>
              <a:buChar char="•"/>
            </a:pPr>
            <a:r>
              <a:rPr lang="en-US" sz="3600" dirty="0">
                <a:latin typeface="Times New Roman"/>
                <a:cs typeface="Times New Roman"/>
              </a:rPr>
              <a:t>Adaptive time delay preserves fairness, comparable to fixed delay, significantly better than no delay</a:t>
            </a:r>
          </a:p>
          <a:p>
            <a:pPr marL="571500" indent="-571500" algn="l">
              <a:buFont typeface="Arial" panose="020B0604020202020204" pitchFamily="34" charset="0"/>
              <a:buChar char="•"/>
            </a:pPr>
            <a:endParaRPr lang="en-US" sz="3600" dirty="0">
              <a:latin typeface="Times New Roman"/>
              <a:cs typeface="Times New Roman"/>
            </a:endParaRPr>
          </a:p>
          <a:p>
            <a:pPr marL="571500" indent="-571500" algn="l">
              <a:buFont typeface="Arial" panose="020B0604020202020204" pitchFamily="34" charset="0"/>
              <a:buChar char="•"/>
            </a:pPr>
            <a:r>
              <a:rPr lang="en-US" sz="3600" dirty="0">
                <a:latin typeface="Times New Roman"/>
                <a:cs typeface="Times New Roman"/>
              </a:rPr>
              <a:t>Adaptation matters: smooth works best, instant switching can be worse than fixed delay</a:t>
            </a:r>
          </a:p>
        </p:txBody>
      </p:sp>
    </p:spTree>
    <p:extLst>
      <p:ext uri="{BB962C8B-B14F-4D97-AF65-F5344CB8AC3E}">
        <p14:creationId xmlns:p14="http://schemas.microsoft.com/office/powerpoint/2010/main" val="244777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36E58-658A-F95C-A147-875FDA127239}"/>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9BBB980F-ABE1-0607-DCCD-F5D1EB13E4B9}"/>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Future Work</a:t>
            </a:r>
          </a:p>
        </p:txBody>
      </p:sp>
      <p:sp>
        <p:nvSpPr>
          <p:cNvPr id="2" name="Slide Number Placeholder 1">
            <a:extLst>
              <a:ext uri="{FF2B5EF4-FFF2-40B4-BE49-F238E27FC236}">
                <a16:creationId xmlns:a16="http://schemas.microsoft.com/office/drawing/2014/main" id="{491FCF21-7BB2-E9C5-25E0-9E55756A42B3}"/>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24</a:t>
            </a:fld>
            <a:endParaRPr lang="en-US">
              <a:latin typeface="Times New Roman" panose="02020603050405020304" pitchFamily="18" charset="0"/>
              <a:cs typeface="Times New Roman" panose="02020603050405020304" pitchFamily="18" charset="0"/>
            </a:endParaRPr>
          </a:p>
        </p:txBody>
      </p:sp>
      <p:sp>
        <p:nvSpPr>
          <p:cNvPr id="13" name="Subtitle 2">
            <a:extLst>
              <a:ext uri="{FF2B5EF4-FFF2-40B4-BE49-F238E27FC236}">
                <a16:creationId xmlns:a16="http://schemas.microsoft.com/office/drawing/2014/main" id="{782C95D0-6BDF-892E-0363-B18EB527C210}"/>
              </a:ext>
            </a:extLst>
          </p:cNvPr>
          <p:cNvSpPr txBox="1">
            <a:spLocks/>
          </p:cNvSpPr>
          <p:nvPr/>
        </p:nvSpPr>
        <p:spPr>
          <a:xfrm>
            <a:off x="381000" y="1270000"/>
            <a:ext cx="11430000" cy="4572410"/>
          </a:xfrm>
          <a:prstGeom prst="rect">
            <a:avLst/>
          </a:prstGeom>
        </p:spPr>
        <p:txBody>
          <a:bodyPr vert="horz" wrap="square"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Find the “sweet spot” for smooth adaptation</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Better interaction detection: multiple rays, occlusion-aware checks</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Scale to larger game modes (e.g., Battle Royale)</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Other genres, and combining adaptive time delay with other latency compensation techniques</a:t>
            </a:r>
          </a:p>
          <a:p>
            <a:pPr marL="285750" lvl="0" indent="-285750" algn="l" eaLnBrk="0" fontAlgn="base" hangingPunct="0">
              <a:spcBef>
                <a:spcPts val="400"/>
              </a:spcBef>
              <a:spcAft>
                <a:spcPct val="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a:p>
            <a:pPr marL="285750" lvl="0" indent="-285750" algn="l"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Handle real-world varying network latency (jitter, congestion)</a:t>
            </a:r>
          </a:p>
        </p:txBody>
      </p:sp>
    </p:spTree>
    <p:extLst>
      <p:ext uri="{BB962C8B-B14F-4D97-AF65-F5344CB8AC3E}">
        <p14:creationId xmlns:p14="http://schemas.microsoft.com/office/powerpoint/2010/main" val="273496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barn(inVertical)">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barn(inVertical)">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6" end="6"/>
                                            </p:txEl>
                                          </p:spTgt>
                                        </p:tgtEl>
                                        <p:attrNameLst>
                                          <p:attrName>style.visibility</p:attrName>
                                        </p:attrNameLst>
                                      </p:cBhvr>
                                      <p:to>
                                        <p:strVal val="visible"/>
                                      </p:to>
                                    </p:set>
                                    <p:animEffect transition="in" filter="barn(inVertical)">
                                      <p:cBhvr>
                                        <p:cTn id="22" dur="500"/>
                                        <p:tgtEl>
                                          <p:spTgt spid="1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animEffect transition="in" filter="barn(inVertical)">
                                      <p:cBhvr>
                                        <p:cTn id="27" dur="500"/>
                                        <p:tgtEl>
                                          <p:spTgt spid="1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charRg st="319" end="319"/>
                                            </p:txEl>
                                          </p:spTgt>
                                        </p:tgtEl>
                                        <p:attrNameLst>
                                          <p:attrName>style.visibility</p:attrName>
                                        </p:attrNameLst>
                                      </p:cBhvr>
                                      <p:to>
                                        <p:strVal val="visible"/>
                                      </p:to>
                                    </p:set>
                                    <p:animEffect transition="in" filter="barn(inVertical)">
                                      <p:cBhvr>
                                        <p:cTn id="32" dur="500"/>
                                        <p:tgtEl>
                                          <p:spTgt spid="13">
                                            <p:txEl>
                                              <p:charRg st="319" end="3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FAF4F-37A3-2421-2094-22FA6FCD7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B2742-AD62-1919-2E44-3967C9E5B29A}"/>
              </a:ext>
            </a:extLst>
          </p:cNvPr>
          <p:cNvSpPr>
            <a:spLocks noGrp="1"/>
          </p:cNvSpPr>
          <p:nvPr>
            <p:ph type="ctrTitle"/>
          </p:nvPr>
        </p:nvSpPr>
        <p:spPr/>
        <p:txBody>
          <a:bodyPr>
            <a:noAutofit/>
          </a:bodyPr>
          <a:lstStyle/>
          <a:p>
            <a:r>
              <a:rPr lang="en-US" sz="3600" b="1" dirty="0">
                <a:effectLst/>
                <a:latin typeface="Times New Roman" panose="02020603050405020304" pitchFamily="18" charset="0"/>
                <a:cs typeface="Times New Roman" panose="02020603050405020304" pitchFamily="18" charset="0"/>
              </a:rPr>
              <a:t>Adaptive Time Delay for Improving Player Experience and Fairness in First-Person Shooter Games with Network Latency</a:t>
            </a:r>
          </a:p>
        </p:txBody>
      </p:sp>
      <p:sp>
        <p:nvSpPr>
          <p:cNvPr id="5" name="TextBox 4">
            <a:extLst>
              <a:ext uri="{FF2B5EF4-FFF2-40B4-BE49-F238E27FC236}">
                <a16:creationId xmlns:a16="http://schemas.microsoft.com/office/drawing/2014/main" id="{C7DAB147-A10A-D936-D801-133DA168A2C7}"/>
              </a:ext>
            </a:extLst>
          </p:cNvPr>
          <p:cNvSpPr txBox="1"/>
          <p:nvPr/>
        </p:nvSpPr>
        <p:spPr>
          <a:xfrm>
            <a:off x="718456" y="4017055"/>
            <a:ext cx="10755086" cy="523220"/>
          </a:xfrm>
          <a:prstGeom prst="rect">
            <a:avLst/>
          </a:prstGeom>
          <a:noFill/>
        </p:spPr>
        <p:txBody>
          <a:bodyPr wrap="square">
            <a:spAutoFit/>
          </a:bodyPr>
          <a:lstStyle/>
          <a:p>
            <a:pPr algn="ctr"/>
            <a:r>
              <a:rPr lang="en-US" sz="2800" dirty="0">
                <a:solidFill>
                  <a:srgbClr val="C41230"/>
                </a:solidFill>
                <a:latin typeface="Times New Roman" panose="02020603050405020304" pitchFamily="18" charset="0"/>
                <a:cs typeface="Times New Roman" panose="02020603050405020304" pitchFamily="18" charset="0"/>
              </a:rPr>
              <a:t>Samin Shahriar Tokey</a:t>
            </a:r>
            <a:r>
              <a:rPr lang="en-US" sz="2800" dirty="0">
                <a:latin typeface="Times New Roman" panose="02020603050405020304" pitchFamily="18" charset="0"/>
                <a:cs typeface="Times New Roman" panose="02020603050405020304" pitchFamily="18" charset="0"/>
              </a:rPr>
              <a:t>, </a:t>
            </a:r>
            <a:r>
              <a:rPr lang="en-US" sz="2800" dirty="0">
                <a:solidFill>
                  <a:srgbClr val="76B900"/>
                </a:solidFill>
                <a:latin typeface="Times New Roman" panose="02020603050405020304" pitchFamily="18" charset="0"/>
                <a:cs typeface="Times New Roman" panose="02020603050405020304" pitchFamily="18" charset="0"/>
              </a:rPr>
              <a:t>Ben Boudaoud</a:t>
            </a:r>
            <a:r>
              <a:rPr lang="en-US" sz="2800" dirty="0">
                <a:latin typeface="Times New Roman" panose="02020603050405020304" pitchFamily="18" charset="0"/>
                <a:cs typeface="Times New Roman" panose="02020603050405020304" pitchFamily="18" charset="0"/>
              </a:rPr>
              <a:t>, </a:t>
            </a:r>
            <a:r>
              <a:rPr lang="en-US" sz="2800" b="1" dirty="0">
                <a:solidFill>
                  <a:srgbClr val="76B900"/>
                </a:solidFill>
                <a:latin typeface="Times New Roman" panose="02020603050405020304" pitchFamily="18" charset="0"/>
                <a:cs typeface="Times New Roman" panose="02020603050405020304" pitchFamily="18" charset="0"/>
              </a:rPr>
              <a:t>Josef Spjut</a:t>
            </a:r>
            <a:r>
              <a:rPr lang="en-US" sz="2800" dirty="0">
                <a:latin typeface="Times New Roman" panose="02020603050405020304" pitchFamily="18" charset="0"/>
                <a:cs typeface="Times New Roman" panose="02020603050405020304" pitchFamily="18" charset="0"/>
              </a:rPr>
              <a:t>, </a:t>
            </a:r>
            <a:r>
              <a:rPr lang="en-US" sz="2800" dirty="0">
                <a:solidFill>
                  <a:srgbClr val="C41230"/>
                </a:solidFill>
                <a:latin typeface="Times New Roman" panose="02020603050405020304" pitchFamily="18" charset="0"/>
                <a:cs typeface="Times New Roman" panose="02020603050405020304" pitchFamily="18" charset="0"/>
              </a:rPr>
              <a:t>Mark Claypool</a:t>
            </a:r>
          </a:p>
        </p:txBody>
      </p:sp>
      <p:pic>
        <p:nvPicPr>
          <p:cNvPr id="4" name="Picture 4" descr="Marketing Communications Resources &amp; Tools | Worcester ...">
            <a:extLst>
              <a:ext uri="{FF2B5EF4-FFF2-40B4-BE49-F238E27FC236}">
                <a16:creationId xmlns:a16="http://schemas.microsoft.com/office/drawing/2014/main" id="{459E93CE-1084-CCAC-6C79-4BAD1ADB4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85" y="5048990"/>
            <a:ext cx="2095030" cy="1531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NVIDIA logo horizontal format">
            <a:extLst>
              <a:ext uri="{FF2B5EF4-FFF2-40B4-BE49-F238E27FC236}">
                <a16:creationId xmlns:a16="http://schemas.microsoft.com/office/drawing/2014/main" id="{9F36B8E8-2D7F-B0F1-397F-3C7F8505D2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980" y="5050614"/>
            <a:ext cx="2723535" cy="153036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9E776D56-33AA-CB09-5240-285B14A43E9F}"/>
              </a:ext>
            </a:extLst>
          </p:cNvPr>
          <p:cNvSpPr txBox="1">
            <a:spLocks/>
          </p:cNvSpPr>
          <p:nvPr/>
        </p:nvSpPr>
        <p:spPr>
          <a:xfrm>
            <a:off x="1524000" y="483127"/>
            <a:ext cx="9144000" cy="7534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highlight>
                  <a:srgbClr val="FFFFFF"/>
                </a:highlight>
                <a:latin typeface="Times New Roman" panose="02020603050405020304" pitchFamily="18" charset="0"/>
                <a:cs typeface="Times New Roman" panose="02020603050405020304" pitchFamily="18" charset="0"/>
              </a:rPr>
              <a:t>Thank You</a:t>
            </a:r>
            <a:endParaRPr lang="en-US" sz="4800"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B3FC697-86D3-84D5-08A1-32B051C0A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7003" y="5475645"/>
            <a:ext cx="2177993" cy="793351"/>
          </a:xfrm>
          <a:prstGeom prst="rect">
            <a:avLst/>
          </a:prstGeom>
        </p:spPr>
      </p:pic>
    </p:spTree>
    <p:extLst>
      <p:ext uri="{BB962C8B-B14F-4D97-AF65-F5344CB8AC3E}">
        <p14:creationId xmlns:p14="http://schemas.microsoft.com/office/powerpoint/2010/main" val="1278474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Line 6"/>
          <p:cNvSpPr>
            <a:spLocks noChangeShapeType="1"/>
          </p:cNvSpPr>
          <p:nvPr/>
        </p:nvSpPr>
        <p:spPr bwMode="auto">
          <a:xfrm flipH="1">
            <a:off x="4043877" y="2339151"/>
            <a:ext cx="25400" cy="304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390" name="Line 7"/>
          <p:cNvSpPr>
            <a:spLocks noChangeShapeType="1"/>
          </p:cNvSpPr>
          <p:nvPr/>
        </p:nvSpPr>
        <p:spPr bwMode="auto">
          <a:xfrm>
            <a:off x="6643195" y="2328019"/>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391" name="Group 44"/>
          <p:cNvGrpSpPr>
            <a:grpSpLocks/>
          </p:cNvGrpSpPr>
          <p:nvPr/>
        </p:nvGrpSpPr>
        <p:grpSpPr bwMode="auto">
          <a:xfrm>
            <a:off x="5881195" y="5299820"/>
            <a:ext cx="508000" cy="447675"/>
            <a:chOff x="2890" y="2884"/>
            <a:chExt cx="320" cy="282"/>
          </a:xfrm>
        </p:grpSpPr>
        <p:sp>
          <p:nvSpPr>
            <p:cNvPr id="16427" name="Text Box 8"/>
            <p:cNvSpPr txBox="1">
              <a:spLocks noChangeArrowheads="1"/>
            </p:cNvSpPr>
            <p:nvPr/>
          </p:nvSpPr>
          <p:spPr bwMode="auto">
            <a:xfrm>
              <a:off x="2890" y="2884"/>
              <a:ext cx="3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latin typeface="+mn-lt"/>
                </a:rPr>
                <a:t>Time</a:t>
              </a:r>
            </a:p>
          </p:txBody>
        </p:sp>
        <p:sp>
          <p:nvSpPr>
            <p:cNvPr id="16428" name="Line 9"/>
            <p:cNvSpPr>
              <a:spLocks noChangeShapeType="1"/>
            </p:cNvSpPr>
            <p:nvPr/>
          </p:nvSpPr>
          <p:spPr bwMode="auto">
            <a:xfrm>
              <a:off x="3050" y="3072"/>
              <a:ext cx="0" cy="9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42"/>
          <p:cNvGrpSpPr>
            <a:grpSpLocks/>
          </p:cNvGrpSpPr>
          <p:nvPr/>
        </p:nvGrpSpPr>
        <p:grpSpPr bwMode="auto">
          <a:xfrm>
            <a:off x="3090371" y="3239245"/>
            <a:ext cx="911225" cy="530225"/>
            <a:chOff x="1524000" y="2970213"/>
            <a:chExt cx="911225" cy="530225"/>
          </a:xfrm>
        </p:grpSpPr>
        <p:sp>
          <p:nvSpPr>
            <p:cNvPr id="16425" name="Text Box 10"/>
            <p:cNvSpPr txBox="1">
              <a:spLocks noChangeArrowheads="1"/>
            </p:cNvSpPr>
            <p:nvPr/>
          </p:nvSpPr>
          <p:spPr bwMode="auto">
            <a:xfrm>
              <a:off x="1524000" y="2970213"/>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26" name="Line 11"/>
            <p:cNvSpPr>
              <a:spLocks noChangeShapeType="1"/>
            </p:cNvSpPr>
            <p:nvPr/>
          </p:nvSpPr>
          <p:spPr bwMode="auto">
            <a:xfrm>
              <a:off x="2181225" y="3203575"/>
              <a:ext cx="2540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6395" name="Line 27"/>
          <p:cNvSpPr>
            <a:spLocks noChangeShapeType="1"/>
          </p:cNvSpPr>
          <p:nvPr/>
        </p:nvSpPr>
        <p:spPr bwMode="auto">
          <a:xfrm>
            <a:off x="8090995" y="2328019"/>
            <a:ext cx="0" cy="3124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6417" name="Group 36"/>
          <p:cNvGrpSpPr>
            <a:grpSpLocks/>
          </p:cNvGrpSpPr>
          <p:nvPr/>
        </p:nvGrpSpPr>
        <p:grpSpPr bwMode="auto">
          <a:xfrm>
            <a:off x="4119367" y="2556619"/>
            <a:ext cx="2447628" cy="914400"/>
            <a:chOff x="2409825" y="2289175"/>
            <a:chExt cx="2514600" cy="914400"/>
          </a:xfrm>
        </p:grpSpPr>
        <p:sp>
          <p:nvSpPr>
            <p:cNvPr id="16421" name="Line 16"/>
            <p:cNvSpPr>
              <a:spLocks noChangeShapeType="1"/>
            </p:cNvSpPr>
            <p:nvPr/>
          </p:nvSpPr>
          <p:spPr bwMode="auto">
            <a:xfrm flipH="1">
              <a:off x="2409825" y="23653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2" name="Text Box 19"/>
            <p:cNvSpPr txBox="1">
              <a:spLocks noChangeArrowheads="1"/>
            </p:cNvSpPr>
            <p:nvPr/>
          </p:nvSpPr>
          <p:spPr bwMode="auto">
            <a:xfrm>
              <a:off x="3570909" y="2289175"/>
              <a:ext cx="1233831"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16418" name="Group 37"/>
          <p:cNvGrpSpPr>
            <a:grpSpLocks/>
          </p:cNvGrpSpPr>
          <p:nvPr/>
        </p:nvGrpSpPr>
        <p:grpSpPr bwMode="auto">
          <a:xfrm>
            <a:off x="6643194" y="3108329"/>
            <a:ext cx="1447800" cy="533400"/>
            <a:chOff x="5000625" y="2289175"/>
            <a:chExt cx="1447800" cy="533400"/>
          </a:xfrm>
        </p:grpSpPr>
        <p:sp>
          <p:nvSpPr>
            <p:cNvPr id="16419" name="Line 26"/>
            <p:cNvSpPr>
              <a:spLocks noChangeShapeType="1"/>
            </p:cNvSpPr>
            <p:nvPr/>
          </p:nvSpPr>
          <p:spPr bwMode="auto">
            <a:xfrm>
              <a:off x="5000625" y="2365375"/>
              <a:ext cx="1447800" cy="457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20" name="Text Box 35"/>
            <p:cNvSpPr txBox="1">
              <a:spLocks noChangeArrowheads="1"/>
            </p:cNvSpPr>
            <p:nvPr/>
          </p:nvSpPr>
          <p:spPr bwMode="auto">
            <a:xfrm>
              <a:off x="5111341" y="2289175"/>
              <a:ext cx="1200970"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Enemy Spotted!</a:t>
              </a:r>
            </a:p>
          </p:txBody>
        </p:sp>
      </p:grpSp>
      <p:grpSp>
        <p:nvGrpSpPr>
          <p:cNvPr id="9" name="Group 43"/>
          <p:cNvGrpSpPr>
            <a:grpSpLocks/>
          </p:cNvGrpSpPr>
          <p:nvPr/>
        </p:nvGrpSpPr>
        <p:grpSpPr bwMode="auto">
          <a:xfrm>
            <a:off x="8143586" y="3397812"/>
            <a:ext cx="889000" cy="530225"/>
            <a:chOff x="6524625" y="2593975"/>
            <a:chExt cx="889000" cy="530225"/>
          </a:xfrm>
        </p:grpSpPr>
        <p:sp>
          <p:nvSpPr>
            <p:cNvPr id="16415" name="Text Box 37"/>
            <p:cNvSpPr txBox="1">
              <a:spLocks noChangeArrowheads="1"/>
            </p:cNvSpPr>
            <p:nvPr/>
          </p:nvSpPr>
          <p:spPr bwMode="auto">
            <a:xfrm>
              <a:off x="6829425" y="2593975"/>
              <a:ext cx="584200" cy="530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mn-lt"/>
                </a:rPr>
                <a:t>User </a:t>
              </a:r>
            </a:p>
            <a:p>
              <a:pPr algn="ctr" eaLnBrk="1" hangingPunct="1"/>
              <a:r>
                <a:rPr lang="en-US" sz="1400">
                  <a:latin typeface="+mn-lt"/>
                </a:rPr>
                <a:t>Input</a:t>
              </a:r>
            </a:p>
          </p:txBody>
        </p:sp>
        <p:sp>
          <p:nvSpPr>
            <p:cNvPr id="16416" name="Line 38"/>
            <p:cNvSpPr>
              <a:spLocks noChangeShapeType="1"/>
            </p:cNvSpPr>
            <p:nvPr/>
          </p:nvSpPr>
          <p:spPr bwMode="auto">
            <a:xfrm>
              <a:off x="6524625" y="2822575"/>
              <a:ext cx="254000"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38"/>
          <p:cNvGrpSpPr>
            <a:grpSpLocks/>
          </p:cNvGrpSpPr>
          <p:nvPr/>
        </p:nvGrpSpPr>
        <p:grpSpPr bwMode="auto">
          <a:xfrm>
            <a:off x="6661757" y="3645272"/>
            <a:ext cx="1383322" cy="638820"/>
            <a:chOff x="5000625" y="2822575"/>
            <a:chExt cx="1447800" cy="638820"/>
          </a:xfrm>
        </p:grpSpPr>
        <p:sp>
          <p:nvSpPr>
            <p:cNvPr id="16413" name="Line 36"/>
            <p:cNvSpPr>
              <a:spLocks noChangeShapeType="1"/>
            </p:cNvSpPr>
            <p:nvPr/>
          </p:nvSpPr>
          <p:spPr bwMode="auto">
            <a:xfrm flipV="1">
              <a:off x="5000625" y="2822575"/>
              <a:ext cx="1447800" cy="6096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4" name="Text Box 39"/>
            <p:cNvSpPr txBox="1">
              <a:spLocks noChangeArrowheads="1"/>
            </p:cNvSpPr>
            <p:nvPr/>
          </p:nvSpPr>
          <p:spPr bwMode="auto">
            <a:xfrm>
              <a:off x="5184434" y="2999730"/>
              <a:ext cx="107286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1" name="Group 41"/>
          <p:cNvGrpSpPr>
            <a:grpSpLocks/>
          </p:cNvGrpSpPr>
          <p:nvPr/>
        </p:nvGrpSpPr>
        <p:grpSpPr bwMode="auto">
          <a:xfrm>
            <a:off x="4128595" y="3471019"/>
            <a:ext cx="2438400" cy="762000"/>
            <a:chOff x="2486025" y="3203575"/>
            <a:chExt cx="2438400" cy="762000"/>
          </a:xfrm>
        </p:grpSpPr>
        <p:sp>
          <p:nvSpPr>
            <p:cNvPr id="16411" name="Line 18"/>
            <p:cNvSpPr>
              <a:spLocks noChangeShapeType="1"/>
            </p:cNvSpPr>
            <p:nvPr/>
          </p:nvSpPr>
          <p:spPr bwMode="auto">
            <a:xfrm flipH="1" flipV="1">
              <a:off x="2486025" y="3203575"/>
              <a:ext cx="2438400" cy="762000"/>
            </a:xfrm>
            <a:prstGeom prst="line">
              <a:avLst/>
            </a:prstGeom>
            <a:noFill/>
            <a:ln w="28575">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412" name="Text Box 40"/>
            <p:cNvSpPr txBox="1">
              <a:spLocks noChangeArrowheads="1"/>
            </p:cNvSpPr>
            <p:nvPr/>
          </p:nvSpPr>
          <p:spPr bwMode="auto">
            <a:xfrm>
              <a:off x="3129180" y="3355975"/>
              <a:ext cx="1025089"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009900"/>
                  </a:solidFill>
                  <a:latin typeface="+mn-lt"/>
                </a:rPr>
                <a:t>Shoot Enemy</a:t>
              </a:r>
            </a:p>
          </p:txBody>
        </p:sp>
      </p:grpSp>
      <p:grpSp>
        <p:nvGrpSpPr>
          <p:cNvPr id="12" name="Group 39"/>
          <p:cNvGrpSpPr>
            <a:grpSpLocks/>
          </p:cNvGrpSpPr>
          <p:nvPr/>
        </p:nvGrpSpPr>
        <p:grpSpPr bwMode="auto">
          <a:xfrm>
            <a:off x="6674100" y="4777611"/>
            <a:ext cx="1383318" cy="537865"/>
            <a:chOff x="5076825" y="3432175"/>
            <a:chExt cx="1295400" cy="537865"/>
          </a:xfrm>
        </p:grpSpPr>
        <p:sp>
          <p:nvSpPr>
            <p:cNvPr id="16409" name="Line 41"/>
            <p:cNvSpPr>
              <a:spLocks noChangeShapeType="1"/>
            </p:cNvSpPr>
            <p:nvPr/>
          </p:nvSpPr>
          <p:spPr bwMode="auto">
            <a:xfrm>
              <a:off x="5076825" y="3432175"/>
              <a:ext cx="1295400" cy="3810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10" name="Text Box 42"/>
            <p:cNvSpPr txBox="1">
              <a:spLocks noChangeArrowheads="1"/>
            </p:cNvSpPr>
            <p:nvPr/>
          </p:nvSpPr>
          <p:spPr bwMode="auto">
            <a:xfrm>
              <a:off x="5268139" y="3508375"/>
              <a:ext cx="860384"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grpSp>
        <p:nvGrpSpPr>
          <p:cNvPr id="13" name="Group 40"/>
          <p:cNvGrpSpPr>
            <a:grpSpLocks/>
          </p:cNvGrpSpPr>
          <p:nvPr/>
        </p:nvGrpSpPr>
        <p:grpSpPr bwMode="auto">
          <a:xfrm>
            <a:off x="4087024" y="4233019"/>
            <a:ext cx="2479971" cy="838200"/>
            <a:chOff x="2409825" y="3965575"/>
            <a:chExt cx="2514600" cy="838200"/>
          </a:xfrm>
        </p:grpSpPr>
        <p:sp>
          <p:nvSpPr>
            <p:cNvPr id="16407" name="Line 43"/>
            <p:cNvSpPr>
              <a:spLocks noChangeShapeType="1"/>
            </p:cNvSpPr>
            <p:nvPr/>
          </p:nvSpPr>
          <p:spPr bwMode="auto">
            <a:xfrm flipH="1">
              <a:off x="2409825" y="3965575"/>
              <a:ext cx="2514600" cy="838200"/>
            </a:xfrm>
            <a:prstGeom prst="line">
              <a:avLst/>
            </a:prstGeom>
            <a:noFill/>
            <a:ln w="2857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408" name="Text Box 45"/>
            <p:cNvSpPr txBox="1">
              <a:spLocks noChangeArrowheads="1"/>
            </p:cNvSpPr>
            <p:nvPr/>
          </p:nvSpPr>
          <p:spPr bwMode="auto">
            <a:xfrm>
              <a:off x="3175921" y="4194175"/>
              <a:ext cx="931607" cy="461665"/>
            </a:xfrm>
            <a:prstGeom prst="rect">
              <a:avLst/>
            </a:prstGeom>
            <a:solidFill>
              <a:schemeClr val="bg1"/>
            </a:solidFill>
            <a:ln w="12700" cap="rnd">
              <a:solidFill>
                <a:schemeClr val="tx1"/>
              </a:solidFill>
              <a:prstDash val="sysDot"/>
              <a:miter lim="800000"/>
              <a:headEnd/>
              <a:tailEnd/>
            </a:ln>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200">
                  <a:latin typeface="+mn-lt"/>
                </a:rPr>
                <a:t>Message: </a:t>
              </a:r>
            </a:p>
            <a:p>
              <a:pPr algn="ctr" eaLnBrk="1" hangingPunct="1"/>
              <a:r>
                <a:rPr lang="en-US" sz="1200" b="1">
                  <a:solidFill>
                    <a:srgbClr val="FF0000"/>
                  </a:solidFill>
                  <a:latin typeface="+mn-lt"/>
                </a:rPr>
                <a:t>Eliminated!</a:t>
              </a:r>
            </a:p>
          </p:txBody>
        </p:sp>
      </p:grpSp>
      <p:sp>
        <p:nvSpPr>
          <p:cNvPr id="62" name="Rectangle 61">
            <a:extLst>
              <a:ext uri="{FF2B5EF4-FFF2-40B4-BE49-F238E27FC236}">
                <a16:creationId xmlns:a16="http://schemas.microsoft.com/office/drawing/2014/main" id="{783FCCE8-F84C-47C3-B31E-475E90D9FCD8}"/>
              </a:ext>
            </a:extLst>
          </p:cNvPr>
          <p:cNvSpPr/>
          <p:nvPr/>
        </p:nvSpPr>
        <p:spPr>
          <a:xfrm>
            <a:off x="3962393" y="5740400"/>
            <a:ext cx="4594192" cy="990600"/>
          </a:xfrm>
          <a:prstGeom prst="rect">
            <a:avLst/>
          </a:prstGeom>
          <a:solidFill>
            <a:schemeClr val="bg1">
              <a:lumMod val="95000"/>
            </a:schemeClr>
          </a:solidFill>
          <a:ln w="28575">
            <a:solidFill>
              <a:schemeClr val="tx1"/>
            </a:solidFill>
            <a:prstDash val="sysDash"/>
          </a:ln>
        </p:spPr>
        <p:txBody>
          <a:bodyPr wrap="square">
            <a:spAutoFit/>
          </a:bodyPr>
          <a:lstStyle/>
          <a:p>
            <a:pPr algn="ctr">
              <a:lnSpc>
                <a:spcPct val="90000"/>
              </a:lnSpc>
            </a:pPr>
            <a:r>
              <a:rPr lang="en-US" altLang="en-US" sz="2800" b="1">
                <a:latin typeface="Times New Roman"/>
                <a:cs typeface="Times New Roman"/>
              </a:rPr>
              <a:t>Time delay improves fairness</a:t>
            </a:r>
            <a:endParaRPr lang="en-US" altLang="en-US" sz="2800" b="1" i="1">
              <a:latin typeface="Times New Roman"/>
              <a:cs typeface="Times New Roman"/>
            </a:endParaRPr>
          </a:p>
        </p:txBody>
      </p:sp>
      <p:sp>
        <p:nvSpPr>
          <p:cNvPr id="50" name="Rectangle 49">
            <a:extLst>
              <a:ext uri="{FF2B5EF4-FFF2-40B4-BE49-F238E27FC236}">
                <a16:creationId xmlns:a16="http://schemas.microsoft.com/office/drawing/2014/main" id="{358C0FC7-BEB4-4A4F-9A0F-6AB2ECDF7285}"/>
              </a:ext>
            </a:extLst>
          </p:cNvPr>
          <p:cNvSpPr/>
          <p:nvPr/>
        </p:nvSpPr>
        <p:spPr>
          <a:xfrm>
            <a:off x="8954595" y="5445046"/>
            <a:ext cx="2235807" cy="1089529"/>
          </a:xfrm>
          <a:prstGeom prst="rect">
            <a:avLst/>
          </a:prstGeom>
          <a:solidFill>
            <a:schemeClr val="accent6">
              <a:lumMod val="40000"/>
              <a:lumOff val="60000"/>
            </a:schemeClr>
          </a:solidFill>
          <a:ln w="19050">
            <a:solidFill>
              <a:schemeClr val="tx1"/>
            </a:solidFill>
            <a:prstDash val="sysDash"/>
          </a:ln>
        </p:spPr>
        <p:txBody>
          <a:bodyPr wrap="square">
            <a:spAutoFit/>
          </a:bodyPr>
          <a:lstStyle/>
          <a:p>
            <a:pPr algn="ctr">
              <a:lnSpc>
                <a:spcPct val="90000"/>
              </a:lnSpc>
            </a:pPr>
            <a:r>
              <a:rPr lang="en-US" altLang="en-US" sz="2400" b="1">
                <a:latin typeface="Times New Roman"/>
                <a:cs typeface="Times New Roman"/>
              </a:rPr>
              <a:t>But all players delayed by highest latency</a:t>
            </a:r>
            <a:endParaRPr lang="en-US" altLang="en-US" sz="2400" b="1" i="1">
              <a:latin typeface="Times New Roman"/>
              <a:cs typeface="Times New Roman"/>
            </a:endParaRPr>
          </a:p>
        </p:txBody>
      </p:sp>
      <p:pic>
        <p:nvPicPr>
          <p:cNvPr id="2" name="Picture 4" descr="Gaming - Free computer icons">
            <a:extLst>
              <a:ext uri="{FF2B5EF4-FFF2-40B4-BE49-F238E27FC236}">
                <a16:creationId xmlns:a16="http://schemas.microsoft.com/office/drawing/2014/main" id="{6C0AA0D3-C333-04F4-B926-BBAF95465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716638" y="1451969"/>
            <a:ext cx="823913" cy="823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erver - Free gaming icons">
            <a:extLst>
              <a:ext uri="{FF2B5EF4-FFF2-40B4-BE49-F238E27FC236}">
                <a16:creationId xmlns:a16="http://schemas.microsoft.com/office/drawing/2014/main" id="{54A0B6B2-CD1C-D9E8-61AF-1A34708A1F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3451" y="1323633"/>
            <a:ext cx="1080586" cy="10805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aming - Free computer icons">
            <a:extLst>
              <a:ext uri="{FF2B5EF4-FFF2-40B4-BE49-F238E27FC236}">
                <a16:creationId xmlns:a16="http://schemas.microsoft.com/office/drawing/2014/main" id="{FB743322-06CA-1B33-956B-2EC3E3F02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9038" y="1425984"/>
            <a:ext cx="823913" cy="82391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1D857DB-59B2-21AA-0207-F2D06E2F80C0}"/>
              </a:ext>
            </a:extLst>
          </p:cNvPr>
          <p:cNvSpPr txBox="1"/>
          <p:nvPr/>
        </p:nvSpPr>
        <p:spPr>
          <a:xfrm>
            <a:off x="3442239" y="1054756"/>
            <a:ext cx="1217641" cy="461665"/>
          </a:xfrm>
          <a:prstGeom prst="rect">
            <a:avLst/>
          </a:prstGeom>
          <a:noFill/>
        </p:spPr>
        <p:txBody>
          <a:bodyPr wrap="none" rtlCol="0">
            <a:spAutoFit/>
          </a:bodyPr>
          <a:lstStyle/>
          <a:p>
            <a:r>
              <a:rPr lang="en-US" sz="2400">
                <a:latin typeface="Times New Roman"/>
                <a:cs typeface="Times New Roman"/>
              </a:rPr>
              <a:t>Client A</a:t>
            </a:r>
          </a:p>
        </p:txBody>
      </p:sp>
      <p:sp>
        <p:nvSpPr>
          <p:cNvPr id="17" name="TextBox 16">
            <a:extLst>
              <a:ext uri="{FF2B5EF4-FFF2-40B4-BE49-F238E27FC236}">
                <a16:creationId xmlns:a16="http://schemas.microsoft.com/office/drawing/2014/main" id="{45287F72-FC63-D21E-99BB-6A418D966D9A}"/>
              </a:ext>
            </a:extLst>
          </p:cNvPr>
          <p:cNvSpPr txBox="1"/>
          <p:nvPr/>
        </p:nvSpPr>
        <p:spPr>
          <a:xfrm>
            <a:off x="7365759" y="1054755"/>
            <a:ext cx="1217000" cy="461665"/>
          </a:xfrm>
          <a:prstGeom prst="rect">
            <a:avLst/>
          </a:prstGeom>
          <a:noFill/>
        </p:spPr>
        <p:txBody>
          <a:bodyPr wrap="none" rtlCol="0">
            <a:spAutoFit/>
          </a:bodyPr>
          <a:lstStyle/>
          <a:p>
            <a:r>
              <a:rPr lang="en-US" sz="2400">
                <a:latin typeface="Times New Roman"/>
                <a:cs typeface="Times New Roman"/>
              </a:rPr>
              <a:t>Client B</a:t>
            </a:r>
          </a:p>
        </p:txBody>
      </p:sp>
      <p:sp>
        <p:nvSpPr>
          <p:cNvPr id="18" name="TextBox 17">
            <a:extLst>
              <a:ext uri="{FF2B5EF4-FFF2-40B4-BE49-F238E27FC236}">
                <a16:creationId xmlns:a16="http://schemas.microsoft.com/office/drawing/2014/main" id="{E13BBC22-779E-36BC-2404-46F18D846200}"/>
              </a:ext>
            </a:extLst>
          </p:cNvPr>
          <p:cNvSpPr txBox="1"/>
          <p:nvPr/>
        </p:nvSpPr>
        <p:spPr>
          <a:xfrm>
            <a:off x="5932260" y="1057066"/>
            <a:ext cx="987771" cy="461665"/>
          </a:xfrm>
          <a:prstGeom prst="rect">
            <a:avLst/>
          </a:prstGeom>
          <a:noFill/>
        </p:spPr>
        <p:txBody>
          <a:bodyPr wrap="none" rtlCol="0">
            <a:spAutoFit/>
          </a:bodyPr>
          <a:lstStyle/>
          <a:p>
            <a:r>
              <a:rPr lang="en-US" sz="2400">
                <a:latin typeface="Times New Roman"/>
                <a:cs typeface="Times New Roman"/>
              </a:rPr>
              <a:t>Server</a:t>
            </a:r>
          </a:p>
        </p:txBody>
      </p:sp>
      <p:sp>
        <p:nvSpPr>
          <p:cNvPr id="14" name="Slide Number Placeholder 6">
            <a:extLst>
              <a:ext uri="{FF2B5EF4-FFF2-40B4-BE49-F238E27FC236}">
                <a16:creationId xmlns:a16="http://schemas.microsoft.com/office/drawing/2014/main" id="{C4753ADC-8C15-7E1F-0CE5-DE5ED70E708C}"/>
              </a:ext>
            </a:extLst>
          </p:cNvPr>
          <p:cNvSpPr>
            <a:spLocks noGrp="1"/>
          </p:cNvSpPr>
          <p:nvPr>
            <p:ph type="sldNum" sz="quarter" idx="12"/>
          </p:nvPr>
        </p:nvSpPr>
        <p:spPr/>
        <p:txBody>
          <a:bodyPr anchor="ctr">
            <a:normAutofit/>
          </a:bodyPr>
          <a:lstStyle/>
          <a:p>
            <a:pPr>
              <a:spcAft>
                <a:spcPts val="600"/>
              </a:spcAft>
            </a:pPr>
            <a:fld id="{8C2E478F-E849-4A8C-AF1F-CBCC78A7CBFA}" type="slidenum">
              <a:rPr lang="en-US" smtClean="0"/>
              <a:pPr>
                <a:spcAft>
                  <a:spcPts val="600"/>
                </a:spcAft>
              </a:pPr>
              <a:t>3</a:t>
            </a:fld>
            <a:endParaRPr lang="en-US"/>
          </a:p>
        </p:txBody>
      </p:sp>
      <p:grpSp>
        <p:nvGrpSpPr>
          <p:cNvPr id="15" name="Group 14">
            <a:extLst>
              <a:ext uri="{FF2B5EF4-FFF2-40B4-BE49-F238E27FC236}">
                <a16:creationId xmlns:a16="http://schemas.microsoft.com/office/drawing/2014/main" id="{C8519A30-22CA-E538-43ED-98F931D64462}"/>
              </a:ext>
            </a:extLst>
          </p:cNvPr>
          <p:cNvGrpSpPr/>
          <p:nvPr/>
        </p:nvGrpSpPr>
        <p:grpSpPr>
          <a:xfrm>
            <a:off x="6674985" y="4265515"/>
            <a:ext cx="1229732" cy="496826"/>
            <a:chOff x="5138019" y="2801937"/>
            <a:chExt cx="1229732" cy="271463"/>
          </a:xfrm>
        </p:grpSpPr>
        <p:sp>
          <p:nvSpPr>
            <p:cNvPr id="20" name="TextBox 19">
              <a:extLst>
                <a:ext uri="{FF2B5EF4-FFF2-40B4-BE49-F238E27FC236}">
                  <a16:creationId xmlns:a16="http://schemas.microsoft.com/office/drawing/2014/main" id="{68F1146F-96EB-2003-E7D2-35E4BE830544}"/>
                </a:ext>
              </a:extLst>
            </p:cNvPr>
            <p:cNvSpPr txBox="1"/>
            <p:nvPr/>
          </p:nvSpPr>
          <p:spPr>
            <a:xfrm>
              <a:off x="5448973" y="2861423"/>
              <a:ext cx="918778" cy="151351"/>
            </a:xfrm>
            <a:prstGeom prst="rect">
              <a:avLst/>
            </a:prstGeom>
            <a:noFill/>
          </p:spPr>
          <p:txBody>
            <a:bodyPr wrap="square" rtlCol="0">
              <a:spAutoFit/>
            </a:bodyPr>
            <a:lstStyle/>
            <a:p>
              <a:pPr algn="ctr"/>
              <a:r>
                <a:rPr lang="en-US" sz="1200" b="1">
                  <a:solidFill>
                    <a:srgbClr val="C00000"/>
                  </a:solidFill>
                  <a:cs typeface="Times New Roman" panose="02020603050405020304" pitchFamily="18" charset="0"/>
                </a:rPr>
                <a:t>Delay Time </a:t>
              </a:r>
            </a:p>
          </p:txBody>
        </p:sp>
        <p:sp>
          <p:nvSpPr>
            <p:cNvPr id="21" name="Right Brace 20">
              <a:extLst>
                <a:ext uri="{FF2B5EF4-FFF2-40B4-BE49-F238E27FC236}">
                  <a16:creationId xmlns:a16="http://schemas.microsoft.com/office/drawing/2014/main" id="{F9BAE34A-E63A-C8C4-080D-3922A25D5FCC}"/>
                </a:ext>
              </a:extLst>
            </p:cNvPr>
            <p:cNvSpPr/>
            <p:nvPr/>
          </p:nvSpPr>
          <p:spPr>
            <a:xfrm>
              <a:off x="5138019" y="2801937"/>
              <a:ext cx="119777" cy="271463"/>
            </a:xfrm>
            <a:prstGeom prst="rightBrace">
              <a:avLst>
                <a:gd name="adj1" fmla="val 50607"/>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574003F3-7766-795C-045F-66C28748670F}"/>
                </a:ext>
              </a:extLst>
            </p:cNvPr>
            <p:cNvCxnSpPr>
              <a:cxnSpLocks/>
            </p:cNvCxnSpPr>
            <p:nvPr/>
          </p:nvCxnSpPr>
          <p:spPr>
            <a:xfrm flipH="1">
              <a:off x="5270496" y="2937668"/>
              <a:ext cx="282730" cy="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D175A621-CA5B-8E6F-F3A2-20F0F52C5296}"/>
              </a:ext>
            </a:extLst>
          </p:cNvPr>
          <p:cNvGrpSpPr/>
          <p:nvPr/>
        </p:nvGrpSpPr>
        <p:grpSpPr>
          <a:xfrm>
            <a:off x="6689112" y="2685715"/>
            <a:ext cx="1229732" cy="496826"/>
            <a:chOff x="5138019" y="2801937"/>
            <a:chExt cx="1229732" cy="271463"/>
          </a:xfrm>
        </p:grpSpPr>
        <p:sp>
          <p:nvSpPr>
            <p:cNvPr id="36" name="TextBox 35">
              <a:extLst>
                <a:ext uri="{FF2B5EF4-FFF2-40B4-BE49-F238E27FC236}">
                  <a16:creationId xmlns:a16="http://schemas.microsoft.com/office/drawing/2014/main" id="{12B173D4-3EE3-5564-A37B-EE4C4CE00E67}"/>
                </a:ext>
              </a:extLst>
            </p:cNvPr>
            <p:cNvSpPr txBox="1"/>
            <p:nvPr/>
          </p:nvSpPr>
          <p:spPr>
            <a:xfrm>
              <a:off x="5448973" y="2861423"/>
              <a:ext cx="918778" cy="151351"/>
            </a:xfrm>
            <a:prstGeom prst="rect">
              <a:avLst/>
            </a:prstGeom>
            <a:noFill/>
          </p:spPr>
          <p:txBody>
            <a:bodyPr wrap="square" rtlCol="0">
              <a:spAutoFit/>
            </a:bodyPr>
            <a:lstStyle/>
            <a:p>
              <a:pPr algn="ctr"/>
              <a:r>
                <a:rPr lang="en-US" sz="1200" b="1">
                  <a:solidFill>
                    <a:srgbClr val="C00000"/>
                  </a:solidFill>
                  <a:cs typeface="Times New Roman" panose="02020603050405020304" pitchFamily="18" charset="0"/>
                </a:rPr>
                <a:t>Delay Time </a:t>
              </a:r>
            </a:p>
          </p:txBody>
        </p:sp>
        <p:sp>
          <p:nvSpPr>
            <p:cNvPr id="37" name="Right Brace 36">
              <a:extLst>
                <a:ext uri="{FF2B5EF4-FFF2-40B4-BE49-F238E27FC236}">
                  <a16:creationId xmlns:a16="http://schemas.microsoft.com/office/drawing/2014/main" id="{CAA1148B-D97B-809D-BDE5-3A3FF5620485}"/>
                </a:ext>
              </a:extLst>
            </p:cNvPr>
            <p:cNvSpPr/>
            <p:nvPr/>
          </p:nvSpPr>
          <p:spPr>
            <a:xfrm>
              <a:off x="5138019" y="2801937"/>
              <a:ext cx="119777" cy="271463"/>
            </a:xfrm>
            <a:prstGeom prst="rightBrace">
              <a:avLst>
                <a:gd name="adj1" fmla="val 50607"/>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EFF3C998-E1C8-489E-A781-E455715F397C}"/>
                </a:ext>
              </a:extLst>
            </p:cNvPr>
            <p:cNvCxnSpPr>
              <a:cxnSpLocks/>
            </p:cNvCxnSpPr>
            <p:nvPr/>
          </p:nvCxnSpPr>
          <p:spPr>
            <a:xfrm flipH="1">
              <a:off x="5270496" y="2937668"/>
              <a:ext cx="282730" cy="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6826F6DC-3580-48F9-85AB-E58A7F3736E4}"/>
              </a:ext>
            </a:extLst>
          </p:cNvPr>
          <p:cNvSpPr txBox="1"/>
          <p:nvPr/>
        </p:nvSpPr>
        <p:spPr>
          <a:xfrm>
            <a:off x="381000" y="101600"/>
            <a:ext cx="11430000" cy="707886"/>
          </a:xfrm>
          <a:prstGeom prst="rect">
            <a:avLst/>
          </a:prstGeom>
          <a:noFill/>
        </p:spPr>
        <p:txBody>
          <a:bodyPr vertOverflow="overflow" vert="horz" wrap="square" rtlCol="0" anchor="t">
            <a:spAutoFit/>
          </a:bodyPr>
          <a:lstStyle/>
          <a:p>
            <a:pPr algn="ctr"/>
            <a:r>
              <a:rPr lang="en-US" sz="4000" b="1" dirty="0">
                <a:latin typeface="Times New Roman"/>
                <a:cs typeface="Times New Roman"/>
              </a:rPr>
              <a:t>Time Delay: Fair but Unresponsive</a:t>
            </a:r>
          </a:p>
        </p:txBody>
      </p:sp>
    </p:spTree>
    <p:custDataLst>
      <p:tags r:id="rId1"/>
    </p:custDataLst>
    <p:extLst>
      <p:ext uri="{BB962C8B-B14F-4D97-AF65-F5344CB8AC3E}">
        <p14:creationId xmlns:p14="http://schemas.microsoft.com/office/powerpoint/2010/main" val="3355235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6417"/>
                                        </p:tgtEl>
                                        <p:attrNameLst>
                                          <p:attrName>style.visibility</p:attrName>
                                        </p:attrNameLst>
                                      </p:cBhvr>
                                      <p:to>
                                        <p:strVal val="visible"/>
                                      </p:to>
                                    </p:set>
                                    <p:animEffect transition="in" filter="wipe(up)">
                                      <p:cBhvr>
                                        <p:cTn id="18" dur="500"/>
                                        <p:tgtEl>
                                          <p:spTgt spid="164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6418"/>
                                        </p:tgtEl>
                                        <p:attrNameLst>
                                          <p:attrName>style.visibility</p:attrName>
                                        </p:attrNameLst>
                                      </p:cBhvr>
                                      <p:to>
                                        <p:strVal val="visible"/>
                                      </p:to>
                                    </p:set>
                                    <p:animEffect transition="in" filter="wipe(up)">
                                      <p:cBhvr>
                                        <p:cTn id="23" dur="500"/>
                                        <p:tgtEl>
                                          <p:spTgt spid="164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1+#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0-#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1000"/>
                                        <p:tgtEl>
                                          <p:spTgt spid="10"/>
                                        </p:tgtEl>
                                      </p:cBhvr>
                                    </p:animEffect>
                                  </p:childTnLst>
                                </p:cTn>
                              </p:par>
                              <p:par>
                                <p:cTn id="38" presetID="22" presetClass="entr" presetSubtype="1"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up)">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1000"/>
                                        <p:tgtEl>
                                          <p:spTgt spid="12"/>
                                        </p:tgtEl>
                                      </p:cBhvr>
                                    </p:animEffect>
                                  </p:childTnLst>
                                </p:cTn>
                              </p:par>
                              <p:par>
                                <p:cTn id="46" presetID="22" presetClass="entr" presetSubtype="1"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up)">
                                      <p:cBhvr>
                                        <p:cTn id="48" dur="1000"/>
                                        <p:tgtEl>
                                          <p:spTgt spid="13"/>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fade">
                                      <p:cBhvr>
                                        <p:cTn id="57" dur="500"/>
                                        <p:tgtEl>
                                          <p:spTgt spid="5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AB994EA3-7DF0-FD3B-2593-5BF3FB3B078A}"/>
              </a:ext>
            </a:extLst>
          </p:cNvPr>
          <p:cNvSpPr>
            <a:spLocks noGrp="1"/>
          </p:cNvSpPr>
          <p:nvPr>
            <p:ph type="title"/>
          </p:nvPr>
        </p:nvSpPr>
        <p:spPr>
          <a:xfrm>
            <a:off x="381000" y="101600"/>
            <a:ext cx="11430000" cy="698500"/>
          </a:xfrm>
        </p:spPr>
        <p:txBody>
          <a:bodyPr/>
          <a:lstStyle/>
          <a:p>
            <a:pPr algn="l"/>
            <a:r>
              <a:rPr lang="en-US" sz="4000" b="1" dirty="0">
                <a:latin typeface="Times New Roman"/>
                <a:cs typeface="Times New Roman"/>
              </a:rPr>
              <a:t>Our Idea: Adaptive Time Delay</a:t>
            </a:r>
          </a:p>
        </p:txBody>
      </p:sp>
      <p:sp>
        <p:nvSpPr>
          <p:cNvPr id="2" name="Slide Number Placeholder 1">
            <a:extLst>
              <a:ext uri="{FF2B5EF4-FFF2-40B4-BE49-F238E27FC236}">
                <a16:creationId xmlns:a16="http://schemas.microsoft.com/office/drawing/2014/main" id="{6AC2F439-9B68-4159-977F-8EC563FB1552}"/>
              </a:ext>
            </a:extLst>
          </p:cNvPr>
          <p:cNvSpPr>
            <a:spLocks noGrp="1"/>
          </p:cNvSpPr>
          <p:nvPr>
            <p:ph type="sldNum" sz="quarter" idx="11"/>
          </p:nvPr>
        </p:nvSpPr>
        <p:spPr/>
        <p:txBody>
          <a:bodyPr/>
          <a:lstStyle/>
          <a:p>
            <a:fld id="{8C2E478F-E849-4A8C-AF1F-CBCC78A7CBFA}" type="slidenum">
              <a:rPr lang="en-US" smtClean="0"/>
              <a:t>4</a:t>
            </a:fld>
            <a:endParaRPr lang="en-US"/>
          </a:p>
        </p:txBody>
      </p:sp>
      <p:pic>
        <p:nvPicPr>
          <p:cNvPr id="2056" name="Picture 8" descr="Free shooting soldier 1198826 PNG with Transparent Background">
            <a:extLst>
              <a:ext uri="{FF2B5EF4-FFF2-40B4-BE49-F238E27FC236}">
                <a16:creationId xmlns:a16="http://schemas.microsoft.com/office/drawing/2014/main" id="{CB91A846-C316-0D52-6BE1-63BF954D1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1301" y="1764699"/>
            <a:ext cx="740777" cy="10888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ree shooting soldier 1198826 PNG with Transparent Background">
            <a:extLst>
              <a:ext uri="{FF2B5EF4-FFF2-40B4-BE49-F238E27FC236}">
                <a16:creationId xmlns:a16="http://schemas.microsoft.com/office/drawing/2014/main" id="{750BB4A2-5344-1115-636F-CDBBBA52AD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473057" y="1764699"/>
            <a:ext cx="740777" cy="108885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F8D7ADD9-3DF9-37DF-5650-79DBF16A618B}"/>
              </a:ext>
            </a:extLst>
          </p:cNvPr>
          <p:cNvCxnSpPr>
            <a:cxnSpLocks/>
          </p:cNvCxnSpPr>
          <p:nvPr/>
        </p:nvCxnSpPr>
        <p:spPr>
          <a:xfrm>
            <a:off x="1761690" y="1828199"/>
            <a:ext cx="3081755"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pic>
        <p:nvPicPr>
          <p:cNvPr id="9" name="Picture 8" descr="Free shooting soldier 1198826 PNG with Transparent Background">
            <a:extLst>
              <a:ext uri="{FF2B5EF4-FFF2-40B4-BE49-F238E27FC236}">
                <a16:creationId xmlns:a16="http://schemas.microsoft.com/office/drawing/2014/main" id="{373077D1-2221-A7A0-03EF-99BE5333C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01947" y="5023472"/>
            <a:ext cx="740777" cy="10888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Free shooting soldier 1198826 PNG with Transparent Background">
            <a:extLst>
              <a:ext uri="{FF2B5EF4-FFF2-40B4-BE49-F238E27FC236}">
                <a16:creationId xmlns:a16="http://schemas.microsoft.com/office/drawing/2014/main" id="{EC16E81D-893C-3E8F-7889-98E3E06ED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058" y="5023472"/>
            <a:ext cx="740776" cy="108885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4119A988-387F-BB9B-9217-88B9AF65609F}"/>
              </a:ext>
            </a:extLst>
          </p:cNvPr>
          <p:cNvSpPr/>
          <p:nvPr/>
        </p:nvSpPr>
        <p:spPr>
          <a:xfrm>
            <a:off x="3077810" y="4821907"/>
            <a:ext cx="59657" cy="13535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DD154F35-AB94-FEBB-206C-BB549468D62F}"/>
              </a:ext>
            </a:extLst>
          </p:cNvPr>
          <p:cNvCxnSpPr>
            <a:cxnSpLocks/>
          </p:cNvCxnSpPr>
          <p:nvPr/>
        </p:nvCxnSpPr>
        <p:spPr>
          <a:xfrm>
            <a:off x="1567013" y="5080622"/>
            <a:ext cx="151079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0944FB2-9A2E-8168-76C2-F15A9D3F9EB3}"/>
              </a:ext>
            </a:extLst>
          </p:cNvPr>
          <p:cNvCxnSpPr>
            <a:cxnSpLocks/>
          </p:cNvCxnSpPr>
          <p:nvPr/>
        </p:nvCxnSpPr>
        <p:spPr>
          <a:xfrm>
            <a:off x="3137467" y="5080622"/>
            <a:ext cx="15113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39" name="Graphic 38" descr="Checkbox Checked with solid fill">
            <a:extLst>
              <a:ext uri="{FF2B5EF4-FFF2-40B4-BE49-F238E27FC236}">
                <a16:creationId xmlns:a16="http://schemas.microsoft.com/office/drawing/2014/main" id="{7ED9E429-445F-FDB7-EE8C-32301A96A1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7733" y="1728492"/>
            <a:ext cx="914400" cy="914400"/>
          </a:xfrm>
          <a:prstGeom prst="rect">
            <a:avLst/>
          </a:prstGeom>
        </p:spPr>
      </p:pic>
      <p:pic>
        <p:nvPicPr>
          <p:cNvPr id="49" name="Graphic 48" descr="Checkbox Crossed with solid fill">
            <a:extLst>
              <a:ext uri="{FF2B5EF4-FFF2-40B4-BE49-F238E27FC236}">
                <a16:creationId xmlns:a16="http://schemas.microsoft.com/office/drawing/2014/main" id="{C7F30CA4-ADF0-73CA-A7A6-3D61D74C9AA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56120" y="4045136"/>
            <a:ext cx="914400" cy="914400"/>
          </a:xfrm>
          <a:prstGeom prst="rect">
            <a:avLst/>
          </a:prstGeom>
        </p:spPr>
      </p:pic>
      <p:sp>
        <p:nvSpPr>
          <p:cNvPr id="50" name="TextBox 49">
            <a:extLst>
              <a:ext uri="{FF2B5EF4-FFF2-40B4-BE49-F238E27FC236}">
                <a16:creationId xmlns:a16="http://schemas.microsoft.com/office/drawing/2014/main" id="{1B783310-A003-F34C-077F-2C82836BB3D7}"/>
              </a:ext>
            </a:extLst>
          </p:cNvPr>
          <p:cNvSpPr txBox="1"/>
          <p:nvPr/>
        </p:nvSpPr>
        <p:spPr>
          <a:xfrm>
            <a:off x="2260366" y="1274201"/>
            <a:ext cx="2109134" cy="369332"/>
          </a:xfrm>
          <a:prstGeom prst="rect">
            <a:avLst/>
          </a:prstGeom>
          <a:noFill/>
        </p:spPr>
        <p:txBody>
          <a:bodyPr wrap="square" rtlCol="0">
            <a:spAutoFit/>
          </a:bodyPr>
          <a:lstStyle/>
          <a:p>
            <a:r>
              <a:rPr lang="en-US">
                <a:latin typeface="Times New Roman"/>
                <a:cs typeface="Times New Roman"/>
              </a:rPr>
              <a:t>Time Delay Enabled</a:t>
            </a:r>
          </a:p>
        </p:txBody>
      </p:sp>
      <p:sp>
        <p:nvSpPr>
          <p:cNvPr id="51" name="TextBox 50">
            <a:extLst>
              <a:ext uri="{FF2B5EF4-FFF2-40B4-BE49-F238E27FC236}">
                <a16:creationId xmlns:a16="http://schemas.microsoft.com/office/drawing/2014/main" id="{FD70E865-CE83-303F-39E5-AE9CB759A263}"/>
              </a:ext>
            </a:extLst>
          </p:cNvPr>
          <p:cNvSpPr txBox="1"/>
          <p:nvPr/>
        </p:nvSpPr>
        <p:spPr>
          <a:xfrm>
            <a:off x="2053073" y="3632200"/>
            <a:ext cx="2109134" cy="369332"/>
          </a:xfrm>
          <a:prstGeom prst="rect">
            <a:avLst/>
          </a:prstGeom>
          <a:noFill/>
        </p:spPr>
        <p:txBody>
          <a:bodyPr wrap="square" rtlCol="0">
            <a:spAutoFit/>
          </a:bodyPr>
          <a:lstStyle/>
          <a:p>
            <a:r>
              <a:rPr lang="en-US">
                <a:latin typeface="Times New Roman"/>
                <a:cs typeface="Times New Roman"/>
              </a:rPr>
              <a:t>Time Delay Disabled</a:t>
            </a:r>
          </a:p>
        </p:txBody>
      </p:sp>
      <p:sp>
        <p:nvSpPr>
          <p:cNvPr id="52" name="TextBox 51">
            <a:extLst>
              <a:ext uri="{FF2B5EF4-FFF2-40B4-BE49-F238E27FC236}">
                <a16:creationId xmlns:a16="http://schemas.microsoft.com/office/drawing/2014/main" id="{D35267A1-D119-81F8-FE90-37F725497F56}"/>
              </a:ext>
            </a:extLst>
          </p:cNvPr>
          <p:cNvSpPr txBox="1"/>
          <p:nvPr/>
        </p:nvSpPr>
        <p:spPr>
          <a:xfrm>
            <a:off x="2609811" y="6175458"/>
            <a:ext cx="995657" cy="369332"/>
          </a:xfrm>
          <a:prstGeom prst="rect">
            <a:avLst/>
          </a:prstGeom>
          <a:noFill/>
          <a:ln>
            <a:solidFill>
              <a:schemeClr val="tx1"/>
            </a:solidFill>
          </a:ln>
        </p:spPr>
        <p:txBody>
          <a:bodyPr wrap="none" rtlCol="0">
            <a:spAutoFit/>
          </a:bodyPr>
          <a:lstStyle/>
          <a:p>
            <a:r>
              <a:rPr lang="en-US">
                <a:latin typeface="Times New Roman"/>
                <a:cs typeface="Times New Roman"/>
              </a:rPr>
              <a:t>Obstacle</a:t>
            </a:r>
          </a:p>
        </p:txBody>
      </p:sp>
      <p:pic>
        <p:nvPicPr>
          <p:cNvPr id="8" name="Picture 7">
            <a:extLst>
              <a:ext uri="{FF2B5EF4-FFF2-40B4-BE49-F238E27FC236}">
                <a16:creationId xmlns:a16="http://schemas.microsoft.com/office/drawing/2014/main" id="{C0E03C77-322D-DC91-7A83-2450FD6B2A8E}"/>
              </a:ext>
            </a:extLst>
          </p:cNvPr>
          <p:cNvPicPr>
            <a:picLocks noChangeAspect="1"/>
          </p:cNvPicPr>
          <p:nvPr/>
        </p:nvPicPr>
        <p:blipFill>
          <a:blip r:embed="rId6"/>
          <a:stretch>
            <a:fillRect/>
          </a:stretch>
        </p:blipFill>
        <p:spPr>
          <a:xfrm>
            <a:off x="5107219" y="2100141"/>
            <a:ext cx="7375090" cy="3802781"/>
          </a:xfrm>
          <a:prstGeom prst="rect">
            <a:avLst/>
          </a:prstGeom>
        </p:spPr>
      </p:pic>
    </p:spTree>
    <p:extLst>
      <p:ext uri="{BB962C8B-B14F-4D97-AF65-F5344CB8AC3E}">
        <p14:creationId xmlns:p14="http://schemas.microsoft.com/office/powerpoint/2010/main" val="413219128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wipe(down)">
                                      <p:cBhvr>
                                        <p:cTn id="7" dur="500"/>
                                        <p:tgtEl>
                                          <p:spTgt spid="2056"/>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500"/>
                                        <p:tgtEl>
                                          <p:spTgt spid="3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down)">
                                      <p:cBhvr>
                                        <p:cTn id="19" dur="500"/>
                                        <p:tgtEl>
                                          <p:spTgt spid="5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2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down)">
                                      <p:cBhvr>
                                        <p:cTn id="33" dur="500"/>
                                        <p:tgtEl>
                                          <p:spTgt spid="24"/>
                                        </p:tgtEl>
                                      </p:cBhvr>
                                    </p:animEffect>
                                  </p:childTnLst>
                                </p:cTn>
                              </p:par>
                              <p:par>
                                <p:cTn id="34" presetID="22" presetClass="entr" presetSubtype="4"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par>
                                <p:cTn id="37" presetID="22" presetClass="entr" presetSubtype="4" fill="hold" nodeType="with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wipe(down)">
                                      <p:cBhvr>
                                        <p:cTn id="39" dur="500"/>
                                        <p:tgtEl>
                                          <p:spTgt spid="49"/>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wipe(down)">
                                      <p:cBhvr>
                                        <p:cTn id="45" dur="500"/>
                                        <p:tgtEl>
                                          <p:spTgt spid="5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0" grpId="0"/>
      <p:bldP spid="51" grpId="0"/>
      <p:bldP spid="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3118-D2F8-4AA5-E132-90339DEE990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41BC86F9-C4B1-1A81-6923-99000B218B96}"/>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Related Work</a:t>
            </a:r>
          </a:p>
        </p:txBody>
      </p:sp>
      <p:sp>
        <p:nvSpPr>
          <p:cNvPr id="6" name="Slide Number Placeholder 5">
            <a:extLst>
              <a:ext uri="{FF2B5EF4-FFF2-40B4-BE49-F238E27FC236}">
                <a16:creationId xmlns:a16="http://schemas.microsoft.com/office/drawing/2014/main" id="{727661D0-6A23-87CF-24D1-511F930A71F6}"/>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5</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66A204E-441A-5335-C3C1-39022DBF705C}"/>
              </a:ext>
            </a:extLst>
          </p:cNvPr>
          <p:cNvSpPr>
            <a:spLocks noChangeArrowheads="1"/>
          </p:cNvSpPr>
          <p:nvPr/>
        </p:nvSpPr>
        <p:spPr bwMode="auto">
          <a:xfrm>
            <a:off x="393700" y="1079500"/>
            <a:ext cx="11415000" cy="51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Latency &amp; First-Person Shooter Games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Latency degrades performance and QoE in FPS games </a:t>
            </a:r>
            <a:r>
              <a:rPr lang="en-US" sz="2800" i="1" dirty="0">
                <a:latin typeface="Times New Roman" panose="02020603050405020304" pitchFamily="18" charset="0"/>
                <a:cs typeface="Times New Roman" panose="02020603050405020304" pitchFamily="18" charset="0"/>
              </a:rPr>
              <a:t>[Amin 2013, Armitage 2003, Quax 2004]</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CS:GO — accuracy −3%, score −17%, QoE −25% as latency reaches 150 ms </a:t>
            </a:r>
            <a:r>
              <a:rPr lang="en-US" sz="2800" i="1" dirty="0">
                <a:latin typeface="Times New Roman" panose="02020603050405020304" pitchFamily="18" charset="0"/>
                <a:cs typeface="Times New Roman" panose="02020603050405020304" pitchFamily="18" charset="0"/>
              </a:rPr>
              <a:t>[Liu 2021]</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Defenders facing “peekers” with 120 ms latency have a ~30% disadvantage </a:t>
            </a:r>
            <a:r>
              <a:rPr lang="en-US" sz="2800" i="1" dirty="0">
                <a:latin typeface="Times New Roman" panose="02020603050405020304" pitchFamily="18" charset="0"/>
                <a:cs typeface="Times New Roman" panose="02020603050405020304" pitchFamily="18" charset="0"/>
              </a:rPr>
              <a:t>[Tokey 2024]</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Small, continuous latency variation (jitter) has no significant impact </a:t>
            </a:r>
            <a:r>
              <a:rPr lang="en-US" sz="2800" i="1" dirty="0">
                <a:latin typeface="Times New Roman" panose="02020603050405020304" pitchFamily="18" charset="0"/>
                <a:cs typeface="Times New Roman" panose="02020603050405020304" pitchFamily="18" charset="0"/>
              </a:rPr>
              <a:t>[Schmid 2024]</a:t>
            </a:r>
          </a:p>
        </p:txBody>
      </p:sp>
    </p:spTree>
    <p:extLst>
      <p:ext uri="{BB962C8B-B14F-4D97-AF65-F5344CB8AC3E}">
        <p14:creationId xmlns:p14="http://schemas.microsoft.com/office/powerpoint/2010/main" val="411207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barn(inVertical)">
                                      <p:cBhvr>
                                        <p:cTn id="11" dur="500"/>
                                        <p:tgtEl>
                                          <p:spTgt spid="10">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barn(inVertical)">
                                      <p:cBhvr>
                                        <p:cTn id="1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3118-D2F8-4AA5-E132-90339DEE990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41BC86F9-C4B1-1A81-6923-99000B218B96}"/>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Related Work</a:t>
            </a:r>
          </a:p>
        </p:txBody>
      </p:sp>
      <p:sp>
        <p:nvSpPr>
          <p:cNvPr id="6" name="Slide Number Placeholder 5">
            <a:extLst>
              <a:ext uri="{FF2B5EF4-FFF2-40B4-BE49-F238E27FC236}">
                <a16:creationId xmlns:a16="http://schemas.microsoft.com/office/drawing/2014/main" id="{727661D0-6A23-87CF-24D1-511F930A71F6}"/>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6</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66A204E-441A-5335-C3C1-39022DBF705C}"/>
              </a:ext>
            </a:extLst>
          </p:cNvPr>
          <p:cNvSpPr>
            <a:spLocks noChangeArrowheads="1"/>
          </p:cNvSpPr>
          <p:nvPr/>
        </p:nvSpPr>
        <p:spPr bwMode="auto">
          <a:xfrm>
            <a:off x="393700" y="1079500"/>
            <a:ext cx="11415000" cy="51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Latency Compensation for Fairness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 warp: roll back state to validate hits — “shot around the corner” </a:t>
            </a:r>
            <a:r>
              <a:rPr lang="en-US" sz="2800" i="1" dirty="0">
                <a:latin typeface="Times New Roman" panose="02020603050405020304" pitchFamily="18" charset="0"/>
                <a:cs typeface="Times New Roman" panose="02020603050405020304" pitchFamily="18" charset="0"/>
              </a:rPr>
              <a:t>[Jefferson 1985, Lee 2017]</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Time delay: equalize latency by delaying low-latency players </a:t>
            </a:r>
            <a:r>
              <a:rPr lang="en-US" sz="2800" i="1" dirty="0">
                <a:latin typeface="Times New Roman" panose="02020603050405020304" pitchFamily="18" charset="0"/>
                <a:cs typeface="Times New Roman" panose="02020603050405020304" pitchFamily="18" charset="0"/>
              </a:rPr>
              <a:t>[Paik 2010, Zander 2005, Kaiser 2009, Savery 2010]</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Prior time-delay methods are server-side and simulation-based — not evaluated with real players in playable FPS games</a:t>
            </a:r>
          </a:p>
          <a:p>
            <a:pPr marL="285750" lvl="0" indent="-285750" eaLnBrk="0" fontAlgn="base" hangingPunct="0">
              <a:spcBef>
                <a:spcPts val="400"/>
              </a:spcBef>
              <a:spcAft>
                <a:spcPct val="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Our preliminary work: adaptive time delay improves responsiveness in a single-player FPS </a:t>
            </a:r>
            <a:r>
              <a:rPr lang="en-US" sz="2800" i="1" dirty="0">
                <a:latin typeface="Times New Roman" panose="02020603050405020304" pitchFamily="18" charset="0"/>
                <a:cs typeface="Times New Roman" panose="02020603050405020304" pitchFamily="18" charset="0"/>
              </a:rPr>
              <a:t>[Tokey 2025]</a:t>
            </a:r>
          </a:p>
        </p:txBody>
      </p:sp>
    </p:spTree>
    <p:extLst>
      <p:ext uri="{BB962C8B-B14F-4D97-AF65-F5344CB8AC3E}">
        <p14:creationId xmlns:p14="http://schemas.microsoft.com/office/powerpoint/2010/main" val="116649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barn(inVertical)">
                                      <p:cBhvr>
                                        <p:cTn id="11" dur="500"/>
                                        <p:tgtEl>
                                          <p:spTgt spid="10">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barn(inVertical)">
                                      <p:cBhvr>
                                        <p:cTn id="1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8D57-5CA4-C351-1ACE-1E0424CF5FB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57F4C61-AFED-BD7B-4961-8BD4A8867DEA}"/>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Our Study</a:t>
            </a:r>
          </a:p>
        </p:txBody>
      </p:sp>
      <p:sp>
        <p:nvSpPr>
          <p:cNvPr id="6" name="Slide Number Placeholder 5">
            <a:extLst>
              <a:ext uri="{FF2B5EF4-FFF2-40B4-BE49-F238E27FC236}">
                <a16:creationId xmlns:a16="http://schemas.microsoft.com/office/drawing/2014/main" id="{85B97120-3362-CA8C-E5E0-E83D89CA833B}"/>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7</a:t>
            </a:fld>
            <a:endParaRPr lang="en-US">
              <a:latin typeface="Times New Roman" panose="02020603050405020304" pitchFamily="18" charset="0"/>
              <a:cs typeface="Times New Roman" panose="02020603050405020304" pitchFamily="18" charset="0"/>
            </a:endParaRPr>
          </a:p>
        </p:txBody>
      </p:sp>
      <p:sp>
        <p:nvSpPr>
          <p:cNvPr id="10" name="Rectangle 5">
            <a:extLst>
              <a:ext uri="{FF2B5EF4-FFF2-40B4-BE49-F238E27FC236}">
                <a16:creationId xmlns:a16="http://schemas.microsoft.com/office/drawing/2014/main" id="{C24CC46F-77A9-EC7D-7C5D-AEBB1F9C659A}"/>
              </a:ext>
            </a:extLst>
          </p:cNvPr>
          <p:cNvSpPr>
            <a:spLocks noChangeArrowheads="1"/>
          </p:cNvSpPr>
          <p:nvPr/>
        </p:nvSpPr>
        <p:spPr bwMode="auto">
          <a:xfrm>
            <a:off x="596900" y="1782192"/>
            <a:ext cx="10858500" cy="3744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ts val="400"/>
              </a:spcBef>
              <a:spcAft>
                <a:spcPct val="0"/>
              </a:spcAft>
              <a:buNone/>
            </a:pPr>
            <a:r>
              <a:rPr lang="en-US" sz="3200" b="1" dirty="0">
                <a:latin typeface="Times New Roman" panose="02020603050405020304" pitchFamily="18" charset="0"/>
                <a:cs typeface="Times New Roman" panose="02020603050405020304" pitchFamily="18" charset="0"/>
              </a:rPr>
              <a:t>We implement and evaluate Adaptive Time Delay</a:t>
            </a:r>
          </a:p>
          <a:p>
            <a:pPr marL="285750" lvl="0" indent="-285750"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Delay low-latency players only while players can interact</a:t>
            </a:r>
          </a:p>
          <a:p>
            <a:pPr marL="285750" lvl="0" indent="-285750" eaLnBrk="0" fontAlgn="base" hangingPunct="0">
              <a:spcBef>
                <a:spcPts val="400"/>
              </a:spcBef>
              <a:spcAft>
                <a:spcPct val="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R1: </a:t>
            </a:r>
            <a:r>
              <a:rPr lang="en-US" sz="3200" dirty="0">
                <a:latin typeface="Times New Roman" panose="02020603050405020304" pitchFamily="18" charset="0"/>
                <a:cs typeface="Times New Roman" panose="02020603050405020304" pitchFamily="18" charset="0"/>
              </a:rPr>
              <a:t>Does adaptive time delay preserve the fairness of time delay?</a:t>
            </a:r>
          </a:p>
          <a:p>
            <a:pPr marL="285750" lvl="0" indent="-285750" eaLnBrk="0" fontAlgn="base" hangingPunct="0">
              <a:spcBef>
                <a:spcPts val="400"/>
              </a:spcBef>
              <a:spcAft>
                <a:spcPct val="0"/>
              </a:spcAft>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R2: </a:t>
            </a:r>
            <a:r>
              <a:rPr lang="en-US" sz="3200" dirty="0">
                <a:latin typeface="Times New Roman" panose="02020603050405020304" pitchFamily="18" charset="0"/>
                <a:cs typeface="Times New Roman" panose="02020603050405020304" pitchFamily="18" charset="0"/>
              </a:rPr>
              <a:t>How does adaptive time delay affect player experience compared to fixed time delay?</a:t>
            </a:r>
          </a:p>
          <a:p>
            <a:pPr marL="285750" lvl="0" indent="-285750" eaLnBrk="0" fontAlgn="base" hangingPunct="0">
              <a:spcBef>
                <a:spcPts val="400"/>
              </a:spcBef>
              <a:spcAft>
                <a:spcPct val="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3 user studies with 3 custom FPS games</a:t>
            </a:r>
          </a:p>
        </p:txBody>
      </p:sp>
    </p:spTree>
    <p:extLst>
      <p:ext uri="{BB962C8B-B14F-4D97-AF65-F5344CB8AC3E}">
        <p14:creationId xmlns:p14="http://schemas.microsoft.com/office/powerpoint/2010/main" val="82051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barn(inVertical)">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barn(inVertical)">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barn(inVertical)">
                                      <p:cBhvr>
                                        <p:cTn id="2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17C6E2-A74A-353F-5E3E-AC58C7770601}"/>
              </a:ext>
            </a:extLst>
          </p:cNvPr>
          <p:cNvSpPr txBox="1"/>
          <p:nvPr/>
        </p:nvSpPr>
        <p:spPr>
          <a:xfrm>
            <a:off x="3182314" y="1285563"/>
            <a:ext cx="5728895" cy="4955203"/>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Introduction</a:t>
            </a:r>
          </a:p>
          <a:p>
            <a:pPr algn="ctr"/>
            <a:endParaRPr lang="en-US" sz="3200">
              <a:latin typeface="Times New Roman" panose="02020603050405020304" pitchFamily="18" charset="0"/>
              <a:cs typeface="Times New Roman" panose="02020603050405020304" pitchFamily="18" charset="0"/>
            </a:endParaRPr>
          </a:p>
          <a:p>
            <a:pPr algn="ctr"/>
            <a:r>
              <a:rPr lang="en-US" sz="3600" b="1">
                <a:latin typeface="Times New Roman" panose="02020603050405020304" pitchFamily="18" charset="0"/>
                <a:cs typeface="Times New Roman" panose="02020603050405020304" pitchFamily="18" charset="0"/>
              </a:rPr>
              <a:t>Methodology</a:t>
            </a:r>
          </a:p>
          <a:p>
            <a:pPr algn="ctr"/>
            <a:endParaRPr lang="en-US" sz="4000" b="1">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Results</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Conclusion</a:t>
            </a:r>
          </a:p>
          <a:p>
            <a:pPr algn="ctr"/>
            <a:endParaRPr lang="en-US" sz="3200">
              <a:latin typeface="Times New Roman" panose="02020603050405020304" pitchFamily="18" charset="0"/>
              <a:cs typeface="Times New Roman" panose="02020603050405020304" pitchFamily="18" charset="0"/>
            </a:endParaRPr>
          </a:p>
          <a:p>
            <a:pPr algn="ctr"/>
            <a:r>
              <a:rPr lang="en-US" sz="3600">
                <a:latin typeface="Times New Roman" panose="02020603050405020304" pitchFamily="18" charset="0"/>
                <a:cs typeface="Times New Roman" panose="02020603050405020304" pitchFamily="18" charset="0"/>
              </a:rPr>
              <a:t>Future Work</a:t>
            </a:r>
          </a:p>
        </p:txBody>
      </p:sp>
      <p:sp>
        <p:nvSpPr>
          <p:cNvPr id="7" name="Subtitle 2">
            <a:extLst>
              <a:ext uri="{FF2B5EF4-FFF2-40B4-BE49-F238E27FC236}">
                <a16:creationId xmlns:a16="http://schemas.microsoft.com/office/drawing/2014/main" id="{0C0E1ABD-581B-A994-7535-C49719C5F86F}"/>
              </a:ext>
            </a:extLst>
          </p:cNvPr>
          <p:cNvSpPr>
            <a:spLocks noGrp="1"/>
          </p:cNvSpPr>
          <p:nvPr>
            <p:ph type="subTitle" idx="1"/>
          </p:nvPr>
        </p:nvSpPr>
        <p:spPr>
          <a:xfrm>
            <a:off x="381000" y="101600"/>
            <a:ext cx="11430000" cy="698500"/>
          </a:xfrm>
        </p:spPr>
        <p:txBody>
          <a:bodyPr/>
          <a:lstStyle/>
          <a:p>
            <a:pPr algn="l"/>
            <a:r>
              <a:rPr lang="en-US" sz="4000" b="1" dirty="0">
                <a:latin typeface="Times New Roman"/>
                <a:cs typeface="Times New Roman"/>
              </a:rPr>
              <a:t>Outline</a:t>
            </a:r>
          </a:p>
        </p:txBody>
      </p:sp>
      <p:sp>
        <p:nvSpPr>
          <p:cNvPr id="6" name="Slide Number Placeholder 5">
            <a:extLst>
              <a:ext uri="{FF2B5EF4-FFF2-40B4-BE49-F238E27FC236}">
                <a16:creationId xmlns:a16="http://schemas.microsoft.com/office/drawing/2014/main" id="{C75EA8C2-25AD-138D-5C83-1A7DCB757434}"/>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8</a:t>
            </a:fld>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964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0C0E1ABD-581B-A994-7535-C49719C5F86F}"/>
              </a:ext>
            </a:extLst>
          </p:cNvPr>
          <p:cNvSpPr>
            <a:spLocks noGrp="1"/>
          </p:cNvSpPr>
          <p:nvPr>
            <p:ph type="subTitle" idx="1"/>
          </p:nvPr>
        </p:nvSpPr>
        <p:spPr>
          <a:xfrm>
            <a:off x="381000" y="101600"/>
            <a:ext cx="11430000" cy="342516"/>
          </a:xfrm>
        </p:spPr>
        <p:txBody>
          <a:bodyPr/>
          <a:lstStyle/>
          <a:p>
            <a:pPr algn="l"/>
            <a:r>
              <a:rPr lang="en-US" sz="4000" b="1" dirty="0">
                <a:latin typeface="Times New Roman"/>
                <a:cs typeface="Times New Roman"/>
              </a:rPr>
              <a:t>Methodology</a:t>
            </a:r>
          </a:p>
        </p:txBody>
      </p:sp>
      <p:sp>
        <p:nvSpPr>
          <p:cNvPr id="3" name="Slide Number Placeholder 2">
            <a:extLst>
              <a:ext uri="{FF2B5EF4-FFF2-40B4-BE49-F238E27FC236}">
                <a16:creationId xmlns:a16="http://schemas.microsoft.com/office/drawing/2014/main" id="{44C8B4BE-082A-7E95-E19E-CDEFA941134C}"/>
              </a:ext>
            </a:extLst>
          </p:cNvPr>
          <p:cNvSpPr>
            <a:spLocks noGrp="1"/>
          </p:cNvSpPr>
          <p:nvPr>
            <p:ph type="sldNum" sz="quarter" idx="12"/>
          </p:nvPr>
        </p:nvSpPr>
        <p:spPr/>
        <p:txBody>
          <a:bodyPr/>
          <a:lstStyle/>
          <a:p>
            <a:fld id="{EC48B512-80AE-4125-A968-319E052A0548}" type="slidenum">
              <a:rPr lang="en-US" smtClean="0">
                <a:latin typeface="Times New Roman" panose="02020603050405020304" pitchFamily="18" charset="0"/>
                <a:cs typeface="Times New Roman" panose="02020603050405020304" pitchFamily="18" charset="0"/>
              </a:rPr>
              <a:t>9</a:t>
            </a:fld>
            <a:endParaRPr lang="en-US">
              <a:latin typeface="Times New Roman" panose="02020603050405020304" pitchFamily="18" charset="0"/>
              <a:cs typeface="Times New Roman" panose="02020603050405020304" pitchFamily="18" charset="0"/>
            </a:endParaRPr>
          </a:p>
        </p:txBody>
      </p:sp>
      <p:pic>
        <p:nvPicPr>
          <p:cNvPr id="4" name="Copied Picture 4">
            <a:extLst>
              <a:ext uri="{FF2B5EF4-FFF2-40B4-BE49-F238E27FC236}">
                <a16:creationId xmlns:a16="http://schemas.microsoft.com/office/drawing/2014/main" id="{01405402-1B9E-44F7-B2A4-BEA7BDB0FFC5}"/>
              </a:ext>
            </a:extLst>
          </p:cNvPr>
          <p:cNvPicPr>
            <a:picLocks noChangeAspect="1"/>
          </p:cNvPicPr>
          <p:nvPr/>
        </p:nvPicPr>
        <p:blipFill>
          <a:blip r:embed="rId3"/>
          <a:stretch>
            <a:fillRect/>
          </a:stretch>
        </p:blipFill>
        <p:spPr>
          <a:xfrm>
            <a:off x="4459287" y="4822187"/>
            <a:ext cx="4206916" cy="1757264"/>
          </a:xfrm>
          <a:prstGeom prst="rect">
            <a:avLst/>
          </a:prstGeom>
        </p:spPr>
      </p:pic>
      <p:sp>
        <p:nvSpPr>
          <p:cNvPr id="6" name="TextBox 5">
            <a:extLst>
              <a:ext uri="{FF2B5EF4-FFF2-40B4-BE49-F238E27FC236}">
                <a16:creationId xmlns:a16="http://schemas.microsoft.com/office/drawing/2014/main" id="{360743D8-A048-41B2-3742-16452733E9D5}"/>
              </a:ext>
            </a:extLst>
          </p:cNvPr>
          <p:cNvSpPr txBox="1"/>
          <p:nvPr/>
        </p:nvSpPr>
        <p:spPr>
          <a:xfrm>
            <a:off x="0" y="959540"/>
            <a:ext cx="11889977" cy="3785652"/>
          </a:xfrm>
          <a:prstGeom prst="rect">
            <a:avLst/>
          </a:prstGeom>
          <a:noFill/>
        </p:spPr>
        <p:txBody>
          <a:bodyPr wrap="square">
            <a:spAutoFit/>
          </a:bodyPr>
          <a:lstStyle/>
          <a:p>
            <a:pPr marL="457200" indent="-457200">
              <a:buFont typeface="Arial" panose="020B0604020202020204" pitchFamily="34" charset="0"/>
              <a:buChar char="•"/>
            </a:pPr>
            <a:r>
              <a:rPr lang="en-US" sz="3000" dirty="0">
                <a:effectLst/>
                <a:latin typeface="+mj-lt"/>
              </a:rPr>
              <a:t>Developed three custom FPS games to emulate client-server environments. </a:t>
            </a:r>
          </a:p>
          <a:p>
            <a:pPr marL="457200" indent="-457200">
              <a:buFont typeface="Arial" panose="020B0604020202020204" pitchFamily="34" charset="0"/>
              <a:buChar char="•"/>
            </a:pPr>
            <a:r>
              <a:rPr lang="en-US" sz="3000" dirty="0">
                <a:effectLst/>
                <a:latin typeface="+mj-lt"/>
              </a:rPr>
              <a:t>Simulated network lag by queuing and delaying player inputs. </a:t>
            </a:r>
          </a:p>
          <a:p>
            <a:pPr marL="457200" indent="-457200">
              <a:buFont typeface="Arial" panose="020B0604020202020204" pitchFamily="34" charset="0"/>
              <a:buChar char="•"/>
            </a:pPr>
            <a:r>
              <a:rPr lang="en-US" sz="3000" dirty="0">
                <a:effectLst/>
                <a:latin typeface="+mj-lt"/>
              </a:rPr>
              <a:t>Tested fixed time delay against four variations of adaptive time delay. </a:t>
            </a:r>
          </a:p>
          <a:p>
            <a:pPr marL="457200" indent="-457200">
              <a:buFont typeface="Arial" panose="020B0604020202020204" pitchFamily="34" charset="0"/>
              <a:buChar char="•"/>
            </a:pPr>
            <a:r>
              <a:rPr lang="en-US" sz="3000" dirty="0">
                <a:effectLst/>
                <a:latin typeface="+mj-lt"/>
              </a:rPr>
              <a:t>Used a custom test harness on high-end PCs to randomize round conditions. </a:t>
            </a:r>
          </a:p>
          <a:p>
            <a:pPr marL="457200" indent="-457200">
              <a:buFont typeface="Arial" panose="020B0604020202020204" pitchFamily="34" charset="0"/>
              <a:buChar char="•"/>
            </a:pPr>
            <a:r>
              <a:rPr lang="en-US" sz="3000" dirty="0">
                <a:effectLst/>
                <a:latin typeface="+mj-lt"/>
              </a:rPr>
              <a:t>Logged in-game performance data and surveyed players on </a:t>
            </a:r>
            <a:r>
              <a:rPr lang="en-US" sz="3000" dirty="0" err="1">
                <a:effectLst/>
                <a:latin typeface="+mj-lt"/>
              </a:rPr>
              <a:t>QoE</a:t>
            </a:r>
            <a:r>
              <a:rPr lang="en-US" sz="3000" dirty="0">
                <a:effectLst/>
                <a:latin typeface="+mj-lt"/>
              </a:rPr>
              <a:t> and fairness after each round.</a:t>
            </a:r>
          </a:p>
        </p:txBody>
      </p:sp>
      <p:pic>
        <p:nvPicPr>
          <p:cNvPr id="8" name="Picture 7">
            <a:extLst>
              <a:ext uri="{FF2B5EF4-FFF2-40B4-BE49-F238E27FC236}">
                <a16:creationId xmlns:a16="http://schemas.microsoft.com/office/drawing/2014/main" id="{720D6A14-EC6A-AA51-CF05-2A45CB1BDB21}"/>
              </a:ext>
            </a:extLst>
          </p:cNvPr>
          <p:cNvPicPr>
            <a:picLocks noChangeAspect="1"/>
          </p:cNvPicPr>
          <p:nvPr/>
        </p:nvPicPr>
        <p:blipFill>
          <a:blip r:embed="rId4"/>
          <a:stretch>
            <a:fillRect/>
          </a:stretch>
        </p:blipFill>
        <p:spPr>
          <a:xfrm>
            <a:off x="0" y="4822188"/>
            <a:ext cx="4196685" cy="1757263"/>
          </a:xfrm>
          <a:prstGeom prst="rect">
            <a:avLst/>
          </a:prstGeom>
        </p:spPr>
      </p:pic>
      <p:pic>
        <p:nvPicPr>
          <p:cNvPr id="10" name="Picture 9">
            <a:extLst>
              <a:ext uri="{FF2B5EF4-FFF2-40B4-BE49-F238E27FC236}">
                <a16:creationId xmlns:a16="http://schemas.microsoft.com/office/drawing/2014/main" id="{E449EA1F-B52D-9D4E-5589-3ECDBD6638D2}"/>
              </a:ext>
            </a:extLst>
          </p:cNvPr>
          <p:cNvPicPr>
            <a:picLocks noChangeAspect="1"/>
          </p:cNvPicPr>
          <p:nvPr/>
        </p:nvPicPr>
        <p:blipFill>
          <a:blip r:embed="rId5"/>
          <a:stretch>
            <a:fillRect/>
          </a:stretch>
        </p:blipFill>
        <p:spPr>
          <a:xfrm>
            <a:off x="8902933" y="4822187"/>
            <a:ext cx="3289068" cy="1757264"/>
          </a:xfrm>
          <a:prstGeom prst="rect">
            <a:avLst/>
          </a:prstGeom>
        </p:spPr>
      </p:pic>
    </p:spTree>
    <p:extLst>
      <p:ext uri="{BB962C8B-B14F-4D97-AF65-F5344CB8AC3E}">
        <p14:creationId xmlns:p14="http://schemas.microsoft.com/office/powerpoint/2010/main" val="106195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barn(inVertical)">
                                      <p:cBhvr>
                                        <p:cTn id="23" dur="5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barn(inVertical)">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barn(inVertical)">
                                      <p:cBhvr>
                                        <p:cTn id="33" dur="5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barn(inVertical)">
                                      <p:cBhvr>
                                        <p:cTn id="3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38.8|4.6|5.1|5.6|5"/>
</p:tagLst>
</file>

<file path=ppt/tags/tag2.xml><?xml version="1.0" encoding="utf-8"?>
<p:tagLst xmlns:a="http://schemas.openxmlformats.org/drawingml/2006/main" xmlns:r="http://schemas.openxmlformats.org/officeDocument/2006/relationships" xmlns:p="http://schemas.openxmlformats.org/presentationml/2006/main">
  <p:tag name="TIMING" val="|1.1|9.5|5.1|6.5|5.6|4.9|7.4"/>
</p:tagLst>
</file>

<file path=ppt/theme/theme1.xml><?xml version="1.0" encoding="utf-8"?>
<a:theme xmlns:a="http://schemas.openxmlformats.org/drawingml/2006/main" name="Office Theme [1784339260215]">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Times New Roman"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Times New Roman"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resentation_Win32_LW_v2.potx" id="{3AEEB70B-72AA-432B-B699-7833EBF4B1FE}" vid="{14A49A59-25D4-4203-BE02-DE6939C7C5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111"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491C0D1-AC84-40D6-AEAD-D98CA3A66147}">
  <we:reference id="WA200010001" version="1.0.0.1" store="Omex" storeType="OMEX"/>
  <we:alternateReferences>
    <we:reference id="WA200010001" version="1.0.0.1" store="WA200010001" storeType="OMEX"/>
  </we:alternateReferences>
  <we:properties>
    <we:property name="claude.fileId" value="&quot;049b7b35-ccbc-473d-aae2-df00555003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D4676F6983E444877B0FF5773673D8" ma:contentTypeVersion="16" ma:contentTypeDescription="Create a new document." ma:contentTypeScope="" ma:versionID="c86cf63a799aa6bba1792e79f15d71e2">
  <xsd:schema xmlns:xsd="http://www.w3.org/2001/XMLSchema" xmlns:xs="http://www.w3.org/2001/XMLSchema" xmlns:p="http://schemas.microsoft.com/office/2006/metadata/properties" xmlns:ns3="d9765c0f-1429-4cf2-960b-a6f59394318d" xmlns:ns4="c2d8e6b2-937e-4f89-954b-ff0dfef8abae" targetNamespace="http://schemas.microsoft.com/office/2006/metadata/properties" ma:root="true" ma:fieldsID="4237b8fe8a756a055e4f5c772ca6a0c4" ns3:_="" ns4:_="">
    <xsd:import namespace="d9765c0f-1429-4cf2-960b-a6f59394318d"/>
    <xsd:import namespace="c2d8e6b2-937e-4f89-954b-ff0dfef8abae"/>
    <xsd:element name="properties">
      <xsd:complexType>
        <xsd:sequence>
          <xsd:element name="documentManagement">
            <xsd:complexType>
              <xsd:all>
                <xsd:element ref="ns3:MediaServiceMetadata" minOccurs="0"/>
                <xsd:element ref="ns3:MediaServiceFastMetadata" minOccurs="0"/>
                <xsd:element ref="ns3:MediaLengthInSeconds" minOccurs="0"/>
                <xsd:element ref="ns3:MediaServiceDateTaken" minOccurs="0"/>
                <xsd:element ref="ns3:_activity" minOccurs="0"/>
                <xsd:element ref="ns4:SharedWithUsers" minOccurs="0"/>
                <xsd:element ref="ns4:SharedWithDetails" minOccurs="0"/>
                <xsd:element ref="ns4:SharingHintHash" minOccurs="0"/>
                <xsd:element ref="ns3:MediaServiceObjectDetectorVersions" minOccurs="0"/>
                <xsd:element ref="ns3:MediaServiceAutoTags" minOccurs="0"/>
                <xsd:element ref="ns3:MediaServiceGenerationTime" minOccurs="0"/>
                <xsd:element ref="ns3:MediaServiceEventHashCode" minOccurs="0"/>
                <xsd:element ref="ns3:MediaServiceSearchProperties" minOccurs="0"/>
                <xsd:element ref="ns3:MediaServiceSystemTags"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765c0f-1429-4cf2-960b-a6f5939431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d8e6b2-937e-4f89-954b-ff0dfef8aba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9765c0f-1429-4cf2-960b-a6f59394318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F92302-9E9E-4C4E-8288-1956014DE613}">
  <ds:schemaRefs>
    <ds:schemaRef ds:uri="c2d8e6b2-937e-4f89-954b-ff0dfef8abae"/>
    <ds:schemaRef ds:uri="d9765c0f-1429-4cf2-960b-a6f5939431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D9F223-918A-45AF-9B53-56AB9E5E2182}">
  <ds:schemaRefs>
    <ds:schemaRef ds:uri="http://purl.org/dc/elements/1.1/"/>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d9765c0f-1429-4cf2-960b-a6f59394318d"/>
    <ds:schemaRef ds:uri="http://purl.org/dc/dcmitype/"/>
    <ds:schemaRef ds:uri="http://schemas.openxmlformats.org/package/2006/metadata/core-properties"/>
    <ds:schemaRef ds:uri="c2d8e6b2-937e-4f89-954b-ff0dfef8abae"/>
    <ds:schemaRef ds:uri="http://purl.org/dc/terms/"/>
  </ds:schemaRefs>
</ds:datastoreItem>
</file>

<file path=customXml/itemProps3.xml><?xml version="1.0" encoding="utf-8"?>
<ds:datastoreItem xmlns:ds="http://schemas.openxmlformats.org/officeDocument/2006/customXml" ds:itemID="{1B7E2D32-4FDD-4266-880C-17595B8014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Vapor Trail</Template>
  <TotalTime>2661</TotalTime>
  <Words>2123</Words>
  <Application>Microsoft Office PowerPoint</Application>
  <PresentationFormat>Widescreen</PresentationFormat>
  <Paragraphs>273</Paragraphs>
  <Slides>25</Slides>
  <Notes>25</Notes>
  <HiddenSlides>0</HiddenSlides>
  <MMClips>3</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 [1784339260215]</vt:lpstr>
      <vt:lpstr>Adaptive Time Delay for Improving Player Experience and Fairness in First-Person Shooter Games with Network Latency</vt:lpstr>
      <vt:lpstr>PowerPoint Presentation</vt:lpstr>
      <vt:lpstr>PowerPoint Presentation</vt:lpstr>
      <vt:lpstr>Our Idea: Adaptive Time Delay</vt:lpstr>
      <vt:lpstr>PowerPoint Presentation</vt:lpstr>
      <vt:lpstr>PowerPoint Presentation</vt:lpstr>
      <vt:lpstr>PowerPoint Presentation</vt:lpstr>
      <vt:lpstr>PowerPoint Presentation</vt:lpstr>
      <vt:lpstr>PowerPoint Presentation</vt:lpstr>
      <vt:lpstr>PowerPoint Presentation</vt:lpstr>
      <vt:lpstr>Zombiefield</vt:lpstr>
      <vt:lpstr>Last Stand</vt:lpstr>
      <vt:lpstr>Color Clash</vt:lpstr>
      <vt:lpstr>PowerPoint Presentation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Adaptive Time Delay for Improving Player Experience and Fairness in First-Person Shooter Games with Network Latency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Fairness Using adaptive Time-Delay latency compensation on a First-Person Shooter Game</dc:title>
  <dc:creator>Tokey, Samin Shahriar</dc:creator>
  <cp:lastModifiedBy>Tokey, Samin</cp:lastModifiedBy>
  <cp:revision>14</cp:revision>
  <dcterms:created xsi:type="dcterms:W3CDTF">2023-01-29T05:48:42Z</dcterms:created>
  <dcterms:modified xsi:type="dcterms:W3CDTF">2026-07-20T20:08:36Z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0x01010083D4676F6983E444877B0FF5773673D8</vt:lpwstr>
  </property>
</Properties>
</file>